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9"/>
  </p:notesMasterIdLst>
  <p:handoutMasterIdLst>
    <p:handoutMasterId r:id="rId510"/>
  </p:handoutMasterIdLst>
  <p:sldIdLst>
    <p:sldId id="593" r:id="rId2"/>
    <p:sldId id="595" r:id="rId3"/>
    <p:sldId id="1128" r:id="rId4"/>
    <p:sldId id="1129" r:id="rId5"/>
    <p:sldId id="1130" r:id="rId6"/>
    <p:sldId id="598"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614" r:id="rId23"/>
    <p:sldId id="615" r:id="rId24"/>
    <p:sldId id="616" r:id="rId25"/>
    <p:sldId id="617" r:id="rId26"/>
    <p:sldId id="618" r:id="rId27"/>
    <p:sldId id="619" r:id="rId28"/>
    <p:sldId id="620" r:id="rId29"/>
    <p:sldId id="621" r:id="rId30"/>
    <p:sldId id="622" r:id="rId31"/>
    <p:sldId id="623" r:id="rId32"/>
    <p:sldId id="624" r:id="rId33"/>
    <p:sldId id="625" r:id="rId34"/>
    <p:sldId id="626" r:id="rId35"/>
    <p:sldId id="627" r:id="rId36"/>
    <p:sldId id="628" r:id="rId37"/>
    <p:sldId id="629" r:id="rId38"/>
    <p:sldId id="630" r:id="rId39"/>
    <p:sldId id="631" r:id="rId40"/>
    <p:sldId id="632" r:id="rId41"/>
    <p:sldId id="633" r:id="rId42"/>
    <p:sldId id="634" r:id="rId43"/>
    <p:sldId id="635" r:id="rId44"/>
    <p:sldId id="636" r:id="rId45"/>
    <p:sldId id="637" r:id="rId46"/>
    <p:sldId id="638" r:id="rId47"/>
    <p:sldId id="639" r:id="rId48"/>
    <p:sldId id="640" r:id="rId49"/>
    <p:sldId id="641" r:id="rId50"/>
    <p:sldId id="642" r:id="rId51"/>
    <p:sldId id="643" r:id="rId52"/>
    <p:sldId id="644" r:id="rId53"/>
    <p:sldId id="645" r:id="rId54"/>
    <p:sldId id="646" r:id="rId55"/>
    <p:sldId id="647" r:id="rId56"/>
    <p:sldId id="648" r:id="rId57"/>
    <p:sldId id="649" r:id="rId58"/>
    <p:sldId id="650" r:id="rId59"/>
    <p:sldId id="651" r:id="rId60"/>
    <p:sldId id="652" r:id="rId61"/>
    <p:sldId id="653" r:id="rId62"/>
    <p:sldId id="654" r:id="rId63"/>
    <p:sldId id="655" r:id="rId64"/>
    <p:sldId id="656" r:id="rId65"/>
    <p:sldId id="657" r:id="rId66"/>
    <p:sldId id="658" r:id="rId67"/>
    <p:sldId id="659" r:id="rId68"/>
    <p:sldId id="660" r:id="rId69"/>
    <p:sldId id="661" r:id="rId70"/>
    <p:sldId id="662" r:id="rId71"/>
    <p:sldId id="663" r:id="rId72"/>
    <p:sldId id="664" r:id="rId73"/>
    <p:sldId id="665" r:id="rId74"/>
    <p:sldId id="666" r:id="rId75"/>
    <p:sldId id="667" r:id="rId76"/>
    <p:sldId id="668" r:id="rId77"/>
    <p:sldId id="669" r:id="rId78"/>
    <p:sldId id="670" r:id="rId79"/>
    <p:sldId id="671" r:id="rId80"/>
    <p:sldId id="672" r:id="rId81"/>
    <p:sldId id="673" r:id="rId82"/>
    <p:sldId id="674" r:id="rId83"/>
    <p:sldId id="675" r:id="rId84"/>
    <p:sldId id="676" r:id="rId85"/>
    <p:sldId id="677" r:id="rId86"/>
    <p:sldId id="678" r:id="rId87"/>
    <p:sldId id="679" r:id="rId88"/>
    <p:sldId id="680" r:id="rId89"/>
    <p:sldId id="681" r:id="rId90"/>
    <p:sldId id="682" r:id="rId91"/>
    <p:sldId id="683" r:id="rId92"/>
    <p:sldId id="684" r:id="rId93"/>
    <p:sldId id="685" r:id="rId94"/>
    <p:sldId id="686" r:id="rId95"/>
    <p:sldId id="687" r:id="rId96"/>
    <p:sldId id="688" r:id="rId97"/>
    <p:sldId id="689" r:id="rId98"/>
    <p:sldId id="690" r:id="rId99"/>
    <p:sldId id="691" r:id="rId100"/>
    <p:sldId id="692" r:id="rId101"/>
    <p:sldId id="693" r:id="rId102"/>
    <p:sldId id="694" r:id="rId103"/>
    <p:sldId id="695" r:id="rId104"/>
    <p:sldId id="696" r:id="rId105"/>
    <p:sldId id="697" r:id="rId106"/>
    <p:sldId id="698" r:id="rId107"/>
    <p:sldId id="699" r:id="rId108"/>
    <p:sldId id="700" r:id="rId109"/>
    <p:sldId id="701" r:id="rId110"/>
    <p:sldId id="702" r:id="rId111"/>
    <p:sldId id="703" r:id="rId112"/>
    <p:sldId id="704" r:id="rId113"/>
    <p:sldId id="705" r:id="rId114"/>
    <p:sldId id="706" r:id="rId115"/>
    <p:sldId id="707" r:id="rId116"/>
    <p:sldId id="708" r:id="rId117"/>
    <p:sldId id="709" r:id="rId118"/>
    <p:sldId id="710" r:id="rId119"/>
    <p:sldId id="711" r:id="rId120"/>
    <p:sldId id="712" r:id="rId121"/>
    <p:sldId id="713" r:id="rId122"/>
    <p:sldId id="714" r:id="rId123"/>
    <p:sldId id="715" r:id="rId124"/>
    <p:sldId id="716" r:id="rId125"/>
    <p:sldId id="717" r:id="rId126"/>
    <p:sldId id="718" r:id="rId127"/>
    <p:sldId id="719" r:id="rId128"/>
    <p:sldId id="720" r:id="rId129"/>
    <p:sldId id="721" r:id="rId130"/>
    <p:sldId id="722" r:id="rId131"/>
    <p:sldId id="723" r:id="rId132"/>
    <p:sldId id="724" r:id="rId133"/>
    <p:sldId id="725" r:id="rId134"/>
    <p:sldId id="726" r:id="rId135"/>
    <p:sldId id="727" r:id="rId136"/>
    <p:sldId id="728" r:id="rId137"/>
    <p:sldId id="729" r:id="rId138"/>
    <p:sldId id="730" r:id="rId139"/>
    <p:sldId id="731" r:id="rId140"/>
    <p:sldId id="732" r:id="rId141"/>
    <p:sldId id="733" r:id="rId142"/>
    <p:sldId id="734" r:id="rId143"/>
    <p:sldId id="735" r:id="rId144"/>
    <p:sldId id="736" r:id="rId145"/>
    <p:sldId id="737" r:id="rId146"/>
    <p:sldId id="738" r:id="rId147"/>
    <p:sldId id="739" r:id="rId148"/>
    <p:sldId id="740" r:id="rId149"/>
    <p:sldId id="741" r:id="rId150"/>
    <p:sldId id="742" r:id="rId151"/>
    <p:sldId id="743" r:id="rId152"/>
    <p:sldId id="744" r:id="rId153"/>
    <p:sldId id="745" r:id="rId154"/>
    <p:sldId id="746" r:id="rId155"/>
    <p:sldId id="747" r:id="rId156"/>
    <p:sldId id="748" r:id="rId157"/>
    <p:sldId id="749" r:id="rId158"/>
    <p:sldId id="750" r:id="rId159"/>
    <p:sldId id="751" r:id="rId160"/>
    <p:sldId id="752" r:id="rId161"/>
    <p:sldId id="753" r:id="rId162"/>
    <p:sldId id="754" r:id="rId163"/>
    <p:sldId id="755" r:id="rId164"/>
    <p:sldId id="756" r:id="rId165"/>
    <p:sldId id="757" r:id="rId166"/>
    <p:sldId id="758" r:id="rId167"/>
    <p:sldId id="759" r:id="rId168"/>
    <p:sldId id="760" r:id="rId169"/>
    <p:sldId id="761" r:id="rId170"/>
    <p:sldId id="762" r:id="rId171"/>
    <p:sldId id="763" r:id="rId172"/>
    <p:sldId id="764" r:id="rId173"/>
    <p:sldId id="765" r:id="rId174"/>
    <p:sldId id="766" r:id="rId175"/>
    <p:sldId id="767" r:id="rId176"/>
    <p:sldId id="768" r:id="rId177"/>
    <p:sldId id="769" r:id="rId178"/>
    <p:sldId id="770" r:id="rId179"/>
    <p:sldId id="771" r:id="rId180"/>
    <p:sldId id="772" r:id="rId181"/>
    <p:sldId id="773" r:id="rId182"/>
    <p:sldId id="774" r:id="rId183"/>
    <p:sldId id="775" r:id="rId184"/>
    <p:sldId id="776" r:id="rId185"/>
    <p:sldId id="777" r:id="rId186"/>
    <p:sldId id="778" r:id="rId187"/>
    <p:sldId id="779" r:id="rId188"/>
    <p:sldId id="780" r:id="rId189"/>
    <p:sldId id="781" r:id="rId190"/>
    <p:sldId id="782" r:id="rId191"/>
    <p:sldId id="783" r:id="rId192"/>
    <p:sldId id="784" r:id="rId193"/>
    <p:sldId id="785" r:id="rId194"/>
    <p:sldId id="786" r:id="rId195"/>
    <p:sldId id="790" r:id="rId196"/>
    <p:sldId id="791" r:id="rId197"/>
    <p:sldId id="792" r:id="rId198"/>
    <p:sldId id="793" r:id="rId199"/>
    <p:sldId id="794" r:id="rId200"/>
    <p:sldId id="795" r:id="rId201"/>
    <p:sldId id="796" r:id="rId202"/>
    <p:sldId id="797" r:id="rId203"/>
    <p:sldId id="798" r:id="rId204"/>
    <p:sldId id="799" r:id="rId205"/>
    <p:sldId id="800" r:id="rId206"/>
    <p:sldId id="801" r:id="rId207"/>
    <p:sldId id="802" r:id="rId208"/>
    <p:sldId id="803" r:id="rId209"/>
    <p:sldId id="804" r:id="rId210"/>
    <p:sldId id="806" r:id="rId211"/>
    <p:sldId id="807" r:id="rId212"/>
    <p:sldId id="808" r:id="rId213"/>
    <p:sldId id="809" r:id="rId214"/>
    <p:sldId id="810" r:id="rId215"/>
    <p:sldId id="811" r:id="rId216"/>
    <p:sldId id="812" r:id="rId217"/>
    <p:sldId id="814" r:id="rId218"/>
    <p:sldId id="815" r:id="rId219"/>
    <p:sldId id="816" r:id="rId220"/>
    <p:sldId id="817" r:id="rId221"/>
    <p:sldId id="818" r:id="rId222"/>
    <p:sldId id="819" r:id="rId223"/>
    <p:sldId id="820" r:id="rId224"/>
    <p:sldId id="821" r:id="rId225"/>
    <p:sldId id="822" r:id="rId226"/>
    <p:sldId id="823" r:id="rId227"/>
    <p:sldId id="824" r:id="rId228"/>
    <p:sldId id="827" r:id="rId229"/>
    <p:sldId id="828" r:id="rId230"/>
    <p:sldId id="829" r:id="rId231"/>
    <p:sldId id="830" r:id="rId232"/>
    <p:sldId id="831" r:id="rId233"/>
    <p:sldId id="832" r:id="rId234"/>
    <p:sldId id="833" r:id="rId235"/>
    <p:sldId id="834" r:id="rId236"/>
    <p:sldId id="835" r:id="rId237"/>
    <p:sldId id="836" r:id="rId238"/>
    <p:sldId id="838" r:id="rId239"/>
    <p:sldId id="839" r:id="rId240"/>
    <p:sldId id="840" r:id="rId241"/>
    <p:sldId id="841" r:id="rId242"/>
    <p:sldId id="842" r:id="rId243"/>
    <p:sldId id="843" r:id="rId244"/>
    <p:sldId id="844" r:id="rId245"/>
    <p:sldId id="845" r:id="rId246"/>
    <p:sldId id="846" r:id="rId247"/>
    <p:sldId id="847" r:id="rId248"/>
    <p:sldId id="848" r:id="rId249"/>
    <p:sldId id="849" r:id="rId250"/>
    <p:sldId id="850" r:id="rId251"/>
    <p:sldId id="851" r:id="rId252"/>
    <p:sldId id="852" r:id="rId253"/>
    <p:sldId id="853" r:id="rId254"/>
    <p:sldId id="854" r:id="rId255"/>
    <p:sldId id="855" r:id="rId256"/>
    <p:sldId id="856" r:id="rId257"/>
    <p:sldId id="857" r:id="rId258"/>
    <p:sldId id="858" r:id="rId259"/>
    <p:sldId id="860" r:id="rId260"/>
    <p:sldId id="861" r:id="rId261"/>
    <p:sldId id="862" r:id="rId262"/>
    <p:sldId id="863" r:id="rId263"/>
    <p:sldId id="864" r:id="rId264"/>
    <p:sldId id="865" r:id="rId265"/>
    <p:sldId id="866" r:id="rId266"/>
    <p:sldId id="867" r:id="rId267"/>
    <p:sldId id="868" r:id="rId268"/>
    <p:sldId id="869" r:id="rId269"/>
    <p:sldId id="872" r:id="rId270"/>
    <p:sldId id="873" r:id="rId271"/>
    <p:sldId id="874" r:id="rId272"/>
    <p:sldId id="875" r:id="rId273"/>
    <p:sldId id="877" r:id="rId274"/>
    <p:sldId id="878" r:id="rId275"/>
    <p:sldId id="879" r:id="rId276"/>
    <p:sldId id="881" r:id="rId277"/>
    <p:sldId id="882" r:id="rId278"/>
    <p:sldId id="883" r:id="rId279"/>
    <p:sldId id="884" r:id="rId280"/>
    <p:sldId id="885" r:id="rId281"/>
    <p:sldId id="886" r:id="rId282"/>
    <p:sldId id="887" r:id="rId283"/>
    <p:sldId id="888" r:id="rId284"/>
    <p:sldId id="889" r:id="rId285"/>
    <p:sldId id="890" r:id="rId286"/>
    <p:sldId id="891" r:id="rId287"/>
    <p:sldId id="892" r:id="rId288"/>
    <p:sldId id="893" r:id="rId289"/>
    <p:sldId id="894" r:id="rId290"/>
    <p:sldId id="895" r:id="rId291"/>
    <p:sldId id="896" r:id="rId292"/>
    <p:sldId id="897" r:id="rId293"/>
    <p:sldId id="898" r:id="rId294"/>
    <p:sldId id="899" r:id="rId295"/>
    <p:sldId id="900" r:id="rId296"/>
    <p:sldId id="901" r:id="rId297"/>
    <p:sldId id="902" r:id="rId298"/>
    <p:sldId id="903" r:id="rId299"/>
    <p:sldId id="904" r:id="rId300"/>
    <p:sldId id="905" r:id="rId301"/>
    <p:sldId id="906" r:id="rId302"/>
    <p:sldId id="907" r:id="rId303"/>
    <p:sldId id="908" r:id="rId304"/>
    <p:sldId id="909" r:id="rId305"/>
    <p:sldId id="910" r:id="rId306"/>
    <p:sldId id="911" r:id="rId307"/>
    <p:sldId id="912" r:id="rId308"/>
    <p:sldId id="913" r:id="rId309"/>
    <p:sldId id="914" r:id="rId310"/>
    <p:sldId id="915" r:id="rId311"/>
    <p:sldId id="916" r:id="rId312"/>
    <p:sldId id="917" r:id="rId313"/>
    <p:sldId id="918" r:id="rId314"/>
    <p:sldId id="919" r:id="rId315"/>
    <p:sldId id="920" r:id="rId316"/>
    <p:sldId id="921" r:id="rId317"/>
    <p:sldId id="922" r:id="rId318"/>
    <p:sldId id="923" r:id="rId319"/>
    <p:sldId id="924" r:id="rId320"/>
    <p:sldId id="925" r:id="rId321"/>
    <p:sldId id="926" r:id="rId322"/>
    <p:sldId id="927" r:id="rId323"/>
    <p:sldId id="928" r:id="rId324"/>
    <p:sldId id="929" r:id="rId325"/>
    <p:sldId id="930" r:id="rId326"/>
    <p:sldId id="931" r:id="rId327"/>
    <p:sldId id="932" r:id="rId328"/>
    <p:sldId id="933" r:id="rId329"/>
    <p:sldId id="934" r:id="rId330"/>
    <p:sldId id="935" r:id="rId331"/>
    <p:sldId id="936" r:id="rId332"/>
    <p:sldId id="937" r:id="rId333"/>
    <p:sldId id="938" r:id="rId334"/>
    <p:sldId id="939" r:id="rId335"/>
    <p:sldId id="940" r:id="rId336"/>
    <p:sldId id="941" r:id="rId337"/>
    <p:sldId id="942" r:id="rId338"/>
    <p:sldId id="943" r:id="rId339"/>
    <p:sldId id="944" r:id="rId340"/>
    <p:sldId id="945" r:id="rId341"/>
    <p:sldId id="946" r:id="rId342"/>
    <p:sldId id="947" r:id="rId343"/>
    <p:sldId id="948" r:id="rId344"/>
    <p:sldId id="949" r:id="rId345"/>
    <p:sldId id="950" r:id="rId346"/>
    <p:sldId id="951" r:id="rId347"/>
    <p:sldId id="952" r:id="rId348"/>
    <p:sldId id="953" r:id="rId349"/>
    <p:sldId id="954" r:id="rId350"/>
    <p:sldId id="955" r:id="rId351"/>
    <p:sldId id="956" r:id="rId352"/>
    <p:sldId id="957" r:id="rId353"/>
    <p:sldId id="958" r:id="rId354"/>
    <p:sldId id="959" r:id="rId355"/>
    <p:sldId id="960" r:id="rId356"/>
    <p:sldId id="961" r:id="rId357"/>
    <p:sldId id="962" r:id="rId358"/>
    <p:sldId id="963" r:id="rId359"/>
    <p:sldId id="964" r:id="rId360"/>
    <p:sldId id="965" r:id="rId361"/>
    <p:sldId id="966" r:id="rId362"/>
    <p:sldId id="967" r:id="rId363"/>
    <p:sldId id="968" r:id="rId364"/>
    <p:sldId id="969" r:id="rId365"/>
    <p:sldId id="970" r:id="rId366"/>
    <p:sldId id="971" r:id="rId367"/>
    <p:sldId id="972" r:id="rId368"/>
    <p:sldId id="973" r:id="rId369"/>
    <p:sldId id="974" r:id="rId370"/>
    <p:sldId id="975" r:id="rId371"/>
    <p:sldId id="976" r:id="rId372"/>
    <p:sldId id="977" r:id="rId373"/>
    <p:sldId id="978" r:id="rId374"/>
    <p:sldId id="979" r:id="rId375"/>
    <p:sldId id="980" r:id="rId376"/>
    <p:sldId id="981" r:id="rId377"/>
    <p:sldId id="982" r:id="rId378"/>
    <p:sldId id="983" r:id="rId379"/>
    <p:sldId id="984" r:id="rId380"/>
    <p:sldId id="986" r:id="rId381"/>
    <p:sldId id="987" r:id="rId382"/>
    <p:sldId id="988" r:id="rId383"/>
    <p:sldId id="989" r:id="rId384"/>
    <p:sldId id="990" r:id="rId385"/>
    <p:sldId id="991" r:id="rId386"/>
    <p:sldId id="992" r:id="rId387"/>
    <p:sldId id="993" r:id="rId388"/>
    <p:sldId id="994" r:id="rId389"/>
    <p:sldId id="995" r:id="rId390"/>
    <p:sldId id="996" r:id="rId391"/>
    <p:sldId id="997" r:id="rId392"/>
    <p:sldId id="998" r:id="rId393"/>
    <p:sldId id="999" r:id="rId394"/>
    <p:sldId id="1000" r:id="rId395"/>
    <p:sldId id="1001" r:id="rId396"/>
    <p:sldId id="1002" r:id="rId397"/>
    <p:sldId id="1003" r:id="rId398"/>
    <p:sldId id="1005" r:id="rId399"/>
    <p:sldId id="1006" r:id="rId400"/>
    <p:sldId id="1007" r:id="rId401"/>
    <p:sldId id="1008" r:id="rId402"/>
    <p:sldId id="1009" r:id="rId403"/>
    <p:sldId id="1010" r:id="rId404"/>
    <p:sldId id="1011" r:id="rId405"/>
    <p:sldId id="1012" r:id="rId406"/>
    <p:sldId id="1013" r:id="rId407"/>
    <p:sldId id="1014" r:id="rId408"/>
    <p:sldId id="1015" r:id="rId409"/>
    <p:sldId id="1016" r:id="rId410"/>
    <p:sldId id="1017" r:id="rId411"/>
    <p:sldId id="1018" r:id="rId412"/>
    <p:sldId id="1019" r:id="rId413"/>
    <p:sldId id="1020" r:id="rId414"/>
    <p:sldId id="1021" r:id="rId415"/>
    <p:sldId id="1022" r:id="rId416"/>
    <p:sldId id="1023" r:id="rId417"/>
    <p:sldId id="1024" r:id="rId418"/>
    <p:sldId id="1025" r:id="rId419"/>
    <p:sldId id="1026" r:id="rId420"/>
    <p:sldId id="1027" r:id="rId421"/>
    <p:sldId id="1028" r:id="rId422"/>
    <p:sldId id="1029" r:id="rId423"/>
    <p:sldId id="1030" r:id="rId424"/>
    <p:sldId id="1031" r:id="rId425"/>
    <p:sldId id="1032" r:id="rId426"/>
    <p:sldId id="1033" r:id="rId427"/>
    <p:sldId id="1034" r:id="rId428"/>
    <p:sldId id="1035" r:id="rId429"/>
    <p:sldId id="1036" r:id="rId430"/>
    <p:sldId id="1037" r:id="rId431"/>
    <p:sldId id="1038" r:id="rId432"/>
    <p:sldId id="1039" r:id="rId433"/>
    <p:sldId id="1040" r:id="rId434"/>
    <p:sldId id="1041" r:id="rId435"/>
    <p:sldId id="1042" r:id="rId436"/>
    <p:sldId id="1043" r:id="rId437"/>
    <p:sldId id="1044" r:id="rId438"/>
    <p:sldId id="1045" r:id="rId439"/>
    <p:sldId id="1047" r:id="rId440"/>
    <p:sldId id="1048" r:id="rId441"/>
    <p:sldId id="1049" r:id="rId442"/>
    <p:sldId id="1050" r:id="rId443"/>
    <p:sldId id="1051" r:id="rId444"/>
    <p:sldId id="1052" r:id="rId445"/>
    <p:sldId id="1053" r:id="rId446"/>
    <p:sldId id="1054" r:id="rId447"/>
    <p:sldId id="1055" r:id="rId448"/>
    <p:sldId id="1056" r:id="rId449"/>
    <p:sldId id="1057" r:id="rId450"/>
    <p:sldId id="1058" r:id="rId451"/>
    <p:sldId id="1059" r:id="rId452"/>
    <p:sldId id="1060" r:id="rId453"/>
    <p:sldId id="1061" r:id="rId454"/>
    <p:sldId id="1062" r:id="rId455"/>
    <p:sldId id="1063" r:id="rId456"/>
    <p:sldId id="1064" r:id="rId457"/>
    <p:sldId id="1065" r:id="rId458"/>
    <p:sldId id="1066" r:id="rId459"/>
    <p:sldId id="1067" r:id="rId460"/>
    <p:sldId id="1068" r:id="rId461"/>
    <p:sldId id="1069" r:id="rId462"/>
    <p:sldId id="1070" r:id="rId463"/>
    <p:sldId id="1071" r:id="rId464"/>
    <p:sldId id="1072" r:id="rId465"/>
    <p:sldId id="1077" r:id="rId466"/>
    <p:sldId id="1078" r:id="rId467"/>
    <p:sldId id="1079" r:id="rId468"/>
    <p:sldId id="1082" r:id="rId469"/>
    <p:sldId id="1083" r:id="rId470"/>
    <p:sldId id="1084" r:id="rId471"/>
    <p:sldId id="1085" r:id="rId472"/>
    <p:sldId id="1086" r:id="rId473"/>
    <p:sldId id="1087" r:id="rId474"/>
    <p:sldId id="1088" r:id="rId475"/>
    <p:sldId id="1089" r:id="rId476"/>
    <p:sldId id="1090" r:id="rId477"/>
    <p:sldId id="1091" r:id="rId478"/>
    <p:sldId id="1092" r:id="rId479"/>
    <p:sldId id="1093" r:id="rId480"/>
    <p:sldId id="1094" r:id="rId481"/>
    <p:sldId id="1095" r:id="rId482"/>
    <p:sldId id="1096" r:id="rId483"/>
    <p:sldId id="1097" r:id="rId484"/>
    <p:sldId id="1098" r:id="rId485"/>
    <p:sldId id="1099" r:id="rId486"/>
    <p:sldId id="1100" r:id="rId487"/>
    <p:sldId id="1101" r:id="rId488"/>
    <p:sldId id="1102" r:id="rId489"/>
    <p:sldId id="1103" r:id="rId490"/>
    <p:sldId id="1104" r:id="rId491"/>
    <p:sldId id="1105" r:id="rId492"/>
    <p:sldId id="1106" r:id="rId493"/>
    <p:sldId id="1107" r:id="rId494"/>
    <p:sldId id="1108" r:id="rId495"/>
    <p:sldId id="1109" r:id="rId496"/>
    <p:sldId id="1110" r:id="rId497"/>
    <p:sldId id="1111" r:id="rId498"/>
    <p:sldId id="1112" r:id="rId499"/>
    <p:sldId id="1113" r:id="rId500"/>
    <p:sldId id="1114" r:id="rId501"/>
    <p:sldId id="1121" r:id="rId502"/>
    <p:sldId id="1122" r:id="rId503"/>
    <p:sldId id="1123" r:id="rId504"/>
    <p:sldId id="1124" r:id="rId505"/>
    <p:sldId id="1125" r:id="rId506"/>
    <p:sldId id="1126" r:id="rId507"/>
    <p:sldId id="1127" r:id="rId508"/>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D"/>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autoAdjust="0"/>
    <p:restoredTop sz="89592" autoAdjust="0"/>
  </p:normalViewPr>
  <p:slideViewPr>
    <p:cSldViewPr snapToGrid="0" showGuides="1">
      <p:cViewPr varScale="1">
        <p:scale>
          <a:sx n="75" d="100"/>
          <a:sy n="75" d="100"/>
        </p:scale>
        <p:origin x="634"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handoutMaster" Target="handoutMasters/handout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notesMaster" Target="notesMasters/notesMaster1.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6C82DA-45BE-AF43-9F37-0BD044495364}" type="datetimeFigureOut">
              <a:rPr lang="en-US" smtClean="0"/>
              <a:t>1/29/2023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5AF6FB-80B2-314D-BC0E-E5EFCE7C8332}" type="slidenum">
              <a:rPr lang="en-US" smtClean="0"/>
              <a:t>‹#›</a:t>
            </a:fld>
            <a:endParaRPr lang="en-US"/>
          </a:p>
        </p:txBody>
      </p:sp>
    </p:spTree>
    <p:extLst>
      <p:ext uri="{BB962C8B-B14F-4D97-AF65-F5344CB8AC3E}">
        <p14:creationId xmlns:p14="http://schemas.microsoft.com/office/powerpoint/2010/main" val="156356643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39724-E685-499E-BB6E-431A39EA1BBD}" type="datetimeFigureOut">
              <a:rPr lang="es-VE" smtClean="0"/>
              <a:t>29/1/2023</a:t>
            </a:fld>
            <a:endParaRPr lang="es-V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16BB8-5F0B-4AE8-B7C4-0765A4981364}" type="slidenum">
              <a:rPr lang="es-VE" smtClean="0"/>
              <a:t>‹#›</a:t>
            </a:fld>
            <a:endParaRPr lang="es-VE"/>
          </a:p>
        </p:txBody>
      </p:sp>
    </p:spTree>
    <p:extLst>
      <p:ext uri="{BB962C8B-B14F-4D97-AF65-F5344CB8AC3E}">
        <p14:creationId xmlns:p14="http://schemas.microsoft.com/office/powerpoint/2010/main" val="1841578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slide" Target="../slides/slide129.xml"/><Relationship Id="rId2" Type="http://schemas.openxmlformats.org/officeDocument/2006/relationships/notesMaster" Target="../notesMasters/notesMaster1.xml"/><Relationship Id="rId1" Type="http://schemas.openxmlformats.org/officeDocument/2006/relationships/vmlDrawing" Target="../drawings/vmlDrawing6.vml"/><Relationship Id="rId5" Type="http://schemas.openxmlformats.org/officeDocument/2006/relationships/image" Target="../media/image79.emf"/><Relationship Id="rId4" Type="http://schemas.openxmlformats.org/officeDocument/2006/relationships/oleObject" Target="../embeddings/oleObject6.bin"/></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slide" Target="../slides/slide131.xml"/><Relationship Id="rId2" Type="http://schemas.openxmlformats.org/officeDocument/2006/relationships/notesMaster" Target="../notesMasters/notesMaster1.xml"/><Relationship Id="rId1" Type="http://schemas.openxmlformats.org/officeDocument/2006/relationships/vmlDrawing" Target="../drawings/vmlDrawing7.vml"/><Relationship Id="rId5" Type="http://schemas.openxmlformats.org/officeDocument/2006/relationships/image" Target="../media/image81.emf"/><Relationship Id="rId4" Type="http://schemas.openxmlformats.org/officeDocument/2006/relationships/oleObject" Target="../embeddings/oleObject7.bin"/></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notesSlides/_rels/note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slide" Target="../slides/slide139.xml"/><Relationship Id="rId2" Type="http://schemas.openxmlformats.org/officeDocument/2006/relationships/notesMaster" Target="../notesMasters/notesMaster1.xml"/><Relationship Id="rId1" Type="http://schemas.openxmlformats.org/officeDocument/2006/relationships/vmlDrawing" Target="../drawings/vmlDrawing8.vml"/><Relationship Id="rId5" Type="http://schemas.openxmlformats.org/officeDocument/2006/relationships/image" Target="../media/image86.emf"/><Relationship Id="rId4" Type="http://schemas.openxmlformats.org/officeDocument/2006/relationships/oleObject" Target="../embeddings/oleObject8.bin"/></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slide" Target="../slides/slide166.xml"/><Relationship Id="rId2" Type="http://schemas.openxmlformats.org/officeDocument/2006/relationships/notesMaster" Target="../notesMasters/notesMaster1.xml"/><Relationship Id="rId1" Type="http://schemas.openxmlformats.org/officeDocument/2006/relationships/vmlDrawing" Target="../drawings/vmlDrawing9.vml"/><Relationship Id="rId5" Type="http://schemas.openxmlformats.org/officeDocument/2006/relationships/image" Target="../media/image104.emf"/><Relationship Id="rId4" Type="http://schemas.openxmlformats.org/officeDocument/2006/relationships/oleObject" Target="../embeddings/oleObject9.bin"/></Relationships>
</file>

<file path=ppt/notesSlides/_rels/notesSlide164.xml.rels><?xml version="1.0" encoding="UTF-8" standalone="yes"?>
<Relationships xmlns="http://schemas.openxmlformats.org/package/2006/relationships"><Relationship Id="rId3" Type="http://schemas.openxmlformats.org/officeDocument/2006/relationships/slide" Target="../slides/slide167.xml"/><Relationship Id="rId2" Type="http://schemas.openxmlformats.org/officeDocument/2006/relationships/notesMaster" Target="../notesMasters/notesMaster1.xml"/><Relationship Id="rId1" Type="http://schemas.openxmlformats.org/officeDocument/2006/relationships/vmlDrawing" Target="../drawings/vmlDrawing10.vml"/><Relationship Id="rId5" Type="http://schemas.openxmlformats.org/officeDocument/2006/relationships/image" Target="../media/image105.emf"/><Relationship Id="rId4" Type="http://schemas.openxmlformats.org/officeDocument/2006/relationships/oleObject" Target="../embeddings/oleObject10.bin"/></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slide" Target="../slides/slide172.xml"/><Relationship Id="rId7" Type="http://schemas.openxmlformats.org/officeDocument/2006/relationships/image" Target="../media/image108.emf"/><Relationship Id="rId2" Type="http://schemas.openxmlformats.org/officeDocument/2006/relationships/notesMaster" Target="../notesMasters/notesMaster1.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107.emf"/><Relationship Id="rId4" Type="http://schemas.openxmlformats.org/officeDocument/2006/relationships/oleObject" Target="../embeddings/oleObject11.bin"/></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slide" Target="../slides/slide177.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110.emf"/><Relationship Id="rId4" Type="http://schemas.openxmlformats.org/officeDocument/2006/relationships/oleObject" Target="../embeddings/oleObject13.bin"/></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image" Target="../media/image26.png"/></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 Target="../slides/slide282.xml"/><Relationship Id="rId1" Type="http://schemas.openxmlformats.org/officeDocument/2006/relationships/notesMaster" Target="../notesMasters/notesMaster1.xml"/><Relationship Id="rId4" Type="http://schemas.openxmlformats.org/officeDocument/2006/relationships/image" Target="../media/image218.png"/></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29.emf"/><Relationship Id="rId4" Type="http://schemas.openxmlformats.org/officeDocument/2006/relationships/oleObject" Target="../embeddings/oleObject2.bin"/></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vmlDrawing" Target="../drawings/vmlDrawing3.vml"/><Relationship Id="rId5" Type="http://schemas.openxmlformats.org/officeDocument/2006/relationships/image" Target="../media/image30.emf"/><Relationship Id="rId4" Type="http://schemas.openxmlformats.org/officeDocument/2006/relationships/oleObject" Target="../embeddings/oleObject3.bin"/></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 Target="../slides/slide356.xml"/><Relationship Id="rId1" Type="http://schemas.openxmlformats.org/officeDocument/2006/relationships/notesMaster" Target="../notesMasters/notesMaster1.xml"/><Relationship Id="rId4" Type="http://schemas.openxmlformats.org/officeDocument/2006/relationships/image" Target="../media/image241.png"/></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s/slide388.xml"/><Relationship Id="rId1" Type="http://schemas.openxmlformats.org/officeDocument/2006/relationships/notesMaster" Target="../notesMasters/notesMaster1.xml"/><Relationship Id="rId4" Type="http://schemas.openxmlformats.org/officeDocument/2006/relationships/image" Target="../media/image257.png"/></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slide" Target="../slides/slide415.xml"/><Relationship Id="rId1" Type="http://schemas.openxmlformats.org/officeDocument/2006/relationships/notesMaster" Target="../notesMasters/notesMaster1.xml"/><Relationship Id="rId4" Type="http://schemas.openxmlformats.org/officeDocument/2006/relationships/image" Target="../media/image265.png"/></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 Target="../slides/slide469.xml"/><Relationship Id="rId1" Type="http://schemas.openxmlformats.org/officeDocument/2006/relationships/notesMaster" Target="../notesMasters/notesMaster1.xml"/><Relationship Id="rId4" Type="http://schemas.openxmlformats.org/officeDocument/2006/relationships/image" Target="../media/image299.png"/></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vmlDrawing" Target="../drawings/vmlDrawing4.vml"/><Relationship Id="rId5" Type="http://schemas.openxmlformats.org/officeDocument/2006/relationships/image" Target="../media/image49.emf"/><Relationship Id="rId4" Type="http://schemas.openxmlformats.org/officeDocument/2006/relationships/oleObject" Target="../embeddings/oleObject4.bin"/></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vmlDrawing" Target="../drawings/vmlDrawing5.vml"/><Relationship Id="rId5" Type="http://schemas.openxmlformats.org/officeDocument/2006/relationships/image" Target="../media/image50.emf"/><Relationship Id="rId4" Type="http://schemas.openxmlformats.org/officeDocument/2006/relationships/oleObject" Target="../embeddings/oleObject5.bin"/></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image" Target="../media/image69.png"/></Relationships>
</file>

<file path=ppt/notesSlides/_rels/note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image" Target="../media/image71.png"/></Relationships>
</file>

<file path=ppt/notesSlides/_rels/note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0"/>
          </p:nvPr>
        </p:nvSpPr>
        <p:spPr/>
        <p:txBody>
          <a:bodyPr/>
          <a:lstStyle/>
          <a:p>
            <a:endParaRPr lang="es-VE"/>
          </a:p>
        </p:txBody>
      </p:sp>
      <p:sp>
        <p:nvSpPr>
          <p:cNvPr id="6" name="Slide Number Placeholder 5"/>
          <p:cNvSpPr>
            <a:spLocks noGrp="1"/>
          </p:cNvSpPr>
          <p:nvPr>
            <p:ph type="sldNum" sz="quarter" idx="11"/>
          </p:nvPr>
        </p:nvSpPr>
        <p:spPr/>
        <p:txBody>
          <a:bodyPr/>
          <a:lstStyle/>
          <a:p>
            <a:fld id="{ACB16BB8-5F0B-4AE8-B7C4-0765A4981364}" type="slidenum">
              <a:rPr lang="es-VE" smtClean="0"/>
              <a:t>1</a:t>
            </a:fld>
            <a:endParaRPr lang="es-VE"/>
          </a:p>
        </p:txBody>
      </p:sp>
    </p:spTree>
    <p:extLst>
      <p:ext uri="{BB962C8B-B14F-4D97-AF65-F5344CB8AC3E}">
        <p14:creationId xmlns:p14="http://schemas.microsoft.com/office/powerpoint/2010/main" val="184980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522288" y="463550"/>
            <a:ext cx="8058151" cy="4533900"/>
          </a:xfrm>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Modularized program development: </a:t>
            </a:r>
            <a:r>
              <a:rPr lang="en-US"/>
              <a:t>The basic unit in all PL/SQL programs is the block. Blocks can be in a sequence or they can be nested in other blocks. Modularized program development has the following advantages:</a:t>
            </a:r>
          </a:p>
          <a:p>
            <a:pPr lvl="2" eaLnBrk="1" hangingPunct="1"/>
            <a:r>
              <a:rPr lang="en-US"/>
              <a:t>You can group logically related statements within blocks.</a:t>
            </a:r>
          </a:p>
          <a:p>
            <a:pPr lvl="2" eaLnBrk="1" hangingPunct="1"/>
            <a:r>
              <a:rPr lang="en-US"/>
              <a:t>You can nest blocks inside larger blocks to build powerful programs.</a:t>
            </a:r>
          </a:p>
          <a:p>
            <a:pPr lvl="2" eaLnBrk="1" hangingPunct="1"/>
            <a:r>
              <a:rPr lang="en-US"/>
              <a:t>You can break your application into smaller modules. If you are designing a complex application, PL/SQL allows you to break down the application into smaller, manageable, and logically related modules.</a:t>
            </a:r>
          </a:p>
          <a:p>
            <a:pPr lvl="2" eaLnBrk="1" hangingPunct="1"/>
            <a:r>
              <a:rPr lang="en-US"/>
              <a:t>You can easily maintain and debug code.</a:t>
            </a:r>
          </a:p>
          <a:p>
            <a:pPr lvl="1" eaLnBrk="1" hangingPunct="1"/>
            <a:r>
              <a:rPr lang="en-US"/>
              <a:t>In PL/SQL, modularization is implemented using procedures, functions, and packages, which are discussed in </a:t>
            </a:r>
            <a:r>
              <a:rPr lang="en-US">
                <a:ea typeface="SimSun" pitchFamily="2" charset="-122"/>
              </a:rPr>
              <a:t>the lesson titled “Introducing Stored Procedures and Functions.”</a:t>
            </a:r>
            <a:r>
              <a:rPr lang="en-US"/>
              <a:t> </a:t>
            </a:r>
          </a:p>
          <a:p>
            <a:pPr lvl="1" eaLnBrk="1" hangingPunct="1"/>
            <a:r>
              <a:rPr lang="en-US" b="1"/>
              <a:t>Integration with tools: </a:t>
            </a:r>
            <a:r>
              <a:rPr lang="en-US"/>
              <a:t>The</a:t>
            </a:r>
            <a:r>
              <a:rPr lang="en-US" b="1"/>
              <a:t> </a:t>
            </a:r>
            <a:r>
              <a:rPr lang="en-US"/>
              <a:t>PL/SQL engine is integrated in Oracle tools such as Oracle Forms and Oracle Reports. When you use these tools, the locally available PL/SQL engine processes the procedural statements; only the SQL statements are passed to the database.</a:t>
            </a:r>
          </a:p>
        </p:txBody>
      </p:sp>
      <p:sp>
        <p:nvSpPr>
          <p:cNvPr id="3891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E2C6303-08E3-4565-9F65-C17C2B42B0FC}" type="slidenum">
              <a:rPr lang="en-US" smtClean="0">
                <a:solidFill>
                  <a:srgbClr val="000000"/>
                </a:solidFill>
              </a:rPr>
              <a:pPr eaLnBrk="1" hangingPunct="1"/>
              <a:t>13</a:t>
            </a:fld>
            <a:endParaRPr lang="en-US">
              <a:solidFill>
                <a:srgbClr val="000000"/>
              </a:solidFill>
            </a:endParaRPr>
          </a:p>
        </p:txBody>
      </p:sp>
    </p:spTree>
    <p:extLst>
      <p:ext uri="{BB962C8B-B14F-4D97-AF65-F5344CB8AC3E}">
        <p14:creationId xmlns:p14="http://schemas.microsoft.com/office/powerpoint/2010/main" val="6111326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three new location IDs for the </a:t>
            </a:r>
            <a:r>
              <a:rPr lang="en-US">
                <a:latin typeface="Courier New" pitchFamily="49" charset="0"/>
              </a:rPr>
              <a:t>CA</a:t>
            </a:r>
            <a:r>
              <a:rPr lang="en-US"/>
              <a:t> country code and the city of Montreal are added.</a:t>
            </a:r>
          </a:p>
          <a:p>
            <a:pPr lvl="2" eaLnBrk="1" hangingPunct="1"/>
            <a:r>
              <a:rPr lang="en-US"/>
              <a:t>With each iteration through the </a:t>
            </a:r>
            <a:r>
              <a:rPr lang="en-US">
                <a:latin typeface="Courier New" pitchFamily="49" charset="0"/>
              </a:rPr>
              <a:t>WHILE</a:t>
            </a:r>
            <a:r>
              <a:rPr lang="en-US"/>
              <a:t> loop, a counter (</a:t>
            </a:r>
            <a:r>
              <a:rPr lang="en-US">
                <a:latin typeface="Courier New" pitchFamily="49" charset="0"/>
              </a:rPr>
              <a:t>v_counter</a:t>
            </a:r>
            <a:r>
              <a:rPr lang="en-US"/>
              <a:t>) is incremented.</a:t>
            </a:r>
          </a:p>
          <a:p>
            <a:pPr lvl="2" eaLnBrk="1" hangingPunct="1"/>
            <a:r>
              <a:rPr lang="en-US"/>
              <a:t>If the number of iterations is less than or equal to the number </a:t>
            </a:r>
            <a:r>
              <a:rPr lang="en-US">
                <a:latin typeface="Courier New" pitchFamily="49" charset="0"/>
              </a:rPr>
              <a:t>3</a:t>
            </a:r>
            <a:r>
              <a:rPr lang="en-US"/>
              <a:t>, the code within the loop is executed and a row is inserted into the </a:t>
            </a:r>
            <a:r>
              <a:rPr lang="en-US">
                <a:latin typeface="Courier New" pitchFamily="49" charset="0"/>
              </a:rPr>
              <a:t>locations</a:t>
            </a:r>
            <a:r>
              <a:rPr lang="en-US"/>
              <a:t> table.</a:t>
            </a:r>
          </a:p>
          <a:p>
            <a:pPr lvl="2" eaLnBrk="1" hangingPunct="1"/>
            <a:r>
              <a:rPr lang="en-US"/>
              <a:t>After </a:t>
            </a:r>
            <a:r>
              <a:rPr lang="en-US">
                <a:latin typeface="Courier New" pitchFamily="49" charset="0"/>
              </a:rPr>
              <a:t>v_counter</a:t>
            </a:r>
            <a:r>
              <a:rPr lang="en-US"/>
              <a:t> exceeds the number of new locations for this city and country, the condition that controls the loop evaluates to </a:t>
            </a:r>
            <a:r>
              <a:rPr lang="en-US">
                <a:latin typeface="Courier New" pitchFamily="49" charset="0"/>
              </a:rPr>
              <a:t>FALSE</a:t>
            </a:r>
            <a:r>
              <a:rPr lang="en-US"/>
              <a:t> and the loop terminates.</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code_06_24_s.sql</a:t>
            </a:r>
            <a:r>
              <a:rPr lang="en-US"/>
              <a:t>.</a:t>
            </a:r>
          </a:p>
        </p:txBody>
      </p:sp>
      <p:sp>
        <p:nvSpPr>
          <p:cNvPr id="665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F7A0BAFE-9476-4AB0-B846-BE4FF8C98113}" type="slidenum">
              <a:rPr lang="en-US" smtClean="0">
                <a:solidFill>
                  <a:srgbClr val="000000"/>
                </a:solidFill>
              </a:rPr>
              <a:pPr eaLnBrk="1" hangingPunct="1"/>
              <a:t>103</a:t>
            </a:fld>
            <a:endParaRPr lang="en-US">
              <a:solidFill>
                <a:srgbClr val="000000"/>
              </a:solidFill>
            </a:endParaRPr>
          </a:p>
        </p:txBody>
      </p:sp>
    </p:spTree>
    <p:extLst>
      <p:ext uri="{BB962C8B-B14F-4D97-AF65-F5344CB8AC3E}">
        <p14:creationId xmlns:p14="http://schemas.microsoft.com/office/powerpoint/2010/main" val="12601859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atin typeface="Courier New" pitchFamily="49" charset="0"/>
              </a:rPr>
              <a:t>FOR</a:t>
            </a:r>
            <a:r>
              <a:rPr lang="en-US"/>
              <a:t> loops</a:t>
            </a:r>
            <a:r>
              <a:rPr lang="en-US">
                <a:solidFill>
                  <a:srgbClr val="FC0128"/>
                </a:solidFill>
              </a:rPr>
              <a:t> </a:t>
            </a:r>
            <a:r>
              <a:rPr lang="en-US"/>
              <a:t>have the same general structure as the basic loop. In addition, they have a control statement before the </a:t>
            </a:r>
            <a:r>
              <a:rPr lang="en-US">
                <a:latin typeface="Courier New" pitchFamily="49" charset="0"/>
              </a:rPr>
              <a:t>LOOP</a:t>
            </a:r>
            <a:r>
              <a:rPr lang="en-US"/>
              <a:t> keyword to set the number of iterations that the PL/SQL performs. </a:t>
            </a:r>
          </a:p>
          <a:p>
            <a:pPr lvl="1" eaLnBrk="1" hangingPunct="1"/>
            <a:r>
              <a:rPr lang="en-US"/>
              <a:t>In the syntax:</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Do not declare the counter. It is declared implicitly as an integer.</a:t>
            </a:r>
          </a:p>
        </p:txBody>
      </p:sp>
      <p:graphicFrame>
        <p:nvGraphicFramePr>
          <p:cNvPr id="360452" name="Group 4"/>
          <p:cNvGraphicFramePr>
            <a:graphicFrameLocks noGrp="1"/>
          </p:cNvGraphicFramePr>
          <p:nvPr/>
        </p:nvGraphicFramePr>
        <p:xfrm>
          <a:off x="678118" y="6021117"/>
          <a:ext cx="5424942" cy="1585173"/>
        </p:xfrm>
        <a:graphic>
          <a:graphicData uri="http://schemas.openxmlformats.org/drawingml/2006/table">
            <a:tbl>
              <a:tblPr/>
              <a:tblGrid>
                <a:gridCol w="1069707">
                  <a:extLst>
                    <a:ext uri="{9D8B030D-6E8A-4147-A177-3AD203B41FA5}">
                      <a16:colId xmlns:a16="http://schemas.microsoft.com/office/drawing/2014/main" xmlns="" val="20000"/>
                    </a:ext>
                  </a:extLst>
                </a:gridCol>
                <a:gridCol w="4355235">
                  <a:extLst>
                    <a:ext uri="{9D8B030D-6E8A-4147-A177-3AD203B41FA5}">
                      <a16:colId xmlns:a16="http://schemas.microsoft.com/office/drawing/2014/main" xmlns="" val="20001"/>
                    </a:ext>
                  </a:extLst>
                </a:gridCol>
              </a:tblGrid>
              <a:tr h="671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counter</a:t>
                      </a:r>
                    </a:p>
                  </a:txBody>
                  <a:tcPr marL="91689" marR="91689"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an implicitly declared integer whose value automatically increases or decreases (decreases if the </a:t>
                      </a:r>
                      <a:r>
                        <a:rPr kumimoji="0" lang="en-US" sz="1100" b="0" i="0" u="none" strike="noStrike" cap="none" normalizeH="0" baseline="0" dirty="0">
                          <a:ln>
                            <a:noFill/>
                          </a:ln>
                          <a:solidFill>
                            <a:schemeClr val="tx1"/>
                          </a:solidFill>
                          <a:effectLst/>
                          <a:latin typeface="Courier New" pitchFamily="49" charset="0"/>
                        </a:rPr>
                        <a:t>REVERSE</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keyword</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is used) by 1 on each iteration of the loop until the upper or lower bound is reached</a:t>
                      </a:r>
                    </a:p>
                  </a:txBody>
                  <a:tcPr marL="91689" marR="9168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5036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ourier New" pitchFamily="49" charset="0"/>
                        </a:rPr>
                        <a:t>REVERSE</a:t>
                      </a:r>
                    </a:p>
                  </a:txBody>
                  <a:tcPr marL="91689" marR="91689"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Causes the counter to decrement with each iteration from the upper bound to the lower bound </a:t>
                      </a:r>
                      <a:br>
                        <a:rPr kumimoji="0" lang="en-US" sz="1100" b="0" i="0" u="none" strike="noStrike" cap="none" normalizeH="0" baseline="0">
                          <a:ln>
                            <a:noFill/>
                          </a:ln>
                          <a:solidFill>
                            <a:schemeClr val="tx1"/>
                          </a:solidFill>
                          <a:effectLst/>
                          <a:latin typeface="Arial" pitchFamily="34" charset="0"/>
                          <a:cs typeface="Arial" pitchFamily="34" charset="0"/>
                        </a:rPr>
                      </a:br>
                      <a:r>
                        <a:rPr kumimoji="0" lang="en-US" sz="1100" b="1" i="0" u="none" strike="noStrike" cap="none" normalizeH="0" baseline="0">
                          <a:ln>
                            <a:noFill/>
                          </a:ln>
                          <a:solidFill>
                            <a:schemeClr val="tx1"/>
                          </a:solidFill>
                          <a:effectLst/>
                          <a:latin typeface="Arial" pitchFamily="34" charset="0"/>
                          <a:cs typeface="Arial" pitchFamily="34" charset="0"/>
                        </a:rPr>
                        <a:t>Note:</a:t>
                      </a:r>
                      <a:r>
                        <a:rPr kumimoji="0" lang="en-US" sz="1100" b="0" i="0" u="none" strike="noStrike" cap="none" normalizeH="0" baseline="0">
                          <a:ln>
                            <a:noFill/>
                          </a:ln>
                          <a:solidFill>
                            <a:schemeClr val="tx1"/>
                          </a:solidFill>
                          <a:effectLst/>
                          <a:latin typeface="Arial" pitchFamily="34" charset="0"/>
                          <a:cs typeface="Arial" pitchFamily="34" charset="0"/>
                        </a:rPr>
                        <a:t> The lower bound is still referenced first.</a:t>
                      </a:r>
                    </a:p>
                  </a:txBody>
                  <a:tcPr marL="91689" marR="91689"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4099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lower_bound</a:t>
                      </a:r>
                      <a:endParaRPr kumimoji="0" lang="en-US" sz="1100" b="0" i="1"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upper_bound</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89" marR="91689"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lower bound for the range of counter values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upper bound for the range of counter values</a:t>
                      </a:r>
                    </a:p>
                  </a:txBody>
                  <a:tcPr marL="91689" marR="91689"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6759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55E7DA09-7824-45CE-AD91-3A587C9AAD86}" type="slidenum">
              <a:rPr lang="en-US" smtClean="0">
                <a:solidFill>
                  <a:srgbClr val="000000"/>
                </a:solidFill>
              </a:rPr>
              <a:pPr eaLnBrk="1" hangingPunct="1"/>
              <a:t>104</a:t>
            </a:fld>
            <a:endParaRPr lang="en-US">
              <a:solidFill>
                <a:srgbClr val="000000"/>
              </a:solidFill>
            </a:endParaRPr>
          </a:p>
        </p:txBody>
      </p:sp>
    </p:spTree>
    <p:extLst>
      <p:ext uri="{BB962C8B-B14F-4D97-AF65-F5344CB8AC3E}">
        <p14:creationId xmlns:p14="http://schemas.microsoft.com/office/powerpoint/2010/main" val="8750782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already learned how to insert three new locations for the </a:t>
            </a:r>
            <a:r>
              <a:rPr lang="en-US">
                <a:latin typeface="Courier New" pitchFamily="49" charset="0"/>
              </a:rPr>
              <a:t>CA</a:t>
            </a:r>
            <a:r>
              <a:rPr lang="en-US"/>
              <a:t> country code and the city of Montreal by using the basic loop and the </a:t>
            </a:r>
            <a:r>
              <a:rPr lang="en-US">
                <a:latin typeface="Courier New" pitchFamily="49" charset="0"/>
              </a:rPr>
              <a:t>WHILE</a:t>
            </a:r>
            <a:r>
              <a:rPr lang="en-US"/>
              <a:t> loop. The example in this slide shows how to achieve the same by using the </a:t>
            </a:r>
            <a:r>
              <a:rPr lang="en-US">
                <a:latin typeface="Courier New" pitchFamily="49" charset="0"/>
              </a:rPr>
              <a:t>FOR</a:t>
            </a:r>
            <a:r>
              <a:rPr lang="en-US"/>
              <a:t> loop. </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code_06_27_s.sql</a:t>
            </a:r>
            <a:r>
              <a:rPr lang="en-US"/>
              <a:t>.</a:t>
            </a:r>
          </a:p>
        </p:txBody>
      </p:sp>
      <p:sp>
        <p:nvSpPr>
          <p:cNvPr id="686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904F2A97-B09D-463C-8579-38FBE5299EBE}" type="slidenum">
              <a:rPr lang="en-US" smtClean="0">
                <a:solidFill>
                  <a:srgbClr val="000000"/>
                </a:solidFill>
              </a:rPr>
              <a:pPr eaLnBrk="1" hangingPunct="1"/>
              <a:t>105</a:t>
            </a:fld>
            <a:endParaRPr lang="en-US">
              <a:solidFill>
                <a:srgbClr val="000000"/>
              </a:solidFill>
            </a:endParaRPr>
          </a:p>
        </p:txBody>
      </p:sp>
    </p:spTree>
    <p:extLst>
      <p:ext uri="{BB962C8B-B14F-4D97-AF65-F5344CB8AC3E}">
        <p14:creationId xmlns:p14="http://schemas.microsoft.com/office/powerpoint/2010/main" val="18837193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lists the guidelines to follow when writing a </a:t>
            </a:r>
            <a:r>
              <a:rPr lang="en-US">
                <a:latin typeface="Courier New" pitchFamily="49" charset="0"/>
              </a:rPr>
              <a:t>FOR</a:t>
            </a:r>
            <a:r>
              <a:rPr lang="en-US"/>
              <a:t> loop.</a:t>
            </a:r>
          </a:p>
          <a:p>
            <a:pPr lvl="1" eaLnBrk="1" hangingPunct="1"/>
            <a:r>
              <a:rPr lang="en-US" b="1"/>
              <a:t>Note:</a:t>
            </a:r>
            <a:r>
              <a:rPr lang="en-US"/>
              <a:t> The lower and upper bounds of a </a:t>
            </a:r>
            <a:r>
              <a:rPr lang="en-US">
                <a:latin typeface="Courier New" pitchFamily="49" charset="0"/>
              </a:rPr>
              <a:t>LOOP</a:t>
            </a:r>
            <a:r>
              <a:rPr lang="en-US"/>
              <a:t> statement do not need to be numeric literals. They can be expressions that convert to numeric values.</a:t>
            </a:r>
          </a:p>
          <a:p>
            <a:pPr lvl="1" eaLnBrk="1" hangingPunct="1"/>
            <a:r>
              <a:rPr lang="en-US" b="1"/>
              <a:t>Example:</a:t>
            </a:r>
          </a:p>
          <a:p>
            <a:pPr lvl="4" eaLnBrk="1" hangingPunct="1"/>
            <a:r>
              <a:rPr lang="en-US"/>
              <a:t>DECLARE</a:t>
            </a:r>
            <a:br>
              <a:rPr lang="en-US"/>
            </a:br>
            <a:r>
              <a:rPr lang="en-US"/>
              <a:t>  v_lower  NUMBER := 1;</a:t>
            </a:r>
            <a:br>
              <a:rPr lang="en-US"/>
            </a:br>
            <a:r>
              <a:rPr lang="en-US"/>
              <a:t>  v_upper  NUMBER := 100;</a:t>
            </a:r>
            <a:br>
              <a:rPr lang="en-US"/>
            </a:br>
            <a:r>
              <a:rPr lang="en-US"/>
              <a:t>BEGIN</a:t>
            </a:r>
            <a:br>
              <a:rPr lang="en-US"/>
            </a:br>
            <a:r>
              <a:rPr lang="en-US"/>
              <a:t>  FOR i IN v_lower..v_upper LOOP</a:t>
            </a:r>
            <a:br>
              <a:rPr lang="en-US"/>
            </a:br>
            <a:r>
              <a:rPr lang="en-US"/>
              <a:t>  ...</a:t>
            </a:r>
            <a:br>
              <a:rPr lang="en-US"/>
            </a:br>
            <a:r>
              <a:rPr lang="en-US"/>
              <a:t>  END LOOP;</a:t>
            </a:r>
            <a:br>
              <a:rPr lang="en-US"/>
            </a:br>
            <a:r>
              <a:rPr lang="en-US"/>
              <a:t>END;</a:t>
            </a:r>
          </a:p>
          <a:p>
            <a:pPr lvl="4" eaLnBrk="1" hangingPunct="1"/>
            <a:r>
              <a:rPr lang="en-US"/>
              <a:t>/</a:t>
            </a:r>
          </a:p>
        </p:txBody>
      </p:sp>
      <p:sp>
        <p:nvSpPr>
          <p:cNvPr id="696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E46F7A4-6E3A-4B14-8D7B-7580A8DC9FC7}" type="slidenum">
              <a:rPr lang="en-US" smtClean="0">
                <a:solidFill>
                  <a:srgbClr val="000000"/>
                </a:solidFill>
              </a:rPr>
              <a:pPr eaLnBrk="1" hangingPunct="1"/>
              <a:t>106</a:t>
            </a:fld>
            <a:endParaRPr lang="en-US">
              <a:solidFill>
                <a:srgbClr val="000000"/>
              </a:solidFill>
            </a:endParaRPr>
          </a:p>
        </p:txBody>
      </p:sp>
    </p:spTree>
    <p:extLst>
      <p:ext uri="{BB962C8B-B14F-4D97-AF65-F5344CB8AC3E}">
        <p14:creationId xmlns:p14="http://schemas.microsoft.com/office/powerpoint/2010/main" val="15692620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basic loop</a:t>
            </a:r>
            <a:r>
              <a:rPr lang="en-US">
                <a:solidFill>
                  <a:srgbClr val="FC0128"/>
                </a:solidFill>
              </a:rPr>
              <a:t> </a:t>
            </a:r>
            <a:r>
              <a:rPr lang="en-US"/>
              <a:t>allows the execution of its statement at least once, even if the condition is already met upon entering the loop. Without the </a:t>
            </a:r>
            <a:r>
              <a:rPr lang="en-US">
                <a:latin typeface="Courier New" pitchFamily="49" charset="0"/>
              </a:rPr>
              <a:t>EXIT</a:t>
            </a:r>
            <a:r>
              <a:rPr lang="en-US"/>
              <a:t> statement, the loop would be infinite.</a:t>
            </a:r>
          </a:p>
          <a:p>
            <a:pPr lvl="1" eaLnBrk="1" hangingPunct="1"/>
            <a:r>
              <a:rPr lang="en-US"/>
              <a:t>You can use the </a:t>
            </a:r>
            <a:r>
              <a:rPr lang="en-US">
                <a:latin typeface="Courier New" pitchFamily="49" charset="0"/>
              </a:rPr>
              <a:t>WHILE</a:t>
            </a:r>
            <a:r>
              <a:rPr lang="en-US"/>
              <a:t> loop</a:t>
            </a:r>
            <a:r>
              <a:rPr lang="en-US">
                <a:solidFill>
                  <a:srgbClr val="FC0128"/>
                </a:solidFill>
              </a:rPr>
              <a:t> </a:t>
            </a:r>
            <a:r>
              <a:rPr lang="en-US"/>
              <a:t>to repeat a sequence of statements until the controlling condition is no longer </a:t>
            </a:r>
            <a:r>
              <a:rPr lang="en-US">
                <a:latin typeface="Courier New" pitchFamily="49" charset="0"/>
              </a:rPr>
              <a:t>TRUE</a:t>
            </a:r>
            <a:r>
              <a:rPr lang="en-US"/>
              <a:t>. The condition is evaluated at the start of each iteration. The loop terminates when the condition is </a:t>
            </a:r>
            <a:r>
              <a:rPr lang="en-US">
                <a:latin typeface="Courier New" pitchFamily="49" charset="0"/>
              </a:rPr>
              <a:t>FALSE</a:t>
            </a:r>
            <a:r>
              <a:rPr lang="en-US"/>
              <a:t>. If the condition is </a:t>
            </a:r>
            <a:r>
              <a:rPr lang="en-US">
                <a:latin typeface="Courier New" pitchFamily="49" charset="0"/>
              </a:rPr>
              <a:t>FALSE</a:t>
            </a:r>
            <a:r>
              <a:rPr lang="en-US"/>
              <a:t> at the start of the loop, no further iterations are performed.</a:t>
            </a:r>
          </a:p>
          <a:p>
            <a:pPr lvl="1" eaLnBrk="1" hangingPunct="1"/>
            <a:r>
              <a:rPr lang="en-US">
                <a:latin typeface="Courier New" pitchFamily="49" charset="0"/>
              </a:rPr>
              <a:t>FOR</a:t>
            </a:r>
            <a:r>
              <a:rPr lang="en-US"/>
              <a:t> loops</a:t>
            </a:r>
            <a:r>
              <a:rPr lang="en-US">
                <a:solidFill>
                  <a:srgbClr val="FC0128"/>
                </a:solidFill>
              </a:rPr>
              <a:t> </a:t>
            </a:r>
            <a:r>
              <a:rPr lang="en-US"/>
              <a:t>have a control statement before the </a:t>
            </a:r>
            <a:r>
              <a:rPr lang="en-US">
                <a:latin typeface="Courier New" pitchFamily="49" charset="0"/>
              </a:rPr>
              <a:t>LOOP</a:t>
            </a:r>
            <a:r>
              <a:rPr lang="en-US"/>
              <a:t> keyword to determine the number of iterations that the PL/SQL performs. Use a </a:t>
            </a:r>
            <a:r>
              <a:rPr lang="en-US">
                <a:latin typeface="Courier New" pitchFamily="49" charset="0"/>
              </a:rPr>
              <a:t>FOR</a:t>
            </a:r>
            <a:r>
              <a:rPr lang="en-US"/>
              <a:t> loop if the number of iterations is predetermined.</a:t>
            </a:r>
          </a:p>
        </p:txBody>
      </p:sp>
      <p:sp>
        <p:nvSpPr>
          <p:cNvPr id="7066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F66DF9D4-57DF-4F5C-8952-441C96E8567D}" type="slidenum">
              <a:rPr lang="en-US" smtClean="0">
                <a:solidFill>
                  <a:srgbClr val="000000"/>
                </a:solidFill>
              </a:rPr>
              <a:pPr eaLnBrk="1" hangingPunct="1"/>
              <a:t>107</a:t>
            </a:fld>
            <a:endParaRPr lang="en-US">
              <a:solidFill>
                <a:srgbClr val="000000"/>
              </a:solidFill>
            </a:endParaRPr>
          </a:p>
        </p:txBody>
      </p:sp>
    </p:spTree>
    <p:extLst>
      <p:ext uri="{BB962C8B-B14F-4D97-AF65-F5344CB8AC3E}">
        <p14:creationId xmlns:p14="http://schemas.microsoft.com/office/powerpoint/2010/main" val="614927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nest the </a:t>
            </a:r>
            <a:r>
              <a:rPr lang="en-US">
                <a:latin typeface="Courier New" pitchFamily="49" charset="0"/>
              </a:rPr>
              <a:t>FOR</a:t>
            </a:r>
            <a:r>
              <a:rPr lang="en-US"/>
              <a:t>, </a:t>
            </a:r>
            <a:r>
              <a:rPr lang="en-US">
                <a:latin typeface="Courier New" pitchFamily="49" charset="0"/>
              </a:rPr>
              <a:t>WHILE</a:t>
            </a:r>
            <a:r>
              <a:rPr lang="en-US"/>
              <a:t>, and basic loops within one another. The termination of a nested loop does not terminate the enclosing loop unless an exception is raised. However, you can label loops and exit the outer loop with the </a:t>
            </a:r>
            <a:r>
              <a:rPr lang="en-US">
                <a:latin typeface="Courier New" pitchFamily="49" charset="0"/>
              </a:rPr>
              <a:t>EXIT</a:t>
            </a:r>
            <a:r>
              <a:rPr lang="en-US"/>
              <a:t> statement.</a:t>
            </a:r>
          </a:p>
          <a:p>
            <a:pPr lvl="1" eaLnBrk="1" hangingPunct="1"/>
            <a:r>
              <a:rPr lang="en-US"/>
              <a:t>Label names follow the same rules as the other identifiers. A label is placed before a statement, either on the same line or on a separate line. White space is insignificant in all PL/SQL parsing except inside literals. Label basic loops by placing the label before the word </a:t>
            </a:r>
            <a:r>
              <a:rPr lang="en-US">
                <a:latin typeface="Courier New" pitchFamily="49" charset="0"/>
              </a:rPr>
              <a:t>LOOP</a:t>
            </a:r>
            <a:r>
              <a:rPr lang="en-US"/>
              <a:t> within label delimiters (&lt;&lt;</a:t>
            </a:r>
            <a:r>
              <a:rPr lang="en-US" i="1"/>
              <a:t>label</a:t>
            </a:r>
            <a:r>
              <a:rPr lang="en-US"/>
              <a:t>&gt;&gt;). In </a:t>
            </a:r>
            <a:r>
              <a:rPr lang="en-US">
                <a:latin typeface="Courier New" pitchFamily="49" charset="0"/>
              </a:rPr>
              <a:t>FOR</a:t>
            </a:r>
            <a:r>
              <a:rPr lang="en-US"/>
              <a:t> and </a:t>
            </a:r>
            <a:r>
              <a:rPr lang="en-US">
                <a:latin typeface="Courier New" pitchFamily="49" charset="0"/>
              </a:rPr>
              <a:t>WHILE</a:t>
            </a:r>
            <a:r>
              <a:rPr lang="en-US"/>
              <a:t> loops, place the label before </a:t>
            </a:r>
            <a:r>
              <a:rPr lang="en-US">
                <a:latin typeface="Courier New" pitchFamily="49" charset="0"/>
              </a:rPr>
              <a:t>FOR</a:t>
            </a:r>
            <a:r>
              <a:rPr lang="en-US"/>
              <a:t> or </a:t>
            </a:r>
            <a:r>
              <a:rPr lang="en-US">
                <a:latin typeface="Courier New" pitchFamily="49" charset="0"/>
              </a:rPr>
              <a:t>WHILE</a:t>
            </a:r>
            <a:r>
              <a:rPr lang="en-US"/>
              <a:t>.</a:t>
            </a:r>
          </a:p>
          <a:p>
            <a:pPr lvl="1" eaLnBrk="1" hangingPunct="1"/>
            <a:r>
              <a:rPr lang="en-US"/>
              <a:t>If the loop is labeled, the label name can be included (optionally) after the </a:t>
            </a:r>
            <a:r>
              <a:rPr lang="en-US">
                <a:latin typeface="Courier New" pitchFamily="49" charset="0"/>
              </a:rPr>
              <a:t>END</a:t>
            </a:r>
            <a:r>
              <a:rPr lang="en-US"/>
              <a:t> </a:t>
            </a:r>
            <a:r>
              <a:rPr lang="en-US">
                <a:latin typeface="Courier New" pitchFamily="49" charset="0"/>
              </a:rPr>
              <a:t>LOOP</a:t>
            </a:r>
            <a:r>
              <a:rPr lang="en-US"/>
              <a:t> statement for clarity.</a:t>
            </a:r>
          </a:p>
        </p:txBody>
      </p:sp>
      <p:sp>
        <p:nvSpPr>
          <p:cNvPr id="716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B4F2741-CBFE-48B6-8AAA-82D9C3066996}" type="slidenum">
              <a:rPr lang="en-US" smtClean="0">
                <a:solidFill>
                  <a:srgbClr val="000000"/>
                </a:solidFill>
              </a:rPr>
              <a:pPr eaLnBrk="1" hangingPunct="1"/>
              <a:t>108</a:t>
            </a:fld>
            <a:endParaRPr lang="en-US">
              <a:solidFill>
                <a:srgbClr val="000000"/>
              </a:solidFill>
            </a:endParaRPr>
          </a:p>
        </p:txBody>
      </p:sp>
    </p:spTree>
    <p:extLst>
      <p:ext uri="{BB962C8B-B14F-4D97-AF65-F5344CB8AC3E}">
        <p14:creationId xmlns:p14="http://schemas.microsoft.com/office/powerpoint/2010/main" val="1596797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there are two loops. The outer loop is identified by the label </a:t>
            </a:r>
            <a:r>
              <a:rPr lang="en-US">
                <a:latin typeface="Courier New" pitchFamily="49" charset="0"/>
              </a:rPr>
              <a:t>&lt;&lt;Outer_Loop&gt;&gt;</a:t>
            </a:r>
            <a:r>
              <a:rPr lang="en-US"/>
              <a:t> and the inner loop is identified by the label </a:t>
            </a:r>
            <a:r>
              <a:rPr lang="en-US">
                <a:latin typeface="Courier New" pitchFamily="49" charset="0"/>
              </a:rPr>
              <a:t>&lt;&lt;Inner_Loop&gt;&gt;</a:t>
            </a:r>
            <a:r>
              <a:rPr lang="en-US"/>
              <a:t>. </a:t>
            </a:r>
            <a:br>
              <a:rPr lang="en-US"/>
            </a:br>
            <a:r>
              <a:rPr lang="en-US"/>
              <a:t>The identifiers are placed before the word </a:t>
            </a:r>
            <a:r>
              <a:rPr lang="en-US">
                <a:latin typeface="Courier New" pitchFamily="49" charset="0"/>
              </a:rPr>
              <a:t>LOOP</a:t>
            </a:r>
            <a:r>
              <a:rPr lang="en-US"/>
              <a:t> within label delimiters (&lt;&lt;</a:t>
            </a:r>
            <a:r>
              <a:rPr lang="en-US" i="1"/>
              <a:t>label</a:t>
            </a:r>
            <a:r>
              <a:rPr lang="en-US"/>
              <a:t>&gt;&gt;). The inner loop is nested within the outer loop. The label names are included after the </a:t>
            </a:r>
            <a:r>
              <a:rPr lang="en-US">
                <a:latin typeface="Courier New" pitchFamily="49" charset="0"/>
              </a:rPr>
              <a:t>END</a:t>
            </a:r>
            <a:r>
              <a:rPr lang="en-US"/>
              <a:t> </a:t>
            </a:r>
            <a:r>
              <a:rPr lang="en-US">
                <a:latin typeface="Courier New" pitchFamily="49" charset="0"/>
              </a:rPr>
              <a:t>LOOP</a:t>
            </a:r>
            <a:r>
              <a:rPr lang="en-US"/>
              <a:t> statements for clarity.</a:t>
            </a:r>
          </a:p>
        </p:txBody>
      </p:sp>
      <p:sp>
        <p:nvSpPr>
          <p:cNvPr id="727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AD598F0-BA2A-4B1E-9D0C-ABB12EEF29D6}" type="slidenum">
              <a:rPr lang="en-US" smtClean="0">
                <a:solidFill>
                  <a:srgbClr val="000000"/>
                </a:solidFill>
              </a:rPr>
              <a:pPr eaLnBrk="1" hangingPunct="1"/>
              <a:t>109</a:t>
            </a:fld>
            <a:endParaRPr lang="en-US">
              <a:solidFill>
                <a:srgbClr val="000000"/>
              </a:solidFill>
            </a:endParaRPr>
          </a:p>
        </p:txBody>
      </p:sp>
    </p:spTree>
    <p:extLst>
      <p:ext uri="{BB962C8B-B14F-4D97-AF65-F5344CB8AC3E}">
        <p14:creationId xmlns:p14="http://schemas.microsoft.com/office/powerpoint/2010/main" val="20816564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8"/>
          <p:cNvSpPr>
            <a:spLocks noGrp="1" noRot="1" noChangeAspect="1" noTextEdit="1"/>
          </p:cNvSpPr>
          <p:nvPr>
            <p:ph type="sldImg"/>
          </p:nvPr>
        </p:nvSpPr>
        <p:spPr>
          <a:ln/>
        </p:spPr>
      </p:sp>
      <p:sp>
        <p:nvSpPr>
          <p:cNvPr id="73731" name="Notes Placeholder 9"/>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a:t>
            </a:r>
            <a:r>
              <a:rPr lang="en-US" dirty="0">
                <a:latin typeface="Courier New" pitchFamily="49" charset="0"/>
              </a:rPr>
              <a:t>CONTINUE</a:t>
            </a:r>
            <a:r>
              <a:rPr lang="en-US" dirty="0"/>
              <a:t> statement enables you to transfer control within a loop back to a new iteration or to leave the loop. Many other programming languages have this functionality. With the Oracle Database 19c release, PL/SQL also offers this functionality. Before the Oracle Database 19c release, you could code a workaround by using Boolean variables and conditional statements to simulate the </a:t>
            </a:r>
            <a:r>
              <a:rPr lang="en-US" dirty="0">
                <a:latin typeface="Courier New" pitchFamily="49" charset="0"/>
              </a:rPr>
              <a:t>CONTINUE</a:t>
            </a:r>
            <a:r>
              <a:rPr lang="en-US" dirty="0"/>
              <a:t> programmatic functionality. In some cases, the workarounds are less efficient.</a:t>
            </a:r>
          </a:p>
          <a:p>
            <a:pPr lvl="1" eaLnBrk="1" hangingPunct="1"/>
            <a:r>
              <a:rPr lang="en-US" dirty="0"/>
              <a:t>The </a:t>
            </a:r>
            <a:r>
              <a:rPr lang="en-US" dirty="0">
                <a:latin typeface="Courier New" pitchFamily="49" charset="0"/>
              </a:rPr>
              <a:t>CONTINUE</a:t>
            </a:r>
            <a:r>
              <a:rPr lang="en-US" dirty="0"/>
              <a:t> statement offers you a simplified means to control loop iterations. It may be more efficient than the previous coding workarounds.</a:t>
            </a:r>
          </a:p>
          <a:p>
            <a:pPr lvl="1" eaLnBrk="1" hangingPunct="1"/>
            <a:r>
              <a:rPr lang="en-US" dirty="0"/>
              <a:t>The </a:t>
            </a:r>
            <a:r>
              <a:rPr lang="en-US" dirty="0">
                <a:latin typeface="Courier New" pitchFamily="49" charset="0"/>
              </a:rPr>
              <a:t>CONTINUE</a:t>
            </a:r>
            <a:r>
              <a:rPr lang="en-US" dirty="0"/>
              <a:t> statement is commonly used to filter data within a loop body before the main processing begins.</a:t>
            </a:r>
          </a:p>
        </p:txBody>
      </p:sp>
      <p:sp>
        <p:nvSpPr>
          <p:cNvPr id="737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3D0EC97-546B-46F8-A0FB-1B5413843FF1}" type="slidenum">
              <a:rPr lang="en-US" smtClean="0">
                <a:solidFill>
                  <a:srgbClr val="000000"/>
                </a:solidFill>
              </a:rPr>
              <a:pPr eaLnBrk="1" hangingPunct="1"/>
              <a:t>110</a:t>
            </a:fld>
            <a:endParaRPr lang="en-US">
              <a:solidFill>
                <a:srgbClr val="000000"/>
              </a:solidFill>
            </a:endParaRPr>
          </a:p>
        </p:txBody>
      </p:sp>
    </p:spTree>
    <p:extLst>
      <p:ext uri="{BB962C8B-B14F-4D97-AF65-F5344CB8AC3E}">
        <p14:creationId xmlns:p14="http://schemas.microsoft.com/office/powerpoint/2010/main" val="849115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5"/>
          <p:cNvSpPr>
            <a:spLocks noGrp="1" noRot="1" noChangeAspect="1" noTextEdit="1"/>
          </p:cNvSpPr>
          <p:nvPr>
            <p:ph type="sldImg"/>
          </p:nvPr>
        </p:nvSpPr>
        <p:spPr>
          <a:ln/>
        </p:spPr>
      </p:sp>
      <p:sp>
        <p:nvSpPr>
          <p:cNvPr id="7475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This is a 19c only code. Continue statement was introduced only in 19c.</a:t>
            </a:r>
          </a:p>
          <a:p>
            <a:pPr lvl="1" eaLnBrk="1" hangingPunct="1"/>
            <a:r>
              <a:rPr lang="en-US" dirty="0"/>
              <a:t>In the example, there are two assignments using the </a:t>
            </a:r>
            <a:r>
              <a:rPr lang="en-US" dirty="0" err="1">
                <a:latin typeface="Courier New" pitchFamily="49" charset="0"/>
              </a:rPr>
              <a:t>v_total</a:t>
            </a:r>
            <a:r>
              <a:rPr lang="en-US" dirty="0"/>
              <a:t> variable:</a:t>
            </a:r>
          </a:p>
          <a:p>
            <a:pPr lvl="2" eaLnBrk="1" hangingPunct="1">
              <a:buFont typeface="Times New Roman" pitchFamily="18" charset="0"/>
              <a:buNone/>
            </a:pPr>
            <a:r>
              <a:rPr lang="en-US" dirty="0"/>
              <a:t>1.	The first assignment is executed for each of the 10 iterations of the loop. </a:t>
            </a:r>
          </a:p>
          <a:p>
            <a:pPr lvl="2" eaLnBrk="1" hangingPunct="1">
              <a:buFont typeface="Times New Roman" pitchFamily="18" charset="0"/>
              <a:buNone/>
            </a:pPr>
            <a:r>
              <a:rPr lang="en-US" dirty="0"/>
              <a:t>2	The second assignment is executed for the first five iterations of the loop. The </a:t>
            </a:r>
            <a:r>
              <a:rPr lang="en-US" dirty="0">
                <a:latin typeface="Courier New" pitchFamily="49" charset="0"/>
              </a:rPr>
              <a:t>CONTINUE</a:t>
            </a:r>
            <a:r>
              <a:rPr lang="en-US" dirty="0"/>
              <a:t> statement transfers control within a loop back to a new iteration, so for the last five iterations of the loop, the second </a:t>
            </a:r>
            <a:r>
              <a:rPr lang="en-US" dirty="0">
                <a:latin typeface="Courier New" pitchFamily="49" charset="0"/>
              </a:rPr>
              <a:t>TOTAL</a:t>
            </a:r>
            <a:r>
              <a:rPr lang="en-US" dirty="0"/>
              <a:t> assignment is not executed.</a:t>
            </a:r>
          </a:p>
          <a:p>
            <a:pPr lvl="1" eaLnBrk="1" hangingPunct="1"/>
            <a:r>
              <a:rPr lang="en-US" dirty="0"/>
              <a:t>The end result of the </a:t>
            </a:r>
            <a:r>
              <a:rPr lang="en-US" dirty="0">
                <a:latin typeface="Courier New" pitchFamily="49" charset="0"/>
              </a:rPr>
              <a:t>TOTAL</a:t>
            </a:r>
            <a:r>
              <a:rPr lang="en-US" dirty="0"/>
              <a:t> variable is 70.</a:t>
            </a:r>
          </a:p>
        </p:txBody>
      </p:sp>
      <p:sp>
        <p:nvSpPr>
          <p:cNvPr id="747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2F05F15-2175-497C-AE8B-E8A7F7DD8E60}" type="slidenum">
              <a:rPr lang="en-US" smtClean="0">
                <a:solidFill>
                  <a:srgbClr val="000000"/>
                </a:solidFill>
              </a:rPr>
              <a:pPr eaLnBrk="1" hangingPunct="1"/>
              <a:t>111</a:t>
            </a:fld>
            <a:endParaRPr lang="en-US">
              <a:solidFill>
                <a:srgbClr val="000000"/>
              </a:solidFill>
            </a:endParaRPr>
          </a:p>
        </p:txBody>
      </p:sp>
    </p:spTree>
    <p:extLst>
      <p:ext uri="{BB962C8B-B14F-4D97-AF65-F5344CB8AC3E}">
        <p14:creationId xmlns:p14="http://schemas.microsoft.com/office/powerpoint/2010/main" val="18856031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5"/>
          <p:cNvSpPr>
            <a:spLocks noGrp="1" noRot="1" noChangeAspect="1" noTextEdit="1"/>
          </p:cNvSpPr>
          <p:nvPr>
            <p:ph type="sldImg"/>
          </p:nvPr>
        </p:nvSpPr>
        <p:spPr>
          <a:ln/>
        </p:spPr>
      </p:sp>
      <p:sp>
        <p:nvSpPr>
          <p:cNvPr id="757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You can use the </a:t>
            </a:r>
            <a:r>
              <a:rPr lang="en-US" dirty="0">
                <a:latin typeface="Courier New" pitchFamily="49" charset="0"/>
              </a:rPr>
              <a:t>CONTINUE</a:t>
            </a:r>
            <a:r>
              <a:rPr lang="en-US" dirty="0"/>
              <a:t> statement to jump to the next iteration of an outer loop. This is a 19c only code.</a:t>
            </a:r>
          </a:p>
          <a:p>
            <a:pPr lvl="1" eaLnBrk="1" hangingPunct="1"/>
            <a:r>
              <a:rPr lang="en-US" dirty="0"/>
              <a:t>To do this, provide the outer loop a label to identify where the </a:t>
            </a:r>
            <a:r>
              <a:rPr lang="en-US" dirty="0">
                <a:latin typeface="Courier New" pitchFamily="49" charset="0"/>
              </a:rPr>
              <a:t>CONTINUE</a:t>
            </a:r>
            <a:r>
              <a:rPr lang="en-US" dirty="0"/>
              <a:t> statement should go.</a:t>
            </a:r>
          </a:p>
          <a:p>
            <a:pPr lvl="1" eaLnBrk="1" hangingPunct="1"/>
            <a:r>
              <a:rPr lang="en-US" dirty="0"/>
              <a:t>The </a:t>
            </a:r>
            <a:r>
              <a:rPr lang="en-US" dirty="0">
                <a:latin typeface="Courier New" pitchFamily="49" charset="0"/>
              </a:rPr>
              <a:t>CONTINUE</a:t>
            </a:r>
            <a:r>
              <a:rPr lang="en-US" dirty="0"/>
              <a:t> statement in the innermost loop terminates that loop whenever the </a:t>
            </a:r>
            <a:r>
              <a:rPr lang="en-US" dirty="0">
                <a:latin typeface="Courier New" pitchFamily="49" charset="0"/>
              </a:rPr>
              <a:t>WHEN</a:t>
            </a:r>
            <a:r>
              <a:rPr lang="en-US" dirty="0"/>
              <a:t> condition is true (just like the </a:t>
            </a:r>
            <a:r>
              <a:rPr lang="en-US" dirty="0">
                <a:latin typeface="Courier New" pitchFamily="49" charset="0"/>
              </a:rPr>
              <a:t>EXIT</a:t>
            </a:r>
            <a:r>
              <a:rPr lang="en-US" dirty="0"/>
              <a:t> keyword). After the innermost loop is terminated by the </a:t>
            </a:r>
            <a:r>
              <a:rPr lang="en-US" dirty="0">
                <a:latin typeface="Courier New" pitchFamily="49" charset="0"/>
              </a:rPr>
              <a:t>CONTINUE</a:t>
            </a:r>
            <a:r>
              <a:rPr lang="en-US" dirty="0"/>
              <a:t> statement, control transfers to the next iteration of the outermost loop labeled </a:t>
            </a:r>
            <a:r>
              <a:rPr lang="en-US" dirty="0" err="1">
                <a:latin typeface="Courier New" pitchFamily="49" charset="0"/>
              </a:rPr>
              <a:t>BeforeTopLoop</a:t>
            </a:r>
            <a:r>
              <a:rPr lang="en-US" dirty="0"/>
              <a:t> in this example.</a:t>
            </a:r>
          </a:p>
          <a:p>
            <a:pPr lvl="1" eaLnBrk="1" hangingPunct="1"/>
            <a:r>
              <a:rPr lang="en-US" dirty="0"/>
              <a:t>When this pair of loops completes, the value of the </a:t>
            </a:r>
            <a:r>
              <a:rPr lang="en-US" dirty="0">
                <a:latin typeface="Courier New" pitchFamily="49" charset="0"/>
              </a:rPr>
              <a:t>TOTAL</a:t>
            </a:r>
            <a:r>
              <a:rPr lang="en-US" dirty="0"/>
              <a:t> variable is 20.</a:t>
            </a:r>
          </a:p>
          <a:p>
            <a:pPr lvl="1" eaLnBrk="1" hangingPunct="1"/>
            <a:r>
              <a:rPr lang="en-US" dirty="0"/>
              <a:t>You can also use the </a:t>
            </a:r>
            <a:r>
              <a:rPr lang="en-US" dirty="0">
                <a:latin typeface="Courier New" pitchFamily="49" charset="0"/>
              </a:rPr>
              <a:t>CONTINUE</a:t>
            </a:r>
            <a:r>
              <a:rPr lang="en-US" dirty="0"/>
              <a:t> statement within an inner block of code, which does not contain a loop as long as the block is nested inside an appropriate outer loop.</a:t>
            </a:r>
          </a:p>
          <a:p>
            <a:pPr lvl="1" eaLnBrk="1" hangingPunct="1"/>
            <a:r>
              <a:rPr lang="en-US" b="1" dirty="0"/>
              <a:t>Restrictions</a:t>
            </a:r>
          </a:p>
          <a:p>
            <a:pPr lvl="2" eaLnBrk="1" hangingPunct="1"/>
            <a:r>
              <a:rPr lang="en-US" dirty="0"/>
              <a:t>The </a:t>
            </a:r>
            <a:r>
              <a:rPr lang="en-US" dirty="0">
                <a:latin typeface="Courier New" pitchFamily="49" charset="0"/>
              </a:rPr>
              <a:t>CONTINUE</a:t>
            </a:r>
            <a:r>
              <a:rPr lang="en-US" dirty="0"/>
              <a:t> statement cannot appear outside a loop at all—this generates a compiler error.</a:t>
            </a:r>
          </a:p>
          <a:p>
            <a:pPr lvl="2" eaLnBrk="1" hangingPunct="1"/>
            <a:r>
              <a:rPr lang="en-US" dirty="0"/>
              <a:t>You cannot use the </a:t>
            </a:r>
            <a:r>
              <a:rPr lang="en-US" dirty="0">
                <a:latin typeface="Courier New" pitchFamily="49" charset="0"/>
              </a:rPr>
              <a:t>CONTINUE</a:t>
            </a:r>
            <a:r>
              <a:rPr lang="en-US" dirty="0"/>
              <a:t> statement to pass through a procedure, function, or method boundary—this generates a compiler error.</a:t>
            </a:r>
          </a:p>
        </p:txBody>
      </p:sp>
      <p:sp>
        <p:nvSpPr>
          <p:cNvPr id="757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CF030FC9-C464-4978-B831-B4E6FED1DCDF}" type="slidenum">
              <a:rPr lang="en-US" smtClean="0">
                <a:solidFill>
                  <a:srgbClr val="000000"/>
                </a:solidFill>
              </a:rPr>
              <a:pPr eaLnBrk="1" hangingPunct="1"/>
              <a:t>112</a:t>
            </a:fld>
            <a:endParaRPr lang="en-US">
              <a:solidFill>
                <a:srgbClr val="000000"/>
              </a:solidFill>
            </a:endParaRPr>
          </a:p>
        </p:txBody>
      </p:sp>
    </p:spTree>
    <p:extLst>
      <p:ext uri="{BB962C8B-B14F-4D97-AF65-F5344CB8AC3E}">
        <p14:creationId xmlns:p14="http://schemas.microsoft.com/office/powerpoint/2010/main" val="210582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522288" y="463550"/>
            <a:ext cx="8058151" cy="4533900"/>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a basic PL/SQL block. A PL/SQL block consists of four sections:</a:t>
            </a:r>
          </a:p>
          <a:p>
            <a:pPr lvl="2" eaLnBrk="1" hangingPunct="1"/>
            <a:r>
              <a:rPr lang="en-US" b="1"/>
              <a:t>Declarative (optional):</a:t>
            </a:r>
            <a:r>
              <a:rPr lang="en-US"/>
              <a:t> The declarative section begins with the keyword </a:t>
            </a:r>
            <a:r>
              <a:rPr lang="en-US">
                <a:latin typeface="Courier New" pitchFamily="49" charset="0"/>
              </a:rPr>
              <a:t>DECLARE</a:t>
            </a:r>
            <a:r>
              <a:rPr lang="en-US"/>
              <a:t> and ends when the executable section starts.</a:t>
            </a:r>
          </a:p>
          <a:p>
            <a:pPr lvl="2" eaLnBrk="1" hangingPunct="1"/>
            <a:r>
              <a:rPr lang="en-US" b="1"/>
              <a:t>Begin (required):</a:t>
            </a:r>
            <a:r>
              <a:rPr lang="en-US"/>
              <a:t> The executable section begins with the keyword </a:t>
            </a:r>
            <a:r>
              <a:rPr lang="en-US">
                <a:latin typeface="Courier New" pitchFamily="49" charset="0"/>
              </a:rPr>
              <a:t>BEGIN</a:t>
            </a:r>
            <a:r>
              <a:rPr lang="en-US"/>
              <a:t>. This section needs to have at least one statement. However, the executable section of a PL/SQL block can include any number of PL/SQL blocks. </a:t>
            </a:r>
          </a:p>
          <a:p>
            <a:pPr lvl="2" eaLnBrk="1" hangingPunct="1"/>
            <a:r>
              <a:rPr lang="en-US" b="1"/>
              <a:t>Exception handling (optional):</a:t>
            </a:r>
            <a:r>
              <a:rPr lang="en-US"/>
              <a:t> The exception section is nested within the executable section. This section begins with the keyword </a:t>
            </a:r>
            <a:r>
              <a:rPr lang="en-US">
                <a:latin typeface="Courier New" pitchFamily="49" charset="0"/>
              </a:rPr>
              <a:t>EXCEPTION</a:t>
            </a:r>
            <a:r>
              <a:rPr lang="en-US"/>
              <a:t>.</a:t>
            </a:r>
          </a:p>
          <a:p>
            <a:pPr lvl="2" eaLnBrk="1" hangingPunct="1"/>
            <a:r>
              <a:rPr lang="en-US" b="1"/>
              <a:t>End (required):</a:t>
            </a:r>
            <a:r>
              <a:rPr lang="en-US"/>
              <a:t> All PL/SQL blocks must conclude with an </a:t>
            </a:r>
            <a:r>
              <a:rPr lang="en-US">
                <a:latin typeface="Courier New" pitchFamily="49" charset="0"/>
              </a:rPr>
              <a:t>END</a:t>
            </a:r>
            <a:r>
              <a:rPr lang="en-US"/>
              <a:t> statement. Observe that </a:t>
            </a:r>
            <a:r>
              <a:rPr lang="en-US">
                <a:latin typeface="Courier New" pitchFamily="49" charset="0"/>
              </a:rPr>
              <a:t>END</a:t>
            </a:r>
            <a:r>
              <a:rPr lang="en-US"/>
              <a:t> is terminated with a semicolon.</a:t>
            </a:r>
          </a:p>
        </p:txBody>
      </p:sp>
      <p:sp>
        <p:nvSpPr>
          <p:cNvPr id="399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898CFE4E-7334-4648-8139-818C0F03D9F7}" type="slidenum">
              <a:rPr lang="en-US" smtClean="0">
                <a:solidFill>
                  <a:srgbClr val="000000"/>
                </a:solidFill>
              </a:rPr>
              <a:pPr eaLnBrk="1" hangingPunct="1"/>
              <a:t>14</a:t>
            </a:fld>
            <a:endParaRPr lang="en-US">
              <a:solidFill>
                <a:srgbClr val="000000"/>
              </a:solidFill>
            </a:endParaRPr>
          </a:p>
        </p:txBody>
      </p:sp>
    </p:spTree>
    <p:extLst>
      <p:ext uri="{BB962C8B-B14F-4D97-AF65-F5344CB8AC3E}">
        <p14:creationId xmlns:p14="http://schemas.microsoft.com/office/powerpoint/2010/main" val="11067197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language can be called a programming language only if it provides control structures for the implementation of business logic. These control structures are also used to control the flow of the program. PL/SQL is a programming language that integrates programming constructs with SQL.</a:t>
            </a:r>
          </a:p>
          <a:p>
            <a:pPr lvl="1" eaLnBrk="1" hangingPunct="1"/>
            <a:r>
              <a:rPr lang="en-US"/>
              <a:t>A conditional control construct checks for the validity of a condition and performs an action accordingly. You use the </a:t>
            </a:r>
            <a:r>
              <a:rPr lang="en-US">
                <a:latin typeface="Courier New" pitchFamily="49" charset="0"/>
              </a:rPr>
              <a:t>IF</a:t>
            </a:r>
            <a:r>
              <a:rPr lang="en-US"/>
              <a:t> construct to perform a conditional execution of statements.</a:t>
            </a:r>
          </a:p>
          <a:p>
            <a:pPr lvl="1" eaLnBrk="1" hangingPunct="1"/>
            <a:r>
              <a:rPr lang="en-US"/>
              <a:t>An iterative control construct executes a sequence of statements repeatedly, as long as a specified condition holds </a:t>
            </a:r>
            <a:r>
              <a:rPr lang="en-US">
                <a:latin typeface="Courier New" pitchFamily="49" charset="0"/>
              </a:rPr>
              <a:t>TRUE</a:t>
            </a:r>
            <a:r>
              <a:rPr lang="en-US"/>
              <a:t>. You use the various loop constructs to perform iterative operations.</a:t>
            </a:r>
          </a:p>
        </p:txBody>
      </p:sp>
      <p:sp>
        <p:nvSpPr>
          <p:cNvPr id="768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4D4D177-BFCB-4DE1-B40A-A7A7B6E85B57}" type="slidenum">
              <a:rPr lang="en-US" smtClean="0">
                <a:solidFill>
                  <a:srgbClr val="000000"/>
                </a:solidFill>
              </a:rPr>
              <a:pPr eaLnBrk="1" hangingPunct="1"/>
              <a:t>113</a:t>
            </a:fld>
            <a:endParaRPr lang="en-US">
              <a:solidFill>
                <a:srgbClr val="000000"/>
              </a:solidFill>
            </a:endParaRPr>
          </a:p>
        </p:txBody>
      </p:sp>
    </p:spTree>
    <p:extLst>
      <p:ext uri="{BB962C8B-B14F-4D97-AF65-F5344CB8AC3E}">
        <p14:creationId xmlns:p14="http://schemas.microsoft.com/office/powerpoint/2010/main" val="11123489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867636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have already been introduced to composite data types. In this lesson, you learn more about composite data types and their uses.</a:t>
            </a:r>
          </a:p>
        </p:txBody>
      </p:sp>
      <p:sp>
        <p:nvSpPr>
          <p:cNvPr id="40963" name="Slide Image Placeholder 6"/>
          <p:cNvSpPr>
            <a:spLocks noGrp="1" noRot="1" noChangeAspect="1" noTextEdit="1"/>
          </p:cNvSpPr>
          <p:nvPr>
            <p:ph type="sldImg"/>
          </p:nvPr>
        </p:nvSpPr>
        <p:spPr>
          <a:ln/>
        </p:spPr>
      </p:sp>
      <p:sp>
        <p:nvSpPr>
          <p:cNvPr id="409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89A778C-2C2F-49B3-9329-0D2B204615DC}" type="slidenum">
              <a:rPr lang="en-US" smtClean="0">
                <a:solidFill>
                  <a:srgbClr val="000000"/>
                </a:solidFill>
              </a:rPr>
              <a:pPr eaLnBrk="1" hangingPunct="1"/>
              <a:t>115</a:t>
            </a:fld>
            <a:endParaRPr lang="en-US">
              <a:solidFill>
                <a:srgbClr val="000000"/>
              </a:solidFill>
            </a:endParaRPr>
          </a:p>
        </p:txBody>
      </p:sp>
    </p:spTree>
    <p:extLst>
      <p:ext uri="{BB962C8B-B14F-4D97-AF65-F5344CB8AC3E}">
        <p14:creationId xmlns:p14="http://schemas.microsoft.com/office/powerpoint/2010/main" val="2926306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that variables of the scalar data type can hold only one value, whereas variables of the composite data type can hold multiple values of the scalar data type or the composite data type. There are two types of composite data types:</a:t>
            </a:r>
          </a:p>
          <a:p>
            <a:pPr lvl="2" eaLnBrk="1" hangingPunct="1"/>
            <a:r>
              <a:rPr lang="en-US" b="1"/>
              <a:t>PL/SQL records:</a:t>
            </a:r>
            <a:r>
              <a:rPr lang="en-US"/>
              <a:t> Records are used to treat related but dissimilar data as a logical unit. A PL/SQL record can have variables of different types. For example, you can define a record to hold employee details. This involves storing an employee number as </a:t>
            </a:r>
            <a:r>
              <a:rPr lang="en-US">
                <a:latin typeface="Courier New" pitchFamily="49" charset="0"/>
              </a:rPr>
              <a:t>NUMBER</a:t>
            </a:r>
            <a:r>
              <a:rPr lang="en-US"/>
              <a:t>, a first name and last name as </a:t>
            </a:r>
            <a:r>
              <a:rPr lang="en-US">
                <a:latin typeface="Courier New" pitchFamily="49" charset="0"/>
              </a:rPr>
              <a:t>VARCHAR2</a:t>
            </a:r>
            <a:r>
              <a:rPr lang="en-US"/>
              <a:t>, and so on. By creating a record to store employee details, you create a logical collective unit. This makes data access and manipulation easier.</a:t>
            </a:r>
          </a:p>
          <a:p>
            <a:pPr lvl="2" eaLnBrk="1" hangingPunct="1"/>
            <a:r>
              <a:rPr lang="en-US" b="1"/>
              <a:t>PL/SQL collections: </a:t>
            </a:r>
            <a:r>
              <a:rPr lang="en-US"/>
              <a:t>Collections are used to treat data as a single unit. Collections are of three types:</a:t>
            </a:r>
          </a:p>
          <a:p>
            <a:pPr lvl="3" eaLnBrk="1" hangingPunct="1">
              <a:buSzTx/>
            </a:pPr>
            <a:r>
              <a:rPr lang="en-US"/>
              <a:t>Associative array </a:t>
            </a:r>
          </a:p>
          <a:p>
            <a:pPr lvl="3" eaLnBrk="1" hangingPunct="1">
              <a:buSzTx/>
            </a:pPr>
            <a:r>
              <a:rPr lang="en-US"/>
              <a:t>Nested table</a:t>
            </a:r>
          </a:p>
          <a:p>
            <a:pPr lvl="3" eaLnBrk="1" hangingPunct="1">
              <a:buSzTx/>
            </a:pPr>
            <a:r>
              <a:rPr lang="en-US">
                <a:latin typeface="Courier New" pitchFamily="49" charset="0"/>
              </a:rPr>
              <a:t>VARRAY</a:t>
            </a:r>
          </a:p>
          <a:p>
            <a:pPr lvl="1" eaLnBrk="1" hangingPunct="1"/>
            <a:r>
              <a:rPr lang="en-US" b="1"/>
              <a:t>Why Use Composite Data Types?</a:t>
            </a:r>
          </a:p>
          <a:p>
            <a:pPr lvl="1" eaLnBrk="1" hangingPunct="1"/>
            <a:r>
              <a:rPr lang="en-US"/>
              <a:t>You have all the related data as a single unit. You can easily access and modify data. Data is easier to manage, relate, and transport if it is composite. An analogy is having a single bag for all your laptop components rather than a separate bag for each component.</a:t>
            </a:r>
          </a:p>
        </p:txBody>
      </p:sp>
      <p:sp>
        <p:nvSpPr>
          <p:cNvPr id="4198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D94BD4B6-A26A-4414-B75A-02C99D0E4C0A}" type="slidenum">
              <a:rPr lang="en-US" smtClean="0">
                <a:solidFill>
                  <a:srgbClr val="000000"/>
                </a:solidFill>
              </a:rPr>
              <a:pPr eaLnBrk="1" hangingPunct="1"/>
              <a:t>116</a:t>
            </a:fld>
            <a:endParaRPr lang="en-US">
              <a:solidFill>
                <a:srgbClr val="000000"/>
              </a:solidFill>
            </a:endParaRPr>
          </a:p>
        </p:txBody>
      </p:sp>
    </p:spTree>
    <p:extLst>
      <p:ext uri="{BB962C8B-B14F-4D97-AF65-F5344CB8AC3E}">
        <p14:creationId xmlns:p14="http://schemas.microsoft.com/office/powerpoint/2010/main" val="1576050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098"/>
          <p:cNvSpPr>
            <a:spLocks noGrp="1" noRot="1" noChangeAspect="1" noChangeArrowheads="1" noTextEdit="1"/>
          </p:cNvSpPr>
          <p:nvPr>
            <p:ph type="sldImg"/>
          </p:nvPr>
        </p:nvSpPr>
        <p:spPr>
          <a:ln/>
        </p:spPr>
      </p:sp>
      <p:sp>
        <p:nvSpPr>
          <p:cNvPr id="43011" name="Rectangle 409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both PL/SQL records and PL/SQL collections are composite types, how do you choose which one to use?</a:t>
            </a:r>
          </a:p>
          <a:p>
            <a:pPr lvl="2" eaLnBrk="1" hangingPunct="1"/>
            <a:r>
              <a:rPr lang="en-US"/>
              <a:t>Use PL/SQL records when you want to store values of different data types that are logically related. For example, you can create a PL/SQL record to hold employee details and indicate that all the values stored are related because they provide information about a particular employee.</a:t>
            </a:r>
          </a:p>
          <a:p>
            <a:pPr lvl="2" eaLnBrk="1" hangingPunct="1"/>
            <a:r>
              <a:rPr lang="en-US"/>
              <a:t>Use PL/SQL collections when you want to store values of the same data type. Note that this data type can also be of the composite type (such as records). You can define a collection to hold the first names of all employees. You may have stored </a:t>
            </a:r>
            <a:r>
              <a:rPr lang="en-US" i="1"/>
              <a:t>n </a:t>
            </a:r>
            <a:r>
              <a:rPr lang="en-US"/>
              <a:t>names in the collection; however, name 1 is not related to name 2. The relation between these names is only that they are employee names. These collections are similar to arrays in programming languages such as C, C++, and Java.</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CE1D6C9B-AAFF-4D1A-91A3-EB823DBE287E}" type="slidenum">
              <a:rPr lang="en-US" smtClean="0">
                <a:solidFill>
                  <a:srgbClr val="000000"/>
                </a:solidFill>
              </a:rPr>
              <a:pPr eaLnBrk="1" hangingPunct="1"/>
              <a:t>117</a:t>
            </a:fld>
            <a:endParaRPr lang="en-US">
              <a:solidFill>
                <a:srgbClr val="000000"/>
              </a:solidFill>
            </a:endParaRPr>
          </a:p>
        </p:txBody>
      </p:sp>
    </p:spTree>
    <p:extLst>
      <p:ext uri="{BB962C8B-B14F-4D97-AF65-F5344CB8AC3E}">
        <p14:creationId xmlns:p14="http://schemas.microsoft.com/office/powerpoint/2010/main" val="5688533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a:t>
            </a:r>
            <a:r>
              <a:rPr lang="en-US" i="1"/>
              <a:t> </a:t>
            </a:r>
            <a:r>
              <a:rPr lang="en-US"/>
              <a:t>record is a group of related data items stored in</a:t>
            </a:r>
            <a:r>
              <a:rPr lang="en-US" i="1"/>
              <a:t> </a:t>
            </a:r>
            <a:r>
              <a:rPr lang="en-US"/>
              <a:t>fields</a:t>
            </a:r>
            <a:r>
              <a:rPr lang="en-US" i="1"/>
              <a:t>,</a:t>
            </a:r>
            <a:r>
              <a:rPr lang="en-US"/>
              <a:t> each with its own name and data type. </a:t>
            </a:r>
          </a:p>
          <a:p>
            <a:pPr lvl="2" eaLnBrk="1" hangingPunct="1"/>
            <a:r>
              <a:rPr lang="en-US"/>
              <a:t>Each record defined can have as many fields as necessary.</a:t>
            </a:r>
          </a:p>
          <a:p>
            <a:pPr lvl="2" eaLnBrk="1" hangingPunct="1"/>
            <a:r>
              <a:rPr lang="en-US"/>
              <a:t>Records can be assigned initial values and can be defined as </a:t>
            </a:r>
            <a:r>
              <a:rPr lang="en-US">
                <a:latin typeface="Courier New" pitchFamily="49" charset="0"/>
              </a:rPr>
              <a:t>NOT</a:t>
            </a:r>
            <a:r>
              <a:rPr lang="en-US"/>
              <a:t> </a:t>
            </a:r>
            <a:r>
              <a:rPr lang="en-US">
                <a:latin typeface="Courier New" pitchFamily="49" charset="0"/>
              </a:rPr>
              <a:t>NULL</a:t>
            </a:r>
            <a:r>
              <a:rPr lang="en-US"/>
              <a:t>.</a:t>
            </a:r>
          </a:p>
          <a:p>
            <a:pPr lvl="2" eaLnBrk="1" hangingPunct="1"/>
            <a:r>
              <a:rPr lang="en-US"/>
              <a:t>Fields without initial values are initialized to </a:t>
            </a:r>
            <a:r>
              <a:rPr lang="en-US">
                <a:latin typeface="Courier New" pitchFamily="49" charset="0"/>
              </a:rPr>
              <a:t>NULL</a:t>
            </a:r>
            <a:r>
              <a:rPr lang="en-US"/>
              <a:t>.</a:t>
            </a:r>
          </a:p>
          <a:p>
            <a:pPr lvl="2" eaLnBrk="1" hangingPunct="1"/>
            <a:r>
              <a:rPr lang="en-US"/>
              <a:t>The </a:t>
            </a:r>
            <a:r>
              <a:rPr lang="en-US">
                <a:latin typeface="Courier New" pitchFamily="49" charset="0"/>
              </a:rPr>
              <a:t>DEFAULT</a:t>
            </a:r>
            <a:r>
              <a:rPr lang="en-US"/>
              <a:t> keyword as well as </a:t>
            </a:r>
            <a:r>
              <a:rPr lang="en-US">
                <a:latin typeface="Courier New" pitchFamily="49" charset="0"/>
              </a:rPr>
              <a:t>:=</a:t>
            </a:r>
            <a:r>
              <a:rPr lang="en-US"/>
              <a:t> can be used in initializing fields.</a:t>
            </a:r>
          </a:p>
          <a:p>
            <a:pPr lvl="2" eaLnBrk="1" hangingPunct="1"/>
            <a:r>
              <a:rPr lang="en-US"/>
              <a:t>You can define </a:t>
            </a:r>
            <a:r>
              <a:rPr lang="en-US">
                <a:latin typeface="Courier New" pitchFamily="49" charset="0"/>
              </a:rPr>
              <a:t>RECORD</a:t>
            </a:r>
            <a:r>
              <a:rPr lang="en-US"/>
              <a:t> types and declare user-defined records in the declarative part of any block, subprogram, or package.</a:t>
            </a:r>
          </a:p>
          <a:p>
            <a:pPr lvl="2" eaLnBrk="1" hangingPunct="1"/>
            <a:r>
              <a:rPr lang="en-US"/>
              <a:t>You can declare and reference nested records. One record can be the component of another record.</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4C1BA20B-8ADB-4A55-A05B-61A8E42D8EB5}" type="slidenum">
              <a:rPr lang="en-US" smtClean="0">
                <a:solidFill>
                  <a:srgbClr val="000000"/>
                </a:solidFill>
              </a:rPr>
              <a:pPr eaLnBrk="1" hangingPunct="1"/>
              <a:t>118</a:t>
            </a:fld>
            <a:endParaRPr lang="en-US">
              <a:solidFill>
                <a:srgbClr val="000000"/>
              </a:solidFill>
            </a:endParaRPr>
          </a:p>
        </p:txBody>
      </p:sp>
    </p:spTree>
    <p:extLst>
      <p:ext uri="{BB962C8B-B14F-4D97-AF65-F5344CB8AC3E}">
        <p14:creationId xmlns:p14="http://schemas.microsoft.com/office/powerpoint/2010/main" val="369776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PL/SQL records are user-defined composite types. To use them, perform the following steps:</a:t>
            </a:r>
          </a:p>
          <a:p>
            <a:pPr lvl="2">
              <a:buFont typeface="Times New Roman" pitchFamily="18" charset="0"/>
              <a:buNone/>
            </a:pPr>
            <a:r>
              <a:rPr lang="en-US"/>
              <a:t>1.	Define the record in the declarative section of a PL/SQL block. The syntax for defining the record is shown in the slide.</a:t>
            </a:r>
          </a:p>
          <a:p>
            <a:pPr lvl="2">
              <a:buFont typeface="Times New Roman" pitchFamily="18" charset="0"/>
              <a:buNone/>
            </a:pPr>
            <a:r>
              <a:rPr lang="en-US"/>
              <a:t>2.	Declare (and optionally initialize) the internal components of this record type.</a:t>
            </a:r>
          </a:p>
          <a:p>
            <a:pPr lvl="1"/>
            <a:r>
              <a:rPr lang="en-US"/>
              <a:t>In the syntax:</a:t>
            </a:r>
          </a:p>
          <a:p>
            <a:pPr lvl="2">
              <a:buFont typeface="Times New Roman" pitchFamily="18" charset="0"/>
              <a:buNone/>
            </a:pPr>
            <a:r>
              <a:rPr lang="en-US">
                <a:latin typeface="Courier New" pitchFamily="49" charset="0"/>
                <a:cs typeface="Courier New" pitchFamily="49" charset="0"/>
              </a:rPr>
              <a:t>type_name</a:t>
            </a:r>
            <a:r>
              <a:rPr lang="en-US"/>
              <a:t>	Is the name of the </a:t>
            </a:r>
            <a:r>
              <a:rPr lang="en-US">
                <a:latin typeface="Courier New" pitchFamily="49" charset="0"/>
                <a:cs typeface="Courier New" pitchFamily="49" charset="0"/>
              </a:rPr>
              <a:t>RECORD</a:t>
            </a:r>
            <a:r>
              <a:rPr lang="en-US"/>
              <a:t> type (This identifier is used to declare 			records.)</a:t>
            </a:r>
          </a:p>
          <a:p>
            <a:pPr lvl="2">
              <a:buFont typeface="Times New Roman" pitchFamily="18" charset="0"/>
              <a:buNone/>
            </a:pPr>
            <a:r>
              <a:rPr lang="en-US">
                <a:latin typeface="Courier New" pitchFamily="49" charset="0"/>
                <a:cs typeface="Courier New" pitchFamily="49" charset="0"/>
              </a:rPr>
              <a:t>field_name</a:t>
            </a:r>
            <a:r>
              <a:rPr lang="en-US"/>
              <a:t>	Is the name of a field within the record</a:t>
            </a:r>
          </a:p>
          <a:p>
            <a:pPr lvl="2">
              <a:buFont typeface="Times New Roman" pitchFamily="18" charset="0"/>
              <a:buNone/>
            </a:pPr>
            <a:r>
              <a:rPr lang="en-US">
                <a:latin typeface="Courier New" pitchFamily="49" charset="0"/>
                <a:cs typeface="Courier New" pitchFamily="49" charset="0"/>
              </a:rPr>
              <a:t>field_type</a:t>
            </a:r>
            <a:r>
              <a:rPr lang="en-US"/>
              <a:t>	Is the data type of the field (It represents any PL/SQL data type except 		</a:t>
            </a:r>
            <a:r>
              <a:rPr lang="en-US">
                <a:latin typeface="Courier New" pitchFamily="49" charset="0"/>
                <a:cs typeface="Courier New" pitchFamily="49" charset="0"/>
              </a:rPr>
              <a:t>REF</a:t>
            </a:r>
            <a:r>
              <a:rPr lang="en-US"/>
              <a:t> </a:t>
            </a:r>
            <a:r>
              <a:rPr lang="en-US">
                <a:latin typeface="Courier New" pitchFamily="49" charset="0"/>
                <a:cs typeface="Courier New" pitchFamily="49" charset="0"/>
              </a:rPr>
              <a:t>CURSOR</a:t>
            </a:r>
            <a:r>
              <a:rPr lang="en-US"/>
              <a:t>. You can use the </a:t>
            </a:r>
            <a:r>
              <a:rPr lang="en-US">
                <a:latin typeface="Courier New" pitchFamily="49" charset="0"/>
                <a:cs typeface="Courier New" pitchFamily="49" charset="0"/>
              </a:rPr>
              <a:t>%TYPE</a:t>
            </a:r>
            <a:r>
              <a:rPr lang="en-US"/>
              <a:t> and </a:t>
            </a:r>
            <a:r>
              <a:rPr lang="en-US">
                <a:latin typeface="Courier New" pitchFamily="49" charset="0"/>
                <a:cs typeface="Courier New" pitchFamily="49" charset="0"/>
              </a:rPr>
              <a:t>%ROWTYPE</a:t>
            </a:r>
            <a:r>
              <a:rPr lang="en-US"/>
              <a:t> attributes.)</a:t>
            </a:r>
          </a:p>
          <a:p>
            <a:pPr lvl="2">
              <a:buFont typeface="Times New Roman" pitchFamily="18" charset="0"/>
              <a:buNone/>
            </a:pPr>
            <a:r>
              <a:rPr lang="en-US" i="1">
                <a:latin typeface="Courier New" pitchFamily="49" charset="0"/>
                <a:cs typeface="Courier New" pitchFamily="49" charset="0"/>
              </a:rPr>
              <a:t>expr</a:t>
            </a:r>
            <a:r>
              <a:rPr lang="en-US"/>
              <a:t>		Is the initial value</a:t>
            </a:r>
          </a:p>
          <a:p>
            <a:pPr lvl="1"/>
            <a:r>
              <a:rPr lang="en-US"/>
              <a:t>The </a:t>
            </a:r>
            <a:r>
              <a:rPr lang="en-US">
                <a:latin typeface="Courier New" pitchFamily="49" charset="0"/>
                <a:cs typeface="Courier New" pitchFamily="49" charset="0"/>
              </a:rPr>
              <a:t>NOT</a:t>
            </a:r>
            <a:r>
              <a:rPr lang="en-US"/>
              <a:t> </a:t>
            </a:r>
            <a:r>
              <a:rPr lang="en-US">
                <a:latin typeface="Courier New" pitchFamily="49" charset="0"/>
                <a:cs typeface="Courier New" pitchFamily="49" charset="0"/>
              </a:rPr>
              <a:t>NULL</a:t>
            </a:r>
            <a:r>
              <a:rPr lang="en-US"/>
              <a:t> constraint prevents assigning of nulls to the specified fields. Be sure to initialize the </a:t>
            </a:r>
            <a:r>
              <a:rPr lang="en-US">
                <a:latin typeface="Courier New" pitchFamily="49" charset="0"/>
                <a:cs typeface="Courier New" pitchFamily="49" charset="0"/>
              </a:rPr>
              <a:t>NOT</a:t>
            </a:r>
            <a:r>
              <a:rPr lang="en-US"/>
              <a:t> </a:t>
            </a:r>
            <a:r>
              <a:rPr lang="en-US">
                <a:latin typeface="Courier New" pitchFamily="49" charset="0"/>
                <a:cs typeface="Courier New" pitchFamily="49" charset="0"/>
              </a:rPr>
              <a:t>NULL</a:t>
            </a:r>
            <a:r>
              <a:rPr lang="en-US"/>
              <a:t> fields.</a:t>
            </a:r>
          </a:p>
        </p:txBody>
      </p:sp>
      <p:sp>
        <p:nvSpPr>
          <p:cNvPr id="45059" name="Slide Image Placeholder 9"/>
          <p:cNvSpPr>
            <a:spLocks noGrp="1" noRot="1" noChangeAspect="1" noTextEdit="1"/>
          </p:cNvSpPr>
          <p:nvPr>
            <p:ph type="sldImg"/>
          </p:nvPr>
        </p:nvSpPr>
        <p:spPr>
          <a:ln/>
        </p:spPr>
      </p:sp>
      <p:sp>
        <p:nvSpPr>
          <p:cNvPr id="4506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DC3075A1-9F22-48AD-B971-8325DB1AF41C}" type="slidenum">
              <a:rPr lang="en-US" smtClean="0">
                <a:solidFill>
                  <a:srgbClr val="000000"/>
                </a:solidFill>
              </a:rPr>
              <a:pPr eaLnBrk="1" hangingPunct="1"/>
              <a:t>119</a:t>
            </a:fld>
            <a:endParaRPr lang="en-US">
              <a:solidFill>
                <a:srgbClr val="000000"/>
              </a:solidFill>
            </a:endParaRPr>
          </a:p>
        </p:txBody>
      </p:sp>
    </p:spTree>
    <p:extLst>
      <p:ext uri="{BB962C8B-B14F-4D97-AF65-F5344CB8AC3E}">
        <p14:creationId xmlns:p14="http://schemas.microsoft.com/office/powerpoint/2010/main" val="11467580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Rot="1" noChangeAspect="1" noChangeArrowheads="1" noTextEdit="1"/>
          </p:cNvSpPr>
          <p:nvPr>
            <p:ph type="sldImg"/>
          </p:nvPr>
        </p:nvSpPr>
        <p:spPr>
          <a:ln/>
        </p:spPr>
      </p:sp>
      <p:sp>
        <p:nvSpPr>
          <p:cNvPr id="460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Fields in a record are accessed with the name of the record. To reference or initialize an individual field, use the dot notation:</a:t>
            </a:r>
          </a:p>
          <a:p>
            <a:pPr lvl="4" eaLnBrk="1" hangingPunct="1"/>
            <a:r>
              <a:rPr lang="en-US"/>
              <a:t>record_name.field_name</a:t>
            </a:r>
          </a:p>
          <a:p>
            <a:pPr lvl="1" eaLnBrk="1" hangingPunct="1"/>
            <a:r>
              <a:rPr lang="en-US"/>
              <a:t>For example, you reference the </a:t>
            </a:r>
            <a:r>
              <a:rPr lang="en-US">
                <a:latin typeface="Courier New" pitchFamily="49" charset="0"/>
              </a:rPr>
              <a:t>job_id</a:t>
            </a:r>
            <a:r>
              <a:rPr lang="en-US"/>
              <a:t> field in the </a:t>
            </a:r>
            <a:r>
              <a:rPr lang="en-US">
                <a:latin typeface="Courier New" pitchFamily="49" charset="0"/>
              </a:rPr>
              <a:t>emp_record</a:t>
            </a:r>
            <a:r>
              <a:rPr lang="en-US"/>
              <a:t> record as follows:</a:t>
            </a:r>
          </a:p>
          <a:p>
            <a:pPr lvl="4" eaLnBrk="1" hangingPunct="1"/>
            <a:r>
              <a:rPr lang="en-US"/>
              <a:t>emp_record.job_id</a:t>
            </a:r>
          </a:p>
          <a:p>
            <a:pPr lvl="1" eaLnBrk="1" hangingPunct="1"/>
            <a:r>
              <a:rPr lang="en-US"/>
              <a:t>You can then assign a value to the record field:</a:t>
            </a:r>
          </a:p>
          <a:p>
            <a:pPr lvl="4" eaLnBrk="1" hangingPunct="1"/>
            <a:r>
              <a:rPr lang="en-US"/>
              <a:t>emp_record.job_id := 'ST_CLERK';</a:t>
            </a:r>
          </a:p>
          <a:p>
            <a:pPr lvl="1" eaLnBrk="1" hangingPunct="1"/>
            <a:r>
              <a:rPr lang="en-US"/>
              <a:t>In a block or subprogram, user-defined records are instantiated when you enter the block or subprogram. They cease to exist when you exit the block or subprogram.</a:t>
            </a:r>
          </a:p>
        </p:txBody>
      </p:sp>
      <p:sp>
        <p:nvSpPr>
          <p:cNvPr id="460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045D7C88-1C7B-4C0A-BF4B-37FB2E3BDD35}" type="slidenum">
              <a:rPr lang="en-US" smtClean="0">
                <a:solidFill>
                  <a:srgbClr val="000000"/>
                </a:solidFill>
              </a:rPr>
              <a:pPr eaLnBrk="1" hangingPunct="1"/>
              <a:t>120</a:t>
            </a:fld>
            <a:endParaRPr lang="en-US">
              <a:solidFill>
                <a:srgbClr val="000000"/>
              </a:solidFill>
            </a:endParaRPr>
          </a:p>
        </p:txBody>
      </p:sp>
    </p:spTree>
    <p:extLst>
      <p:ext uri="{BB962C8B-B14F-4D97-AF65-F5344CB8AC3E}">
        <p14:creationId xmlns:p14="http://schemas.microsoft.com/office/powerpoint/2010/main" val="11565039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Rot="1" noChangeAspect="1" noChangeArrowheads="1" noTextEdit="1"/>
          </p:cNvSpPr>
          <p:nvPr>
            <p:ph type="sldImg"/>
          </p:nvPr>
        </p:nvSpPr>
        <p:spPr>
          <a:ln/>
        </p:spPr>
      </p:sp>
      <p:sp>
        <p:nvSpPr>
          <p:cNvPr id="47107" name="Rectangle 205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that </a:t>
            </a:r>
            <a:r>
              <a:rPr lang="en-US">
                <a:latin typeface="Courier New" pitchFamily="49" charset="0"/>
              </a:rPr>
              <a:t>%TYPE</a:t>
            </a:r>
            <a:r>
              <a:rPr lang="en-US"/>
              <a:t> is used to declare a variable of the column type. The variable has the same data type and size as the table column. The benefit of </a:t>
            </a:r>
            <a:r>
              <a:rPr lang="en-US">
                <a:latin typeface="Courier New" pitchFamily="49" charset="0"/>
              </a:rPr>
              <a:t>%TYPE</a:t>
            </a:r>
            <a:r>
              <a:rPr lang="en-US"/>
              <a:t> is that you do not have to change the variable if the column is altered. Also, if the variable is a number and is used in any calculations, you need not worry about its precision. </a:t>
            </a:r>
          </a:p>
          <a:p>
            <a:pPr lvl="1" eaLnBrk="1" hangingPunct="1"/>
            <a:r>
              <a:rPr lang="en-US"/>
              <a:t>The </a:t>
            </a:r>
            <a:r>
              <a:rPr lang="en-US">
                <a:latin typeface="Courier New" pitchFamily="49" charset="0"/>
              </a:rPr>
              <a:t>%ROWTYPE</a:t>
            </a:r>
            <a:r>
              <a:rPr lang="en-US"/>
              <a:t> attribute is used to declare a record that can hold an entire row of a table or view. The fields in the record take their names and data types from the columns of the table or view. The record can also store an entire row of data fetched from a cursor or cursor variable.</a:t>
            </a:r>
          </a:p>
          <a:p>
            <a:pPr lvl="1" eaLnBrk="1" hangingPunct="1"/>
            <a:r>
              <a:rPr lang="en-US"/>
              <a:t>The slide shows the syntax for declaring a record. In the syntax:</a:t>
            </a:r>
          </a:p>
          <a:p>
            <a:pPr lvl="1" eaLnBrk="1" hangingPunct="1"/>
            <a:r>
              <a:rPr lang="en-US" i="1"/>
              <a:t>	</a:t>
            </a:r>
          </a:p>
          <a:p>
            <a:pPr lvl="1" eaLnBrk="1" hangingPunct="1"/>
            <a:endParaRPr lang="en-US" i="1"/>
          </a:p>
          <a:p>
            <a:pPr lvl="1" eaLnBrk="1" hangingPunct="1"/>
            <a:endParaRPr lang="en-US"/>
          </a:p>
          <a:p>
            <a:pPr lvl="1" eaLnBrk="1" hangingPunct="1"/>
            <a:r>
              <a:rPr lang="en-US"/>
              <a:t>	 										</a:t>
            </a:r>
          </a:p>
          <a:p>
            <a:pPr lvl="1" eaLnBrk="1" hangingPunct="1"/>
            <a:r>
              <a:rPr lang="en-US"/>
              <a:t>In the following example, a record is declared using </a:t>
            </a:r>
            <a:r>
              <a:rPr lang="en-US">
                <a:latin typeface="Courier New" pitchFamily="49" charset="0"/>
              </a:rPr>
              <a:t>%ROWTYPE</a:t>
            </a:r>
            <a:r>
              <a:rPr lang="en-US"/>
              <a:t> as a data type specifier:</a:t>
            </a:r>
          </a:p>
          <a:p>
            <a:pPr lvl="4" eaLnBrk="1" hangingPunct="1"/>
            <a:r>
              <a:rPr lang="en-US"/>
              <a:t>DECLARE</a:t>
            </a:r>
            <a:br>
              <a:rPr lang="en-US"/>
            </a:br>
            <a:r>
              <a:rPr lang="en-US"/>
              <a:t> emp_record  employees%ROWTYPE;</a:t>
            </a:r>
            <a:br>
              <a:rPr lang="en-US"/>
            </a:br>
            <a:r>
              <a:rPr lang="en-US"/>
              <a:t> ...</a:t>
            </a:r>
          </a:p>
        </p:txBody>
      </p:sp>
      <p:graphicFrame>
        <p:nvGraphicFramePr>
          <p:cNvPr id="407556" name="Group 2052"/>
          <p:cNvGraphicFramePr>
            <a:graphicFrameLocks noGrp="1"/>
          </p:cNvGraphicFramePr>
          <p:nvPr/>
        </p:nvGraphicFramePr>
        <p:xfrm>
          <a:off x="633546" y="6784290"/>
          <a:ext cx="5019027" cy="861749"/>
        </p:xfrm>
        <a:graphic>
          <a:graphicData uri="http://schemas.openxmlformats.org/drawingml/2006/table">
            <a:tbl>
              <a:tblPr/>
              <a:tblGrid>
                <a:gridCol w="878007">
                  <a:extLst>
                    <a:ext uri="{9D8B030D-6E8A-4147-A177-3AD203B41FA5}">
                      <a16:colId xmlns:a16="http://schemas.microsoft.com/office/drawing/2014/main" xmlns="" val="20000"/>
                    </a:ext>
                  </a:extLst>
                </a:gridCol>
                <a:gridCol w="4141020">
                  <a:extLst>
                    <a:ext uri="{9D8B030D-6E8A-4147-A177-3AD203B41FA5}">
                      <a16:colId xmlns:a16="http://schemas.microsoft.com/office/drawing/2014/main" xmlns="" val="20001"/>
                    </a:ext>
                  </a:extLst>
                </a:gridCol>
              </a:tblGrid>
              <a:tr h="27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identifier</a:t>
                      </a:r>
                    </a:p>
                  </a:txBody>
                  <a:tcPr marL="93136" marR="93136" marT="45723" marB="45723"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name chosen for the record as a whole</a:t>
                      </a:r>
                    </a:p>
                  </a:txBody>
                  <a:tcPr marL="93136" marR="93136"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5874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reference</a:t>
                      </a:r>
                    </a:p>
                  </a:txBody>
                  <a:tcPr marL="93136" marR="93136" marT="45723" marB="45723"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name of the table, view, cursor, or cursor variable on which the record is to be based (The table or view must exist for this reference to be valid.)</a:t>
                      </a:r>
                    </a:p>
                  </a:txBody>
                  <a:tcPr marL="93136" marR="93136" marT="45723" marB="45723"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47113"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AB8B9BB7-134D-4AE8-BE1F-B8564424FD4B}" type="slidenum">
              <a:rPr lang="en-US" smtClean="0">
                <a:solidFill>
                  <a:srgbClr val="000000"/>
                </a:solidFill>
              </a:rPr>
              <a:pPr eaLnBrk="1" hangingPunct="1"/>
              <a:t>121</a:t>
            </a:fld>
            <a:endParaRPr lang="en-US">
              <a:solidFill>
                <a:srgbClr val="000000"/>
              </a:solidFill>
            </a:endParaRPr>
          </a:p>
        </p:txBody>
      </p:sp>
    </p:spTree>
    <p:extLst>
      <p:ext uri="{BB962C8B-B14F-4D97-AF65-F5344CB8AC3E}">
        <p14:creationId xmlns:p14="http://schemas.microsoft.com/office/powerpoint/2010/main" val="17748405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field declarations used in defining a record are like variable declarations. Each field has a unique name and a specific data type. There are no predefined data types for PL/SQL records, as there are for scalar variables. Therefore, you must create the record type first, and then declare an identifier using that type.</a:t>
            </a:r>
          </a:p>
          <a:p>
            <a:pPr lvl="1" eaLnBrk="1" hangingPunct="1"/>
            <a:r>
              <a:rPr lang="en-US"/>
              <a:t>In the example in the slide, a PL/SQL record is created using the required two-step process:</a:t>
            </a:r>
          </a:p>
          <a:p>
            <a:pPr lvl="2" eaLnBrk="1" hangingPunct="1">
              <a:buFont typeface="Times New Roman" pitchFamily="18" charset="0"/>
              <a:buNone/>
            </a:pPr>
            <a:r>
              <a:rPr lang="en-US"/>
              <a:t>1.	A record type (</a:t>
            </a:r>
            <a:r>
              <a:rPr lang="en-US">
                <a:latin typeface="Courier New" pitchFamily="49" charset="0"/>
              </a:rPr>
              <a:t>t_rec</a:t>
            </a:r>
            <a:r>
              <a:rPr lang="en-US"/>
              <a:t>) is defined</a:t>
            </a:r>
          </a:p>
          <a:p>
            <a:pPr lvl="2" eaLnBrk="1" hangingPunct="1">
              <a:buFont typeface="Times New Roman" pitchFamily="18" charset="0"/>
              <a:buNone/>
            </a:pPr>
            <a:r>
              <a:rPr lang="en-US"/>
              <a:t>2.	A record (</a:t>
            </a:r>
            <a:r>
              <a:rPr lang="en-US">
                <a:latin typeface="Courier New" pitchFamily="49" charset="0"/>
              </a:rPr>
              <a:t>v</a:t>
            </a:r>
            <a:r>
              <a:rPr lang="en-US"/>
              <a:t>_</a:t>
            </a:r>
            <a:r>
              <a:rPr lang="en-US">
                <a:latin typeface="Courier New" pitchFamily="49" charset="0"/>
              </a:rPr>
              <a:t>myrec</a:t>
            </a:r>
            <a:r>
              <a:rPr lang="en-US"/>
              <a:t>) of the </a:t>
            </a:r>
            <a:r>
              <a:rPr lang="en-US">
                <a:latin typeface="Courier New" pitchFamily="49" charset="0"/>
              </a:rPr>
              <a:t>t_rec</a:t>
            </a:r>
            <a:r>
              <a:rPr lang="en-US"/>
              <a:t> type is declared</a:t>
            </a:r>
          </a:p>
          <a:p>
            <a:pPr lvl="1" eaLnBrk="1" hangingPunct="1"/>
            <a:r>
              <a:rPr lang="en-US" b="1"/>
              <a:t>Note</a:t>
            </a:r>
          </a:p>
          <a:p>
            <a:pPr lvl="2" eaLnBrk="1" hangingPunct="1"/>
            <a:r>
              <a:rPr lang="en-US"/>
              <a:t>The record contains four fields: </a:t>
            </a:r>
            <a:r>
              <a:rPr lang="en-US">
                <a:latin typeface="Courier New" pitchFamily="49" charset="0"/>
              </a:rPr>
              <a:t>v_sal</a:t>
            </a:r>
            <a:r>
              <a:rPr lang="en-US"/>
              <a:t>, </a:t>
            </a:r>
            <a:r>
              <a:rPr lang="en-US">
                <a:latin typeface="Courier New" pitchFamily="49" charset="0"/>
              </a:rPr>
              <a:t>v_minsal</a:t>
            </a:r>
            <a:r>
              <a:rPr lang="en-US"/>
              <a:t>, </a:t>
            </a:r>
            <a:r>
              <a:rPr lang="en-US">
                <a:latin typeface="Courier New" pitchFamily="49" charset="0"/>
              </a:rPr>
              <a:t>v_hire_date</a:t>
            </a:r>
            <a:r>
              <a:rPr lang="en-US"/>
              <a:t>, and </a:t>
            </a:r>
            <a:r>
              <a:rPr lang="en-US">
                <a:latin typeface="Courier New" pitchFamily="49" charset="0"/>
              </a:rPr>
              <a:t>v_rec1</a:t>
            </a:r>
            <a:r>
              <a:rPr lang="en-US"/>
              <a:t>.</a:t>
            </a:r>
          </a:p>
          <a:p>
            <a:pPr lvl="2" eaLnBrk="1" hangingPunct="1"/>
            <a:r>
              <a:rPr lang="en-US">
                <a:latin typeface="Courier New" pitchFamily="49" charset="0"/>
              </a:rPr>
              <a:t>v_rec1</a:t>
            </a:r>
            <a:r>
              <a:rPr lang="en-US"/>
              <a:t> is defined using the </a:t>
            </a:r>
            <a:r>
              <a:rPr lang="en-US">
                <a:latin typeface="Courier New" pitchFamily="49" charset="0"/>
              </a:rPr>
              <a:t>%ROWTYPE</a:t>
            </a:r>
            <a:r>
              <a:rPr lang="en-US"/>
              <a:t> attribute, which is similar to the </a:t>
            </a:r>
            <a:r>
              <a:rPr lang="en-US">
                <a:latin typeface="Courier New" pitchFamily="49" charset="0"/>
              </a:rPr>
              <a:t>%TYPE</a:t>
            </a:r>
            <a:r>
              <a:rPr lang="en-US"/>
              <a:t> attribute. With </a:t>
            </a:r>
            <a:r>
              <a:rPr lang="en-US">
                <a:latin typeface="Courier New" pitchFamily="49" charset="0"/>
              </a:rPr>
              <a:t>%TYPE</a:t>
            </a:r>
            <a:r>
              <a:rPr lang="en-US"/>
              <a:t>, a field inherits the data type of a specified column. With </a:t>
            </a:r>
            <a:r>
              <a:rPr lang="en-US">
                <a:latin typeface="Courier New" pitchFamily="49" charset="0"/>
              </a:rPr>
              <a:t>%ROWTYPE</a:t>
            </a:r>
            <a:r>
              <a:rPr lang="en-US"/>
              <a:t>, a field inherits the column names and data types of all columns in the referenced table.</a:t>
            </a:r>
          </a:p>
          <a:p>
            <a:pPr lvl="2" eaLnBrk="1" hangingPunct="1"/>
            <a:r>
              <a:rPr lang="en-US"/>
              <a:t>PL/SQL record fields are referenced using the </a:t>
            </a:r>
            <a:r>
              <a:rPr lang="en-US">
                <a:latin typeface="Courier New" pitchFamily="49" charset="0"/>
              </a:rPr>
              <a:t>&lt;record&gt;.&lt;field&gt;</a:t>
            </a:r>
            <a:r>
              <a:rPr lang="en-US"/>
              <a:t> notation, or the </a:t>
            </a:r>
            <a:r>
              <a:rPr lang="en-US">
                <a:latin typeface="Courier New" pitchFamily="49" charset="0"/>
              </a:rPr>
              <a:t>&lt;record&gt;.&lt;field&gt;.&lt;column&gt;</a:t>
            </a:r>
            <a:r>
              <a:rPr lang="en-US"/>
              <a:t> notation for fields that are defined with the </a:t>
            </a:r>
            <a:r>
              <a:rPr lang="en-US">
                <a:latin typeface="Courier New" pitchFamily="49" charset="0"/>
              </a:rPr>
              <a:t>%ROWTYPE</a:t>
            </a:r>
            <a:r>
              <a:rPr lang="en-US"/>
              <a:t> attribute.</a:t>
            </a:r>
          </a:p>
          <a:p>
            <a:pPr lvl="2" eaLnBrk="1" hangingPunct="1"/>
            <a:r>
              <a:rPr lang="en-US"/>
              <a:t>You can add the </a:t>
            </a:r>
            <a:r>
              <a:rPr lang="en-US">
                <a:latin typeface="Courier New" pitchFamily="49" charset="0"/>
              </a:rPr>
              <a:t>NOT</a:t>
            </a:r>
            <a:r>
              <a:rPr lang="en-US"/>
              <a:t> </a:t>
            </a:r>
            <a:r>
              <a:rPr lang="en-US">
                <a:latin typeface="Courier New" pitchFamily="49" charset="0"/>
              </a:rPr>
              <a:t>NULL</a:t>
            </a:r>
            <a:r>
              <a:rPr lang="en-US"/>
              <a:t> constraint to any field declaration to prevent assigning nulls to that field. Remember that fields that are declared as </a:t>
            </a:r>
            <a:r>
              <a:rPr lang="en-US">
                <a:latin typeface="Courier New" pitchFamily="49" charset="0"/>
              </a:rPr>
              <a:t>NOT</a:t>
            </a:r>
            <a:r>
              <a:rPr lang="en-US"/>
              <a:t> </a:t>
            </a:r>
            <a:r>
              <a:rPr lang="en-US">
                <a:latin typeface="Courier New" pitchFamily="49" charset="0"/>
              </a:rPr>
              <a:t>NULL</a:t>
            </a:r>
            <a:r>
              <a:rPr lang="en-US"/>
              <a:t> must be initialized.</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85212918-94A5-4463-A71F-42755E50531C}" type="slidenum">
              <a:rPr lang="en-US" smtClean="0">
                <a:solidFill>
                  <a:srgbClr val="000000"/>
                </a:solidFill>
              </a:rPr>
              <a:pPr eaLnBrk="1" hangingPunct="1"/>
              <a:t>122</a:t>
            </a:fld>
            <a:endParaRPr lang="en-US">
              <a:solidFill>
                <a:srgbClr val="000000"/>
              </a:solidFill>
            </a:endParaRPr>
          </a:p>
        </p:txBody>
      </p:sp>
    </p:spTree>
    <p:extLst>
      <p:ext uri="{BB962C8B-B14F-4D97-AF65-F5344CB8AC3E}">
        <p14:creationId xmlns:p14="http://schemas.microsoft.com/office/powerpoint/2010/main" val="1559256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522288" y="463550"/>
            <a:ext cx="8058151" cy="4533900"/>
          </a:xfrm>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program comprises one or more blocks. These blocks can be entirely separate or nested within another block.</a:t>
            </a:r>
          </a:p>
          <a:p>
            <a:pPr lvl="1" eaLnBrk="1" hangingPunct="1"/>
            <a:r>
              <a:rPr lang="en-US"/>
              <a:t>There are three types of blocks that make up a PL/SQL program:</a:t>
            </a:r>
          </a:p>
          <a:p>
            <a:pPr lvl="2" eaLnBrk="1" hangingPunct="1"/>
            <a:r>
              <a:rPr lang="en-US"/>
              <a:t>Procedures</a:t>
            </a:r>
          </a:p>
          <a:p>
            <a:pPr lvl="2" eaLnBrk="1" hangingPunct="1"/>
            <a:r>
              <a:rPr lang="en-US"/>
              <a:t>Functions</a:t>
            </a:r>
          </a:p>
          <a:p>
            <a:pPr lvl="2" eaLnBrk="1" hangingPunct="1"/>
            <a:r>
              <a:rPr lang="en-US"/>
              <a:t>Anonymous blocks</a:t>
            </a:r>
          </a:p>
          <a:p>
            <a:pPr lvl="1" eaLnBrk="1" hangingPunct="1"/>
            <a:r>
              <a:rPr lang="en-US" b="1"/>
              <a:t>Procedures:</a:t>
            </a:r>
            <a:r>
              <a:rPr lang="en-US" i="1"/>
              <a:t> </a:t>
            </a:r>
            <a:r>
              <a:rPr lang="en-US"/>
              <a:t>Procedures are named objects that contain SQL and/or PL/SQL statements.</a:t>
            </a:r>
          </a:p>
          <a:p>
            <a:pPr lvl="1" eaLnBrk="1" hangingPunct="1"/>
            <a:r>
              <a:rPr lang="en-US" b="1"/>
              <a:t>Functions: </a:t>
            </a:r>
            <a:r>
              <a:rPr lang="en-US"/>
              <a:t>Functions are named objects that contain SQL and/or PL/SQL statements. Unlike a procedure, a function returns a value of a specified data type.</a:t>
            </a:r>
            <a:endParaRPr lang="en-US" b="1"/>
          </a:p>
          <a:p>
            <a:pPr lvl="1" eaLnBrk="1" hangingPunct="1"/>
            <a:r>
              <a:rPr lang="en-US" b="1"/>
              <a:t>Anonymous blocks: </a:t>
            </a:r>
            <a:r>
              <a:rPr lang="en-US"/>
              <a:t>Anonymous blocks</a:t>
            </a:r>
            <a:r>
              <a:rPr lang="en-US">
                <a:solidFill>
                  <a:srgbClr val="FC0128"/>
                </a:solidFill>
              </a:rPr>
              <a:t> </a:t>
            </a:r>
            <a:r>
              <a:rPr lang="en-US"/>
              <a:t>are unnamed blocks. They are declared inline at the point in an application where they are to be executed and are compiled each time the application is executed. These blocks are not stored in the database. They are passed to the PL/SQL engine for execution at run time. Triggers in Oracle Developer components consist of such blocks.</a:t>
            </a:r>
          </a:p>
          <a:p>
            <a:pPr lvl="1" eaLnBrk="1" hangingPunct="1"/>
            <a:r>
              <a:rPr lang="en-US"/>
              <a:t>If you want to execute the same block again, you have to rewrite the block. You cannot invoke or call the block that you wrote earlier because blocks are anonymous and do not exist after they are executed.</a:t>
            </a:r>
          </a:p>
        </p:txBody>
      </p:sp>
      <p:sp>
        <p:nvSpPr>
          <p:cNvPr id="409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636AA560-A403-426C-A5DE-1F412971C622}" type="slidenum">
              <a:rPr lang="en-US" smtClean="0">
                <a:solidFill>
                  <a:srgbClr val="000000"/>
                </a:solidFill>
              </a:rPr>
              <a:pPr eaLnBrk="1" hangingPunct="1"/>
              <a:t>15</a:t>
            </a:fld>
            <a:endParaRPr lang="en-US">
              <a:solidFill>
                <a:srgbClr val="000000"/>
              </a:solidFill>
            </a:endParaRPr>
          </a:p>
        </p:txBody>
      </p:sp>
    </p:spTree>
    <p:extLst>
      <p:ext uri="{BB962C8B-B14F-4D97-AF65-F5344CB8AC3E}">
        <p14:creationId xmlns:p14="http://schemas.microsoft.com/office/powerpoint/2010/main" val="2992124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advantages of using the </a:t>
            </a:r>
            <a:r>
              <a:rPr lang="en-US">
                <a:latin typeface="Courier New" pitchFamily="49" charset="0"/>
              </a:rPr>
              <a:t>%ROWTYPE</a:t>
            </a:r>
            <a:r>
              <a:rPr lang="en-US"/>
              <a:t> attribute are listed in the slide. Use the </a:t>
            </a:r>
            <a:r>
              <a:rPr lang="en-US">
                <a:latin typeface="Courier New" pitchFamily="49" charset="0"/>
              </a:rPr>
              <a:t>%ROWTYPE</a:t>
            </a:r>
            <a:r>
              <a:rPr lang="en-US"/>
              <a:t> attribute when you are not sure about the structure of the underlying database table.</a:t>
            </a:r>
          </a:p>
          <a:p>
            <a:pPr lvl="1" eaLnBrk="1" hangingPunct="1"/>
            <a:r>
              <a:rPr lang="en-US"/>
              <a:t>The main advantage of using </a:t>
            </a:r>
            <a:r>
              <a:rPr lang="en-US">
                <a:latin typeface="Courier New" pitchFamily="49" charset="0"/>
              </a:rPr>
              <a:t>%ROWTYPE</a:t>
            </a:r>
            <a:r>
              <a:rPr lang="en-US"/>
              <a:t> is that it simplifies maintenance. Using </a:t>
            </a:r>
            <a:r>
              <a:rPr lang="en-US">
                <a:latin typeface="Courier New" pitchFamily="49" charset="0"/>
              </a:rPr>
              <a:t>%ROWTYPE</a:t>
            </a:r>
            <a:r>
              <a:rPr lang="en-US"/>
              <a:t> ensures that the data types of the variables declared with this attribute change dynamically when the underlying table is altered. If a DDL statement changes the columns in a table, the PL/SQL program unit is invalidated. When the program is recompiled, it automatically reflects the new table format.</a:t>
            </a:r>
          </a:p>
          <a:p>
            <a:pPr lvl="1" eaLnBrk="1" hangingPunct="1"/>
            <a:r>
              <a:rPr lang="en-US"/>
              <a:t>The </a:t>
            </a:r>
            <a:r>
              <a:rPr lang="en-US">
                <a:latin typeface="Courier New" pitchFamily="49" charset="0"/>
              </a:rPr>
              <a:t>%ROWTYPE</a:t>
            </a:r>
            <a:r>
              <a:rPr lang="en-US"/>
              <a:t> attribute is particularly useful when you want to retrieve an entire row from a table. In the absence of this attribute, you would be forced to declare a variable for each of the columns retrieved by the </a:t>
            </a:r>
            <a:r>
              <a:rPr lang="en-US">
                <a:latin typeface="Courier New" pitchFamily="49" charset="0"/>
              </a:rPr>
              <a:t>SELECT</a:t>
            </a:r>
            <a:r>
              <a:rPr lang="en-US"/>
              <a:t> statement.</a:t>
            </a:r>
          </a:p>
        </p:txBody>
      </p:sp>
      <p:sp>
        <p:nvSpPr>
          <p:cNvPr id="49156" name="Footer Placeholder 10"/>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021048D4-C39F-43B6-BDB8-DB31EDE68D31}" type="slidenum">
              <a:rPr lang="en-US" smtClean="0">
                <a:solidFill>
                  <a:srgbClr val="000000"/>
                </a:solidFill>
              </a:rPr>
              <a:pPr eaLnBrk="1" hangingPunct="1"/>
              <a:t>123</a:t>
            </a:fld>
            <a:endParaRPr lang="en-US">
              <a:solidFill>
                <a:srgbClr val="000000"/>
              </a:solidFill>
            </a:endParaRPr>
          </a:p>
        </p:txBody>
      </p:sp>
    </p:spTree>
    <p:extLst>
      <p:ext uri="{BB962C8B-B14F-4D97-AF65-F5344CB8AC3E}">
        <p14:creationId xmlns:p14="http://schemas.microsoft.com/office/powerpoint/2010/main" val="21360843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Another example of the </a:t>
            </a:r>
            <a:r>
              <a:rPr lang="en-US">
                <a:latin typeface="Courier New" pitchFamily="49" charset="0"/>
              </a:rPr>
              <a:t>%ROWTYPE</a:t>
            </a:r>
            <a:r>
              <a:rPr lang="en-US"/>
              <a:t> attribute is shown in the slide. If an employee is retiring, information about that employee is added to a table that holds information about retired employees. The user supplies the employee number. The record of the employee specified by the user is retrieved from the </a:t>
            </a:r>
            <a:r>
              <a:rPr lang="en-US">
                <a:latin typeface="Courier New" pitchFamily="49" charset="0"/>
              </a:rPr>
              <a:t>employees</a:t>
            </a:r>
            <a:r>
              <a:rPr lang="en-US"/>
              <a:t> table and stored in the </a:t>
            </a:r>
            <a:r>
              <a:rPr lang="en-US">
                <a:latin typeface="Courier New" pitchFamily="49" charset="0"/>
              </a:rPr>
              <a:t>emp_rec</a:t>
            </a:r>
            <a:r>
              <a:rPr lang="en-US"/>
              <a:t> variable, which is declared using the </a:t>
            </a:r>
            <a:r>
              <a:rPr lang="en-US">
                <a:latin typeface="Courier New" pitchFamily="49" charset="0"/>
              </a:rPr>
              <a:t>%ROWTYPE</a:t>
            </a:r>
            <a:r>
              <a:rPr lang="en-US"/>
              <a:t> attribute.</a:t>
            </a:r>
          </a:p>
          <a:p>
            <a:pPr lvl="1" eaLnBrk="1" hangingPunct="1"/>
            <a:r>
              <a:rPr lang="en-US"/>
              <a:t>The </a:t>
            </a:r>
            <a:r>
              <a:rPr lang="en-US">
                <a:latin typeface="Courier New" pitchFamily="49" charset="0"/>
              </a:rPr>
              <a:t>CREATE</a:t>
            </a:r>
            <a:r>
              <a:rPr lang="en-US"/>
              <a:t> statement that creates the </a:t>
            </a:r>
            <a:r>
              <a:rPr lang="en-US">
                <a:latin typeface="Courier New" pitchFamily="49" charset="0"/>
              </a:rPr>
              <a:t>retired_emps</a:t>
            </a:r>
            <a:r>
              <a:rPr lang="en-US"/>
              <a:t> table is:</a:t>
            </a:r>
          </a:p>
          <a:p>
            <a:pPr lvl="4" eaLnBrk="1" hangingPunct="1"/>
            <a:r>
              <a:rPr lang="en-US"/>
              <a:t>CREATE TABLE retired_emps</a:t>
            </a:r>
          </a:p>
          <a:p>
            <a:pPr lvl="4" eaLnBrk="1" hangingPunct="1"/>
            <a:r>
              <a:rPr lang="en-US"/>
              <a:t>   (EMPNO      NUMBER(4), ENAME      VARCHAR2(10),</a:t>
            </a:r>
          </a:p>
          <a:p>
            <a:pPr lvl="4" eaLnBrk="1" hangingPunct="1"/>
            <a:r>
              <a:rPr lang="en-US"/>
              <a:t>    JOB        VARCHAR2(9),MGR        NUMBER(4),</a:t>
            </a:r>
          </a:p>
          <a:p>
            <a:pPr lvl="4" eaLnBrk="1" hangingPunct="1"/>
            <a:r>
              <a:rPr lang="en-US"/>
              <a:t>    HIREDATE   DATE, LEAVEDATE  DATE,</a:t>
            </a:r>
          </a:p>
          <a:p>
            <a:pPr lvl="4" eaLnBrk="1" hangingPunct="1"/>
            <a:r>
              <a:rPr lang="en-US"/>
              <a:t>    SAL        NUMBER(7,2), COMM       NUMBER(7,2),</a:t>
            </a:r>
          </a:p>
          <a:p>
            <a:pPr lvl="4" eaLnBrk="1" hangingPunct="1"/>
            <a:r>
              <a:rPr lang="en-US"/>
              <a:t>    DEPTNO     NUMBER(2))</a:t>
            </a:r>
          </a:p>
          <a:p>
            <a:pPr lvl="1" eaLnBrk="1" hangingPunct="1"/>
            <a:r>
              <a:rPr lang="en-US" b="1"/>
              <a:t>Note</a:t>
            </a:r>
            <a:endParaRPr lang="en-US"/>
          </a:p>
          <a:p>
            <a:pPr lvl="2" eaLnBrk="1" hangingPunct="1"/>
            <a:r>
              <a:rPr lang="en-US"/>
              <a:t>The record that is inserted into the </a:t>
            </a:r>
            <a:r>
              <a:rPr lang="en-US">
                <a:latin typeface="Courier New" pitchFamily="49" charset="0"/>
              </a:rPr>
              <a:t>retired_emps</a:t>
            </a:r>
            <a:r>
              <a:rPr lang="en-US"/>
              <a:t> table is shown in the slide.</a:t>
            </a:r>
          </a:p>
          <a:p>
            <a:pPr lvl="2" eaLnBrk="1" hangingPunct="1"/>
            <a:r>
              <a:rPr lang="en-US"/>
              <a:t>To see the output shown in the slide, place your cursor on the </a:t>
            </a:r>
            <a:r>
              <a:rPr lang="en-US">
                <a:latin typeface="Courier New" pitchFamily="49" charset="0"/>
              </a:rPr>
              <a:t>SELECT</a:t>
            </a:r>
            <a:r>
              <a:rPr lang="en-US"/>
              <a:t> statement at the bottom of the code example in SQL Developer and press F9.</a:t>
            </a:r>
          </a:p>
          <a:p>
            <a:pPr lvl="2" eaLnBrk="1" hangingPunct="1"/>
            <a:r>
              <a:rPr lang="en-US"/>
              <a:t>The complete code example is found in </a:t>
            </a:r>
            <a:r>
              <a:rPr lang="en-US">
                <a:latin typeface="Courier New" pitchFamily="49" charset="0"/>
              </a:rPr>
              <a:t>code_07_14_n-s.sql</a:t>
            </a:r>
            <a:r>
              <a:rPr lang="en-US"/>
              <a:t>.</a:t>
            </a:r>
          </a:p>
        </p:txBody>
      </p:sp>
      <p:sp>
        <p:nvSpPr>
          <p:cNvPr id="501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8FF353D2-1B67-4234-A4CC-DB986C195957}" type="slidenum">
              <a:rPr lang="en-US" smtClean="0">
                <a:solidFill>
                  <a:srgbClr val="000000"/>
                </a:solidFill>
              </a:rPr>
              <a:pPr eaLnBrk="1" hangingPunct="1"/>
              <a:t>124</a:t>
            </a:fld>
            <a:endParaRPr lang="en-US">
              <a:solidFill>
                <a:srgbClr val="000000"/>
              </a:solidFill>
            </a:endParaRPr>
          </a:p>
        </p:txBody>
      </p:sp>
    </p:spTree>
    <p:extLst>
      <p:ext uri="{BB962C8B-B14F-4D97-AF65-F5344CB8AC3E}">
        <p14:creationId xmlns:p14="http://schemas.microsoft.com/office/powerpoint/2010/main" val="2892932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Compare the </a:t>
            </a:r>
            <a:r>
              <a:rPr lang="en-US">
                <a:latin typeface="Courier New" pitchFamily="49" charset="0"/>
              </a:rPr>
              <a:t>INSERT</a:t>
            </a:r>
            <a:r>
              <a:rPr lang="en-US"/>
              <a:t> statement in the previous slide with the </a:t>
            </a:r>
            <a:r>
              <a:rPr lang="en-US">
                <a:latin typeface="Courier New" pitchFamily="49" charset="0"/>
              </a:rPr>
              <a:t>INSERT</a:t>
            </a:r>
            <a:r>
              <a:rPr lang="en-US"/>
              <a:t> statement in this slide. The </a:t>
            </a:r>
            <a:r>
              <a:rPr lang="en-US">
                <a:latin typeface="Courier New" pitchFamily="49" charset="0"/>
              </a:rPr>
              <a:t>emp_rec</a:t>
            </a:r>
            <a:r>
              <a:rPr lang="en-US"/>
              <a:t> record is of type </a:t>
            </a:r>
            <a:r>
              <a:rPr lang="en-US">
                <a:latin typeface="Courier New" pitchFamily="49" charset="0"/>
              </a:rPr>
              <a:t>retired_emps</a:t>
            </a:r>
            <a:r>
              <a:rPr lang="en-US"/>
              <a:t>. The number of fields in the record must be equal to the number of field names in the </a:t>
            </a:r>
            <a:r>
              <a:rPr lang="en-US">
                <a:latin typeface="Courier New" pitchFamily="49" charset="0"/>
              </a:rPr>
              <a:t>INTO</a:t>
            </a:r>
            <a:r>
              <a:rPr lang="en-US"/>
              <a:t> clause. You can use this record to insert values into a table. This makes the code more readable.</a:t>
            </a:r>
          </a:p>
          <a:p>
            <a:pPr lvl="1" eaLnBrk="1" hangingPunct="1"/>
            <a:r>
              <a:rPr lang="en-US"/>
              <a:t>Examine the </a:t>
            </a:r>
            <a:r>
              <a:rPr lang="en-US">
                <a:latin typeface="Courier New" pitchFamily="49" charset="0"/>
              </a:rPr>
              <a:t>SELECT</a:t>
            </a:r>
            <a:r>
              <a:rPr lang="en-US"/>
              <a:t> statement in the slide. You select </a:t>
            </a:r>
            <a:r>
              <a:rPr lang="en-US">
                <a:latin typeface="Courier New" pitchFamily="49" charset="0"/>
              </a:rPr>
              <a:t>hire_date</a:t>
            </a:r>
            <a:r>
              <a:rPr lang="en-US"/>
              <a:t> twice and insert the </a:t>
            </a:r>
            <a:r>
              <a:rPr lang="en-US">
                <a:latin typeface="Courier New" pitchFamily="49" charset="0"/>
              </a:rPr>
              <a:t>hire_date</a:t>
            </a:r>
            <a:r>
              <a:rPr lang="en-US"/>
              <a:t> value in the </a:t>
            </a:r>
            <a:r>
              <a:rPr lang="en-US">
                <a:latin typeface="Courier New" pitchFamily="49" charset="0"/>
              </a:rPr>
              <a:t>leavedate</a:t>
            </a:r>
            <a:r>
              <a:rPr lang="en-US"/>
              <a:t> field of </a:t>
            </a:r>
            <a:r>
              <a:rPr lang="en-US">
                <a:latin typeface="Courier New" pitchFamily="49" charset="0"/>
              </a:rPr>
              <a:t>retired_emps</a:t>
            </a:r>
            <a:r>
              <a:rPr lang="en-US"/>
              <a:t>. No employee retires on the hire date. The inserted record is shown in the slide. (You will see how to update this in the next slide.)</a:t>
            </a:r>
          </a:p>
          <a:p>
            <a:pPr lvl="1" eaLnBrk="1" hangingPunct="1"/>
            <a:r>
              <a:rPr lang="en-US" b="1"/>
              <a:t>Note:</a:t>
            </a:r>
            <a:r>
              <a:rPr lang="en-US"/>
              <a:t> To see the output shown in the slide, place your cursor on the </a:t>
            </a:r>
            <a:r>
              <a:rPr lang="en-US">
                <a:latin typeface="Courier New" pitchFamily="49" charset="0"/>
              </a:rPr>
              <a:t>SELECT</a:t>
            </a:r>
            <a:r>
              <a:rPr lang="en-US"/>
              <a:t> statement at the bottom of the code example in SQL Developer and press F9.</a:t>
            </a:r>
          </a:p>
        </p:txBody>
      </p:sp>
      <p:sp>
        <p:nvSpPr>
          <p:cNvPr id="512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1158A50-E86C-468B-BF04-88BF8A7D7C83}" type="slidenum">
              <a:rPr lang="en-US" smtClean="0">
                <a:solidFill>
                  <a:srgbClr val="000000"/>
                </a:solidFill>
              </a:rPr>
              <a:pPr eaLnBrk="1" hangingPunct="1"/>
              <a:t>125</a:t>
            </a:fld>
            <a:endParaRPr lang="en-US">
              <a:solidFill>
                <a:srgbClr val="000000"/>
              </a:solidFill>
            </a:endParaRPr>
          </a:p>
        </p:txBody>
      </p:sp>
    </p:spTree>
    <p:extLst>
      <p:ext uri="{BB962C8B-B14F-4D97-AF65-F5344CB8AC3E}">
        <p14:creationId xmlns:p14="http://schemas.microsoft.com/office/powerpoint/2010/main" val="11672902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to insert a row by using a record. This slide shows you how to update a row by using a record. </a:t>
            </a:r>
          </a:p>
          <a:p>
            <a:pPr lvl="2" eaLnBrk="1" hangingPunct="1"/>
            <a:r>
              <a:rPr lang="en-US"/>
              <a:t>The </a:t>
            </a:r>
            <a:r>
              <a:rPr lang="en-US">
                <a:latin typeface="Courier New" pitchFamily="49" charset="0"/>
              </a:rPr>
              <a:t>ROW</a:t>
            </a:r>
            <a:r>
              <a:rPr lang="en-US"/>
              <a:t> keyword is used to represent the entire row.</a:t>
            </a:r>
          </a:p>
          <a:p>
            <a:pPr lvl="2" eaLnBrk="1" hangingPunct="1"/>
            <a:r>
              <a:rPr lang="en-US"/>
              <a:t>The code shown in the slide updates the </a:t>
            </a:r>
            <a:r>
              <a:rPr lang="en-US">
                <a:latin typeface="Courier New" pitchFamily="49" charset="0"/>
              </a:rPr>
              <a:t>leavedate</a:t>
            </a:r>
            <a:r>
              <a:rPr lang="en-US"/>
              <a:t> of the employee.</a:t>
            </a:r>
          </a:p>
          <a:p>
            <a:pPr lvl="2" eaLnBrk="1" hangingPunct="1"/>
            <a:r>
              <a:rPr lang="en-US"/>
              <a:t>The record is updated as shown in the slide. </a:t>
            </a:r>
          </a:p>
          <a:p>
            <a:pPr lvl="1" eaLnBrk="1" hangingPunct="1"/>
            <a:r>
              <a:rPr lang="en-US" b="1"/>
              <a:t>Note:</a:t>
            </a:r>
            <a:r>
              <a:rPr lang="en-US"/>
              <a:t> To see the output shown in the slide, place your cursor on the </a:t>
            </a:r>
            <a:r>
              <a:rPr lang="en-US">
                <a:latin typeface="Courier New" pitchFamily="49" charset="0"/>
              </a:rPr>
              <a:t>SELECT</a:t>
            </a:r>
            <a:r>
              <a:rPr lang="en-US"/>
              <a:t> statement at the bottom of the code example in SQL Developer and press F9.</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9FB52F8C-237F-4490-8BD1-944C4FD6FB23}" type="slidenum">
              <a:rPr lang="en-US" smtClean="0">
                <a:solidFill>
                  <a:srgbClr val="000000"/>
                </a:solidFill>
              </a:rPr>
              <a:pPr eaLnBrk="1" hangingPunct="1"/>
              <a:t>126</a:t>
            </a:fld>
            <a:endParaRPr lang="en-US">
              <a:solidFill>
                <a:srgbClr val="000000"/>
              </a:solidFill>
            </a:endParaRPr>
          </a:p>
        </p:txBody>
      </p:sp>
    </p:spTree>
    <p:extLst>
      <p:ext uri="{BB962C8B-B14F-4D97-AF65-F5344CB8AC3E}">
        <p14:creationId xmlns:p14="http://schemas.microsoft.com/office/powerpoint/2010/main" val="6276444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associative array is a type of PL/SQL collection. It is a composite data type, and is user-defined. Associative arrays are sets of key-value pairs. They can store data using a primary key value as the index, where the key values are not necessarily sequential. Associative arrays are also known as </a:t>
            </a:r>
            <a:r>
              <a:rPr lang="en-US" i="1">
                <a:latin typeface="Courier New" pitchFamily="49" charset="0"/>
              </a:rPr>
              <a:t>INDEX</a:t>
            </a:r>
            <a:r>
              <a:rPr lang="en-US" i="1"/>
              <a:t> </a:t>
            </a:r>
            <a:r>
              <a:rPr lang="en-US" i="1">
                <a:latin typeface="Courier New" pitchFamily="49" charset="0"/>
              </a:rPr>
              <a:t>BY</a:t>
            </a:r>
            <a:r>
              <a:rPr lang="en-US" i="1"/>
              <a:t> </a:t>
            </a:r>
            <a:r>
              <a:rPr lang="en-US"/>
              <a:t>tables.</a:t>
            </a:r>
          </a:p>
          <a:p>
            <a:pPr lvl="1" eaLnBrk="1" hangingPunct="1"/>
            <a:r>
              <a:rPr lang="en-US"/>
              <a:t>Associative arrays have only two columns, neither of which can be named:</a:t>
            </a:r>
          </a:p>
          <a:p>
            <a:pPr lvl="2" eaLnBrk="1" hangingPunct="1"/>
            <a:r>
              <a:rPr lang="en-US"/>
              <a:t>The first column, of integer or string type, acts as the primary key. </a:t>
            </a:r>
          </a:p>
          <a:p>
            <a:pPr lvl="2" eaLnBrk="1" hangingPunct="1"/>
            <a:r>
              <a:rPr lang="en-US"/>
              <a:t>The second column, of scalar or record data type, holds values.</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589F028B-BE85-4AD3-AB3A-51FB0716CB79}" type="slidenum">
              <a:rPr lang="en-US" smtClean="0">
                <a:solidFill>
                  <a:srgbClr val="000000"/>
                </a:solidFill>
              </a:rPr>
              <a:pPr eaLnBrk="1" hangingPunct="1"/>
              <a:t>127</a:t>
            </a:fld>
            <a:endParaRPr lang="en-US">
              <a:solidFill>
                <a:srgbClr val="000000"/>
              </a:solidFill>
            </a:endParaRPr>
          </a:p>
        </p:txBody>
      </p:sp>
    </p:spTree>
    <p:extLst>
      <p:ext uri="{BB962C8B-B14F-4D97-AF65-F5344CB8AC3E}">
        <p14:creationId xmlns:p14="http://schemas.microsoft.com/office/powerpoint/2010/main" val="3011840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previously mentioned, associative arrays have two columns. The second column either holds one value per row, or multiple values.</a:t>
            </a:r>
          </a:p>
          <a:p>
            <a:pPr lvl="1" eaLnBrk="1" hangingPunct="1"/>
            <a:r>
              <a:rPr lang="en-US" b="1"/>
              <a:t>Unique Key Column: </a:t>
            </a:r>
            <a:r>
              <a:rPr lang="en-US"/>
              <a:t>The data type of the key column can be:</a:t>
            </a:r>
          </a:p>
          <a:p>
            <a:pPr lvl="2" eaLnBrk="1" hangingPunct="1"/>
            <a:r>
              <a:rPr lang="en-US"/>
              <a:t>Numeric, either </a:t>
            </a:r>
            <a:r>
              <a:rPr lang="en-US">
                <a:latin typeface="Courier New" pitchFamily="49" charset="0"/>
              </a:rPr>
              <a:t>BINARY_INTEGER</a:t>
            </a:r>
            <a:r>
              <a:rPr lang="en-US"/>
              <a:t> or </a:t>
            </a:r>
            <a:r>
              <a:rPr lang="en-US">
                <a:latin typeface="Courier New" pitchFamily="49" charset="0"/>
              </a:rPr>
              <a:t>PLS_INTEGER</a:t>
            </a:r>
            <a:r>
              <a:rPr lang="en-US"/>
              <a:t>. These two numeric data types require less storage than </a:t>
            </a:r>
            <a:r>
              <a:rPr lang="en-US">
                <a:latin typeface="Courier New" pitchFamily="49" charset="0"/>
              </a:rPr>
              <a:t>NUMBER</a:t>
            </a:r>
            <a:r>
              <a:rPr lang="en-US"/>
              <a:t>, and arithmetic operations on these data types are faster than the </a:t>
            </a:r>
            <a:r>
              <a:rPr lang="en-US">
                <a:latin typeface="Courier New" pitchFamily="49" charset="0"/>
              </a:rPr>
              <a:t>NUMBER</a:t>
            </a:r>
            <a:r>
              <a:rPr lang="en-US"/>
              <a:t> arithmetic.</a:t>
            </a:r>
          </a:p>
          <a:p>
            <a:pPr lvl="2" eaLnBrk="1" hangingPunct="1"/>
            <a:r>
              <a:rPr lang="en-US">
                <a:latin typeface="Courier New" pitchFamily="49" charset="0"/>
              </a:rPr>
              <a:t>VARCHAR2</a:t>
            </a:r>
            <a:r>
              <a:rPr lang="en-US"/>
              <a:t> or one of its subtypes</a:t>
            </a:r>
          </a:p>
          <a:p>
            <a:pPr lvl="1" eaLnBrk="1" hangingPunct="1"/>
            <a:r>
              <a:rPr lang="en-US" b="1"/>
              <a:t>“Value” Column: </a:t>
            </a:r>
            <a:r>
              <a:rPr lang="en-US"/>
              <a:t>The value column can be either a scalar data type or a record data type. A column with scalar data type can hold only one value per row, whereas a column with record data type can hold multiple values per row.</a:t>
            </a:r>
          </a:p>
          <a:p>
            <a:pPr lvl="1" eaLnBrk="1" hangingPunct="1"/>
            <a:r>
              <a:rPr lang="en-US" b="1"/>
              <a:t>Other Characteristics</a:t>
            </a:r>
            <a:endParaRPr lang="en-US"/>
          </a:p>
          <a:p>
            <a:pPr lvl="2" eaLnBrk="1" hangingPunct="1"/>
            <a:r>
              <a:rPr lang="en-US"/>
              <a:t>An associative array is not populated at the time of declaration. It contains no keys or values, and you cannot initialize an associative array in its declaration.</a:t>
            </a:r>
          </a:p>
          <a:p>
            <a:pPr lvl="2" eaLnBrk="1" hangingPunct="1"/>
            <a:r>
              <a:rPr lang="en-US"/>
              <a:t>An explicit executable statement is required to populate the associative array.</a:t>
            </a:r>
          </a:p>
          <a:p>
            <a:pPr lvl="2" eaLnBrk="1" hangingPunct="1"/>
            <a:r>
              <a:rPr lang="en-US"/>
              <a:t>Like the size of a database table, the size of an associative array is unconstrained. That is, the number of rows can increase dynamically so that your associative array grows as new rows are added. Note that the keys do not have to be sequential, and can be both positive and negative.</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BC200239-4B43-412B-A79A-7F662262F6E1}" type="slidenum">
              <a:rPr lang="en-US" smtClean="0">
                <a:solidFill>
                  <a:srgbClr val="000000"/>
                </a:solidFill>
              </a:rPr>
              <a:pPr eaLnBrk="1" hangingPunct="1"/>
              <a:t>128</a:t>
            </a:fld>
            <a:endParaRPr lang="en-US">
              <a:solidFill>
                <a:srgbClr val="000000"/>
              </a:solidFill>
            </a:endParaRPr>
          </a:p>
        </p:txBody>
      </p:sp>
    </p:spTree>
    <p:extLst>
      <p:ext uri="{BB962C8B-B14F-4D97-AF65-F5344CB8AC3E}">
        <p14:creationId xmlns:p14="http://schemas.microsoft.com/office/powerpoint/2010/main" val="18010348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Rot="1" noChangeAspect="1" noChangeArrowheads="1" noTextEdit="1"/>
          </p:cNvSpPr>
          <p:nvPr>
            <p:ph type="sldImg"/>
          </p:nvPr>
        </p:nvSpPr>
        <p:spPr>
          <a:ln/>
        </p:spPr>
      </p:sp>
      <p:sp>
        <p:nvSpPr>
          <p:cNvPr id="5529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There are two steps involved in creating an associative array:</a:t>
            </a:r>
          </a:p>
          <a:p>
            <a:pPr lvl="2" eaLnBrk="1" hangingPunct="1">
              <a:buFont typeface="Times New Roman" pitchFamily="18" charset="0"/>
              <a:buNone/>
            </a:pPr>
            <a:r>
              <a:rPr lang="en-US"/>
              <a:t>1. 	Declare a </a:t>
            </a:r>
            <a:r>
              <a:rPr lang="en-US">
                <a:latin typeface="Courier New" pitchFamily="49" charset="0"/>
              </a:rPr>
              <a:t>TABLE</a:t>
            </a:r>
            <a:r>
              <a:rPr lang="en-US"/>
              <a:t> data type using the </a:t>
            </a:r>
            <a:r>
              <a:rPr lang="en-US">
                <a:latin typeface="Courier New" pitchFamily="49" charset="0"/>
              </a:rPr>
              <a:t>INDEX</a:t>
            </a:r>
            <a:r>
              <a:rPr lang="en-US"/>
              <a:t> </a:t>
            </a:r>
            <a:r>
              <a:rPr lang="en-US">
                <a:latin typeface="Courier New" pitchFamily="49" charset="0"/>
              </a:rPr>
              <a:t>BY</a:t>
            </a:r>
            <a:r>
              <a:rPr lang="en-US"/>
              <a:t> option.</a:t>
            </a:r>
          </a:p>
          <a:p>
            <a:pPr lvl="2" eaLnBrk="1" hangingPunct="1">
              <a:buFont typeface="Times New Roman" pitchFamily="18" charset="0"/>
              <a:buNone/>
            </a:pPr>
            <a:r>
              <a:rPr lang="en-US"/>
              <a:t>2. 	Declare a variable of that data type.</a:t>
            </a:r>
          </a:p>
          <a:p>
            <a:pPr lvl="1" eaLnBrk="1" hangingPunct="1"/>
            <a:r>
              <a:rPr lang="en-US" b="1"/>
              <a:t>Syntax</a:t>
            </a:r>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2" eaLnBrk="1" hangingPunct="1">
              <a:spcBef>
                <a:spcPct val="50000"/>
              </a:spcBef>
              <a:buFont typeface="Times New Roman" pitchFamily="18" charset="0"/>
              <a:buNone/>
            </a:pPr>
            <a:endParaRPr lang="en-US" b="1"/>
          </a:p>
          <a:p>
            <a:pPr lvl="2" eaLnBrk="1" hangingPunct="1">
              <a:spcBef>
                <a:spcPct val="50000"/>
              </a:spcBef>
              <a:buFont typeface="Times New Roman" pitchFamily="18" charset="0"/>
              <a:buNone/>
            </a:pPr>
            <a:r>
              <a:rPr lang="en-US" b="1"/>
              <a:t>Note:</a:t>
            </a:r>
            <a:r>
              <a:rPr lang="en-US"/>
              <a:t> The </a:t>
            </a:r>
            <a:r>
              <a:rPr lang="en-US">
                <a:latin typeface="Courier New" pitchFamily="49" charset="0"/>
              </a:rPr>
              <a:t>NOT</a:t>
            </a:r>
            <a:r>
              <a:rPr lang="en-US"/>
              <a:t> </a:t>
            </a:r>
            <a:r>
              <a:rPr lang="en-US">
                <a:latin typeface="Courier New" pitchFamily="49" charset="0"/>
              </a:rPr>
              <a:t>NULL</a:t>
            </a:r>
            <a:r>
              <a:rPr lang="en-US"/>
              <a:t> constraint prevents nulls from being assigned to the associative array.</a:t>
            </a:r>
          </a:p>
          <a:p>
            <a:pPr lvl="1" eaLnBrk="1" hangingPunct="1"/>
            <a:r>
              <a:rPr lang="en-US" b="1"/>
              <a:t>Example</a:t>
            </a:r>
            <a:endParaRPr lang="en-US"/>
          </a:p>
          <a:p>
            <a:pPr lvl="1" eaLnBrk="1" hangingPunct="1"/>
            <a:r>
              <a:rPr lang="en-US"/>
              <a:t>In the example, an associative array with the variable name </a:t>
            </a:r>
            <a:r>
              <a:rPr lang="en-US">
                <a:latin typeface="Courier New" pitchFamily="49" charset="0"/>
              </a:rPr>
              <a:t>ename_table</a:t>
            </a:r>
            <a:r>
              <a:rPr lang="en-US"/>
              <a:t> is declared to store the last names of employees.</a:t>
            </a:r>
          </a:p>
        </p:txBody>
      </p:sp>
      <p:graphicFrame>
        <p:nvGraphicFramePr>
          <p:cNvPr id="55300" name="Object 1024"/>
          <p:cNvGraphicFramePr>
            <a:graphicFrameLocks/>
          </p:cNvGraphicFramePr>
          <p:nvPr/>
        </p:nvGraphicFramePr>
        <p:xfrm>
          <a:off x="534853" y="6210319"/>
          <a:ext cx="5826082" cy="1526346"/>
        </p:xfrm>
        <a:graphic>
          <a:graphicData uri="http://schemas.openxmlformats.org/presentationml/2006/ole">
            <mc:AlternateContent xmlns:mc="http://schemas.openxmlformats.org/markup-compatibility/2006">
              <mc:Choice xmlns:v="urn:schemas-microsoft-com:vml" Requires="v">
                <p:oleObj spid="_x0000_s6149" name="Document" r:id="rId4" imgW="5819624" imgH="1655108" progId="Word.Document.8">
                  <p:embed/>
                </p:oleObj>
              </mc:Choice>
              <mc:Fallback>
                <p:oleObj name="Document" r:id="rId4" imgW="5819624" imgH="1655108"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53" y="6210319"/>
                        <a:ext cx="5826082" cy="152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1"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11C8185-38E1-43C7-9480-DB5508BB389F}" type="slidenum">
              <a:rPr lang="en-US" smtClean="0">
                <a:solidFill>
                  <a:srgbClr val="000000"/>
                </a:solidFill>
              </a:rPr>
              <a:pPr eaLnBrk="1" hangingPunct="1"/>
              <a:t>129</a:t>
            </a:fld>
            <a:endParaRPr lang="en-US">
              <a:solidFill>
                <a:srgbClr val="000000"/>
              </a:solidFill>
            </a:endParaRPr>
          </a:p>
        </p:txBody>
      </p:sp>
    </p:spTree>
    <p:extLst>
      <p:ext uri="{BB962C8B-B14F-4D97-AF65-F5344CB8AC3E}">
        <p14:creationId xmlns:p14="http://schemas.microsoft.com/office/powerpoint/2010/main" val="10391519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two associative arrays, with the identifiers </a:t>
            </a:r>
            <a:r>
              <a:rPr lang="en-US">
                <a:latin typeface="Courier New" pitchFamily="49" charset="0"/>
              </a:rPr>
              <a:t>ename_table</a:t>
            </a:r>
            <a:r>
              <a:rPr lang="en-US"/>
              <a:t> and </a:t>
            </a:r>
            <a:r>
              <a:rPr lang="en-US">
                <a:latin typeface="Courier New" pitchFamily="49" charset="0"/>
              </a:rPr>
              <a:t>hiredate_table</a:t>
            </a:r>
            <a:r>
              <a:rPr lang="en-US"/>
              <a:t>.</a:t>
            </a:r>
          </a:p>
          <a:p>
            <a:pPr lvl="1" eaLnBrk="1" hangingPunct="1"/>
            <a:r>
              <a:rPr lang="en-US"/>
              <a:t>The key of each associative array is used to access an element in the array, by using the following syntax:</a:t>
            </a:r>
          </a:p>
          <a:p>
            <a:pPr lvl="4" eaLnBrk="1" hangingPunct="1"/>
            <a:r>
              <a:rPr lang="en-US"/>
              <a:t>identifier(index)</a:t>
            </a:r>
          </a:p>
          <a:p>
            <a:pPr lvl="1" eaLnBrk="1" hangingPunct="1"/>
            <a:r>
              <a:rPr lang="en-US"/>
              <a:t>In both arrays, the</a:t>
            </a:r>
            <a:r>
              <a:rPr lang="en-US" b="1"/>
              <a:t> </a:t>
            </a:r>
            <a:r>
              <a:rPr lang="en-US">
                <a:latin typeface="Courier New" pitchFamily="49" charset="0"/>
              </a:rPr>
              <a:t>index</a:t>
            </a:r>
            <a:r>
              <a:rPr lang="en-US"/>
              <a:t> value belongs to the </a:t>
            </a:r>
            <a:r>
              <a:rPr lang="en-US">
                <a:latin typeface="Courier New" pitchFamily="49" charset="0"/>
              </a:rPr>
              <a:t>PLS_INTEGER</a:t>
            </a:r>
            <a:r>
              <a:rPr lang="en-US"/>
              <a:t> type.</a:t>
            </a:r>
            <a:endParaRPr lang="en-US">
              <a:latin typeface="Courier New" pitchFamily="49" charset="0"/>
            </a:endParaRPr>
          </a:p>
          <a:p>
            <a:pPr lvl="2" eaLnBrk="1" hangingPunct="1"/>
            <a:r>
              <a:rPr lang="en-US"/>
              <a:t>To reference the first row in the </a:t>
            </a:r>
            <a:r>
              <a:rPr lang="en-US">
                <a:latin typeface="Courier New" pitchFamily="49" charset="0"/>
              </a:rPr>
              <a:t>ename_table</a:t>
            </a:r>
            <a:r>
              <a:rPr lang="en-US"/>
              <a:t> associative array, specify:  </a:t>
            </a:r>
            <a:r>
              <a:rPr lang="en-US">
                <a:latin typeface="Courier New" pitchFamily="49" charset="0"/>
              </a:rPr>
              <a:t>ename_table(1)</a:t>
            </a:r>
          </a:p>
          <a:p>
            <a:pPr lvl="2" eaLnBrk="1" hangingPunct="1"/>
            <a:r>
              <a:rPr lang="en-US"/>
              <a:t>To reference the eighth row in the </a:t>
            </a:r>
            <a:r>
              <a:rPr lang="en-US">
                <a:latin typeface="Courier New" pitchFamily="49" charset="0"/>
              </a:rPr>
              <a:t>hiredate_table</a:t>
            </a:r>
            <a:r>
              <a:rPr lang="en-US"/>
              <a:t> associative array, specify: </a:t>
            </a:r>
            <a:r>
              <a:rPr lang="en-US">
                <a:latin typeface="Courier New" pitchFamily="49" charset="0"/>
              </a:rPr>
              <a:t>hiredate_table(8)</a:t>
            </a:r>
          </a:p>
          <a:p>
            <a:pPr lvl="1" eaLnBrk="1" hangingPunct="1"/>
            <a:r>
              <a:rPr lang="en-US" b="1"/>
              <a:t>Note</a:t>
            </a:r>
            <a:endParaRPr lang="en-US"/>
          </a:p>
          <a:p>
            <a:pPr lvl="2" eaLnBrk="1" hangingPunct="1"/>
            <a:r>
              <a:rPr lang="en-US"/>
              <a:t>The magnitude range of a </a:t>
            </a:r>
            <a:r>
              <a:rPr lang="en-US">
                <a:latin typeface="Courier New" pitchFamily="49" charset="0"/>
              </a:rPr>
              <a:t>PLS_INTEGER</a:t>
            </a:r>
            <a:r>
              <a:rPr lang="en-US"/>
              <a:t> is </a:t>
            </a:r>
            <a:r>
              <a:rPr lang="en-US">
                <a:cs typeface="Times New Roman" pitchFamily="18" charset="0"/>
              </a:rPr>
              <a:t>–</a:t>
            </a:r>
            <a:r>
              <a:rPr lang="en-US"/>
              <a:t>2,147,483,647 through 2,147,483,647, so the primary key value can be negative. Indexing does not need to start with 1.</a:t>
            </a:r>
          </a:p>
          <a:p>
            <a:pPr lvl="2" eaLnBrk="1" hangingPunct="1"/>
            <a:r>
              <a:rPr lang="en-US"/>
              <a:t>The </a:t>
            </a:r>
            <a:r>
              <a:rPr lang="en-US">
                <a:latin typeface="Courier New" pitchFamily="49" charset="0"/>
              </a:rPr>
              <a:t>exists(i)</a:t>
            </a:r>
            <a:r>
              <a:rPr lang="en-US"/>
              <a:t>method returns </a:t>
            </a:r>
            <a:r>
              <a:rPr lang="en-US">
                <a:latin typeface="Courier New" pitchFamily="49" charset="0"/>
              </a:rPr>
              <a:t>TRUE</a:t>
            </a:r>
            <a:r>
              <a:rPr lang="en-US"/>
              <a:t> if a row with index </a:t>
            </a:r>
            <a:r>
              <a:rPr lang="en-US" i="1"/>
              <a:t>i </a:t>
            </a:r>
            <a:r>
              <a:rPr lang="en-US"/>
              <a:t>is returned. Use the </a:t>
            </a:r>
            <a:r>
              <a:rPr lang="en-US">
                <a:latin typeface="Courier New" pitchFamily="49" charset="0"/>
              </a:rPr>
              <a:t>exists</a:t>
            </a:r>
            <a:r>
              <a:rPr lang="en-US"/>
              <a:t> method to prevent an error that is raised in reference to a nonexistent table element.</a:t>
            </a:r>
          </a:p>
          <a:p>
            <a:pPr lvl="2" eaLnBrk="1" hangingPunct="1"/>
            <a:r>
              <a:rPr lang="en-US"/>
              <a:t>The complete code example is found in </a:t>
            </a:r>
            <a:r>
              <a:rPr lang="en-US">
                <a:latin typeface="Courier New" pitchFamily="49" charset="0"/>
              </a:rPr>
              <a:t>code_07_21_s.sql</a:t>
            </a:r>
            <a:r>
              <a:rPr lang="en-US"/>
              <a:t>.</a:t>
            </a:r>
          </a:p>
        </p:txBody>
      </p:sp>
      <p:sp>
        <p:nvSpPr>
          <p:cNvPr id="5632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6672935-A38D-4855-BEB1-95CF1A3F65FC}" type="slidenum">
              <a:rPr lang="en-US" smtClean="0">
                <a:solidFill>
                  <a:srgbClr val="000000"/>
                </a:solidFill>
              </a:rPr>
              <a:pPr eaLnBrk="1" hangingPunct="1"/>
              <a:t>130</a:t>
            </a:fld>
            <a:endParaRPr lang="en-US">
              <a:solidFill>
                <a:srgbClr val="000000"/>
              </a:solidFill>
            </a:endParaRPr>
          </a:p>
        </p:txBody>
      </p:sp>
    </p:spTree>
    <p:extLst>
      <p:ext uri="{BB962C8B-B14F-4D97-AF65-F5344CB8AC3E}">
        <p14:creationId xmlns:p14="http://schemas.microsoft.com/office/powerpoint/2010/main" val="6672954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t>
            </a:r>
            <a:r>
              <a:rPr lang="en-US">
                <a:latin typeface="Courier New" pitchFamily="49" charset="0"/>
              </a:rPr>
              <a:t>INDEX</a:t>
            </a:r>
            <a:r>
              <a:rPr lang="en-US"/>
              <a:t> </a:t>
            </a:r>
            <a:r>
              <a:rPr lang="en-US">
                <a:latin typeface="Courier New" pitchFamily="49" charset="0"/>
              </a:rPr>
              <a:t>BY</a:t>
            </a:r>
            <a:r>
              <a:rPr lang="en-US"/>
              <a:t> table method is a built-in procedure or function that operates on an associative array and is called by using the dot notation. </a:t>
            </a:r>
          </a:p>
          <a:p>
            <a:pPr lvl="1" eaLnBrk="1" hangingPunct="1"/>
            <a:r>
              <a:rPr lang="en-US" b="1"/>
              <a:t>Syntax:</a:t>
            </a:r>
            <a:r>
              <a:rPr lang="en-US"/>
              <a:t> </a:t>
            </a:r>
            <a:r>
              <a:rPr lang="en-US" i="1">
                <a:latin typeface="Courier New" pitchFamily="49" charset="0"/>
              </a:rPr>
              <a:t>table_name.method_name</a:t>
            </a:r>
            <a:r>
              <a:rPr lang="en-US">
                <a:latin typeface="Courier New" pitchFamily="49" charset="0"/>
              </a:rPr>
              <a:t>[</a:t>
            </a:r>
            <a:r>
              <a:rPr lang="en-US"/>
              <a:t> </a:t>
            </a:r>
            <a:r>
              <a:rPr lang="en-US">
                <a:latin typeface="Courier New" pitchFamily="49" charset="0"/>
              </a:rPr>
              <a:t>(</a:t>
            </a:r>
            <a:r>
              <a:rPr lang="en-US" i="1">
                <a:latin typeface="Courier New" pitchFamily="49" charset="0"/>
              </a:rPr>
              <a:t>parameters</a:t>
            </a:r>
            <a:r>
              <a:rPr lang="en-US">
                <a:latin typeface="Courier New" pitchFamily="49" charset="0"/>
              </a:rPr>
              <a:t>)</a:t>
            </a:r>
            <a:r>
              <a:rPr lang="en-US"/>
              <a:t> </a:t>
            </a:r>
            <a:r>
              <a:rPr lang="en-US">
                <a:latin typeface="Courier New" pitchFamily="49" charset="0"/>
              </a:rPr>
              <a:t>]</a:t>
            </a:r>
            <a:endParaRPr lang="en-US"/>
          </a:p>
        </p:txBody>
      </p:sp>
      <p:graphicFrame>
        <p:nvGraphicFramePr>
          <p:cNvPr id="57348" name="Object 0"/>
          <p:cNvGraphicFramePr>
            <a:graphicFrameLocks/>
          </p:cNvGraphicFramePr>
          <p:nvPr/>
        </p:nvGraphicFramePr>
        <p:xfrm>
          <a:off x="553956" y="6019526"/>
          <a:ext cx="6160365" cy="2825330"/>
        </p:xfrm>
        <a:graphic>
          <a:graphicData uri="http://schemas.openxmlformats.org/presentationml/2006/ole">
            <mc:AlternateContent xmlns:mc="http://schemas.openxmlformats.org/markup-compatibility/2006">
              <mc:Choice xmlns:v="urn:schemas-microsoft-com:vml" Requires="v">
                <p:oleObj spid="_x0000_s7173" name="Document" r:id="rId4" imgW="6245365" imgH="3333933" progId="Word.Document.8">
                  <p:embed/>
                </p:oleObj>
              </mc:Choice>
              <mc:Fallback>
                <p:oleObj name="Document" r:id="rId4" imgW="6245365" imgH="3333933"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956" y="6019526"/>
                        <a:ext cx="6160365" cy="282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574215F3-AB76-4B6B-BC35-332E046C5DE5}" type="slidenum">
              <a:rPr lang="en-US" smtClean="0">
                <a:solidFill>
                  <a:srgbClr val="000000"/>
                </a:solidFill>
              </a:rPr>
              <a:pPr eaLnBrk="1" hangingPunct="1"/>
              <a:t>131</a:t>
            </a:fld>
            <a:endParaRPr lang="en-US">
              <a:solidFill>
                <a:srgbClr val="000000"/>
              </a:solidFill>
            </a:endParaRPr>
          </a:p>
        </p:txBody>
      </p:sp>
    </p:spTree>
    <p:extLst>
      <p:ext uri="{BB962C8B-B14F-4D97-AF65-F5344CB8AC3E}">
        <p14:creationId xmlns:p14="http://schemas.microsoft.com/office/powerpoint/2010/main" val="18754186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previously discussed, an associative array that is declared as a table of scalar data type can store the details of only one column in a database table. However, there is often a need to store all the columns retrieved by a query. The </a:t>
            </a:r>
            <a:r>
              <a:rPr lang="en-US">
                <a:latin typeface="Courier New" pitchFamily="49" charset="0"/>
              </a:rPr>
              <a:t>INDEX</a:t>
            </a:r>
            <a:r>
              <a:rPr lang="en-US"/>
              <a:t> </a:t>
            </a:r>
            <a:r>
              <a:rPr lang="en-US">
                <a:latin typeface="Courier New" pitchFamily="49" charset="0"/>
              </a:rPr>
              <a:t>BY</a:t>
            </a:r>
            <a:r>
              <a:rPr lang="en-US"/>
              <a:t> table of records option enables one array definition to hold information about all the fields of a database table.</a:t>
            </a:r>
          </a:p>
          <a:p>
            <a:pPr lvl="1" eaLnBrk="1" hangingPunct="1"/>
            <a:r>
              <a:rPr lang="en-US" b="1"/>
              <a:t>Creating and Referencing a Table of Records</a:t>
            </a:r>
          </a:p>
          <a:p>
            <a:pPr lvl="1" eaLnBrk="1" hangingPunct="1">
              <a:spcBef>
                <a:spcPts val="200"/>
              </a:spcBef>
            </a:pPr>
            <a:r>
              <a:rPr lang="en-US"/>
              <a:t>As shown in the associative array example in the slide, you can:</a:t>
            </a:r>
          </a:p>
          <a:p>
            <a:pPr lvl="2" eaLnBrk="1" hangingPunct="1">
              <a:spcBef>
                <a:spcPts val="100"/>
              </a:spcBef>
            </a:pPr>
            <a:r>
              <a:rPr lang="en-US"/>
              <a:t>Use the </a:t>
            </a:r>
            <a:r>
              <a:rPr lang="en-US">
                <a:latin typeface="Courier New" pitchFamily="49" charset="0"/>
              </a:rPr>
              <a:t>%ROWTYPE</a:t>
            </a:r>
            <a:r>
              <a:rPr lang="en-US"/>
              <a:t> attribute to declare a record that represents a row in a database table</a:t>
            </a:r>
          </a:p>
          <a:p>
            <a:pPr lvl="2" eaLnBrk="1" hangingPunct="1">
              <a:spcBef>
                <a:spcPts val="100"/>
              </a:spcBef>
            </a:pPr>
            <a:r>
              <a:rPr lang="en-US"/>
              <a:t>Refer to fields within the </a:t>
            </a:r>
            <a:r>
              <a:rPr lang="en-US">
                <a:latin typeface="Courier New" pitchFamily="49" charset="0"/>
              </a:rPr>
              <a:t>dept_table</a:t>
            </a:r>
            <a:r>
              <a:rPr lang="en-US"/>
              <a:t> array because each element of the array is a record</a:t>
            </a:r>
          </a:p>
          <a:p>
            <a:pPr lvl="1" eaLnBrk="1" hangingPunct="1">
              <a:spcBef>
                <a:spcPts val="200"/>
              </a:spcBef>
            </a:pPr>
            <a:r>
              <a:rPr lang="en-US"/>
              <a:t>The differences between the </a:t>
            </a:r>
            <a:r>
              <a:rPr lang="en-US">
                <a:latin typeface="Courier New" pitchFamily="49" charset="0"/>
              </a:rPr>
              <a:t>%ROWTYPE</a:t>
            </a:r>
            <a:r>
              <a:rPr lang="en-US"/>
              <a:t> attribute and the composite data type PL/SQL record are as follows:</a:t>
            </a:r>
          </a:p>
          <a:p>
            <a:pPr lvl="2" eaLnBrk="1" hangingPunct="1">
              <a:spcBef>
                <a:spcPts val="100"/>
              </a:spcBef>
            </a:pPr>
            <a:r>
              <a:rPr lang="en-US"/>
              <a:t>PL/SQL record types can be user-defined, whereas </a:t>
            </a:r>
            <a:r>
              <a:rPr lang="en-US">
                <a:latin typeface="Courier New" pitchFamily="49" charset="0"/>
              </a:rPr>
              <a:t>%ROWTYPE</a:t>
            </a:r>
            <a:r>
              <a:rPr lang="en-US"/>
              <a:t> implicitly defines the record.</a:t>
            </a:r>
          </a:p>
          <a:p>
            <a:pPr lvl="2" eaLnBrk="1" hangingPunct="1">
              <a:spcBef>
                <a:spcPts val="100"/>
              </a:spcBef>
            </a:pPr>
            <a:r>
              <a:rPr lang="en-US"/>
              <a:t>PL/SQL records enable you to specify the fields and their data types while declaring them. When you use </a:t>
            </a:r>
            <a:r>
              <a:rPr lang="en-US">
                <a:latin typeface="Courier New" pitchFamily="49" charset="0"/>
              </a:rPr>
              <a:t>%ROWTYPE</a:t>
            </a:r>
            <a:r>
              <a:rPr lang="en-US"/>
              <a:t>, you cannot specify the fields. The </a:t>
            </a:r>
            <a:r>
              <a:rPr lang="en-US">
                <a:latin typeface="Courier New" pitchFamily="49" charset="0"/>
              </a:rPr>
              <a:t>%ROWTYPE</a:t>
            </a:r>
            <a:r>
              <a:rPr lang="en-US"/>
              <a:t> attribute represents a table row with all the fields based on the definition of that table.</a:t>
            </a:r>
          </a:p>
          <a:p>
            <a:pPr lvl="2" eaLnBrk="1" hangingPunct="1">
              <a:spcBef>
                <a:spcPts val="100"/>
              </a:spcBef>
            </a:pPr>
            <a:r>
              <a:rPr lang="en-US"/>
              <a:t>User-defined records are static, but </a:t>
            </a:r>
            <a:r>
              <a:rPr lang="en-US">
                <a:latin typeface="Courier New" pitchFamily="49" charset="0"/>
              </a:rPr>
              <a:t>%ROWTYPE</a:t>
            </a:r>
            <a:r>
              <a:rPr lang="en-US"/>
              <a:t> records are dynamic</a:t>
            </a:r>
            <a:r>
              <a:rPr lang="en-US">
                <a:cs typeface="Times New Roman" pitchFamily="18" charset="0"/>
              </a:rPr>
              <a:t>—</a:t>
            </a:r>
            <a:r>
              <a:rPr lang="en-US"/>
              <a:t>they are based on a table structure. If the table structure changes, the record structure also picks up the change.</a:t>
            </a:r>
          </a:p>
        </p:txBody>
      </p:sp>
      <p:sp>
        <p:nvSpPr>
          <p:cNvPr id="5837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945D3E88-BBFC-4385-AAE4-5DA1F0AE9BCD}" type="slidenum">
              <a:rPr lang="en-US" smtClean="0">
                <a:solidFill>
                  <a:srgbClr val="000000"/>
                </a:solidFill>
              </a:rPr>
              <a:pPr eaLnBrk="1" hangingPunct="1"/>
              <a:t>132</a:t>
            </a:fld>
            <a:endParaRPr lang="en-US">
              <a:solidFill>
                <a:srgbClr val="000000"/>
              </a:solidFill>
            </a:endParaRPr>
          </a:p>
        </p:txBody>
      </p:sp>
    </p:spTree>
    <p:extLst>
      <p:ext uri="{BB962C8B-B14F-4D97-AF65-F5344CB8AC3E}">
        <p14:creationId xmlns:p14="http://schemas.microsoft.com/office/powerpoint/2010/main" val="189229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522288" y="463550"/>
            <a:ext cx="8058151" cy="4533900"/>
          </a:xfrm>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following table outlines a variety of PL/SQL program constructs that use the basic PL/SQL block. The program constructs are available based on the environment in which they are executed.</a:t>
            </a:r>
          </a:p>
        </p:txBody>
      </p:sp>
      <p:graphicFrame>
        <p:nvGraphicFramePr>
          <p:cNvPr id="41988" name="Object 4"/>
          <p:cNvGraphicFramePr>
            <a:graphicFrameLocks/>
          </p:cNvGraphicFramePr>
          <p:nvPr/>
        </p:nvGraphicFramePr>
        <p:xfrm>
          <a:off x="678118" y="5962288"/>
          <a:ext cx="5892938" cy="2672695"/>
        </p:xfrm>
        <a:graphic>
          <a:graphicData uri="http://schemas.openxmlformats.org/presentationml/2006/ole">
            <mc:AlternateContent xmlns:mc="http://schemas.openxmlformats.org/markup-compatibility/2006">
              <mc:Choice xmlns:v="urn:schemas-microsoft-com:vml" Requires="v">
                <p:oleObj spid="_x0000_s1029" name="Document" r:id="rId4" imgW="7086198" imgH="3446174" progId="Word.Document.8">
                  <p:embed/>
                </p:oleObj>
              </mc:Choice>
              <mc:Fallback>
                <p:oleObj name="Document" r:id="rId4" imgW="7086198" imgH="3446174"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18" y="5962288"/>
                        <a:ext cx="5892938" cy="267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DD822A8D-6C28-4B21-B359-5769BC767721}" type="slidenum">
              <a:rPr lang="en-US" smtClean="0">
                <a:solidFill>
                  <a:srgbClr val="000000"/>
                </a:solidFill>
              </a:rPr>
              <a:pPr eaLnBrk="1" hangingPunct="1"/>
              <a:t>16</a:t>
            </a:fld>
            <a:endParaRPr lang="en-US">
              <a:solidFill>
                <a:srgbClr val="000000"/>
              </a:solidFill>
            </a:endParaRPr>
          </a:p>
        </p:txBody>
      </p:sp>
    </p:spTree>
    <p:extLst>
      <p:ext uri="{BB962C8B-B14F-4D97-AF65-F5344CB8AC3E}">
        <p14:creationId xmlns:p14="http://schemas.microsoft.com/office/powerpoint/2010/main" val="4877836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declares an associative array, using the </a:t>
            </a:r>
            <a:r>
              <a:rPr lang="en-US">
                <a:latin typeface="Courier New" pitchFamily="49" charset="0"/>
              </a:rPr>
              <a:t>INDEX</a:t>
            </a:r>
            <a:r>
              <a:rPr lang="en-US"/>
              <a:t> </a:t>
            </a:r>
            <a:r>
              <a:rPr lang="en-US">
                <a:latin typeface="Courier New" pitchFamily="49" charset="0"/>
              </a:rPr>
              <a:t>BY</a:t>
            </a:r>
            <a:r>
              <a:rPr lang="en-US"/>
              <a:t> table of records  option, to temporarily store the details of employees whose employee IDs are between 100 and 104. The variable name for the array is </a:t>
            </a:r>
            <a:r>
              <a:rPr lang="en-US">
                <a:latin typeface="Courier New" pitchFamily="49" charset="0"/>
              </a:rPr>
              <a:t>emp_table_type</a:t>
            </a:r>
            <a:r>
              <a:rPr lang="en-US"/>
              <a:t>.</a:t>
            </a:r>
          </a:p>
          <a:p>
            <a:pPr lvl="1" eaLnBrk="1" hangingPunct="1"/>
            <a:r>
              <a:rPr lang="en-US"/>
              <a:t>Using a loop, the information of the employees from the </a:t>
            </a:r>
            <a:r>
              <a:rPr lang="en-US">
                <a:latin typeface="Courier New" pitchFamily="49" charset="0"/>
              </a:rPr>
              <a:t>EMPLOYEES</a:t>
            </a:r>
            <a:r>
              <a:rPr lang="en-US"/>
              <a:t> table is retrieved and stored in the array. Another loop is used to print the last names from the array. Note the use of the </a:t>
            </a:r>
            <a:r>
              <a:rPr lang="en-US">
                <a:latin typeface="Courier New" pitchFamily="49" charset="0"/>
              </a:rPr>
              <a:t>first</a:t>
            </a:r>
            <a:r>
              <a:rPr lang="en-US"/>
              <a:t> and </a:t>
            </a:r>
            <a:r>
              <a:rPr lang="en-US">
                <a:latin typeface="Courier New" pitchFamily="49" charset="0"/>
              </a:rPr>
              <a:t>last</a:t>
            </a:r>
            <a:r>
              <a:rPr lang="en-US"/>
              <a:t> methods in the example.</a:t>
            </a:r>
          </a:p>
          <a:p>
            <a:pPr lvl="1" eaLnBrk="1" hangingPunct="1"/>
            <a:r>
              <a:rPr lang="en-US" b="1"/>
              <a:t>Note:</a:t>
            </a:r>
            <a:r>
              <a:rPr lang="en-US"/>
              <a:t> The slide demonstrates one way to work with an associative array that uses the </a:t>
            </a:r>
            <a:r>
              <a:rPr lang="en-US">
                <a:latin typeface="Courier New" pitchFamily="49" charset="0"/>
              </a:rPr>
              <a:t>INDEX</a:t>
            </a:r>
            <a:r>
              <a:rPr lang="en-US"/>
              <a:t> </a:t>
            </a:r>
            <a:r>
              <a:rPr lang="en-US">
                <a:latin typeface="Courier New" pitchFamily="49" charset="0"/>
              </a:rPr>
              <a:t>BY</a:t>
            </a:r>
            <a:r>
              <a:rPr lang="en-US"/>
              <a:t> table of records method. However, you can do the same more efficiently using cursors. Cursors are explained in the lesson titled “Using Explicit Cursors.”</a:t>
            </a:r>
          </a:p>
          <a:p>
            <a:pPr lvl="1" eaLnBrk="1" hangingPunct="1"/>
            <a:r>
              <a:rPr lang="en-US"/>
              <a:t>The results of the code example are as follows: </a:t>
            </a:r>
          </a:p>
          <a:p>
            <a:pPr lvl="1" eaLnBrk="1" hangingPunct="1"/>
            <a:endParaRPr lang="en-US"/>
          </a:p>
        </p:txBody>
      </p:sp>
      <p:pic>
        <p:nvPicPr>
          <p:cNvPr id="593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418" y="7165876"/>
            <a:ext cx="1805130" cy="14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59397"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BD5F19C-78A2-46D9-8B05-BE96583B0A8D}" type="slidenum">
              <a:rPr lang="en-US" smtClean="0">
                <a:solidFill>
                  <a:srgbClr val="000000"/>
                </a:solidFill>
              </a:rPr>
              <a:pPr eaLnBrk="1" hangingPunct="1"/>
              <a:t>133</a:t>
            </a:fld>
            <a:endParaRPr lang="en-US">
              <a:solidFill>
                <a:srgbClr val="000000"/>
              </a:solidFill>
            </a:endParaRPr>
          </a:p>
        </p:txBody>
      </p:sp>
    </p:spTree>
    <p:extLst>
      <p:ext uri="{BB962C8B-B14F-4D97-AF65-F5344CB8AC3E}">
        <p14:creationId xmlns:p14="http://schemas.microsoft.com/office/powerpoint/2010/main" val="145522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functionality of nested tables is similar to that of associative arrays; however, there are differences in the nested table implementation.</a:t>
            </a:r>
          </a:p>
          <a:p>
            <a:pPr lvl="2" eaLnBrk="1" hangingPunct="1"/>
            <a:r>
              <a:rPr lang="en-US"/>
              <a:t>The nested table is a valid data type in a schema-level table, but an associative array is not. Therefore, unlike associative arrays, nested tables can be stored in the database.</a:t>
            </a:r>
          </a:p>
          <a:p>
            <a:pPr lvl="2" eaLnBrk="1" hangingPunct="1"/>
            <a:r>
              <a:rPr lang="en-US"/>
              <a:t>The size of a nested table can increase dynamically, although the maximum size is 2 GB.</a:t>
            </a:r>
          </a:p>
          <a:p>
            <a:pPr lvl="2" eaLnBrk="1" hangingPunct="1"/>
            <a:r>
              <a:rPr lang="en-US"/>
              <a:t>The “key” cannot be a negative value (unlike in the associative array). Though reference is made to the first column as key, there is no key in a nested table. There is a column with numbers.</a:t>
            </a:r>
          </a:p>
          <a:p>
            <a:pPr lvl="2" eaLnBrk="1" hangingPunct="1"/>
            <a:r>
              <a:rPr lang="en-US"/>
              <a:t>Elements can be deleted from anywhere in a nested table, leaving a sparse table with nonsequential “keys.” The rows of a nested table are not in any particular order.</a:t>
            </a:r>
          </a:p>
          <a:p>
            <a:pPr lvl="2" eaLnBrk="1" hangingPunct="1"/>
            <a:r>
              <a:rPr lang="en-US"/>
              <a:t>When you retrieve values from a nested table, the rows are given consecutive subscripts starting from 1.</a:t>
            </a:r>
          </a:p>
          <a:p>
            <a:pPr lvl="1" eaLnBrk="1" hangingPunct="1"/>
            <a:r>
              <a:rPr lang="en-US" b="1"/>
              <a:t>Syntax	</a:t>
            </a:r>
          </a:p>
          <a:p>
            <a:pPr lvl="4" eaLnBrk="1" hangingPunct="1">
              <a:lnSpc>
                <a:spcPct val="90000"/>
              </a:lnSpc>
            </a:pPr>
            <a:r>
              <a:rPr lang="en-US"/>
              <a:t>TYPE</a:t>
            </a:r>
            <a:r>
              <a:rPr lang="en-US">
                <a:latin typeface="Times New Roman" pitchFamily="18" charset="0"/>
              </a:rPr>
              <a:t> </a:t>
            </a:r>
            <a:r>
              <a:rPr lang="en-US" i="1"/>
              <a:t>type</a:t>
            </a:r>
            <a:r>
              <a:rPr lang="en-US" i="1">
                <a:latin typeface="Times New Roman" pitchFamily="18" charset="0"/>
              </a:rPr>
              <a:t>_</a:t>
            </a:r>
            <a:r>
              <a:rPr lang="en-US" i="1"/>
              <a:t>name</a:t>
            </a:r>
            <a:r>
              <a:rPr lang="en-US">
                <a:latin typeface="Times New Roman" pitchFamily="18" charset="0"/>
              </a:rPr>
              <a:t> </a:t>
            </a:r>
            <a:r>
              <a:rPr lang="en-US"/>
              <a:t>IS</a:t>
            </a:r>
            <a:r>
              <a:rPr lang="en-US">
                <a:latin typeface="Times New Roman" pitchFamily="18" charset="0"/>
              </a:rPr>
              <a:t> </a:t>
            </a:r>
            <a:r>
              <a:rPr lang="en-US"/>
              <a:t>TABLE</a:t>
            </a:r>
            <a:r>
              <a:rPr lang="en-US">
                <a:latin typeface="Times New Roman" pitchFamily="18" charset="0"/>
              </a:rPr>
              <a:t> </a:t>
            </a:r>
            <a:r>
              <a:rPr lang="en-US"/>
              <a:t>OF</a:t>
            </a:r>
          </a:p>
          <a:p>
            <a:pPr lvl="4">
              <a:lnSpc>
                <a:spcPct val="90000"/>
              </a:lnSpc>
              <a:spcBef>
                <a:spcPct val="40000"/>
              </a:spcBef>
              <a:buSzTx/>
              <a:buFontTx/>
              <a:buNone/>
            </a:pPr>
            <a:r>
              <a:rPr lang="en-US"/>
              <a:t> {column</a:t>
            </a:r>
            <a:r>
              <a:rPr lang="en-US">
                <a:latin typeface="Times New Roman" pitchFamily="18" charset="0"/>
              </a:rPr>
              <a:t>_</a:t>
            </a:r>
            <a:r>
              <a:rPr lang="en-US"/>
              <a:t>type</a:t>
            </a:r>
            <a:r>
              <a:rPr lang="en-US">
                <a:latin typeface="Times New Roman" pitchFamily="18" charset="0"/>
              </a:rPr>
              <a:t> </a:t>
            </a:r>
            <a:r>
              <a:rPr lang="en-US"/>
              <a:t>|</a:t>
            </a:r>
            <a:r>
              <a:rPr lang="en-US">
                <a:latin typeface="Times New Roman" pitchFamily="18" charset="0"/>
              </a:rPr>
              <a:t> </a:t>
            </a:r>
            <a:r>
              <a:rPr lang="en-US"/>
              <a:t>variable%TYPE</a:t>
            </a:r>
          </a:p>
          <a:p>
            <a:pPr lvl="4">
              <a:lnSpc>
                <a:spcPct val="90000"/>
              </a:lnSpc>
              <a:spcBef>
                <a:spcPct val="40000"/>
              </a:spcBef>
              <a:buSzTx/>
              <a:buFontTx/>
              <a:buNone/>
            </a:pPr>
            <a:r>
              <a:rPr lang="en-US"/>
              <a:t> | table.column%TYPE} [NOT NULL]</a:t>
            </a:r>
          </a:p>
          <a:p>
            <a:pPr lvl="4">
              <a:lnSpc>
                <a:spcPct val="90000"/>
              </a:lnSpc>
              <a:spcBef>
                <a:spcPct val="40000"/>
              </a:spcBef>
              <a:buSzTx/>
              <a:buFontTx/>
              <a:buNone/>
            </a:pPr>
            <a:r>
              <a:rPr lang="en-US"/>
              <a:t> | table.%ROWTYPE</a:t>
            </a:r>
          </a:p>
          <a:p>
            <a:pPr lvl="4">
              <a:lnSpc>
                <a:spcPct val="90000"/>
              </a:lnSpc>
              <a:spcBef>
                <a:spcPct val="40000"/>
              </a:spcBef>
              <a:buSzTx/>
              <a:buFontTx/>
              <a:buNone/>
            </a:pPr>
            <a:endParaRPr lang="en-US" sz="600"/>
          </a:p>
        </p:txBody>
      </p:sp>
      <p:sp>
        <p:nvSpPr>
          <p:cNvPr id="604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C4686460-E767-4FBC-89B0-17327A5DCE22}" type="slidenum">
              <a:rPr lang="en-US" smtClean="0">
                <a:solidFill>
                  <a:srgbClr val="000000"/>
                </a:solidFill>
              </a:rPr>
              <a:pPr eaLnBrk="1" hangingPunct="1"/>
              <a:t>134</a:t>
            </a:fld>
            <a:endParaRPr lang="en-US">
              <a:solidFill>
                <a:srgbClr val="000000"/>
              </a:solidFill>
            </a:endParaRPr>
          </a:p>
        </p:txBody>
      </p:sp>
    </p:spTree>
    <p:extLst>
      <p:ext uri="{BB962C8B-B14F-4D97-AF65-F5344CB8AC3E}">
        <p14:creationId xmlns:p14="http://schemas.microsoft.com/office/powerpoint/2010/main" val="7246552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solidFill>
                  <a:schemeClr val="tx1"/>
                </a:solidFill>
              </a:rPr>
              <a:t>Associative Arrays</a:t>
            </a:r>
          </a:p>
          <a:p>
            <a:pPr lvl="1" eaLnBrk="1" hangingPunct="1"/>
            <a:r>
              <a:rPr lang="en-US">
                <a:solidFill>
                  <a:schemeClr val="tx1"/>
                </a:solidFill>
              </a:rPr>
              <a:t>Associative arrays are sets of key-value pairs, where each key is unique and is used to locate a corresponding value in the array. </a:t>
            </a:r>
            <a:r>
              <a:rPr lang="en-US"/>
              <a:t>The key can be either integer- or character-based. The array value may be of the scalar data type (single value) or the record data type (multiple values).</a:t>
            </a:r>
          </a:p>
          <a:p>
            <a:pPr lvl="1" eaLnBrk="1" hangingPunct="1"/>
            <a:r>
              <a:rPr lang="en-US">
                <a:solidFill>
                  <a:schemeClr val="tx1"/>
                </a:solidFill>
              </a:rPr>
              <a:t>Because associative arrays are intended for storing temporary data, you cannot use them with SQL statements such as </a:t>
            </a:r>
            <a:r>
              <a:rPr lang="en-US">
                <a:solidFill>
                  <a:schemeClr val="tx1"/>
                </a:solidFill>
                <a:latin typeface="Courier New" pitchFamily="49" charset="0"/>
              </a:rPr>
              <a:t>INSERT</a:t>
            </a:r>
            <a:r>
              <a:rPr lang="en-US">
                <a:solidFill>
                  <a:schemeClr val="tx1"/>
                </a:solidFill>
              </a:rPr>
              <a:t> and </a:t>
            </a:r>
            <a:r>
              <a:rPr lang="en-US">
                <a:solidFill>
                  <a:schemeClr val="tx1"/>
                </a:solidFill>
                <a:latin typeface="Courier New" pitchFamily="49" charset="0"/>
              </a:rPr>
              <a:t>SELECT</a:t>
            </a:r>
            <a:r>
              <a:rPr lang="en-US"/>
              <a:t> </a:t>
            </a:r>
            <a:r>
              <a:rPr lang="en-US">
                <a:solidFill>
                  <a:schemeClr val="tx1"/>
                </a:solidFill>
                <a:latin typeface="Courier New" pitchFamily="49" charset="0"/>
              </a:rPr>
              <a:t>INTO</a:t>
            </a:r>
            <a:r>
              <a:rPr lang="en-US">
                <a:solidFill>
                  <a:schemeClr val="tx1"/>
                </a:solidFill>
              </a:rPr>
              <a:t>. </a:t>
            </a:r>
          </a:p>
          <a:p>
            <a:pPr lvl="1" eaLnBrk="1" hangingPunct="1"/>
            <a:r>
              <a:rPr lang="en-US" b="1"/>
              <a:t>Nested Tables</a:t>
            </a:r>
          </a:p>
          <a:p>
            <a:pPr lvl="1" eaLnBrk="1" hangingPunct="1"/>
            <a:r>
              <a:rPr lang="en-US">
                <a:solidFill>
                  <a:schemeClr val="tx1"/>
                </a:solidFill>
              </a:rPr>
              <a:t>A nested table holds a set of values. In other words, it is a table within a table. Nested tables are unbounded; that is, the size of the table can increase dynamically. Nested tables are available in both PL/SQL and the database. Within PL/SQL, nested tables are like one-dimensional arrays whose size can increase dynamically.</a:t>
            </a:r>
          </a:p>
          <a:p>
            <a:pPr lvl="1" eaLnBrk="1" hangingPunct="1"/>
            <a:r>
              <a:rPr lang="en-US" b="1">
                <a:solidFill>
                  <a:schemeClr val="tx1"/>
                </a:solidFill>
              </a:rPr>
              <a:t>Varrays</a:t>
            </a:r>
          </a:p>
          <a:p>
            <a:pPr lvl="1" eaLnBrk="1" hangingPunct="1"/>
            <a:r>
              <a:rPr lang="en-US">
                <a:solidFill>
                  <a:schemeClr val="tx1"/>
                </a:solidFill>
              </a:rPr>
              <a:t>Variable-size arrays, or varrays, are also collections of homogeneous elements that hold a fixed number of elements (although you can change the number of elements at run time). They use sequential numbers as subscripts. You can define equivalent SQL types, thereby allowing varrays to be stored in database tables.</a:t>
            </a:r>
            <a:endParaRPr lang="en-US"/>
          </a:p>
        </p:txBody>
      </p:sp>
      <p:sp>
        <p:nvSpPr>
          <p:cNvPr id="614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B0285C1E-A42A-4214-A6E2-2335D4601B50}" type="slidenum">
              <a:rPr lang="en-US" smtClean="0">
                <a:solidFill>
                  <a:srgbClr val="000000"/>
                </a:solidFill>
              </a:rPr>
              <a:pPr eaLnBrk="1" hangingPunct="1"/>
              <a:t>135</a:t>
            </a:fld>
            <a:endParaRPr lang="en-US">
              <a:solidFill>
                <a:srgbClr val="000000"/>
              </a:solidFill>
            </a:endParaRPr>
          </a:p>
        </p:txBody>
      </p:sp>
    </p:spTree>
    <p:extLst>
      <p:ext uri="{BB962C8B-B14F-4D97-AF65-F5344CB8AC3E}">
        <p14:creationId xmlns:p14="http://schemas.microsoft.com/office/powerpoint/2010/main" val="20082692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record is a collection of individual fields that represent a row in a table. By using records, you can group the data into one structure, and then manipulate this structure as one entity or logical unit. This helps reduce coding and keeps the code easy to maintain and understand.</a:t>
            </a:r>
          </a:p>
          <a:p>
            <a:pPr lvl="1" eaLnBrk="1" hangingPunct="1"/>
            <a:r>
              <a:rPr lang="en-US"/>
              <a:t>Like PL/SQL records, a PL/SQL collection is another composite data type. PL/SQL collections include:</a:t>
            </a:r>
          </a:p>
          <a:p>
            <a:pPr lvl="2" eaLnBrk="1" hangingPunct="1"/>
            <a:r>
              <a:rPr lang="en-US"/>
              <a:t>Associative arrays (also known as </a:t>
            </a:r>
            <a:r>
              <a:rPr lang="en-US">
                <a:latin typeface="Courier New" pitchFamily="49" charset="0"/>
              </a:rPr>
              <a:t>INDEX</a:t>
            </a:r>
            <a:r>
              <a:rPr lang="en-US"/>
              <a:t> </a:t>
            </a:r>
            <a:r>
              <a:rPr lang="en-US">
                <a:latin typeface="Courier New" pitchFamily="49" charset="0"/>
              </a:rPr>
              <a:t>BY</a:t>
            </a:r>
            <a:r>
              <a:rPr lang="en-US"/>
              <a:t> tables). They are objects of </a:t>
            </a:r>
            <a:r>
              <a:rPr lang="en-US">
                <a:latin typeface="Courier New" pitchFamily="49" charset="0"/>
              </a:rPr>
              <a:t>TABLE</a:t>
            </a:r>
            <a:r>
              <a:rPr lang="en-US"/>
              <a:t> type and look similar to database tables, but with a slight difference. The so-called </a:t>
            </a:r>
            <a:r>
              <a:rPr lang="en-US">
                <a:latin typeface="Courier New" pitchFamily="49" charset="0"/>
              </a:rPr>
              <a:t>INDEX</a:t>
            </a:r>
            <a:r>
              <a:rPr lang="en-US"/>
              <a:t> </a:t>
            </a:r>
            <a:r>
              <a:rPr lang="en-US">
                <a:latin typeface="Courier New" pitchFamily="49" charset="0"/>
              </a:rPr>
              <a:t>BY</a:t>
            </a:r>
            <a:r>
              <a:rPr lang="en-US"/>
              <a:t> tables use a primary key to give you array-like access to rows. The size of an associative array is unconstrained.</a:t>
            </a:r>
          </a:p>
          <a:p>
            <a:pPr lvl="2" eaLnBrk="1" hangingPunct="1"/>
            <a:r>
              <a:rPr lang="en-US"/>
              <a:t>Nested tables. The key for nested tables cannot have a negative value, unlike </a:t>
            </a:r>
            <a:r>
              <a:rPr lang="en-US">
                <a:latin typeface="Courier New" pitchFamily="49" charset="0"/>
              </a:rPr>
              <a:t>INDEX</a:t>
            </a:r>
            <a:r>
              <a:rPr lang="en-US"/>
              <a:t> </a:t>
            </a:r>
            <a:r>
              <a:rPr lang="en-US">
                <a:latin typeface="Courier New" pitchFamily="49" charset="0"/>
              </a:rPr>
              <a:t>BY</a:t>
            </a:r>
            <a:r>
              <a:rPr lang="en-US"/>
              <a:t> tables. The key must also be in a sequence.</a:t>
            </a:r>
          </a:p>
          <a:p>
            <a:pPr lvl="2" eaLnBrk="1" hangingPunct="1"/>
            <a:r>
              <a:rPr lang="en-US"/>
              <a:t>Variable-size arrays (</a:t>
            </a:r>
            <a:r>
              <a:rPr lang="en-US">
                <a:latin typeface="Courier New" pitchFamily="49" charset="0"/>
              </a:rPr>
              <a:t>VARRAY</a:t>
            </a:r>
            <a:r>
              <a:rPr lang="en-US"/>
              <a:t>). A </a:t>
            </a:r>
            <a:r>
              <a:rPr lang="en-US">
                <a:latin typeface="Courier New" pitchFamily="49" charset="0"/>
              </a:rPr>
              <a:t>VARRAY</a:t>
            </a:r>
            <a:r>
              <a:rPr lang="en-US"/>
              <a:t> is similar to associative arrays, except that a </a:t>
            </a:r>
            <a:r>
              <a:rPr lang="en-US">
                <a:latin typeface="Courier New" pitchFamily="49" charset="0"/>
              </a:rPr>
              <a:t>VARRAY</a:t>
            </a:r>
            <a:r>
              <a:rPr lang="en-US"/>
              <a:t> is constrained in size.</a:t>
            </a:r>
          </a:p>
        </p:txBody>
      </p:sp>
      <p:sp>
        <p:nvSpPr>
          <p:cNvPr id="62468" name="Rectangle 4"/>
          <p:cNvSpPr>
            <a:spLocks noChangeArrowheads="1"/>
          </p:cNvSpPr>
          <p:nvPr/>
        </p:nvSpPr>
        <p:spPr bwMode="auto">
          <a:xfrm>
            <a:off x="335876" y="5059200"/>
            <a:ext cx="6231997" cy="363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22" tIns="49311" rIns="98622" bIns="49311"/>
          <a:lstStyle/>
          <a:p>
            <a:pPr defTabSz="475612" eaLnBrk="0" hangingPunct="0">
              <a:spcBef>
                <a:spcPct val="30000"/>
              </a:spcBef>
            </a:pPr>
            <a:endParaRPr lang="en-US" sz="2400">
              <a:solidFill>
                <a:srgbClr val="000000"/>
              </a:solidFill>
              <a:latin typeface="Times New Roman" pitchFamily="18" charset="0"/>
              <a:cs typeface="+mn-cs"/>
            </a:endParaRPr>
          </a:p>
        </p:txBody>
      </p:sp>
      <p:sp>
        <p:nvSpPr>
          <p:cNvPr id="62469"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4C4EA43-582D-4903-B6DC-7CFC6AEBA1D1}" type="slidenum">
              <a:rPr lang="en-US" smtClean="0">
                <a:solidFill>
                  <a:srgbClr val="000000"/>
                </a:solidFill>
              </a:rPr>
              <a:pPr eaLnBrk="1" hangingPunct="1"/>
              <a:t>136</a:t>
            </a:fld>
            <a:endParaRPr lang="en-US">
              <a:solidFill>
                <a:srgbClr val="000000"/>
              </a:solidFill>
            </a:endParaRPr>
          </a:p>
        </p:txBody>
      </p:sp>
    </p:spTree>
    <p:extLst>
      <p:ext uri="{BB962C8B-B14F-4D97-AF65-F5344CB8AC3E}">
        <p14:creationId xmlns:p14="http://schemas.microsoft.com/office/powerpoint/2010/main" val="299297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876629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lvl="1" eaLnBrk="1" hangingPunct="1"/>
            <a:r>
              <a:rPr lang="en-US"/>
              <a:t>You have learned about implicit cursors that are automatically created by PL/SQL when you execute a SQL </a:t>
            </a:r>
            <a:r>
              <a:rPr lang="en-US">
                <a:latin typeface="Courier New" pitchFamily="49" charset="0"/>
              </a:rPr>
              <a:t>SELECT</a:t>
            </a:r>
            <a:r>
              <a:rPr lang="en-US"/>
              <a:t> or DML statement. In this lesson, you learn about explicit cursors. You learn to differentiate between implicit and explicit cursors. You also learn to declare and control simple cursors, as well as cursors with parameters.</a:t>
            </a:r>
          </a:p>
        </p:txBody>
      </p:sp>
      <p:sp>
        <p:nvSpPr>
          <p:cNvPr id="40964" name="Footer Placeholder 7"/>
          <p:cNvSpPr>
            <a:spLocks noGrp="1"/>
          </p:cNvSpPr>
          <p:nvPr>
            <p:ph type="ftr" sz="quarter" idx="4"/>
          </p:nvPr>
        </p:nvSpPr>
        <p:spPr>
          <a:noFill/>
        </p:spPr>
        <p:txBody>
          <a:bodyPr/>
          <a:lstStyle/>
          <a:p>
            <a:r>
              <a:rPr lang="en-US"/>
              <a:t>Oracle Database: PL/SQL Fundamentals   8 - </a:t>
            </a:r>
            <a:fld id="{670174E8-D7AE-4610-B753-FC5C5212D603}" type="slidenum">
              <a:rPr lang="en-US" smtClean="0"/>
              <a:pPr/>
              <a:t>138</a:t>
            </a:fld>
            <a:endParaRPr lang="en-US"/>
          </a:p>
        </p:txBody>
      </p:sp>
    </p:spTree>
    <p:extLst>
      <p:ext uri="{BB962C8B-B14F-4D97-AF65-F5344CB8AC3E}">
        <p14:creationId xmlns:p14="http://schemas.microsoft.com/office/powerpoint/2010/main" val="4899985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lvl="1" eaLnBrk="1" hangingPunct="1"/>
            <a:r>
              <a:rPr lang="en-US"/>
              <a:t>The Oracle Server uses work areas (called </a:t>
            </a:r>
            <a:r>
              <a:rPr lang="en-US" i="1"/>
              <a:t>private SQL areas</a:t>
            </a:r>
            <a:r>
              <a:rPr lang="en-US"/>
              <a:t>) to execute SQL statements and to store processing information. You can use explicit cursors to name a private SQL area and to access its stored information. </a:t>
            </a:r>
          </a:p>
          <a:p>
            <a:pPr lvl="1" eaLnBrk="1" hangingPunct="1"/>
            <a:endParaRPr lang="en-US" b="1"/>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endParaRPr lang="en-US"/>
          </a:p>
          <a:p>
            <a:pPr lvl="1" eaLnBrk="1" hangingPunct="1"/>
            <a:endParaRPr lang="en-US"/>
          </a:p>
          <a:p>
            <a:pPr lvl="1" eaLnBrk="1" hangingPunct="1"/>
            <a:endParaRPr lang="en-US"/>
          </a:p>
          <a:p>
            <a:pPr lvl="1" eaLnBrk="1" hangingPunct="1"/>
            <a:r>
              <a:rPr lang="en-US"/>
              <a:t>The Oracle Server implicitly opens a cursor to process each SQL statement that is not associated with an explicitly declared cursor. Using PL/SQL, you can refer to the most recent implicit cursor as the SQL cursor.</a:t>
            </a:r>
          </a:p>
        </p:txBody>
      </p:sp>
      <p:graphicFrame>
        <p:nvGraphicFramePr>
          <p:cNvPr id="41988" name="Object 4"/>
          <p:cNvGraphicFramePr>
            <a:graphicFrameLocks/>
          </p:cNvGraphicFramePr>
          <p:nvPr/>
        </p:nvGraphicFramePr>
        <p:xfrm>
          <a:off x="659016" y="5954339"/>
          <a:ext cx="5854735" cy="1287854"/>
        </p:xfrm>
        <a:graphic>
          <a:graphicData uri="http://schemas.openxmlformats.org/presentationml/2006/ole">
            <mc:AlternateContent xmlns:mc="http://schemas.openxmlformats.org/markup-compatibility/2006">
              <mc:Choice xmlns:v="urn:schemas-microsoft-com:vml" Requires="v">
                <p:oleObj spid="_x0000_s8197" name="Document" r:id="rId4" imgW="5948954" imgH="1401416" progId="Word.Document.8">
                  <p:embed/>
                </p:oleObj>
              </mc:Choice>
              <mc:Fallback>
                <p:oleObj name="Document" r:id="rId4" imgW="5948954" imgH="1401416"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016" y="5954339"/>
                        <a:ext cx="5854735" cy="128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Footer Placeholder 8"/>
          <p:cNvSpPr>
            <a:spLocks noGrp="1"/>
          </p:cNvSpPr>
          <p:nvPr>
            <p:ph type="ftr" sz="quarter" idx="4"/>
          </p:nvPr>
        </p:nvSpPr>
        <p:spPr>
          <a:noFill/>
        </p:spPr>
        <p:txBody>
          <a:bodyPr/>
          <a:lstStyle/>
          <a:p>
            <a:r>
              <a:rPr lang="en-US"/>
              <a:t>Oracle Database: PL/SQL Fundamentals   8 - </a:t>
            </a:r>
            <a:fld id="{237F0447-57FB-4582-B4A1-D103FCECDE24}" type="slidenum">
              <a:rPr lang="en-US" smtClean="0"/>
              <a:pPr/>
              <a:t>139</a:t>
            </a:fld>
            <a:endParaRPr lang="en-US"/>
          </a:p>
        </p:txBody>
      </p:sp>
    </p:spTree>
    <p:extLst>
      <p:ext uri="{BB962C8B-B14F-4D97-AF65-F5344CB8AC3E}">
        <p14:creationId xmlns:p14="http://schemas.microsoft.com/office/powerpoint/2010/main" val="12744466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lvl="1" eaLnBrk="1" hangingPunct="1"/>
            <a:r>
              <a:rPr lang="en-US"/>
              <a:t>You declare explicit cursors in PL/SQL when you have a </a:t>
            </a:r>
            <a:r>
              <a:rPr lang="en-US">
                <a:latin typeface="Courier New" pitchFamily="49" charset="0"/>
              </a:rPr>
              <a:t>SELECT</a:t>
            </a:r>
            <a:r>
              <a:rPr lang="en-US"/>
              <a:t> statement that returns multiple rows. You can process each row returned by the </a:t>
            </a:r>
            <a:r>
              <a:rPr lang="en-US">
                <a:latin typeface="Courier New" pitchFamily="49" charset="0"/>
              </a:rPr>
              <a:t>SELECT</a:t>
            </a:r>
            <a:r>
              <a:rPr lang="en-US"/>
              <a:t> statement.</a:t>
            </a:r>
          </a:p>
          <a:p>
            <a:pPr lvl="1" eaLnBrk="1" hangingPunct="1">
              <a:spcAft>
                <a:spcPct val="2000"/>
              </a:spcAft>
            </a:pPr>
            <a:r>
              <a:rPr lang="en-US"/>
              <a:t>The set of rows returned by a multiple-row query is called the </a:t>
            </a:r>
            <a:r>
              <a:rPr lang="en-US" i="1"/>
              <a:t>active set</a:t>
            </a:r>
            <a:r>
              <a:rPr lang="en-US"/>
              <a:t>.</a:t>
            </a:r>
            <a:r>
              <a:rPr lang="en-US" i="1"/>
              <a:t> </a:t>
            </a:r>
            <a:r>
              <a:rPr lang="en-US"/>
              <a:t>Its size is the number of rows that meet your search criteria. The diagram in the slide shows how an explicit cursor “points” to the current row in the active set</a:t>
            </a:r>
            <a:r>
              <a:rPr lang="en-US">
                <a:solidFill>
                  <a:srgbClr val="FC0128"/>
                </a:solidFill>
              </a:rPr>
              <a:t>.</a:t>
            </a:r>
            <a:r>
              <a:rPr lang="en-US"/>
              <a:t> This enables your program to process the rows one at a time.</a:t>
            </a:r>
          </a:p>
          <a:p>
            <a:pPr lvl="1" eaLnBrk="1" hangingPunct="1"/>
            <a:r>
              <a:rPr lang="en-US"/>
              <a:t>Explicit cursor functions:</a:t>
            </a:r>
          </a:p>
          <a:p>
            <a:pPr lvl="2" eaLnBrk="1" hangingPunct="1"/>
            <a:r>
              <a:rPr lang="en-US"/>
              <a:t>Can perform row-by-row processing beyond the first row returned by a query </a:t>
            </a:r>
          </a:p>
          <a:p>
            <a:pPr lvl="2" eaLnBrk="1" hangingPunct="1"/>
            <a:r>
              <a:rPr lang="en-US"/>
              <a:t>Keep track of the row that is currently being processed</a:t>
            </a:r>
          </a:p>
          <a:p>
            <a:pPr lvl="2" eaLnBrk="1" hangingPunct="1"/>
            <a:r>
              <a:rPr lang="en-US"/>
              <a:t>Enable the programmer to manually control explicit cursors</a:t>
            </a:r>
            <a:r>
              <a:rPr lang="en-US">
                <a:solidFill>
                  <a:srgbClr val="FC0128"/>
                </a:solidFill>
              </a:rPr>
              <a:t> </a:t>
            </a:r>
            <a:r>
              <a:rPr lang="en-US"/>
              <a:t>in the PL/SQL block</a:t>
            </a:r>
          </a:p>
        </p:txBody>
      </p:sp>
      <p:sp>
        <p:nvSpPr>
          <p:cNvPr id="43012" name="Footer Placeholder 7"/>
          <p:cNvSpPr>
            <a:spLocks noGrp="1"/>
          </p:cNvSpPr>
          <p:nvPr>
            <p:ph type="ftr" sz="quarter" idx="4"/>
          </p:nvPr>
        </p:nvSpPr>
        <p:spPr>
          <a:noFill/>
        </p:spPr>
        <p:txBody>
          <a:bodyPr/>
          <a:lstStyle/>
          <a:p>
            <a:r>
              <a:rPr lang="en-US"/>
              <a:t>Oracle Database: PL/SQL Fundamentals   8 - </a:t>
            </a:r>
            <a:fld id="{8BE79101-C657-49E1-95C5-DA5CB49024ED}" type="slidenum">
              <a:rPr lang="en-US" smtClean="0"/>
              <a:pPr/>
              <a:t>140</a:t>
            </a:fld>
            <a:endParaRPr lang="en-US"/>
          </a:p>
        </p:txBody>
      </p:sp>
    </p:spTree>
    <p:extLst>
      <p:ext uri="{BB962C8B-B14F-4D97-AF65-F5344CB8AC3E}">
        <p14:creationId xmlns:p14="http://schemas.microsoft.com/office/powerpoint/2010/main" val="13523649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lvl="1" eaLnBrk="1" hangingPunct="1"/>
            <a:r>
              <a:rPr lang="en-US"/>
              <a:t>Now that you have a conceptual understanding of cursors, review the steps to use them.</a:t>
            </a:r>
          </a:p>
          <a:p>
            <a:pPr lvl="2" eaLnBrk="1" hangingPunct="1">
              <a:buFont typeface="Times New Roman" pitchFamily="18" charset="0"/>
              <a:buNone/>
            </a:pPr>
            <a:r>
              <a:rPr lang="en-US"/>
              <a:t>1. 	In the declarative section of a PL/SQL block, declare the cursor by naming it and defining the structure of the query to be associated with it.</a:t>
            </a:r>
          </a:p>
          <a:p>
            <a:pPr lvl="2" eaLnBrk="1" hangingPunct="1">
              <a:buFont typeface="Times New Roman" pitchFamily="18" charset="0"/>
              <a:buNone/>
            </a:pPr>
            <a:r>
              <a:rPr lang="en-US"/>
              <a:t>2. 	Open the cursor. </a:t>
            </a:r>
            <a:br>
              <a:rPr lang="en-US"/>
            </a:br>
            <a:r>
              <a:rPr lang="en-US"/>
              <a:t>The </a:t>
            </a:r>
            <a:r>
              <a:rPr lang="en-US">
                <a:latin typeface="Courier New" pitchFamily="49" charset="0"/>
              </a:rPr>
              <a:t>OPEN</a:t>
            </a:r>
            <a:r>
              <a:rPr lang="en-US"/>
              <a:t> statement executes the query and binds any variables that are referenced. Rows identified by the query are called the </a:t>
            </a:r>
            <a:r>
              <a:rPr lang="en-US" i="1"/>
              <a:t>active set</a:t>
            </a:r>
            <a:r>
              <a:rPr lang="en-US"/>
              <a:t> and are now available for fetching.</a:t>
            </a:r>
          </a:p>
          <a:p>
            <a:pPr lvl="2" eaLnBrk="1" hangingPunct="1">
              <a:buFont typeface="Times New Roman" pitchFamily="18" charset="0"/>
              <a:buNone/>
            </a:pPr>
            <a:r>
              <a:rPr lang="en-US"/>
              <a:t>3. 	Fetch data from the cursor. </a:t>
            </a:r>
            <a:br>
              <a:rPr lang="en-US"/>
            </a:br>
            <a:r>
              <a:rPr lang="en-US"/>
              <a:t>In the flow diagram shown in the slide, after each fetch, you test the cursor for any existing row. If there are no more rows to process, you must close the cursor.</a:t>
            </a:r>
          </a:p>
          <a:p>
            <a:pPr lvl="2" eaLnBrk="1" hangingPunct="1">
              <a:buFont typeface="Times New Roman" pitchFamily="18" charset="0"/>
              <a:buNone/>
            </a:pPr>
            <a:r>
              <a:rPr lang="en-US"/>
              <a:t>4. 	Close the cursor. </a:t>
            </a:r>
            <a:br>
              <a:rPr lang="en-US"/>
            </a:br>
            <a:r>
              <a:rPr lang="en-US"/>
              <a:t>The </a:t>
            </a:r>
            <a:r>
              <a:rPr lang="en-US">
                <a:latin typeface="Courier New" pitchFamily="49" charset="0"/>
              </a:rPr>
              <a:t>CLOSE</a:t>
            </a:r>
            <a:r>
              <a:rPr lang="en-US"/>
              <a:t> statement releases the active set of rows. It is now possible to reopen the cursor to establish a fresh active set.</a:t>
            </a:r>
          </a:p>
        </p:txBody>
      </p:sp>
      <p:sp>
        <p:nvSpPr>
          <p:cNvPr id="44036" name="Footer Placeholder 7"/>
          <p:cNvSpPr>
            <a:spLocks noGrp="1"/>
          </p:cNvSpPr>
          <p:nvPr>
            <p:ph type="ftr" sz="quarter" idx="4"/>
          </p:nvPr>
        </p:nvSpPr>
        <p:spPr>
          <a:noFill/>
        </p:spPr>
        <p:txBody>
          <a:bodyPr/>
          <a:lstStyle/>
          <a:p>
            <a:r>
              <a:rPr lang="en-US"/>
              <a:t>Oracle Database: PL/SQL Fundamentals   8 - </a:t>
            </a:r>
            <a:fld id="{B00AFB86-6E77-43FB-944A-28097A6DA11E}" type="slidenum">
              <a:rPr lang="en-US" smtClean="0"/>
              <a:pPr/>
              <a:t>141</a:t>
            </a:fld>
            <a:endParaRPr lang="en-US"/>
          </a:p>
        </p:txBody>
      </p:sp>
    </p:spTree>
    <p:extLst>
      <p:ext uri="{BB962C8B-B14F-4D97-AF65-F5344CB8AC3E}">
        <p14:creationId xmlns:p14="http://schemas.microsoft.com/office/powerpoint/2010/main" val="15213938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lvl="1" eaLnBrk="1" hangingPunct="1"/>
            <a:r>
              <a:rPr lang="en-US"/>
              <a:t>A PL/SQL program opens a cursor, processes rows returned by a query, and then closes the cursor. The cursor marks the current position in the active set.</a:t>
            </a:r>
          </a:p>
          <a:p>
            <a:pPr lvl="2" eaLnBrk="1" hangingPunct="1">
              <a:buFont typeface="Times New Roman" pitchFamily="18" charset="0"/>
              <a:buNone/>
            </a:pPr>
            <a:r>
              <a:rPr lang="en-US"/>
              <a:t>1.	The </a:t>
            </a:r>
            <a:r>
              <a:rPr lang="en-US">
                <a:latin typeface="Courier New" pitchFamily="49" charset="0"/>
              </a:rPr>
              <a:t>OPEN</a:t>
            </a:r>
            <a:r>
              <a:rPr lang="en-US"/>
              <a:t> statement executes the query associated with the cursor, identifies the active set, and positions the cursor at the first row.</a:t>
            </a:r>
          </a:p>
          <a:p>
            <a:pPr lvl="2" eaLnBrk="1" hangingPunct="1">
              <a:buFont typeface="Times New Roman" pitchFamily="18" charset="0"/>
              <a:buNone/>
            </a:pPr>
            <a:r>
              <a:rPr lang="en-US"/>
              <a:t>2.	The </a:t>
            </a:r>
            <a:r>
              <a:rPr lang="en-US">
                <a:latin typeface="Courier New" pitchFamily="49" charset="0"/>
              </a:rPr>
              <a:t>FETCH</a:t>
            </a:r>
            <a:r>
              <a:rPr lang="en-US"/>
              <a:t> statement retrieves the current row and advances the cursor to the next </a:t>
            </a:r>
            <a:br>
              <a:rPr lang="en-US"/>
            </a:br>
            <a:r>
              <a:rPr lang="en-US"/>
              <a:t>row until there are no more rows or a specified condition is met.</a:t>
            </a:r>
          </a:p>
          <a:p>
            <a:pPr lvl="2" eaLnBrk="1" hangingPunct="1">
              <a:buFont typeface="Times New Roman" pitchFamily="18" charset="0"/>
              <a:buNone/>
            </a:pPr>
            <a:r>
              <a:rPr lang="en-US"/>
              <a:t>3.	The </a:t>
            </a:r>
            <a:r>
              <a:rPr lang="en-US">
                <a:latin typeface="Courier New" pitchFamily="49" charset="0"/>
              </a:rPr>
              <a:t>CLOSE</a:t>
            </a:r>
            <a:r>
              <a:rPr lang="en-US"/>
              <a:t> statement releases the cursor.</a:t>
            </a:r>
          </a:p>
        </p:txBody>
      </p:sp>
      <p:sp>
        <p:nvSpPr>
          <p:cNvPr id="45060" name="Footer Placeholder 7"/>
          <p:cNvSpPr>
            <a:spLocks noGrp="1"/>
          </p:cNvSpPr>
          <p:nvPr>
            <p:ph type="ftr" sz="quarter" idx="4"/>
          </p:nvPr>
        </p:nvSpPr>
        <p:spPr>
          <a:noFill/>
        </p:spPr>
        <p:txBody>
          <a:bodyPr/>
          <a:lstStyle/>
          <a:p>
            <a:r>
              <a:rPr lang="en-US"/>
              <a:t>Oracle Database: PL/SQL Fundamentals   8 - </a:t>
            </a:r>
            <a:fld id="{370E7BD6-0E4F-4F33-86EE-11595F1E29F9}" type="slidenum">
              <a:rPr lang="en-US" smtClean="0"/>
              <a:pPr/>
              <a:t>142</a:t>
            </a:fld>
            <a:endParaRPr lang="en-US"/>
          </a:p>
        </p:txBody>
      </p:sp>
    </p:spTree>
    <p:extLst>
      <p:ext uri="{BB962C8B-B14F-4D97-AF65-F5344CB8AC3E}">
        <p14:creationId xmlns:p14="http://schemas.microsoft.com/office/powerpoint/2010/main" val="1704333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522288" y="463550"/>
            <a:ext cx="8058151" cy="4533900"/>
          </a:xfrm>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create an anonymous block by using SQL Developer, enter the block in the workspace (as shown in the slide).</a:t>
            </a:r>
          </a:p>
          <a:p>
            <a:pPr lvl="1" eaLnBrk="1" hangingPunct="1"/>
            <a:r>
              <a:rPr lang="en-US" b="1"/>
              <a:t>Example</a:t>
            </a:r>
          </a:p>
          <a:p>
            <a:pPr lvl="1" eaLnBrk="1" hangingPunct="1"/>
            <a:r>
              <a:rPr lang="en-US"/>
              <a:t>The example block has the declarative section and the executable section. You need not pay attention to the syntax of statements in the block; you learn the syntax later in the course.</a:t>
            </a:r>
          </a:p>
          <a:p>
            <a:pPr lvl="1" eaLnBrk="1" hangingPunct="1"/>
            <a:r>
              <a:rPr lang="en-US"/>
              <a:t>The anonymous block gets the </a:t>
            </a:r>
            <a:r>
              <a:rPr lang="en-US">
                <a:latin typeface="Courier New" pitchFamily="49" charset="0"/>
              </a:rPr>
              <a:t>first_name</a:t>
            </a:r>
            <a:r>
              <a:rPr lang="en-US"/>
              <a:t> of the employee whose </a:t>
            </a:r>
            <a:r>
              <a:rPr lang="en-US">
                <a:latin typeface="Courier New" pitchFamily="49" charset="0"/>
              </a:rPr>
              <a:t>employee_id</a:t>
            </a:r>
            <a:r>
              <a:rPr lang="en-US"/>
              <a:t> is </a:t>
            </a:r>
            <a:r>
              <a:rPr lang="en-US">
                <a:latin typeface="Courier New" pitchFamily="49" charset="0"/>
              </a:rPr>
              <a:t>100</a:t>
            </a:r>
            <a:r>
              <a:rPr lang="en-US"/>
              <a:t>, and stores it in a variable called </a:t>
            </a:r>
            <a:r>
              <a:rPr lang="en-US">
                <a:latin typeface="Courier New" pitchFamily="49" charset="0"/>
              </a:rPr>
              <a:t>v_fname</a:t>
            </a:r>
            <a:r>
              <a:rPr lang="en-US"/>
              <a:t>.</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82CC171-D805-4536-A3E9-F83C274F1182}" type="slidenum">
              <a:rPr lang="en-US" smtClean="0">
                <a:solidFill>
                  <a:srgbClr val="000000"/>
                </a:solidFill>
              </a:rPr>
              <a:pPr eaLnBrk="1" hangingPunct="1"/>
              <a:t>17</a:t>
            </a:fld>
            <a:endParaRPr lang="en-US">
              <a:solidFill>
                <a:srgbClr val="000000"/>
              </a:solidFill>
            </a:endParaRPr>
          </a:p>
        </p:txBody>
      </p:sp>
    </p:spTree>
    <p:extLst>
      <p:ext uri="{BB962C8B-B14F-4D97-AF65-F5344CB8AC3E}">
        <p14:creationId xmlns:p14="http://schemas.microsoft.com/office/powerpoint/2010/main" val="10579274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pPr lvl="1" eaLnBrk="1" hangingPunct="1"/>
            <a:r>
              <a:rPr lang="en-US"/>
              <a:t>The syntax to declare a cursor is shown in the slide. In the syntax:</a:t>
            </a:r>
          </a:p>
          <a:p>
            <a:pPr lvl="1" eaLnBrk="1" hangingPunct="1"/>
            <a:r>
              <a:rPr lang="en-US" i="1"/>
              <a:t>cursor_name	</a:t>
            </a:r>
            <a:r>
              <a:rPr lang="en-US"/>
              <a:t>Is a PL/SQL identifier</a:t>
            </a:r>
          </a:p>
          <a:p>
            <a:pPr lvl="1" eaLnBrk="1" hangingPunct="1">
              <a:spcBef>
                <a:spcPct val="0"/>
              </a:spcBef>
            </a:pPr>
            <a:r>
              <a:rPr lang="en-US" i="1"/>
              <a:t>select_statement	</a:t>
            </a:r>
            <a:r>
              <a:rPr lang="en-US"/>
              <a:t>Is a </a:t>
            </a:r>
            <a:r>
              <a:rPr lang="en-US">
                <a:latin typeface="Courier New" pitchFamily="49" charset="0"/>
              </a:rPr>
              <a:t>SELECT</a:t>
            </a:r>
            <a:r>
              <a:rPr lang="en-US"/>
              <a:t> statement without an </a:t>
            </a:r>
            <a:r>
              <a:rPr lang="en-US">
                <a:latin typeface="Courier New" pitchFamily="49" charset="0"/>
              </a:rPr>
              <a:t>INTO</a:t>
            </a:r>
            <a:r>
              <a:rPr lang="en-US"/>
              <a:t> clause</a:t>
            </a:r>
          </a:p>
          <a:p>
            <a:pPr lvl="1" eaLnBrk="1" hangingPunct="1"/>
            <a:r>
              <a:rPr lang="en-US">
                <a:solidFill>
                  <a:schemeClr val="tx1"/>
                </a:solidFill>
              </a:rPr>
              <a:t>The active set of a cursor is determined by the </a:t>
            </a:r>
            <a:r>
              <a:rPr lang="en-US">
                <a:solidFill>
                  <a:schemeClr val="tx1"/>
                </a:solidFill>
                <a:latin typeface="Courier New" pitchFamily="49" charset="0"/>
              </a:rPr>
              <a:t>SELECT</a:t>
            </a:r>
            <a:r>
              <a:rPr lang="en-US">
                <a:solidFill>
                  <a:schemeClr val="tx1"/>
                </a:solidFill>
              </a:rPr>
              <a:t> statement in the cursor declaration. It is mandatory to have an </a:t>
            </a:r>
            <a:r>
              <a:rPr lang="en-US">
                <a:solidFill>
                  <a:schemeClr val="tx1"/>
                </a:solidFill>
                <a:latin typeface="Courier New" pitchFamily="49" charset="0"/>
              </a:rPr>
              <a:t>INTO</a:t>
            </a:r>
            <a:r>
              <a:rPr lang="en-US">
                <a:solidFill>
                  <a:schemeClr val="tx1"/>
                </a:solidFill>
              </a:rPr>
              <a:t> clause for a </a:t>
            </a:r>
            <a:r>
              <a:rPr lang="en-US">
                <a:solidFill>
                  <a:schemeClr val="tx1"/>
                </a:solidFill>
                <a:latin typeface="Courier New" pitchFamily="49" charset="0"/>
              </a:rPr>
              <a:t>SELECT</a:t>
            </a:r>
            <a:r>
              <a:rPr lang="en-US">
                <a:solidFill>
                  <a:schemeClr val="tx1"/>
                </a:solidFill>
              </a:rPr>
              <a:t> statement in PL/SQL. However, note that the </a:t>
            </a:r>
            <a:r>
              <a:rPr lang="en-US">
                <a:solidFill>
                  <a:schemeClr val="tx1"/>
                </a:solidFill>
                <a:latin typeface="Courier New" pitchFamily="49" charset="0"/>
              </a:rPr>
              <a:t>SELECT</a:t>
            </a:r>
            <a:r>
              <a:rPr lang="en-US">
                <a:solidFill>
                  <a:schemeClr val="tx1"/>
                </a:solidFill>
              </a:rPr>
              <a:t> statement in the cursor declaration cannot have an </a:t>
            </a:r>
            <a:r>
              <a:rPr lang="en-US">
                <a:solidFill>
                  <a:schemeClr val="tx1"/>
                </a:solidFill>
                <a:latin typeface="Courier New" pitchFamily="49" charset="0"/>
              </a:rPr>
              <a:t>INTO</a:t>
            </a:r>
            <a:r>
              <a:rPr lang="en-US">
                <a:solidFill>
                  <a:schemeClr val="tx1"/>
                </a:solidFill>
              </a:rPr>
              <a:t> clause. That is because you are only defining a cursor in the declarative section and not retrieving any rows into the cursor.</a:t>
            </a:r>
            <a:endParaRPr lang="en-US" b="1"/>
          </a:p>
          <a:p>
            <a:pPr lvl="1" eaLnBrk="1" hangingPunct="1"/>
            <a:r>
              <a:rPr lang="en-US" b="1"/>
              <a:t>Note</a:t>
            </a:r>
            <a:endParaRPr lang="en-US"/>
          </a:p>
          <a:p>
            <a:pPr lvl="2" eaLnBrk="1" hangingPunct="1"/>
            <a:r>
              <a:rPr lang="en-US"/>
              <a:t>Do not include the </a:t>
            </a:r>
            <a:r>
              <a:rPr lang="en-US">
                <a:latin typeface="Courier New" pitchFamily="49" charset="0"/>
              </a:rPr>
              <a:t>INTO</a:t>
            </a:r>
            <a:r>
              <a:rPr lang="en-US"/>
              <a:t> clause in the cursor declaration because it appears later in the </a:t>
            </a:r>
            <a:r>
              <a:rPr lang="en-US">
                <a:latin typeface="Courier New" pitchFamily="49" charset="0"/>
              </a:rPr>
              <a:t>FETCH</a:t>
            </a:r>
            <a:r>
              <a:rPr lang="en-US"/>
              <a:t> statement.</a:t>
            </a:r>
          </a:p>
          <a:p>
            <a:pPr lvl="2" eaLnBrk="1" hangingPunct="1"/>
            <a:r>
              <a:rPr lang="en-US"/>
              <a:t>If you want the rows to be processed in a specific sequence, use the </a:t>
            </a:r>
            <a:r>
              <a:rPr lang="en-US">
                <a:latin typeface="Courier New" pitchFamily="49" charset="0"/>
              </a:rPr>
              <a:t>ORDER</a:t>
            </a:r>
            <a:r>
              <a:rPr lang="en-US"/>
              <a:t> </a:t>
            </a:r>
            <a:r>
              <a:rPr lang="en-US">
                <a:latin typeface="Courier New" pitchFamily="49" charset="0"/>
              </a:rPr>
              <a:t>BY</a:t>
            </a:r>
            <a:r>
              <a:rPr lang="en-US"/>
              <a:t> clause in the query.</a:t>
            </a:r>
          </a:p>
          <a:p>
            <a:pPr lvl="2" eaLnBrk="1" hangingPunct="1"/>
            <a:r>
              <a:rPr lang="en-US"/>
              <a:t>The cursor can be any valid </a:t>
            </a:r>
            <a:r>
              <a:rPr lang="en-US">
                <a:latin typeface="Courier New" pitchFamily="49" charset="0"/>
              </a:rPr>
              <a:t>SELECT</a:t>
            </a:r>
            <a:r>
              <a:rPr lang="en-US"/>
              <a:t> statement, including joins, subqueries, and so on.</a:t>
            </a:r>
          </a:p>
        </p:txBody>
      </p:sp>
      <p:sp>
        <p:nvSpPr>
          <p:cNvPr id="46084" name="Footer Placeholder 7"/>
          <p:cNvSpPr>
            <a:spLocks noGrp="1"/>
          </p:cNvSpPr>
          <p:nvPr>
            <p:ph type="ftr" sz="quarter" idx="4"/>
          </p:nvPr>
        </p:nvSpPr>
        <p:spPr>
          <a:noFill/>
        </p:spPr>
        <p:txBody>
          <a:bodyPr/>
          <a:lstStyle/>
          <a:p>
            <a:r>
              <a:rPr lang="en-US"/>
              <a:t>Oracle Database: PL/SQL Fundamentals   8 - </a:t>
            </a:r>
            <a:fld id="{4B161777-272C-464D-8C2D-18D7382D41DB}" type="slidenum">
              <a:rPr lang="en-US" smtClean="0"/>
              <a:pPr/>
              <a:t>143</a:t>
            </a:fld>
            <a:endParaRPr lang="en-US"/>
          </a:p>
        </p:txBody>
      </p:sp>
    </p:spTree>
    <p:extLst>
      <p:ext uri="{BB962C8B-B14F-4D97-AF65-F5344CB8AC3E}">
        <p14:creationId xmlns:p14="http://schemas.microsoft.com/office/powerpoint/2010/main" val="2634302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OPEN</a:t>
            </a:r>
            <a:r>
              <a:rPr lang="en-US"/>
              <a:t> statement executes the query associated with the cursor, identifies the active set, and positions the cursor pointer at the first row. The </a:t>
            </a:r>
            <a:r>
              <a:rPr lang="en-US">
                <a:latin typeface="Courier New" pitchFamily="49" charset="0"/>
              </a:rPr>
              <a:t>OPEN</a:t>
            </a:r>
            <a:r>
              <a:rPr lang="en-US"/>
              <a:t> statement is included in the executable section of the PL/SQL block. </a:t>
            </a:r>
          </a:p>
          <a:p>
            <a:pPr lvl="1" eaLnBrk="1" hangingPunct="1"/>
            <a:r>
              <a:rPr lang="en-US">
                <a:latin typeface="Courier New" pitchFamily="49" charset="0"/>
              </a:rPr>
              <a:t>OPEN</a:t>
            </a:r>
            <a:r>
              <a:rPr lang="en-US"/>
              <a:t> is an executable statement that performs the following operations:</a:t>
            </a:r>
          </a:p>
          <a:p>
            <a:pPr lvl="2" eaLnBrk="1" hangingPunct="1">
              <a:buFont typeface="Times New Roman" pitchFamily="18" charset="0"/>
              <a:buNone/>
            </a:pPr>
            <a:r>
              <a:rPr lang="en-US"/>
              <a:t>1.	Dynamically allocates memory for a context area </a:t>
            </a:r>
          </a:p>
          <a:p>
            <a:pPr lvl="2" eaLnBrk="1" hangingPunct="1">
              <a:buFont typeface="Times New Roman" pitchFamily="18" charset="0"/>
              <a:buNone/>
            </a:pPr>
            <a:r>
              <a:rPr lang="en-US"/>
              <a:t>2.	Parses the </a:t>
            </a:r>
            <a:r>
              <a:rPr lang="en-US">
                <a:latin typeface="Courier New" pitchFamily="49" charset="0"/>
              </a:rPr>
              <a:t>SELECT</a:t>
            </a:r>
            <a:r>
              <a:rPr lang="en-US"/>
              <a:t> statement</a:t>
            </a:r>
          </a:p>
          <a:p>
            <a:pPr lvl="2" eaLnBrk="1" hangingPunct="1">
              <a:buFont typeface="Times New Roman" pitchFamily="18" charset="0"/>
              <a:buNone/>
            </a:pPr>
            <a:r>
              <a:rPr lang="en-US"/>
              <a:t>3.	Binds the input variables (sets the values for the input variables by obtaining their memory addresses)</a:t>
            </a:r>
          </a:p>
          <a:p>
            <a:pPr lvl="2" eaLnBrk="1" hangingPunct="1">
              <a:buFont typeface="Times New Roman" pitchFamily="18" charset="0"/>
              <a:buNone/>
            </a:pPr>
            <a:r>
              <a:rPr lang="en-US"/>
              <a:t>4.	Identifies the active set (the set of rows that satisfy the search criteria). Rows in the active set are not retrieved into variables when the </a:t>
            </a:r>
            <a:r>
              <a:rPr lang="en-US">
                <a:latin typeface="Courier New" pitchFamily="49" charset="0"/>
              </a:rPr>
              <a:t>OPEN</a:t>
            </a:r>
            <a:r>
              <a:rPr lang="en-US"/>
              <a:t> statement is executed. Rather, the </a:t>
            </a:r>
            <a:r>
              <a:rPr lang="en-US">
                <a:latin typeface="Courier New" pitchFamily="49" charset="0"/>
              </a:rPr>
              <a:t>FETCH</a:t>
            </a:r>
            <a:r>
              <a:rPr lang="en-US"/>
              <a:t> statement retrieves the rows from the cursor to the variables.</a:t>
            </a:r>
          </a:p>
          <a:p>
            <a:pPr lvl="2" eaLnBrk="1" hangingPunct="1">
              <a:buFont typeface="Times New Roman" pitchFamily="18" charset="0"/>
              <a:buNone/>
            </a:pPr>
            <a:r>
              <a:rPr lang="en-US"/>
              <a:t>5.	Positions the pointer to the first row in the active set</a:t>
            </a:r>
          </a:p>
          <a:p>
            <a:pPr lvl="1" eaLnBrk="1" hangingPunct="1"/>
            <a:r>
              <a:rPr lang="en-US" b="1"/>
              <a:t>Note:</a:t>
            </a:r>
            <a:r>
              <a:rPr lang="en-US"/>
              <a:t> If a query returns no rows when the cursor is opened, PL/SQL does not raise an exception. You can find out the number of rows returned with an explicit cursor by using the </a:t>
            </a:r>
            <a:r>
              <a:rPr lang="en-US">
                <a:latin typeface="Courier New" pitchFamily="49" charset="0"/>
              </a:rPr>
              <a:t>&lt;cursor_name&gt;%ROWCOUNT</a:t>
            </a:r>
            <a:r>
              <a:rPr lang="en-US"/>
              <a:t> attribute.</a:t>
            </a:r>
          </a:p>
        </p:txBody>
      </p:sp>
      <p:sp>
        <p:nvSpPr>
          <p:cNvPr id="47108" name="Footer Placeholder 7"/>
          <p:cNvSpPr>
            <a:spLocks noGrp="1"/>
          </p:cNvSpPr>
          <p:nvPr>
            <p:ph type="ftr" sz="quarter" idx="4"/>
          </p:nvPr>
        </p:nvSpPr>
        <p:spPr>
          <a:noFill/>
        </p:spPr>
        <p:txBody>
          <a:bodyPr/>
          <a:lstStyle/>
          <a:p>
            <a:r>
              <a:rPr lang="en-US"/>
              <a:t>Oracle Database: PL/SQL Fundamentals   8 - </a:t>
            </a:r>
            <a:fld id="{B0302773-CF7E-4044-95A1-F95D36336090}" type="slidenum">
              <a:rPr lang="en-US" smtClean="0"/>
              <a:pPr/>
              <a:t>144</a:t>
            </a:fld>
            <a:endParaRPr lang="en-US"/>
          </a:p>
        </p:txBody>
      </p:sp>
    </p:spTree>
    <p:extLst>
      <p:ext uri="{BB962C8B-B14F-4D97-AF65-F5344CB8AC3E}">
        <p14:creationId xmlns:p14="http://schemas.microsoft.com/office/powerpoint/2010/main" val="20211095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FETCH</a:t>
            </a:r>
            <a:r>
              <a:rPr lang="en-US"/>
              <a:t> statement retrieves the rows from the cursor one at a time. After each fetch, the cursor advances to the next row in the active set. You can use the </a:t>
            </a:r>
            <a:r>
              <a:rPr lang="en-US">
                <a:latin typeface="Courier New" pitchFamily="49" charset="0"/>
              </a:rPr>
              <a:t>%NOTFOUND</a:t>
            </a:r>
            <a:r>
              <a:rPr lang="en-US"/>
              <a:t> attribute to determine whether the entire active set has been retrieved.</a:t>
            </a:r>
          </a:p>
          <a:p>
            <a:pPr lvl="1" eaLnBrk="1" hangingPunct="1"/>
            <a:r>
              <a:rPr lang="en-US"/>
              <a:t>Consider the example shown in the slide. Two variables, </a:t>
            </a:r>
            <a:r>
              <a:rPr lang="en-US">
                <a:latin typeface="Courier New" pitchFamily="49" charset="0"/>
              </a:rPr>
              <a:t>empno</a:t>
            </a:r>
            <a:r>
              <a:rPr lang="en-US"/>
              <a:t> and </a:t>
            </a:r>
            <a:r>
              <a:rPr lang="en-US">
                <a:latin typeface="Courier New" pitchFamily="49" charset="0"/>
              </a:rPr>
              <a:t>lname</a:t>
            </a:r>
            <a:r>
              <a:rPr lang="en-US"/>
              <a:t>, are declared to hold the fetched values from the cursor. Examine the </a:t>
            </a:r>
            <a:r>
              <a:rPr lang="en-US">
                <a:latin typeface="Courier New" pitchFamily="49" charset="0"/>
              </a:rPr>
              <a:t>FETCH</a:t>
            </a:r>
            <a:r>
              <a:rPr lang="en-US"/>
              <a:t> statement. </a:t>
            </a:r>
          </a:p>
          <a:p>
            <a:pPr lvl="1" eaLnBrk="1" hangingPunct="1"/>
            <a:r>
              <a:rPr lang="en-US"/>
              <a:t>You have successfully fetched the values from the cursor to the variables. However, there are six employees in department 30, but only one row was fetched. To fetch all rows, you must use loops. In the next slide, you see how a loop is used to fetch all the rows.</a:t>
            </a:r>
          </a:p>
          <a:p>
            <a:pPr lvl="1" eaLnBrk="1" hangingPunct="1"/>
            <a:r>
              <a:rPr lang="en-US"/>
              <a:t>The </a:t>
            </a:r>
            <a:r>
              <a:rPr lang="en-US">
                <a:latin typeface="Courier New" pitchFamily="49" charset="0"/>
              </a:rPr>
              <a:t>FETCH</a:t>
            </a:r>
            <a:r>
              <a:rPr lang="en-US"/>
              <a:t> statement performs the following operations:</a:t>
            </a:r>
          </a:p>
          <a:p>
            <a:pPr lvl="2" eaLnBrk="1" hangingPunct="1">
              <a:buFont typeface="Times New Roman" pitchFamily="18" charset="0"/>
              <a:buNone/>
            </a:pPr>
            <a:r>
              <a:rPr lang="en-US"/>
              <a:t>1.	Reads the data for the current row into the output PL/SQL variables</a:t>
            </a:r>
          </a:p>
          <a:p>
            <a:pPr lvl="2" eaLnBrk="1" hangingPunct="1">
              <a:buFont typeface="Times New Roman" pitchFamily="18" charset="0"/>
              <a:buNone/>
            </a:pPr>
            <a:r>
              <a:rPr lang="en-US"/>
              <a:t>2.	Advances the pointer to the next row in the active set</a:t>
            </a:r>
          </a:p>
        </p:txBody>
      </p:sp>
      <p:sp>
        <p:nvSpPr>
          <p:cNvPr id="48132" name="Footer Placeholder 7"/>
          <p:cNvSpPr>
            <a:spLocks noGrp="1"/>
          </p:cNvSpPr>
          <p:nvPr>
            <p:ph type="ftr" sz="quarter" idx="4"/>
          </p:nvPr>
        </p:nvSpPr>
        <p:spPr>
          <a:noFill/>
        </p:spPr>
        <p:txBody>
          <a:bodyPr/>
          <a:lstStyle/>
          <a:p>
            <a:r>
              <a:rPr lang="en-US"/>
              <a:t>Oracle Database: PL/SQL Fundamentals   8 - </a:t>
            </a:r>
            <a:fld id="{9A295933-79AF-4512-A907-1FC096BE7418}" type="slidenum">
              <a:rPr lang="en-US" smtClean="0"/>
              <a:pPr/>
              <a:t>145</a:t>
            </a:fld>
            <a:endParaRPr lang="en-US"/>
          </a:p>
        </p:txBody>
      </p:sp>
    </p:spTree>
    <p:extLst>
      <p:ext uri="{BB962C8B-B14F-4D97-AF65-F5344CB8AC3E}">
        <p14:creationId xmlns:p14="http://schemas.microsoft.com/office/powerpoint/2010/main" val="16100280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lvl="1" eaLnBrk="1" hangingPunct="1"/>
            <a:r>
              <a:rPr lang="en-US"/>
              <a:t>Observe that a simple </a:t>
            </a:r>
            <a:r>
              <a:rPr lang="en-US">
                <a:latin typeface="Courier New" pitchFamily="49" charset="0"/>
              </a:rPr>
              <a:t>LOOP</a:t>
            </a:r>
            <a:r>
              <a:rPr lang="en-US"/>
              <a:t> is used to fetch all the rows. Also, the cursor attribute </a:t>
            </a:r>
            <a:r>
              <a:rPr lang="en-US">
                <a:latin typeface="Courier New" pitchFamily="49" charset="0"/>
              </a:rPr>
              <a:t>%NOTFOUND</a:t>
            </a:r>
            <a:r>
              <a:rPr lang="en-US"/>
              <a:t> is used to test for the exit condition. The output of the PL/SQL block is:</a:t>
            </a:r>
          </a:p>
        </p:txBody>
      </p:sp>
      <p:pic>
        <p:nvPicPr>
          <p:cNvPr id="49156" name="Picture 4"/>
          <p:cNvPicPr>
            <a:picLocks noChangeAspect="1" noChangeArrowheads="1"/>
          </p:cNvPicPr>
          <p:nvPr/>
        </p:nvPicPr>
        <p:blipFill>
          <a:blip r:embed="rId3"/>
          <a:srcRect/>
          <a:stretch>
            <a:fillRect/>
          </a:stretch>
        </p:blipFill>
        <p:spPr bwMode="auto">
          <a:xfrm>
            <a:off x="878688" y="5792165"/>
            <a:ext cx="2015251" cy="1116140"/>
          </a:xfrm>
          <a:prstGeom prst="rect">
            <a:avLst/>
          </a:prstGeom>
          <a:noFill/>
          <a:ln w="12700">
            <a:solidFill>
              <a:schemeClr val="tx1"/>
            </a:solidFill>
            <a:miter lim="800000"/>
            <a:headEnd type="none" w="sm" len="sm"/>
            <a:tailEnd type="none" w="sm" len="sm"/>
          </a:ln>
        </p:spPr>
      </p:pic>
      <p:sp>
        <p:nvSpPr>
          <p:cNvPr id="49157" name="Footer Placeholder 8"/>
          <p:cNvSpPr>
            <a:spLocks noGrp="1"/>
          </p:cNvSpPr>
          <p:nvPr>
            <p:ph type="ftr" sz="quarter" idx="4"/>
          </p:nvPr>
        </p:nvSpPr>
        <p:spPr>
          <a:noFill/>
        </p:spPr>
        <p:txBody>
          <a:bodyPr/>
          <a:lstStyle/>
          <a:p>
            <a:r>
              <a:rPr lang="en-US"/>
              <a:t>Oracle Database: PL/SQL Fundamentals   8 - </a:t>
            </a:r>
            <a:fld id="{AED962C1-C209-4078-8D18-EF7709CE9130}" type="slidenum">
              <a:rPr lang="en-US" smtClean="0"/>
              <a:pPr/>
              <a:t>146</a:t>
            </a:fld>
            <a:endParaRPr lang="en-US"/>
          </a:p>
        </p:txBody>
      </p:sp>
    </p:spTree>
    <p:extLst>
      <p:ext uri="{BB962C8B-B14F-4D97-AF65-F5344CB8AC3E}">
        <p14:creationId xmlns:p14="http://schemas.microsoft.com/office/powerpoint/2010/main" val="1504144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CLOSE</a:t>
            </a:r>
            <a:r>
              <a:rPr lang="en-US"/>
              <a:t> statement disables the cursor, releases the context area, and “undefines” the active set. Close the cursor after completing the processing of the </a:t>
            </a:r>
            <a:r>
              <a:rPr lang="en-US">
                <a:latin typeface="Courier New" pitchFamily="49" charset="0"/>
              </a:rPr>
              <a:t>FETCH</a:t>
            </a:r>
            <a:r>
              <a:rPr lang="en-US"/>
              <a:t> statement. You can reopen the cursor if required. A cursor can be reopened only if it is closed. If you attempt to fetch data from a cursor after it is closed, an </a:t>
            </a:r>
            <a:r>
              <a:rPr lang="en-US">
                <a:latin typeface="Courier New" pitchFamily="49" charset="0"/>
              </a:rPr>
              <a:t>INVALID_CURSOR</a:t>
            </a:r>
            <a:r>
              <a:rPr lang="en-US"/>
              <a:t> exception is raised.</a:t>
            </a:r>
          </a:p>
          <a:p>
            <a:pPr lvl="1" eaLnBrk="1" hangingPunct="1"/>
            <a:r>
              <a:rPr lang="en-US" b="1"/>
              <a:t>Note:</a:t>
            </a:r>
            <a:r>
              <a:rPr lang="en-US"/>
              <a:t> Although it is possible to terminate the PL/SQL block without closing cursors, you should make it a habit to close any cursor that you declare explicitly to free resources. </a:t>
            </a:r>
            <a:br>
              <a:rPr lang="en-US"/>
            </a:br>
            <a:r>
              <a:rPr lang="en-US"/>
              <a:t>There is a maximum limit on the number of open cursors per session, which is determined by the </a:t>
            </a:r>
            <a:r>
              <a:rPr lang="en-US">
                <a:latin typeface="Courier New" pitchFamily="49" charset="0"/>
              </a:rPr>
              <a:t>OPEN_CURSORS</a:t>
            </a:r>
            <a:r>
              <a:rPr lang="en-US"/>
              <a:t> parameter in the database parameter file. (</a:t>
            </a:r>
            <a:r>
              <a:rPr lang="en-US">
                <a:latin typeface="Courier New" pitchFamily="49" charset="0"/>
              </a:rPr>
              <a:t>OPEN_CURSORS</a:t>
            </a:r>
            <a:r>
              <a:rPr lang="en-US"/>
              <a:t> = </a:t>
            </a:r>
            <a:r>
              <a:rPr lang="en-US">
                <a:latin typeface="Courier New" pitchFamily="49" charset="0"/>
              </a:rPr>
              <a:t>50</a:t>
            </a:r>
            <a:r>
              <a:rPr lang="en-US"/>
              <a:t> by default.)</a:t>
            </a:r>
          </a:p>
        </p:txBody>
      </p:sp>
      <p:sp>
        <p:nvSpPr>
          <p:cNvPr id="50180" name="Footer Placeholder 7"/>
          <p:cNvSpPr>
            <a:spLocks noGrp="1"/>
          </p:cNvSpPr>
          <p:nvPr>
            <p:ph type="ftr" sz="quarter" idx="4"/>
          </p:nvPr>
        </p:nvSpPr>
        <p:spPr>
          <a:noFill/>
        </p:spPr>
        <p:txBody>
          <a:bodyPr/>
          <a:lstStyle/>
          <a:p>
            <a:r>
              <a:rPr lang="en-US"/>
              <a:t>Oracle Database: PL/SQL Fundamentals   8 - </a:t>
            </a:r>
            <a:fld id="{93B12E62-A4BF-4AA7-847A-B0AD8AE894C7}" type="slidenum">
              <a:rPr lang="en-US" smtClean="0"/>
              <a:pPr/>
              <a:t>147</a:t>
            </a:fld>
            <a:endParaRPr lang="en-US"/>
          </a:p>
        </p:txBody>
      </p:sp>
    </p:spTree>
    <p:extLst>
      <p:ext uri="{BB962C8B-B14F-4D97-AF65-F5344CB8AC3E}">
        <p14:creationId xmlns:p14="http://schemas.microsoft.com/office/powerpoint/2010/main" val="17099539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lvl="1" eaLnBrk="1" hangingPunct="1"/>
            <a:r>
              <a:rPr lang="en-US"/>
              <a:t>You have already seen that you can define records that have the structure of columns in a table. You can also define a record based on the selected list of columns in an explicit cursor. This is convenient for processing the rows of the active set, because you can simply fetch into the record. Therefore, the values of the rows are loaded directly into the corresponding fields of the record.</a:t>
            </a:r>
          </a:p>
        </p:txBody>
      </p:sp>
      <p:pic>
        <p:nvPicPr>
          <p:cNvPr id="51204" name="Picture 4"/>
          <p:cNvPicPr>
            <a:picLocks noChangeAspect="1" noChangeArrowheads="1"/>
          </p:cNvPicPr>
          <p:nvPr/>
        </p:nvPicPr>
        <p:blipFill>
          <a:blip r:embed="rId3"/>
          <a:srcRect/>
          <a:stretch>
            <a:fillRect/>
          </a:stretch>
        </p:blipFill>
        <p:spPr bwMode="auto">
          <a:xfrm>
            <a:off x="829342" y="6285047"/>
            <a:ext cx="4356826" cy="1109781"/>
          </a:xfrm>
          <a:prstGeom prst="rect">
            <a:avLst/>
          </a:prstGeom>
          <a:noFill/>
          <a:ln w="9525">
            <a:solidFill>
              <a:schemeClr val="tx1"/>
            </a:solidFill>
            <a:miter lim="800000"/>
            <a:headEnd type="none" w="sm" len="sm"/>
            <a:tailEnd type="none" w="sm" len="sm"/>
          </a:ln>
        </p:spPr>
      </p:pic>
      <p:sp>
        <p:nvSpPr>
          <p:cNvPr id="51205" name="Footer Placeholder 8"/>
          <p:cNvSpPr>
            <a:spLocks noGrp="1"/>
          </p:cNvSpPr>
          <p:nvPr>
            <p:ph type="ftr" sz="quarter" idx="4"/>
          </p:nvPr>
        </p:nvSpPr>
        <p:spPr>
          <a:noFill/>
        </p:spPr>
        <p:txBody>
          <a:bodyPr/>
          <a:lstStyle/>
          <a:p>
            <a:r>
              <a:rPr lang="en-US"/>
              <a:t>Oracle Database: PL/SQL Fundamentals   8 - </a:t>
            </a:r>
            <a:fld id="{A6D9E874-153F-4696-82E0-E0D475FD16D2}" type="slidenum">
              <a:rPr lang="en-US" smtClean="0"/>
              <a:pPr/>
              <a:t>148</a:t>
            </a:fld>
            <a:endParaRPr lang="en-US"/>
          </a:p>
        </p:txBody>
      </p:sp>
    </p:spTree>
    <p:extLst>
      <p:ext uri="{BB962C8B-B14F-4D97-AF65-F5344CB8AC3E}">
        <p14:creationId xmlns:p14="http://schemas.microsoft.com/office/powerpoint/2010/main" val="21253383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lvl="1" eaLnBrk="1" hangingPunct="1"/>
            <a:r>
              <a:rPr lang="en-US"/>
              <a:t>You learned to fetch data from cursors by using simple loops. You now learn to use a cursor </a:t>
            </a:r>
            <a:r>
              <a:rPr lang="en-US">
                <a:latin typeface="Courier New" pitchFamily="49" charset="0"/>
              </a:rPr>
              <a:t>FOR</a:t>
            </a:r>
            <a:r>
              <a:rPr lang="en-US"/>
              <a:t> loop, which processes rows in an explicit cursor. It is a shortcut because the cursor is opened, a row is fetched once for each iteration in the loop, the loop exits when the last row is processed, and the cursor is closed automatically. The loop itself is terminated automatically at the end of the iteration where the last row is fetched.</a:t>
            </a:r>
          </a:p>
          <a:p>
            <a:pPr lvl="1" eaLnBrk="1" hangingPunct="1"/>
            <a:r>
              <a:rPr lang="en-US"/>
              <a:t>In the syntax:</a:t>
            </a:r>
          </a:p>
          <a:p>
            <a:pPr lvl="2" eaLnBrk="1" hangingPunct="1">
              <a:buFont typeface="Times New Roman" pitchFamily="18" charset="0"/>
              <a:buNone/>
            </a:pPr>
            <a:r>
              <a:rPr lang="en-US" i="1"/>
              <a:t>record_name		</a:t>
            </a:r>
            <a:r>
              <a:rPr lang="en-US"/>
              <a:t>Is the name of the implicitly declared record</a:t>
            </a:r>
          </a:p>
          <a:p>
            <a:pPr lvl="2" eaLnBrk="1" hangingPunct="1">
              <a:buFont typeface="Times New Roman" pitchFamily="18" charset="0"/>
              <a:buNone/>
            </a:pPr>
            <a:r>
              <a:rPr lang="en-US" i="1"/>
              <a:t>cursor_name		</a:t>
            </a:r>
            <a:r>
              <a:rPr lang="en-US"/>
              <a:t>Is a PL/SQL identifier for the previously declared cursor</a:t>
            </a:r>
          </a:p>
          <a:p>
            <a:pPr lvl="1" eaLnBrk="1" hangingPunct="1"/>
            <a:r>
              <a:rPr lang="en-US" b="1"/>
              <a:t>Guidelines</a:t>
            </a:r>
          </a:p>
          <a:p>
            <a:pPr lvl="2" eaLnBrk="1" hangingPunct="1"/>
            <a:r>
              <a:rPr lang="en-US"/>
              <a:t>Do not declare the record that controls the loop; it is declared implicitly.</a:t>
            </a:r>
          </a:p>
          <a:p>
            <a:pPr lvl="2" eaLnBrk="1" hangingPunct="1"/>
            <a:r>
              <a:rPr lang="en-US"/>
              <a:t>Test the cursor attributes during the loop if required.</a:t>
            </a:r>
          </a:p>
          <a:p>
            <a:pPr lvl="2" eaLnBrk="1" hangingPunct="1"/>
            <a:r>
              <a:rPr lang="en-US"/>
              <a:t>Supply the parameters for a cursor, if required, in parentheses following the cursor name in the </a:t>
            </a:r>
            <a:r>
              <a:rPr lang="en-US">
                <a:latin typeface="Courier New" pitchFamily="49" charset="0"/>
              </a:rPr>
              <a:t>FOR</a:t>
            </a:r>
            <a:r>
              <a:rPr lang="en-US"/>
              <a:t> statement.</a:t>
            </a:r>
          </a:p>
        </p:txBody>
      </p:sp>
      <p:sp>
        <p:nvSpPr>
          <p:cNvPr id="52228" name="Footer Placeholder 7"/>
          <p:cNvSpPr>
            <a:spLocks noGrp="1"/>
          </p:cNvSpPr>
          <p:nvPr>
            <p:ph type="ftr" sz="quarter" idx="4"/>
          </p:nvPr>
        </p:nvSpPr>
        <p:spPr>
          <a:noFill/>
        </p:spPr>
        <p:txBody>
          <a:bodyPr/>
          <a:lstStyle/>
          <a:p>
            <a:r>
              <a:rPr lang="en-US"/>
              <a:t>Oracle Database: PL/SQL Fundamentals   8 - </a:t>
            </a:r>
            <a:fld id="{65C2C6F0-9D62-4931-8CAF-C2B7F27EF906}" type="slidenum">
              <a:rPr lang="en-US" smtClean="0"/>
              <a:pPr/>
              <a:t>149</a:t>
            </a:fld>
            <a:endParaRPr lang="en-US"/>
          </a:p>
        </p:txBody>
      </p:sp>
    </p:spTree>
    <p:extLst>
      <p:ext uri="{BB962C8B-B14F-4D97-AF65-F5344CB8AC3E}">
        <p14:creationId xmlns:p14="http://schemas.microsoft.com/office/powerpoint/2010/main" val="17730049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lvl="1" eaLnBrk="1" hangingPunct="1"/>
            <a:r>
              <a:rPr lang="en-US"/>
              <a:t>The example that was used to demonstrate the usage of a simple loop to fetch data from cursors is rewritten to use the cursor </a:t>
            </a:r>
            <a:r>
              <a:rPr lang="en-US">
                <a:latin typeface="Courier New" pitchFamily="49" charset="0"/>
              </a:rPr>
              <a:t>FOR</a:t>
            </a:r>
            <a:r>
              <a:rPr lang="en-US"/>
              <a:t> loop. </a:t>
            </a:r>
          </a:p>
          <a:p>
            <a:pPr lvl="1" eaLnBrk="1" hangingPunct="1"/>
            <a:r>
              <a:rPr lang="en-US">
                <a:latin typeface="Courier New" pitchFamily="49" charset="0"/>
              </a:rPr>
              <a:t>emp_record</a:t>
            </a:r>
            <a:r>
              <a:rPr lang="en-US"/>
              <a:t> is the record that is implicitly declared. You can access the fetched data with this implicit record (as shown in the slide). Observe that no variables are declared to hold the fetched data using the </a:t>
            </a:r>
            <a:r>
              <a:rPr lang="en-US">
                <a:latin typeface="Courier New" pitchFamily="49" charset="0"/>
              </a:rPr>
              <a:t>INTO</a:t>
            </a:r>
            <a:r>
              <a:rPr lang="en-US"/>
              <a:t> clause. The code does not have the </a:t>
            </a:r>
            <a:r>
              <a:rPr lang="en-US">
                <a:latin typeface="Courier New" pitchFamily="49" charset="0"/>
              </a:rPr>
              <a:t>OPEN</a:t>
            </a:r>
            <a:r>
              <a:rPr lang="en-US"/>
              <a:t> and </a:t>
            </a:r>
            <a:r>
              <a:rPr lang="en-US">
                <a:latin typeface="Courier New" pitchFamily="49" charset="0"/>
              </a:rPr>
              <a:t>CLOSE</a:t>
            </a:r>
            <a:r>
              <a:rPr lang="en-US"/>
              <a:t> statements to open and close the cursor, respectively.</a:t>
            </a:r>
          </a:p>
        </p:txBody>
      </p:sp>
      <p:sp>
        <p:nvSpPr>
          <p:cNvPr id="53252" name="Footer Placeholder 7"/>
          <p:cNvSpPr>
            <a:spLocks noGrp="1"/>
          </p:cNvSpPr>
          <p:nvPr>
            <p:ph type="ftr" sz="quarter" idx="4"/>
          </p:nvPr>
        </p:nvSpPr>
        <p:spPr>
          <a:noFill/>
        </p:spPr>
        <p:txBody>
          <a:bodyPr/>
          <a:lstStyle/>
          <a:p>
            <a:r>
              <a:rPr lang="en-US"/>
              <a:t>Oracle Database: PL/SQL Fundamentals   8 - </a:t>
            </a:r>
            <a:fld id="{C151766E-82A3-46B5-998F-D2ECA24F106D}" type="slidenum">
              <a:rPr lang="en-US" smtClean="0"/>
              <a:pPr/>
              <a:t>150</a:t>
            </a:fld>
            <a:endParaRPr lang="en-US"/>
          </a:p>
        </p:txBody>
      </p:sp>
    </p:spTree>
    <p:extLst>
      <p:ext uri="{BB962C8B-B14F-4D97-AF65-F5344CB8AC3E}">
        <p14:creationId xmlns:p14="http://schemas.microsoft.com/office/powerpoint/2010/main" val="1841607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lvl="1" eaLnBrk="1" hangingPunct="1"/>
            <a:r>
              <a:rPr lang="en-US"/>
              <a:t>As with implicit cursors, there are four attributes for obtaining the status information of a cursor. When appended to the cursor variable name, these attributes return useful information about the execution of a cursor manipulation statement. </a:t>
            </a:r>
          </a:p>
          <a:p>
            <a:pPr lvl="1" eaLnBrk="1" hangingPunct="1"/>
            <a:r>
              <a:rPr lang="en-US" b="1"/>
              <a:t>Note:</a:t>
            </a:r>
            <a:r>
              <a:rPr lang="en-US"/>
              <a:t> You cannot reference cursor</a:t>
            </a:r>
            <a:r>
              <a:rPr lang="en-US">
                <a:solidFill>
                  <a:srgbClr val="FC0128"/>
                </a:solidFill>
              </a:rPr>
              <a:t> </a:t>
            </a:r>
            <a:r>
              <a:rPr lang="en-US"/>
              <a:t>attributes</a:t>
            </a:r>
            <a:r>
              <a:rPr lang="en-US">
                <a:solidFill>
                  <a:srgbClr val="FC0128"/>
                </a:solidFill>
              </a:rPr>
              <a:t> </a:t>
            </a:r>
            <a:r>
              <a:rPr lang="en-US"/>
              <a:t>directly in a SQL statement.</a:t>
            </a:r>
          </a:p>
        </p:txBody>
      </p:sp>
      <p:sp>
        <p:nvSpPr>
          <p:cNvPr id="54276" name="Footer Placeholder 7"/>
          <p:cNvSpPr>
            <a:spLocks noGrp="1"/>
          </p:cNvSpPr>
          <p:nvPr>
            <p:ph type="ftr" sz="quarter" idx="4"/>
          </p:nvPr>
        </p:nvSpPr>
        <p:spPr>
          <a:noFill/>
        </p:spPr>
        <p:txBody>
          <a:bodyPr/>
          <a:lstStyle/>
          <a:p>
            <a:r>
              <a:rPr lang="en-US"/>
              <a:t>Oracle Database: PL/SQL Fundamentals   8 - </a:t>
            </a:r>
            <a:fld id="{B966CB89-955D-406B-A9E1-E4FA45AB65A1}" type="slidenum">
              <a:rPr lang="en-US" smtClean="0"/>
              <a:pPr/>
              <a:t>151</a:t>
            </a:fld>
            <a:endParaRPr lang="en-US"/>
          </a:p>
        </p:txBody>
      </p:sp>
    </p:spTree>
    <p:extLst>
      <p:ext uri="{BB962C8B-B14F-4D97-AF65-F5344CB8AC3E}">
        <p14:creationId xmlns:p14="http://schemas.microsoft.com/office/powerpoint/2010/main" val="10181885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lvl="2" eaLnBrk="1" hangingPunct="1">
              <a:spcBef>
                <a:spcPct val="25000"/>
              </a:spcBef>
            </a:pPr>
            <a:r>
              <a:rPr lang="en-US"/>
              <a:t>You can fetch rows only when the cursor is open. Use the </a:t>
            </a:r>
            <a:r>
              <a:rPr lang="en-US">
                <a:latin typeface="Courier New" pitchFamily="49" charset="0"/>
              </a:rPr>
              <a:t>%ISOPEN</a:t>
            </a:r>
            <a:r>
              <a:rPr lang="en-US"/>
              <a:t> cursor attribute to determine whether the cursor is open.</a:t>
            </a:r>
          </a:p>
          <a:p>
            <a:pPr lvl="2" eaLnBrk="1" hangingPunct="1"/>
            <a:r>
              <a:rPr lang="en-US"/>
              <a:t>Fetch rows in a loop. Use cursor attributes to determine when to exit the loop.</a:t>
            </a:r>
          </a:p>
          <a:p>
            <a:pPr lvl="2" eaLnBrk="1" hangingPunct="1"/>
            <a:r>
              <a:rPr lang="en-US"/>
              <a:t>Use the </a:t>
            </a:r>
            <a:r>
              <a:rPr lang="en-US">
                <a:latin typeface="Courier New" pitchFamily="49" charset="0"/>
              </a:rPr>
              <a:t>%ROWCOUNT</a:t>
            </a:r>
            <a:r>
              <a:rPr lang="en-US"/>
              <a:t> cursor attribute to do the following:</a:t>
            </a:r>
          </a:p>
          <a:p>
            <a:pPr lvl="3" eaLnBrk="1" hangingPunct="1"/>
            <a:r>
              <a:rPr lang="en-US"/>
              <a:t>Process an exact number of rows.</a:t>
            </a:r>
          </a:p>
          <a:p>
            <a:pPr lvl="3" eaLnBrk="1" hangingPunct="1"/>
            <a:r>
              <a:rPr lang="en-US"/>
              <a:t>Fetch the rows in a loop and determine when to exit the loop.</a:t>
            </a:r>
          </a:p>
          <a:p>
            <a:pPr lvl="1" eaLnBrk="1" hangingPunct="1">
              <a:spcAft>
                <a:spcPct val="2000"/>
              </a:spcAft>
            </a:pPr>
            <a:r>
              <a:rPr lang="en-US" b="1"/>
              <a:t>Note: </a:t>
            </a:r>
            <a:r>
              <a:rPr lang="en-US">
                <a:latin typeface="Courier New" pitchFamily="49" charset="0"/>
              </a:rPr>
              <a:t>%ISOPEN</a:t>
            </a:r>
            <a:r>
              <a:rPr lang="en-US">
                <a:solidFill>
                  <a:srgbClr val="FC0128"/>
                </a:solidFill>
              </a:rPr>
              <a:t> </a:t>
            </a:r>
            <a:r>
              <a:rPr lang="en-US"/>
              <a:t>returns the status of the cursor: </a:t>
            </a:r>
            <a:r>
              <a:rPr lang="en-US">
                <a:latin typeface="Courier New" pitchFamily="49" charset="0"/>
              </a:rPr>
              <a:t>TRUE</a:t>
            </a:r>
            <a:r>
              <a:rPr lang="en-US"/>
              <a:t> if open and </a:t>
            </a:r>
            <a:r>
              <a:rPr lang="en-US">
                <a:latin typeface="Courier New" pitchFamily="49" charset="0"/>
              </a:rPr>
              <a:t>FALSE</a:t>
            </a:r>
            <a:r>
              <a:rPr lang="en-US"/>
              <a:t> if not.</a:t>
            </a:r>
          </a:p>
        </p:txBody>
      </p:sp>
      <p:sp>
        <p:nvSpPr>
          <p:cNvPr id="55300" name="Footer Placeholder 7"/>
          <p:cNvSpPr>
            <a:spLocks noGrp="1"/>
          </p:cNvSpPr>
          <p:nvPr>
            <p:ph type="ftr" sz="quarter" idx="4"/>
          </p:nvPr>
        </p:nvSpPr>
        <p:spPr>
          <a:noFill/>
        </p:spPr>
        <p:txBody>
          <a:bodyPr/>
          <a:lstStyle/>
          <a:p>
            <a:r>
              <a:rPr lang="en-US"/>
              <a:t>Oracle Database: PL/SQL Fundamentals   8 - </a:t>
            </a:r>
            <a:fld id="{8BCAF699-B58C-48DC-BEBB-D22F51365CDA}" type="slidenum">
              <a:rPr lang="en-US" smtClean="0"/>
              <a:pPr/>
              <a:t>152</a:t>
            </a:fld>
            <a:endParaRPr lang="en-US"/>
          </a:p>
        </p:txBody>
      </p:sp>
    </p:spTree>
    <p:extLst>
      <p:ext uri="{BB962C8B-B14F-4D97-AF65-F5344CB8AC3E}">
        <p14:creationId xmlns:p14="http://schemas.microsoft.com/office/powerpoint/2010/main" val="319850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522288" y="463550"/>
            <a:ext cx="8058151" cy="4533900"/>
          </a:xfrm>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execute an anonymous block, click the Run Script button (or press F5).</a:t>
            </a:r>
          </a:p>
          <a:p>
            <a:pPr lvl="1" eaLnBrk="1" hangingPunct="1"/>
            <a:r>
              <a:rPr lang="en-US" b="1"/>
              <a:t>Note: </a:t>
            </a:r>
            <a:r>
              <a:rPr lang="en-US"/>
              <a:t>The message “anonymous block completed” is displayed in the Script Output window after the block is executed.</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AF953E69-BDF8-4563-9A6C-1901585FE0FC}" type="slidenum">
              <a:rPr lang="en-US" smtClean="0">
                <a:solidFill>
                  <a:srgbClr val="000000"/>
                </a:solidFill>
              </a:rPr>
              <a:pPr eaLnBrk="1" hangingPunct="1"/>
              <a:t>18</a:t>
            </a:fld>
            <a:endParaRPr lang="en-US">
              <a:solidFill>
                <a:srgbClr val="000000"/>
              </a:solidFill>
            </a:endParaRPr>
          </a:p>
        </p:txBody>
      </p:sp>
    </p:spTree>
    <p:extLst>
      <p:ext uri="{BB962C8B-B14F-4D97-AF65-F5344CB8AC3E}">
        <p14:creationId xmlns:p14="http://schemas.microsoft.com/office/powerpoint/2010/main" val="4553753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pPr lvl="1" eaLnBrk="1" hangingPunct="1"/>
            <a:r>
              <a:rPr lang="en-US"/>
              <a:t>The example in the slide retrieves the first 10 employees one by one. This example shows how the </a:t>
            </a:r>
            <a:r>
              <a:rPr lang="en-US">
                <a:latin typeface="Courier New" pitchFamily="49" charset="0"/>
              </a:rPr>
              <a:t>%ROWCOUNT</a:t>
            </a:r>
            <a:r>
              <a:rPr lang="en-US"/>
              <a:t> and </a:t>
            </a:r>
            <a:r>
              <a:rPr lang="en-US">
                <a:latin typeface="Courier New" pitchFamily="49" charset="0"/>
              </a:rPr>
              <a:t>%NOTFOUND</a:t>
            </a:r>
            <a:r>
              <a:rPr lang="en-US"/>
              <a:t> attributes can be used for exit conditions in a loop.</a:t>
            </a:r>
          </a:p>
        </p:txBody>
      </p:sp>
      <p:sp>
        <p:nvSpPr>
          <p:cNvPr id="56324" name="Footer Placeholder 7"/>
          <p:cNvSpPr>
            <a:spLocks noGrp="1"/>
          </p:cNvSpPr>
          <p:nvPr>
            <p:ph type="ftr" sz="quarter" idx="4"/>
          </p:nvPr>
        </p:nvSpPr>
        <p:spPr>
          <a:noFill/>
        </p:spPr>
        <p:txBody>
          <a:bodyPr/>
          <a:lstStyle/>
          <a:p>
            <a:r>
              <a:rPr lang="en-US"/>
              <a:t>Oracle Database: PL/SQL Fundamentals   8 - </a:t>
            </a:r>
            <a:fld id="{1717CE4A-FEE8-4914-A2E7-6E528F0D179A}" type="slidenum">
              <a:rPr lang="en-US" smtClean="0"/>
              <a:pPr/>
              <a:t>153</a:t>
            </a:fld>
            <a:endParaRPr lang="en-US"/>
          </a:p>
        </p:txBody>
      </p:sp>
    </p:spTree>
    <p:extLst>
      <p:ext uri="{BB962C8B-B14F-4D97-AF65-F5344CB8AC3E}">
        <p14:creationId xmlns:p14="http://schemas.microsoft.com/office/powerpoint/2010/main" val="13044736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lvl="1" eaLnBrk="1" hangingPunct="1"/>
            <a:r>
              <a:rPr lang="en-US"/>
              <a:t>Note that there is no declarative section in this PL/SQL block. The difference between the cursor </a:t>
            </a:r>
            <a:r>
              <a:rPr lang="en-US">
                <a:latin typeface="Courier New" pitchFamily="49" charset="0"/>
              </a:rPr>
              <a:t>FOR</a:t>
            </a:r>
            <a:r>
              <a:rPr lang="en-US"/>
              <a:t> loops using subqueries and the cursor </a:t>
            </a:r>
            <a:r>
              <a:rPr lang="en-US">
                <a:latin typeface="Courier New" pitchFamily="49" charset="0"/>
              </a:rPr>
              <a:t>FOR</a:t>
            </a:r>
            <a:r>
              <a:rPr lang="en-US"/>
              <a:t> loop lies in the cursor declaration. If you are writing cursor </a:t>
            </a:r>
            <a:r>
              <a:rPr lang="en-US">
                <a:latin typeface="Courier New" pitchFamily="49" charset="0"/>
              </a:rPr>
              <a:t>FOR</a:t>
            </a:r>
            <a:r>
              <a:rPr lang="en-US"/>
              <a:t> loops using subqueries, you need not declare the cursor in the declarative section. You have to provide the </a:t>
            </a:r>
            <a:r>
              <a:rPr lang="en-US">
                <a:latin typeface="Courier New" pitchFamily="49" charset="0"/>
              </a:rPr>
              <a:t>SELECT</a:t>
            </a:r>
            <a:r>
              <a:rPr lang="en-US"/>
              <a:t> statement that determines the active set in the loop itself.</a:t>
            </a:r>
          </a:p>
          <a:p>
            <a:pPr lvl="1" eaLnBrk="1" hangingPunct="1"/>
            <a:r>
              <a:rPr lang="en-US"/>
              <a:t>The example that was used to illustrate a cursor </a:t>
            </a:r>
            <a:r>
              <a:rPr lang="en-US">
                <a:latin typeface="Courier New" pitchFamily="49" charset="0"/>
              </a:rPr>
              <a:t>FOR</a:t>
            </a:r>
            <a:r>
              <a:rPr lang="en-US"/>
              <a:t> loop is rewritten to illustrate a cursor </a:t>
            </a:r>
            <a:r>
              <a:rPr lang="en-US">
                <a:latin typeface="Courier New" pitchFamily="49" charset="0"/>
              </a:rPr>
              <a:t>FOR</a:t>
            </a:r>
            <a:r>
              <a:rPr lang="en-US"/>
              <a:t> loop using subqueries.</a:t>
            </a:r>
          </a:p>
          <a:p>
            <a:pPr lvl="1" eaLnBrk="1" hangingPunct="1"/>
            <a:r>
              <a:rPr lang="en-US" b="1"/>
              <a:t>Note: </a:t>
            </a:r>
            <a:r>
              <a:rPr lang="en-US"/>
              <a:t>You cannot reference explicit cursor attributes if you use a subquery in a cursor </a:t>
            </a:r>
            <a:r>
              <a:rPr lang="en-US">
                <a:latin typeface="Courier New" pitchFamily="49" charset="0"/>
              </a:rPr>
              <a:t>FOR</a:t>
            </a:r>
            <a:r>
              <a:rPr lang="en-US"/>
              <a:t> loop because you cannot give the cursor an explicit name.</a:t>
            </a:r>
          </a:p>
        </p:txBody>
      </p:sp>
      <p:sp>
        <p:nvSpPr>
          <p:cNvPr id="57348" name="Footer Placeholder 7"/>
          <p:cNvSpPr>
            <a:spLocks noGrp="1"/>
          </p:cNvSpPr>
          <p:nvPr>
            <p:ph type="ftr" sz="quarter" idx="4"/>
          </p:nvPr>
        </p:nvSpPr>
        <p:spPr>
          <a:noFill/>
        </p:spPr>
        <p:txBody>
          <a:bodyPr/>
          <a:lstStyle/>
          <a:p>
            <a:r>
              <a:rPr lang="en-US"/>
              <a:t>Oracle Database: PL/SQL Fundamentals   8 - </a:t>
            </a:r>
            <a:fld id="{581067DB-6F08-4440-B8CF-89F83B66836F}" type="slidenum">
              <a:rPr lang="en-US" smtClean="0"/>
              <a:pPr/>
              <a:t>154</a:t>
            </a:fld>
            <a:endParaRPr lang="en-US"/>
          </a:p>
        </p:txBody>
      </p:sp>
    </p:spTree>
    <p:extLst>
      <p:ext uri="{BB962C8B-B14F-4D97-AF65-F5344CB8AC3E}">
        <p14:creationId xmlns:p14="http://schemas.microsoft.com/office/powerpoint/2010/main" val="1232535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lvl="1" eaLnBrk="1" hangingPunct="1"/>
            <a:r>
              <a:rPr lang="en-US"/>
              <a:t>You can pass parameters to a cursor. This means that you can open and close an explicit cursor several times in a block, returning a different active set on each occasion. For each execution, the previous cursor is closed and reopened with a new set of parameters.</a:t>
            </a:r>
          </a:p>
          <a:p>
            <a:pPr lvl="1" eaLnBrk="1" hangingPunct="1"/>
            <a:r>
              <a:rPr lang="en-US"/>
              <a:t>Each formal parameter in the cursor declaration</a:t>
            </a:r>
            <a:r>
              <a:rPr lang="en-US">
                <a:solidFill>
                  <a:srgbClr val="FC0128"/>
                </a:solidFill>
              </a:rPr>
              <a:t> </a:t>
            </a:r>
            <a:r>
              <a:rPr lang="en-US"/>
              <a:t>must have a corresponding actual parameter </a:t>
            </a:r>
            <a:br>
              <a:rPr lang="en-US"/>
            </a:br>
            <a:r>
              <a:rPr lang="en-US"/>
              <a:t>in the </a:t>
            </a:r>
            <a:r>
              <a:rPr lang="en-US">
                <a:latin typeface="Courier New" pitchFamily="49" charset="0"/>
              </a:rPr>
              <a:t>OPEN</a:t>
            </a:r>
            <a:r>
              <a:rPr lang="en-US"/>
              <a:t> statement. Parameter data types are the same as those for scalar variables, but </a:t>
            </a:r>
            <a:br>
              <a:rPr lang="en-US"/>
            </a:br>
            <a:r>
              <a:rPr lang="en-US"/>
              <a:t>you do not give them sizes. The parameter names are for reference in the query expression of the cursor.</a:t>
            </a:r>
          </a:p>
          <a:p>
            <a:pPr lvl="1" eaLnBrk="1" hangingPunct="1"/>
            <a:r>
              <a:rPr lang="en-US"/>
              <a:t>In the syntax:</a:t>
            </a:r>
          </a:p>
          <a:p>
            <a:pPr eaLnBrk="1" hangingPunct="1"/>
            <a:endParaRPr lang="en-US"/>
          </a:p>
          <a:p>
            <a:pPr eaLnBrk="1" hangingPunct="1"/>
            <a:endParaRPr lang="en-US"/>
          </a:p>
          <a:p>
            <a:pPr lvl="1" eaLnBrk="1" hangingPunct="1"/>
            <a:r>
              <a:rPr lang="en-US"/>
              <a:t/>
            </a:r>
            <a:br>
              <a:rPr lang="en-US"/>
            </a:br>
            <a:r>
              <a:rPr lang="en-US"/>
              <a:t/>
            </a:r>
            <a:br>
              <a:rPr lang="en-US"/>
            </a:br>
            <a:endParaRPr lang="en-US"/>
          </a:p>
          <a:p>
            <a:pPr lvl="1" eaLnBrk="1" hangingPunct="1"/>
            <a:r>
              <a:rPr lang="en-US"/>
              <a:t>The parameter notation does not offer greater functionality; it simply allows you to specify input values easily and clearly. This is particularly useful when the same cursor is referenced repeatedly.</a:t>
            </a:r>
          </a:p>
        </p:txBody>
      </p:sp>
      <p:graphicFrame>
        <p:nvGraphicFramePr>
          <p:cNvPr id="358404" name="Group 4"/>
          <p:cNvGraphicFramePr>
            <a:graphicFrameLocks noGrp="1"/>
          </p:cNvGraphicFramePr>
          <p:nvPr/>
        </p:nvGraphicFramePr>
        <p:xfrm>
          <a:off x="818198" y="6860606"/>
          <a:ext cx="4673600" cy="837900"/>
        </p:xfrm>
        <a:graphic>
          <a:graphicData uri="http://schemas.openxmlformats.org/drawingml/2006/table">
            <a:tbl>
              <a:tblPr/>
              <a:tblGrid>
                <a:gridCol w="1276644">
                  <a:extLst>
                    <a:ext uri="{9D8B030D-6E8A-4147-A177-3AD203B41FA5}">
                      <a16:colId xmlns:a16="http://schemas.microsoft.com/office/drawing/2014/main" xmlns="" val="20000"/>
                    </a:ext>
                  </a:extLst>
                </a:gridCol>
                <a:gridCol w="3396956">
                  <a:extLst>
                    <a:ext uri="{9D8B030D-6E8A-4147-A177-3AD203B41FA5}">
                      <a16:colId xmlns:a16="http://schemas.microsoft.com/office/drawing/2014/main" xmlns="" val="20001"/>
                    </a:ext>
                  </a:extLst>
                </a:gridCol>
              </a:tblGrid>
              <a:tr h="1892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cursor_name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a PL/SQL identifier for the declared cursor</a:t>
                      </a:r>
                    </a:p>
                  </a:txBody>
                  <a:tcPr marL="91612" marR="91612"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2098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parameter_name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the name of a parameter</a:t>
                      </a:r>
                    </a:p>
                  </a:txBody>
                  <a:tcPr marL="91612" marR="91612"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2416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datatype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scalar data type of the parameter</a:t>
                      </a:r>
                    </a:p>
                  </a:txBody>
                  <a:tcPr marL="91612" marR="91612"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2"/>
                  </a:ext>
                </a:extLst>
              </a:tr>
              <a:tr h="1971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select_statement</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 </a:t>
                      </a:r>
                      <a:r>
                        <a:rPr kumimoji="0" lang="en-US" sz="1100" b="0" i="0" u="none" strike="noStrike" cap="none" normalizeH="0" baseline="0" dirty="0">
                          <a:ln>
                            <a:noFill/>
                          </a:ln>
                          <a:solidFill>
                            <a:schemeClr val="tx1"/>
                          </a:solidFill>
                          <a:effectLst/>
                          <a:latin typeface="Courier New" pitchFamily="49" charset="0"/>
                        </a:rPr>
                        <a:t>SELECT</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statement without the </a:t>
                      </a:r>
                      <a:r>
                        <a:rPr kumimoji="0" lang="en-US" sz="1100" b="0" i="0" u="none" strike="noStrike" cap="none" normalizeH="0" baseline="0" dirty="0">
                          <a:ln>
                            <a:noFill/>
                          </a:ln>
                          <a:solidFill>
                            <a:schemeClr val="tx1"/>
                          </a:solidFill>
                          <a:effectLst/>
                          <a:latin typeface="Courier New" pitchFamily="49" charset="0"/>
                        </a:rPr>
                        <a:t>INTO</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clause</a:t>
                      </a:r>
                    </a:p>
                  </a:txBody>
                  <a:tcPr marL="91612" marR="91612"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58381" name="Footer Placeholder 8"/>
          <p:cNvSpPr>
            <a:spLocks noGrp="1"/>
          </p:cNvSpPr>
          <p:nvPr>
            <p:ph type="ftr" sz="quarter" idx="4"/>
          </p:nvPr>
        </p:nvSpPr>
        <p:spPr>
          <a:noFill/>
        </p:spPr>
        <p:txBody>
          <a:bodyPr/>
          <a:lstStyle/>
          <a:p>
            <a:r>
              <a:rPr lang="en-US"/>
              <a:t>Oracle Database: PL/SQL Fundamentals   8 - </a:t>
            </a:r>
            <a:fld id="{886319FE-1B95-4A5F-85A8-F63CB8A77C6A}" type="slidenum">
              <a:rPr lang="en-US" smtClean="0"/>
              <a:pPr/>
              <a:t>155</a:t>
            </a:fld>
            <a:endParaRPr lang="en-US"/>
          </a:p>
        </p:txBody>
      </p:sp>
    </p:spTree>
    <p:extLst>
      <p:ext uri="{BB962C8B-B14F-4D97-AF65-F5344CB8AC3E}">
        <p14:creationId xmlns:p14="http://schemas.microsoft.com/office/powerpoint/2010/main" val="2942479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lvl="1" eaLnBrk="1" hangingPunct="1"/>
            <a:r>
              <a:rPr lang="en-US"/>
              <a:t>Parameter data types are the same as those for scalar variables, but you do not give them sizes. The parameter names are for reference in the cursor’s query. In the following example, a cursor is declared and is defined with one parameter: </a:t>
            </a:r>
          </a:p>
          <a:p>
            <a:pPr lvl="4" eaLnBrk="1" hangingPunct="1"/>
            <a:r>
              <a:rPr lang="en-US"/>
              <a:t>DECLARE</a:t>
            </a:r>
            <a:br>
              <a:rPr lang="en-US"/>
            </a:br>
            <a:r>
              <a:rPr lang="en-US"/>
              <a:t>   CURSOR c_emp_cursor(deptno NUMBER) IS SELECT ...</a:t>
            </a:r>
          </a:p>
          <a:p>
            <a:pPr lvl="1" eaLnBrk="1" hangingPunct="1"/>
            <a:r>
              <a:rPr lang="en-US"/>
              <a:t>The following statements open the cursor and return different active sets:</a:t>
            </a:r>
          </a:p>
          <a:p>
            <a:pPr lvl="4" eaLnBrk="1" hangingPunct="1"/>
            <a:r>
              <a:rPr lang="en-US"/>
              <a:t>OPEN c_emp_cursor(10);</a:t>
            </a:r>
            <a:br>
              <a:rPr lang="en-US"/>
            </a:br>
            <a:r>
              <a:rPr lang="en-US"/>
              <a:t>OPEN c_emp_cursor(20); </a:t>
            </a:r>
          </a:p>
          <a:p>
            <a:pPr lvl="1" eaLnBrk="1" hangingPunct="1"/>
            <a:r>
              <a:rPr lang="en-US"/>
              <a:t>You can pass parameters to the cursor that is used in a cursor </a:t>
            </a:r>
            <a:r>
              <a:rPr lang="en-US">
                <a:latin typeface="Courier New" pitchFamily="49" charset="0"/>
              </a:rPr>
              <a:t>FOR</a:t>
            </a:r>
            <a:r>
              <a:rPr lang="en-US"/>
              <a:t> loop:</a:t>
            </a:r>
          </a:p>
          <a:p>
            <a:pPr lvl="4" eaLnBrk="1" hangingPunct="1"/>
            <a:r>
              <a:rPr lang="en-US"/>
              <a:t>DECLARE</a:t>
            </a:r>
            <a:br>
              <a:rPr lang="en-US"/>
            </a:br>
            <a:r>
              <a:rPr lang="en-US"/>
              <a:t>CURSOR c_emp_cursor(p_deptno NUMBER, p_job VARCHAR2)IS</a:t>
            </a:r>
            <a:br>
              <a:rPr lang="en-US"/>
            </a:br>
            <a:r>
              <a:rPr lang="en-US"/>
              <a:t>   SELECT ...    </a:t>
            </a:r>
            <a:br>
              <a:rPr lang="en-US"/>
            </a:br>
            <a:r>
              <a:rPr lang="en-US"/>
              <a:t>BEGIN</a:t>
            </a:r>
            <a:br>
              <a:rPr lang="en-US"/>
            </a:br>
            <a:r>
              <a:rPr lang="en-US"/>
              <a:t>   FOR emp_record IN c_emp_cursor(10, </a:t>
            </a:r>
            <a:r>
              <a:rPr lang="en-US" b="1"/>
              <a:t>'</a:t>
            </a:r>
            <a:r>
              <a:rPr lang="en-US"/>
              <a:t>Sales</a:t>
            </a:r>
            <a:r>
              <a:rPr lang="en-US" b="1"/>
              <a:t>'</a:t>
            </a:r>
            <a:r>
              <a:rPr lang="en-US"/>
              <a:t>) LOOP ...</a:t>
            </a:r>
          </a:p>
        </p:txBody>
      </p:sp>
      <p:sp>
        <p:nvSpPr>
          <p:cNvPr id="59396" name="Footer Placeholder 7"/>
          <p:cNvSpPr>
            <a:spLocks noGrp="1"/>
          </p:cNvSpPr>
          <p:nvPr>
            <p:ph type="ftr" sz="quarter" idx="4"/>
          </p:nvPr>
        </p:nvSpPr>
        <p:spPr>
          <a:noFill/>
        </p:spPr>
        <p:txBody>
          <a:bodyPr/>
          <a:lstStyle/>
          <a:p>
            <a:r>
              <a:rPr lang="en-US"/>
              <a:t>Oracle Database: PL/SQL Fundamentals   8 - </a:t>
            </a:r>
            <a:fld id="{99B2AE22-70A8-42C3-BE8F-696ED5F95B0B}" type="slidenum">
              <a:rPr lang="en-US" smtClean="0"/>
              <a:pPr/>
              <a:t>156</a:t>
            </a:fld>
            <a:endParaRPr lang="en-US"/>
          </a:p>
        </p:txBody>
      </p:sp>
    </p:spTree>
    <p:extLst>
      <p:ext uri="{BB962C8B-B14F-4D97-AF65-F5344CB8AC3E}">
        <p14:creationId xmlns:p14="http://schemas.microsoft.com/office/powerpoint/2010/main" val="154497327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lvl="1" eaLnBrk="1" hangingPunct="1"/>
            <a:r>
              <a:rPr lang="en-US"/>
              <a:t>If there are multiple sessions for a single database, there is the possibility that the rows of a particular table were updated after you opened your cursor. You see the updated data only when you reopen the cursor. Therefore, it is better to have locks on the rows before you update or delete rows. You can lock the rows with the </a:t>
            </a:r>
            <a:r>
              <a:rPr lang="en-US">
                <a:latin typeface="Courier New" pitchFamily="49" charset="0"/>
              </a:rPr>
              <a:t>FOR</a:t>
            </a:r>
            <a:r>
              <a:rPr lang="en-US"/>
              <a:t> </a:t>
            </a:r>
            <a:r>
              <a:rPr lang="en-US">
                <a:latin typeface="Courier New" pitchFamily="49" charset="0"/>
              </a:rPr>
              <a:t>UPDATE</a:t>
            </a:r>
            <a:r>
              <a:rPr lang="en-US"/>
              <a:t> clause in the cursor query.</a:t>
            </a:r>
          </a:p>
          <a:p>
            <a:pPr lvl="1" eaLnBrk="1" hangingPunct="1"/>
            <a:r>
              <a:rPr lang="en-US"/>
              <a:t>In the syntax:</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The </a:t>
            </a:r>
            <a:r>
              <a:rPr lang="en-US">
                <a:latin typeface="Courier New" pitchFamily="49" charset="0"/>
              </a:rPr>
              <a:t>FOR</a:t>
            </a:r>
            <a:r>
              <a:rPr lang="en-US"/>
              <a:t> </a:t>
            </a:r>
            <a:r>
              <a:rPr lang="en-US">
                <a:latin typeface="Courier New" pitchFamily="49" charset="0"/>
              </a:rPr>
              <a:t>UPDATE</a:t>
            </a:r>
            <a:r>
              <a:rPr lang="en-US"/>
              <a:t> clause is the last clause in a </a:t>
            </a:r>
            <a:r>
              <a:rPr lang="en-US">
                <a:latin typeface="Courier New" pitchFamily="49" charset="0"/>
              </a:rPr>
              <a:t>SELECT</a:t>
            </a:r>
            <a:r>
              <a:rPr lang="en-US"/>
              <a:t> statement, even after </a:t>
            </a:r>
            <a:r>
              <a:rPr lang="en-US">
                <a:latin typeface="Courier New" pitchFamily="49" charset="0"/>
              </a:rPr>
              <a:t>ORDER</a:t>
            </a:r>
            <a:r>
              <a:rPr lang="en-US"/>
              <a:t> </a:t>
            </a:r>
            <a:r>
              <a:rPr lang="en-US">
                <a:latin typeface="Courier New" pitchFamily="49" charset="0"/>
              </a:rPr>
              <a:t>BY</a:t>
            </a:r>
            <a:r>
              <a:rPr lang="en-US"/>
              <a:t> (if it exists). When you want to query multiple tables, you can use the </a:t>
            </a:r>
            <a:r>
              <a:rPr lang="en-US">
                <a:latin typeface="Courier New" pitchFamily="49" charset="0"/>
              </a:rPr>
              <a:t>FOR</a:t>
            </a:r>
            <a:r>
              <a:rPr lang="en-US"/>
              <a:t> </a:t>
            </a:r>
            <a:r>
              <a:rPr lang="en-US">
                <a:latin typeface="Courier New" pitchFamily="49" charset="0"/>
              </a:rPr>
              <a:t>UPDATE</a:t>
            </a:r>
            <a:r>
              <a:rPr lang="en-US"/>
              <a:t> clause to confine row locking to particular tables. </a:t>
            </a:r>
            <a:r>
              <a:rPr lang="en-US">
                <a:latin typeface="Courier New" pitchFamily="49" charset="0"/>
              </a:rPr>
              <a:t>FOR</a:t>
            </a:r>
            <a:r>
              <a:rPr lang="en-US"/>
              <a:t> </a:t>
            </a:r>
            <a:r>
              <a:rPr lang="en-US">
                <a:latin typeface="Courier New" pitchFamily="49" charset="0"/>
              </a:rPr>
              <a:t>UPDATE</a:t>
            </a:r>
            <a:r>
              <a:rPr lang="en-US"/>
              <a:t> </a:t>
            </a:r>
            <a:r>
              <a:rPr lang="en-US">
                <a:latin typeface="Courier New" pitchFamily="49" charset="0"/>
              </a:rPr>
              <a:t>OF</a:t>
            </a:r>
            <a:r>
              <a:rPr lang="en-US"/>
              <a:t> </a:t>
            </a:r>
            <a:r>
              <a:rPr lang="en-US">
                <a:latin typeface="Courier New" pitchFamily="49" charset="0"/>
              </a:rPr>
              <a:t>col_name(s)</a:t>
            </a:r>
            <a:r>
              <a:rPr lang="en-US"/>
              <a:t> locks rows only in tables that contain </a:t>
            </a:r>
            <a:r>
              <a:rPr lang="en-US">
                <a:latin typeface="Courier New" pitchFamily="49" charset="0"/>
              </a:rPr>
              <a:t>col_name(s)</a:t>
            </a:r>
            <a:r>
              <a:rPr lang="en-US"/>
              <a:t>.</a:t>
            </a:r>
          </a:p>
        </p:txBody>
      </p:sp>
      <p:graphicFrame>
        <p:nvGraphicFramePr>
          <p:cNvPr id="362500" name="Group 4"/>
          <p:cNvGraphicFramePr>
            <a:graphicFrameLocks noGrp="1"/>
          </p:cNvGraphicFramePr>
          <p:nvPr/>
        </p:nvGraphicFramePr>
        <p:xfrm>
          <a:off x="818198" y="6448811"/>
          <a:ext cx="5055638" cy="783843"/>
        </p:xfrm>
        <a:graphic>
          <a:graphicData uri="http://schemas.openxmlformats.org/drawingml/2006/table">
            <a:tbl>
              <a:tblPr/>
              <a:tblGrid>
                <a:gridCol w="1405109">
                  <a:extLst>
                    <a:ext uri="{9D8B030D-6E8A-4147-A177-3AD203B41FA5}">
                      <a16:colId xmlns:a16="http://schemas.microsoft.com/office/drawing/2014/main" xmlns="" val="20000"/>
                    </a:ext>
                  </a:extLst>
                </a:gridCol>
                <a:gridCol w="3650529">
                  <a:extLst>
                    <a:ext uri="{9D8B030D-6E8A-4147-A177-3AD203B41FA5}">
                      <a16:colId xmlns:a16="http://schemas.microsoft.com/office/drawing/2014/main" xmlns="" val="20001"/>
                    </a:ext>
                  </a:extLst>
                </a:gridCol>
              </a:tblGrid>
              <a:tr h="3815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column_reference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51" marR="91651"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 column in the table against which the query is performed (A list of columns may also be used.)</a:t>
                      </a:r>
                    </a:p>
                  </a:txBody>
                  <a:tcPr marL="91651" marR="91651"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4022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ourier New" pitchFamily="49" charset="0"/>
                        </a:rPr>
                        <a:t>NOWAIT</a:t>
                      </a:r>
                    </a:p>
                  </a:txBody>
                  <a:tcPr marL="91651" marR="91651"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Returns an Oracle Server error if the rows are locked by another session</a:t>
                      </a:r>
                    </a:p>
                  </a:txBody>
                  <a:tcPr marL="91651" marR="91651"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60425" name="Footer Placeholder 8"/>
          <p:cNvSpPr>
            <a:spLocks noGrp="1"/>
          </p:cNvSpPr>
          <p:nvPr>
            <p:ph type="ftr" sz="quarter" idx="4"/>
          </p:nvPr>
        </p:nvSpPr>
        <p:spPr>
          <a:noFill/>
        </p:spPr>
        <p:txBody>
          <a:bodyPr/>
          <a:lstStyle/>
          <a:p>
            <a:r>
              <a:rPr lang="en-US"/>
              <a:t>Oracle Database: PL/SQL Fundamentals   8 - </a:t>
            </a:r>
            <a:fld id="{F127A0A7-55FB-4F3B-BB2A-8B0627D78526}" type="slidenum">
              <a:rPr lang="en-US" smtClean="0"/>
              <a:pPr/>
              <a:t>157</a:t>
            </a:fld>
            <a:endParaRPr lang="en-US"/>
          </a:p>
        </p:txBody>
      </p:sp>
    </p:spTree>
    <p:extLst>
      <p:ext uri="{BB962C8B-B14F-4D97-AF65-F5344CB8AC3E}">
        <p14:creationId xmlns:p14="http://schemas.microsoft.com/office/powerpoint/2010/main" val="7168380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lvl="1" eaLnBrk="1" hangingPunct="1">
              <a:tabLst>
                <a:tab pos="916229" algn="l"/>
              </a:tabLst>
            </a:pPr>
            <a:r>
              <a:rPr lang="en-US"/>
              <a:t>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is used in conjunction with the </a:t>
            </a:r>
            <a:r>
              <a:rPr lang="en-US">
                <a:latin typeface="Courier New" pitchFamily="49" charset="0"/>
              </a:rPr>
              <a:t>FOR</a:t>
            </a:r>
            <a:r>
              <a:rPr lang="en-US"/>
              <a:t> </a:t>
            </a:r>
            <a:r>
              <a:rPr lang="en-US">
                <a:latin typeface="Courier New" pitchFamily="49" charset="0"/>
              </a:rPr>
              <a:t>UPDATE</a:t>
            </a:r>
            <a:r>
              <a:rPr lang="en-US"/>
              <a:t> clause to refer to the current row in an explicit cursor. 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is used in the </a:t>
            </a:r>
            <a:r>
              <a:rPr lang="en-US">
                <a:latin typeface="Courier New" pitchFamily="49" charset="0"/>
              </a:rPr>
              <a:t>UPDATE</a:t>
            </a:r>
            <a:r>
              <a:rPr lang="en-US"/>
              <a:t> or </a:t>
            </a:r>
            <a:r>
              <a:rPr lang="en-US">
                <a:latin typeface="Courier New" pitchFamily="49" charset="0"/>
              </a:rPr>
              <a:t>DELETE</a:t>
            </a:r>
            <a:r>
              <a:rPr lang="en-US"/>
              <a:t> statement, whereas the </a:t>
            </a:r>
            <a:r>
              <a:rPr lang="en-US">
                <a:latin typeface="Courier New" pitchFamily="49" charset="0"/>
              </a:rPr>
              <a:t>FOR</a:t>
            </a:r>
            <a:r>
              <a:rPr lang="en-US"/>
              <a:t> </a:t>
            </a:r>
            <a:r>
              <a:rPr lang="en-US">
                <a:latin typeface="Courier New" pitchFamily="49" charset="0"/>
              </a:rPr>
              <a:t>UPDATE</a:t>
            </a:r>
            <a:r>
              <a:rPr lang="en-US"/>
              <a:t> clause is specified in the cursor declaration. You can use the combination for updating and deleting the current row from the corresponding database table. This enables you to apply updates and deletes to the row currently being addressed, without the need to explicitly reference the row ID. You must include the </a:t>
            </a:r>
            <a:r>
              <a:rPr lang="en-US">
                <a:latin typeface="Courier New" pitchFamily="49" charset="0"/>
              </a:rPr>
              <a:t>FOR</a:t>
            </a:r>
            <a:r>
              <a:rPr lang="en-US"/>
              <a:t> </a:t>
            </a:r>
            <a:r>
              <a:rPr lang="en-US">
                <a:latin typeface="Courier New" pitchFamily="49" charset="0"/>
              </a:rPr>
              <a:t>UPDATE</a:t>
            </a:r>
            <a:r>
              <a:rPr lang="en-US"/>
              <a:t> clause in the cursor query so that the rows are locked on </a:t>
            </a:r>
            <a:r>
              <a:rPr lang="en-US">
                <a:latin typeface="Courier New" pitchFamily="49" charset="0"/>
              </a:rPr>
              <a:t>OPEN</a:t>
            </a:r>
            <a:r>
              <a:rPr lang="en-US"/>
              <a:t>. </a:t>
            </a:r>
          </a:p>
          <a:p>
            <a:pPr lvl="1" eaLnBrk="1" hangingPunct="1">
              <a:tabLst>
                <a:tab pos="916229" algn="l"/>
              </a:tabLst>
            </a:pPr>
            <a:r>
              <a:rPr lang="en-US"/>
              <a:t>In the syntax:</a:t>
            </a:r>
          </a:p>
          <a:p>
            <a:pPr marL="400850" lvl="2" indent="-171793" eaLnBrk="1" hangingPunct="1">
              <a:buNone/>
              <a:tabLst>
                <a:tab pos="916229" algn="l"/>
              </a:tabLst>
            </a:pPr>
            <a:r>
              <a:rPr lang="en-US" i="1"/>
              <a:t>cursor	</a:t>
            </a:r>
            <a:r>
              <a:rPr lang="en-US"/>
              <a:t>Is the name of a declared cursor (The cursor must have been declared with the </a:t>
            </a:r>
            <a:r>
              <a:rPr lang="en-US">
                <a:latin typeface="Courier New" pitchFamily="49" charset="0"/>
              </a:rPr>
              <a:t>FOR</a:t>
            </a:r>
            <a:r>
              <a:rPr lang="en-US"/>
              <a:t> 	</a:t>
            </a:r>
            <a:r>
              <a:rPr lang="en-US">
                <a:latin typeface="Courier New" pitchFamily="49" charset="0"/>
              </a:rPr>
              <a:t>UPDATE</a:t>
            </a:r>
            <a:r>
              <a:rPr lang="en-US"/>
              <a:t> clause.)</a:t>
            </a:r>
          </a:p>
        </p:txBody>
      </p:sp>
      <p:sp>
        <p:nvSpPr>
          <p:cNvPr id="61444" name="Footer Placeholder 7"/>
          <p:cNvSpPr>
            <a:spLocks noGrp="1"/>
          </p:cNvSpPr>
          <p:nvPr>
            <p:ph type="ftr" sz="quarter" idx="4"/>
          </p:nvPr>
        </p:nvSpPr>
        <p:spPr>
          <a:noFill/>
        </p:spPr>
        <p:txBody>
          <a:bodyPr/>
          <a:lstStyle/>
          <a:p>
            <a:r>
              <a:rPr lang="en-US"/>
              <a:t>Oracle Database: PL/SQL Fundamentals   8 - </a:t>
            </a:r>
            <a:fld id="{D231C43A-2590-42A3-8A7E-279AC92881D1}" type="slidenum">
              <a:rPr lang="en-US" smtClean="0"/>
              <a:pPr/>
              <a:t>158</a:t>
            </a:fld>
            <a:endParaRPr lang="en-US"/>
          </a:p>
        </p:txBody>
      </p:sp>
    </p:spTree>
    <p:extLst>
      <p:ext uri="{BB962C8B-B14F-4D97-AF65-F5344CB8AC3E}">
        <p14:creationId xmlns:p14="http://schemas.microsoft.com/office/powerpoint/2010/main" val="8524511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lvl="1" eaLnBrk="1" hangingPunct="1"/>
            <a:r>
              <a:rPr lang="en-US"/>
              <a:t>The Oracle Server uses work areas to execute SQL statements and store processing information. You can use a PL/SQL construct called a </a:t>
            </a:r>
            <a:r>
              <a:rPr lang="en-US" i="1"/>
              <a:t>cursor</a:t>
            </a:r>
            <a:r>
              <a:rPr lang="en-US"/>
              <a:t> to name a work area and access its stored information. There are two kinds of cursors: implicit and explicit. PL/SQL implicitly declares a cursor for all SQL data manipulation statements, including queries that return only one row. For queries that return multiple rows, you must explicitly declare a cursor to process the rows individually.</a:t>
            </a:r>
          </a:p>
          <a:p>
            <a:pPr lvl="1" eaLnBrk="1" hangingPunct="1"/>
            <a:r>
              <a:rPr lang="en-US"/>
              <a:t>Every explicit cursor and cursor variable has four attributes: </a:t>
            </a:r>
            <a:r>
              <a:rPr lang="en-US">
                <a:latin typeface="Courier New" pitchFamily="49" charset="0"/>
              </a:rPr>
              <a:t>%FOUND</a:t>
            </a:r>
            <a:r>
              <a:rPr lang="en-US"/>
              <a:t>, </a:t>
            </a:r>
            <a:r>
              <a:rPr lang="en-US">
                <a:latin typeface="Courier New" pitchFamily="49" charset="0"/>
              </a:rPr>
              <a:t>%ISOPEN</a:t>
            </a:r>
            <a:r>
              <a:rPr lang="en-US"/>
              <a:t>, </a:t>
            </a:r>
            <a:r>
              <a:rPr lang="en-US">
                <a:latin typeface="Courier New" pitchFamily="49" charset="0"/>
              </a:rPr>
              <a:t>%NOTFOUND</a:t>
            </a:r>
            <a:r>
              <a:rPr lang="en-US"/>
              <a:t>, and </a:t>
            </a:r>
            <a:r>
              <a:rPr lang="en-US">
                <a:latin typeface="Courier New" pitchFamily="49" charset="0"/>
              </a:rPr>
              <a:t>%ROWCOUNT</a:t>
            </a:r>
            <a:r>
              <a:rPr lang="en-US"/>
              <a:t>. When appended to the cursor variable name, these attributes return useful information about the execution of a SQL statement. You can use cursor attributes in procedural statements but not in SQL statements. </a:t>
            </a:r>
          </a:p>
          <a:p>
            <a:pPr lvl="1" eaLnBrk="1" hangingPunct="1"/>
            <a:r>
              <a:rPr lang="en-US"/>
              <a:t>Use simple loops or cursor </a:t>
            </a:r>
            <a:r>
              <a:rPr lang="en-US">
                <a:latin typeface="Courier New" pitchFamily="49" charset="0"/>
              </a:rPr>
              <a:t>FOR</a:t>
            </a:r>
            <a:r>
              <a:rPr lang="en-US"/>
              <a:t> loops to operate on the multiple rows fetched by the cursor. If you are using simple loops, you have to open, fetch, and close the cursor; however, cursor </a:t>
            </a:r>
            <a:r>
              <a:rPr lang="en-US">
                <a:latin typeface="Courier New" pitchFamily="49" charset="0"/>
              </a:rPr>
              <a:t>FOR</a:t>
            </a:r>
            <a:r>
              <a:rPr lang="en-US"/>
              <a:t> loops do this implicitly. If you are updating or deleting rows, lock the rows by using a </a:t>
            </a:r>
            <a:r>
              <a:rPr lang="en-US">
                <a:latin typeface="Courier New" pitchFamily="49" charset="0"/>
              </a:rPr>
              <a:t>FOR</a:t>
            </a:r>
            <a:r>
              <a:rPr lang="en-US"/>
              <a:t> </a:t>
            </a:r>
            <a:r>
              <a:rPr lang="en-US">
                <a:latin typeface="Courier New" pitchFamily="49" charset="0"/>
              </a:rPr>
              <a:t>UPDATE</a:t>
            </a:r>
            <a:r>
              <a:rPr lang="en-US"/>
              <a:t> clause. This ensures that the data you are using is not updated by another session after you open the cursor. Use a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in conjunction with the </a:t>
            </a:r>
            <a:r>
              <a:rPr lang="en-US">
                <a:latin typeface="Courier New" pitchFamily="49" charset="0"/>
              </a:rPr>
              <a:t>FOR</a:t>
            </a:r>
            <a:r>
              <a:rPr lang="en-US"/>
              <a:t> </a:t>
            </a:r>
            <a:r>
              <a:rPr lang="en-US">
                <a:latin typeface="Courier New" pitchFamily="49" charset="0"/>
              </a:rPr>
              <a:t>UPDATE</a:t>
            </a:r>
            <a:r>
              <a:rPr lang="en-US"/>
              <a:t> clause to reference the current row fetched by the cursor.</a:t>
            </a:r>
          </a:p>
        </p:txBody>
      </p:sp>
      <p:sp>
        <p:nvSpPr>
          <p:cNvPr id="62468" name="Rectangle 4"/>
          <p:cNvSpPr>
            <a:spLocks noChangeArrowheads="1"/>
          </p:cNvSpPr>
          <p:nvPr/>
        </p:nvSpPr>
        <p:spPr bwMode="auto">
          <a:xfrm>
            <a:off x="412284" y="4994013"/>
            <a:ext cx="6153998" cy="4292847"/>
          </a:xfrm>
          <a:prstGeom prst="rect">
            <a:avLst/>
          </a:prstGeom>
          <a:noFill/>
          <a:ln w="9525">
            <a:noFill/>
            <a:miter lim="800000"/>
            <a:headEnd/>
            <a:tailEnd/>
          </a:ln>
        </p:spPr>
        <p:txBody>
          <a:bodyPr lIns="92249" tIns="46126" rIns="92249" bIns="46126"/>
          <a:lstStyle/>
          <a:p>
            <a:pPr defTabSz="429482" eaLnBrk="0" hangingPunct="0">
              <a:spcBef>
                <a:spcPct val="35000"/>
              </a:spcBef>
            </a:pPr>
            <a:endParaRPr lang="en-US" sz="2400">
              <a:latin typeface="Times New Roman" pitchFamily="18" charset="0"/>
            </a:endParaRPr>
          </a:p>
        </p:txBody>
      </p:sp>
      <p:sp>
        <p:nvSpPr>
          <p:cNvPr id="62469" name="Footer Placeholder 8"/>
          <p:cNvSpPr>
            <a:spLocks noGrp="1"/>
          </p:cNvSpPr>
          <p:nvPr>
            <p:ph type="ftr" sz="quarter" idx="4"/>
          </p:nvPr>
        </p:nvSpPr>
        <p:spPr>
          <a:noFill/>
        </p:spPr>
        <p:txBody>
          <a:bodyPr/>
          <a:lstStyle/>
          <a:p>
            <a:r>
              <a:rPr lang="en-US"/>
              <a:t>Oracle Database: PL/SQL Fundamentals   8 - </a:t>
            </a:r>
            <a:fld id="{40CE973F-419F-4EA9-B230-58C4F1B10F4E}" type="slidenum">
              <a:rPr lang="en-US" smtClean="0"/>
              <a:pPr/>
              <a:t>159</a:t>
            </a:fld>
            <a:endParaRPr lang="en-US"/>
          </a:p>
        </p:txBody>
      </p:sp>
    </p:spTree>
    <p:extLst>
      <p:ext uri="{BB962C8B-B14F-4D97-AF65-F5344CB8AC3E}">
        <p14:creationId xmlns:p14="http://schemas.microsoft.com/office/powerpoint/2010/main" val="4137019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370183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to write PL/SQL blocks with a declarative section and an executable section. All the SQL and PL/SQL code that must be executed is written in the executable block. </a:t>
            </a:r>
          </a:p>
          <a:p>
            <a:pPr lvl="1" eaLnBrk="1" hangingPunct="1"/>
            <a:r>
              <a:rPr lang="en-US"/>
              <a:t>So far it has been assumed that the code works satisfactorily if you take care of compile-time errors. However, the code may cause some unanticipated errors at run time. In this lesson, you learn how to deal with such errors in the PL/SQL block.</a:t>
            </a:r>
          </a:p>
        </p:txBody>
      </p:sp>
      <p:sp>
        <p:nvSpPr>
          <p:cNvPr id="399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F3F45A7-8910-4F9C-B54A-911B7075E303}" type="slidenum">
              <a:rPr lang="en-US" smtClean="0">
                <a:solidFill>
                  <a:srgbClr val="000000"/>
                </a:solidFill>
              </a:rPr>
              <a:pPr eaLnBrk="1" hangingPunct="1"/>
              <a:t>161</a:t>
            </a:fld>
            <a:endParaRPr lang="en-US">
              <a:solidFill>
                <a:srgbClr val="000000"/>
              </a:solidFill>
            </a:endParaRPr>
          </a:p>
        </p:txBody>
      </p:sp>
    </p:spTree>
    <p:extLst>
      <p:ext uri="{BB962C8B-B14F-4D97-AF65-F5344CB8AC3E}">
        <p14:creationId xmlns:p14="http://schemas.microsoft.com/office/powerpoint/2010/main" val="12045980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9" y="6173751"/>
            <a:ext cx="5262575" cy="103028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0963" name="Slide Image Placeholder 9"/>
          <p:cNvSpPr>
            <a:spLocks noGrp="1" noRot="1" noChangeAspect="1" noTextEdit="1"/>
          </p:cNvSpPr>
          <p:nvPr>
            <p:ph type="sldImg"/>
          </p:nvPr>
        </p:nvSpPr>
        <p:spPr>
          <a:ln/>
        </p:spPr>
      </p:sp>
      <p:sp>
        <p:nvSpPr>
          <p:cNvPr id="40964" name="Notes Placeholder 10"/>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Consider the example shown in the slide. There are no syntax errors in the code, which means that you must be able to successfully execute the anonymous block. The </a:t>
            </a:r>
            <a:r>
              <a:rPr lang="en-US">
                <a:latin typeface="Courier New" pitchFamily="49" charset="0"/>
              </a:rPr>
              <a:t>SELECT</a:t>
            </a:r>
            <a:r>
              <a:rPr lang="en-US"/>
              <a:t> statement in the block retrieves the last name of John.</a:t>
            </a:r>
          </a:p>
          <a:p>
            <a:pPr lvl="1" eaLnBrk="1" hangingPunct="1"/>
            <a:r>
              <a:rPr lang="en-US"/>
              <a:t>However, you see the following error report when you execute the code:</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The code does not work as expected. You expected the </a:t>
            </a:r>
            <a:r>
              <a:rPr lang="en-US">
                <a:latin typeface="Courier New" pitchFamily="49" charset="0"/>
              </a:rPr>
              <a:t>SELECT</a:t>
            </a:r>
            <a:r>
              <a:rPr lang="en-US"/>
              <a:t> statement to retrieve only one row; however, it retrieves multiple rows. Such errors that occur at run time are called </a:t>
            </a:r>
            <a:r>
              <a:rPr lang="en-US" i="1"/>
              <a:t>exceptions</a:t>
            </a:r>
            <a:r>
              <a:rPr lang="en-US"/>
              <a:t>. When an exception occurs, the PL/SQL block is terminated. You can handle such exceptions in your PL/SQL block.</a:t>
            </a:r>
          </a:p>
        </p:txBody>
      </p:sp>
      <p:sp>
        <p:nvSpPr>
          <p:cNvPr id="40965" name="Footer Placeholder 1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F2C22D70-E9B3-4D59-8B31-488280DF9DBF}" type="slidenum">
              <a:rPr lang="en-US" smtClean="0">
                <a:solidFill>
                  <a:srgbClr val="000000"/>
                </a:solidFill>
              </a:rPr>
              <a:pPr eaLnBrk="1" hangingPunct="1"/>
              <a:t>162</a:t>
            </a:fld>
            <a:endParaRPr lang="en-US">
              <a:solidFill>
                <a:srgbClr val="000000"/>
              </a:solidFill>
            </a:endParaRPr>
          </a:p>
        </p:txBody>
      </p:sp>
    </p:spTree>
    <p:extLst>
      <p:ext uri="{BB962C8B-B14F-4D97-AF65-F5344CB8AC3E}">
        <p14:creationId xmlns:p14="http://schemas.microsoft.com/office/powerpoint/2010/main" val="95014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522288" y="463550"/>
            <a:ext cx="8058151" cy="4533900"/>
          </a:xfrm>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Press F5 (or click the Run Script icon) to view the output for the PL/SQL block. This action: </a:t>
            </a:r>
          </a:p>
          <a:p>
            <a:pPr lvl="2" eaLnBrk="1" hangingPunct="1">
              <a:buFont typeface="Times New Roman" pitchFamily="18" charset="0"/>
              <a:buNone/>
            </a:pPr>
            <a:r>
              <a:rPr lang="en-US"/>
              <a:t>1.	Executes the </a:t>
            </a:r>
            <a:r>
              <a:rPr lang="en-US">
                <a:latin typeface="Courier New" pitchFamily="49" charset="0"/>
              </a:rPr>
              <a:t>SET</a:t>
            </a:r>
            <a:r>
              <a:rPr lang="en-US"/>
              <a:t> </a:t>
            </a:r>
            <a:r>
              <a:rPr lang="en-US">
                <a:latin typeface="Courier New" pitchFamily="49" charset="0"/>
              </a:rPr>
              <a:t>SERVEROUTPUT</a:t>
            </a:r>
            <a:r>
              <a:rPr lang="en-US"/>
              <a:t> </a:t>
            </a:r>
            <a:r>
              <a:rPr lang="en-US">
                <a:latin typeface="Courier New" pitchFamily="49" charset="0"/>
              </a:rPr>
              <a:t>ON</a:t>
            </a:r>
            <a:r>
              <a:rPr lang="en-US"/>
              <a:t> command</a:t>
            </a:r>
          </a:p>
          <a:p>
            <a:pPr lvl="2" eaLnBrk="1" hangingPunct="1">
              <a:buFont typeface="Times New Roman" pitchFamily="18" charset="0"/>
              <a:buNone/>
            </a:pPr>
            <a:r>
              <a:rPr lang="en-US"/>
              <a:t>2.	Runs the anonymous PL/SQL block</a:t>
            </a:r>
          </a:p>
          <a:p>
            <a:pPr lvl="1" eaLnBrk="1" hangingPunct="1"/>
            <a:r>
              <a:rPr lang="en-US"/>
              <a:t>The output appears on the Script Output tab.</a:t>
            </a:r>
          </a:p>
        </p:txBody>
      </p:sp>
      <p:sp>
        <p:nvSpPr>
          <p:cNvPr id="471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E734DCFC-4A9C-4AD3-881D-453BF365FB21}" type="slidenum">
              <a:rPr lang="en-US" smtClean="0">
                <a:solidFill>
                  <a:srgbClr val="000000"/>
                </a:solidFill>
              </a:rPr>
              <a:pPr eaLnBrk="1" hangingPunct="1"/>
              <a:t>19</a:t>
            </a:fld>
            <a:endParaRPr lang="en-US">
              <a:solidFill>
                <a:srgbClr val="000000"/>
              </a:solidFill>
            </a:endParaRPr>
          </a:p>
        </p:txBody>
      </p:sp>
    </p:spTree>
    <p:extLst>
      <p:ext uri="{BB962C8B-B14F-4D97-AF65-F5344CB8AC3E}">
        <p14:creationId xmlns:p14="http://schemas.microsoft.com/office/powerpoint/2010/main" val="12357301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previously learned how to write PL/SQL blocks with a declarative section (beginning with the </a:t>
            </a:r>
            <a:r>
              <a:rPr lang="en-US">
                <a:latin typeface="Courier New" pitchFamily="49" charset="0"/>
              </a:rPr>
              <a:t>DECLARE</a:t>
            </a:r>
            <a:r>
              <a:rPr lang="en-US"/>
              <a:t> keyword) and an executable section (beginning and ending with the </a:t>
            </a:r>
            <a:r>
              <a:rPr lang="en-US">
                <a:latin typeface="Courier New" pitchFamily="49" charset="0"/>
              </a:rPr>
              <a:t>BEGIN</a:t>
            </a:r>
            <a:r>
              <a:rPr lang="en-US"/>
              <a:t> and </a:t>
            </a:r>
            <a:r>
              <a:rPr lang="en-US">
                <a:latin typeface="Courier New" pitchFamily="49" charset="0"/>
              </a:rPr>
              <a:t>END</a:t>
            </a:r>
            <a:r>
              <a:rPr lang="en-US"/>
              <a:t> keywords, respectively).</a:t>
            </a:r>
          </a:p>
          <a:p>
            <a:pPr lvl="1" eaLnBrk="1" hangingPunct="1"/>
            <a:r>
              <a:rPr lang="en-US"/>
              <a:t>For exception handling, you include another optional section called the </a:t>
            </a:r>
            <a:r>
              <a:rPr lang="en-US" i="1"/>
              <a:t>exception section</a:t>
            </a:r>
            <a:r>
              <a:rPr lang="en-US"/>
              <a:t>.</a:t>
            </a:r>
          </a:p>
          <a:p>
            <a:pPr lvl="2" eaLnBrk="1" hangingPunct="1"/>
            <a:r>
              <a:rPr lang="en-US"/>
              <a:t>This section begins with the </a:t>
            </a:r>
            <a:r>
              <a:rPr lang="en-US">
                <a:latin typeface="Courier New" pitchFamily="49" charset="0"/>
              </a:rPr>
              <a:t>EXCEPTION</a:t>
            </a:r>
            <a:r>
              <a:rPr lang="en-US"/>
              <a:t> keyword.</a:t>
            </a:r>
          </a:p>
          <a:p>
            <a:pPr lvl="2" eaLnBrk="1" hangingPunct="1"/>
            <a:r>
              <a:rPr lang="en-US"/>
              <a:t>If present, this must be the last section in a PL/SQL block.</a:t>
            </a:r>
          </a:p>
          <a:p>
            <a:pPr lvl="1" eaLnBrk="1" hangingPunct="1"/>
            <a:r>
              <a:rPr lang="en-US" b="1"/>
              <a:t>Example</a:t>
            </a:r>
          </a:p>
          <a:p>
            <a:pPr lvl="1" eaLnBrk="1" hangingPunct="1"/>
            <a:r>
              <a:rPr lang="en-US"/>
              <a:t>In the example in the slide, the code from the previous slide is rewritten to handle the exception that occurred. The output of the code is shown in the slide as well. </a:t>
            </a:r>
          </a:p>
          <a:p>
            <a:pPr lvl="1" eaLnBrk="1" hangingPunct="1"/>
            <a:r>
              <a:rPr lang="en-US"/>
              <a:t>By adding the </a:t>
            </a:r>
            <a:r>
              <a:rPr lang="en-US">
                <a:latin typeface="Courier New" pitchFamily="49" charset="0"/>
              </a:rPr>
              <a:t>EXCEPTION</a:t>
            </a:r>
            <a:r>
              <a:rPr lang="en-US"/>
              <a:t> section of the code, the PL/SQL program does not terminate abruptly. When the exception is raised, the control shifts to the exception section and all the statements in the exception section are executed. The PL/SQL block terminates with normal, successful completion</a:t>
            </a:r>
          </a:p>
        </p:txBody>
      </p:sp>
      <p:sp>
        <p:nvSpPr>
          <p:cNvPr id="4198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15696613-BCDD-4C9C-9E16-630D90F9565A}" type="slidenum">
              <a:rPr lang="en-US" smtClean="0">
                <a:solidFill>
                  <a:srgbClr val="000000"/>
                </a:solidFill>
              </a:rPr>
              <a:pPr eaLnBrk="1" hangingPunct="1"/>
              <a:t>163</a:t>
            </a:fld>
            <a:endParaRPr lang="en-US">
              <a:solidFill>
                <a:srgbClr val="000000"/>
              </a:solidFill>
            </a:endParaRPr>
          </a:p>
        </p:txBody>
      </p:sp>
    </p:spTree>
    <p:extLst>
      <p:ext uri="{BB962C8B-B14F-4D97-AF65-F5344CB8AC3E}">
        <p14:creationId xmlns:p14="http://schemas.microsoft.com/office/powerpoint/2010/main" val="17722626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exception</a:t>
            </a:r>
            <a:r>
              <a:rPr lang="en-US">
                <a:solidFill>
                  <a:srgbClr val="FC0128"/>
                </a:solidFill>
              </a:rPr>
              <a:t> </a:t>
            </a:r>
            <a:r>
              <a:rPr lang="en-US"/>
              <a:t>is an error in PL/SQL that is raised during the execution of a block. A block always terminates when PL/SQL raises an exception, but you can specify an exception handler to perform final actions before the block ends.</a:t>
            </a:r>
          </a:p>
          <a:p>
            <a:pPr lvl="1" eaLnBrk="1" hangingPunct="1"/>
            <a:r>
              <a:rPr lang="en-US" b="1"/>
              <a:t>Two Methods for Raising an Exception</a:t>
            </a:r>
          </a:p>
          <a:p>
            <a:pPr lvl="2" eaLnBrk="1" hangingPunct="1"/>
            <a:r>
              <a:rPr lang="en-US"/>
              <a:t>An Oracle error occurs and the associated exception is raised automatically. For example, if the </a:t>
            </a:r>
            <a:r>
              <a:rPr lang="en-US">
                <a:latin typeface="Courier New" pitchFamily="49" charset="0"/>
              </a:rPr>
              <a:t>ORA-01403</a:t>
            </a:r>
            <a:r>
              <a:rPr lang="en-US"/>
              <a:t> error occurs when no rows are retrieved from the database in a </a:t>
            </a:r>
            <a:r>
              <a:rPr lang="en-US">
                <a:latin typeface="Courier New" pitchFamily="49" charset="0"/>
              </a:rPr>
              <a:t>SELECT</a:t>
            </a:r>
            <a:r>
              <a:rPr lang="en-US"/>
              <a:t> statement, PL/SQL raises the </a:t>
            </a:r>
            <a:r>
              <a:rPr lang="en-US">
                <a:latin typeface="Courier New" pitchFamily="49" charset="0"/>
              </a:rPr>
              <a:t>NO_DATA_FOUND</a:t>
            </a:r>
            <a:r>
              <a:rPr lang="en-US"/>
              <a:t> exception. These errors are converted into predefined exceptions.</a:t>
            </a:r>
          </a:p>
          <a:p>
            <a:pPr lvl="2" eaLnBrk="1" hangingPunct="1"/>
            <a:r>
              <a:rPr lang="en-US"/>
              <a:t>Depending on the business functionality your program implements, you may have to explicitly raise an exception. You raise an exception explicitly by issuing the </a:t>
            </a:r>
            <a:r>
              <a:rPr lang="en-US">
                <a:latin typeface="Courier New" pitchFamily="49" charset="0"/>
              </a:rPr>
              <a:t>RAISE</a:t>
            </a:r>
            <a:r>
              <a:rPr lang="en-US"/>
              <a:t> statement in the block. The raised exception may be either user-defined or predefined. There are also some non-predefined Oracle errors. These errors are any standard Oracle errors that are not predefined. You can explicitly declare exceptions and associate them with the non-predefined Oracle errors.</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086746D9-CC8D-4989-A4D1-8AC8CD09809B}" type="slidenum">
              <a:rPr lang="en-US" smtClean="0">
                <a:solidFill>
                  <a:srgbClr val="000000"/>
                </a:solidFill>
              </a:rPr>
              <a:pPr eaLnBrk="1" hangingPunct="1"/>
              <a:t>164</a:t>
            </a:fld>
            <a:endParaRPr lang="en-US">
              <a:solidFill>
                <a:srgbClr val="000000"/>
              </a:solidFill>
            </a:endParaRPr>
          </a:p>
        </p:txBody>
      </p:sp>
    </p:spTree>
    <p:extLst>
      <p:ext uri="{BB962C8B-B14F-4D97-AF65-F5344CB8AC3E}">
        <p14:creationId xmlns:p14="http://schemas.microsoft.com/office/powerpoint/2010/main" val="9989219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Trapping an Exception</a:t>
            </a:r>
          </a:p>
          <a:p>
            <a:pPr lvl="1" eaLnBrk="1" hangingPunct="1"/>
            <a:r>
              <a:rPr lang="en-US"/>
              <a:t>Include an </a:t>
            </a:r>
            <a:r>
              <a:rPr lang="en-US">
                <a:latin typeface="Courier New" pitchFamily="49" charset="0"/>
              </a:rPr>
              <a:t>EXCEPTION</a:t>
            </a:r>
            <a:r>
              <a:rPr lang="en-US"/>
              <a:t> section in your PL/SQL program to trap exceptions. If the exception is raised in the executable section of the block, processing branches to the corresponding exception handler in the exception section of the block. If PL/SQL successfully handles the exception, the exception does not propagate to the enclosing block or to the calling environment. The PL/SQL block terminates successfully.</a:t>
            </a:r>
          </a:p>
          <a:p>
            <a:pPr lvl="1" eaLnBrk="1" hangingPunct="1"/>
            <a:r>
              <a:rPr lang="en-US" b="1"/>
              <a:t>Propagating an Exception</a:t>
            </a:r>
          </a:p>
          <a:p>
            <a:pPr lvl="1" eaLnBrk="1" hangingPunct="1"/>
            <a:r>
              <a:rPr lang="en-US"/>
              <a:t>If the exception is raised in the executable section of the block and there is no corresponding exception handler, the PL/SQL block terminates with failure and the exception is propagated to an enclosing block or to the calling environment. The calling environment can be any application (such as SQL*Plus that invokes the PL/SQL program).</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2D8F5C54-791C-44D4-84E1-EDFEF4CC02AD}" type="slidenum">
              <a:rPr lang="en-US" smtClean="0">
                <a:solidFill>
                  <a:srgbClr val="000000"/>
                </a:solidFill>
              </a:rPr>
              <a:pPr eaLnBrk="1" hangingPunct="1"/>
              <a:t>165</a:t>
            </a:fld>
            <a:endParaRPr lang="en-US">
              <a:solidFill>
                <a:srgbClr val="000000"/>
              </a:solidFill>
            </a:endParaRPr>
          </a:p>
        </p:txBody>
      </p:sp>
    </p:spTree>
    <p:extLst>
      <p:ext uri="{BB962C8B-B14F-4D97-AF65-F5344CB8AC3E}">
        <p14:creationId xmlns:p14="http://schemas.microsoft.com/office/powerpoint/2010/main" val="2066300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There are three types of exceptions</a:t>
            </a:r>
            <a:r>
              <a:rPr lang="en-US">
                <a:solidFill>
                  <a:srgbClr val="FC0128"/>
                </a:solidFill>
              </a:rPr>
              <a:t>.</a:t>
            </a:r>
          </a:p>
          <a:p>
            <a:pPr lvl="1" eaLnBrk="1" hangingPunct="1"/>
            <a:endParaRPr lang="en-US" b="1"/>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lvl="1" eaLnBrk="1" hangingPunct="1"/>
            <a:endParaRPr lang="en-US" b="1"/>
          </a:p>
          <a:p>
            <a:pPr lvl="1" eaLnBrk="1" hangingPunct="1"/>
            <a:endParaRPr lang="en-US" b="1"/>
          </a:p>
          <a:p>
            <a:pPr lvl="1" eaLnBrk="1" hangingPunct="1"/>
            <a:endParaRPr lang="en-US" b="1"/>
          </a:p>
          <a:p>
            <a:pPr lvl="1" eaLnBrk="1" hangingPunct="1"/>
            <a:endParaRPr lang="en-US" b="1"/>
          </a:p>
          <a:p>
            <a:pPr lvl="1" eaLnBrk="1" hangingPunct="1"/>
            <a:endParaRPr lang="en-US" b="1"/>
          </a:p>
          <a:p>
            <a:pPr lvl="1" eaLnBrk="1" hangingPunct="1"/>
            <a:r>
              <a:rPr lang="en-US" b="1"/>
              <a:t>Note:</a:t>
            </a:r>
            <a:r>
              <a:rPr lang="en-US"/>
              <a:t> Some application tools with client-side PL/SQL (such as Oracle Developer Forms) have their own exceptions.</a:t>
            </a:r>
          </a:p>
        </p:txBody>
      </p:sp>
      <p:graphicFrame>
        <p:nvGraphicFramePr>
          <p:cNvPr id="45060" name="Object 4"/>
          <p:cNvGraphicFramePr>
            <a:graphicFrameLocks/>
          </p:cNvGraphicFramePr>
          <p:nvPr/>
        </p:nvGraphicFramePr>
        <p:xfrm>
          <a:off x="620812" y="5609320"/>
          <a:ext cx="5730572" cy="2397635"/>
        </p:xfrm>
        <a:graphic>
          <a:graphicData uri="http://schemas.openxmlformats.org/presentationml/2006/ole">
            <mc:AlternateContent xmlns:mc="http://schemas.openxmlformats.org/markup-compatibility/2006">
              <mc:Choice xmlns:v="urn:schemas-microsoft-com:vml" Requires="v">
                <p:oleObj spid="_x0000_s9221" name="Document" r:id="rId4" imgW="5732495" imgH="2586056" progId="Word.Document.8">
                  <p:embed/>
                </p:oleObj>
              </mc:Choice>
              <mc:Fallback>
                <p:oleObj name="Document" r:id="rId4" imgW="5732495" imgH="2586056"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12" y="5609320"/>
                        <a:ext cx="5730572" cy="239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1"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3DAC87FE-9A0F-47C0-A8F7-8B611192F9A4}" type="slidenum">
              <a:rPr lang="en-US" smtClean="0">
                <a:solidFill>
                  <a:srgbClr val="000000"/>
                </a:solidFill>
              </a:rPr>
              <a:pPr eaLnBrk="1" hangingPunct="1"/>
              <a:t>166</a:t>
            </a:fld>
            <a:endParaRPr lang="en-US">
              <a:solidFill>
                <a:srgbClr val="000000"/>
              </a:solidFill>
            </a:endParaRPr>
          </a:p>
        </p:txBody>
      </p:sp>
    </p:spTree>
    <p:extLst>
      <p:ext uri="{BB962C8B-B14F-4D97-AF65-F5344CB8AC3E}">
        <p14:creationId xmlns:p14="http://schemas.microsoft.com/office/powerpoint/2010/main" val="13043372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trap any error by including a corresponding handler within the exception-handling section of the PL/SQL block. Each handler consists of a </a:t>
            </a:r>
            <a:r>
              <a:rPr lang="en-US">
                <a:latin typeface="Courier New" pitchFamily="49" charset="0"/>
              </a:rPr>
              <a:t>WHEN</a:t>
            </a:r>
            <a:r>
              <a:rPr lang="en-US"/>
              <a:t> clause, which specifies an exception name, followed by a sequence of statements to be executed when that exception is raised. </a:t>
            </a:r>
          </a:p>
          <a:p>
            <a:pPr lvl="1" eaLnBrk="1" hangingPunct="1"/>
            <a:r>
              <a:rPr lang="en-US"/>
              <a:t>You can include any number of handlers within an </a:t>
            </a:r>
            <a:r>
              <a:rPr lang="en-US">
                <a:latin typeface="Courier New" pitchFamily="49" charset="0"/>
              </a:rPr>
              <a:t>EXCEPTION</a:t>
            </a:r>
            <a:r>
              <a:rPr lang="en-US"/>
              <a:t> section to handle specific exceptions. However, you cannot have multiple handlers for a single exception.</a:t>
            </a:r>
          </a:p>
          <a:p>
            <a:pPr lvl="1" eaLnBrk="1" hangingPunct="1"/>
            <a:r>
              <a:rPr lang="en-US"/>
              <a:t>Exception trapping syntax includes the following elements:</a:t>
            </a:r>
          </a:p>
        </p:txBody>
      </p:sp>
      <p:graphicFrame>
        <p:nvGraphicFramePr>
          <p:cNvPr id="46084" name="Object 0"/>
          <p:cNvGraphicFramePr>
            <a:graphicFrameLocks/>
          </p:cNvGraphicFramePr>
          <p:nvPr/>
        </p:nvGraphicFramePr>
        <p:xfrm>
          <a:off x="783179" y="6784290"/>
          <a:ext cx="5472696" cy="1195637"/>
        </p:xfrm>
        <a:graphic>
          <a:graphicData uri="http://schemas.openxmlformats.org/presentationml/2006/ole">
            <mc:AlternateContent xmlns:mc="http://schemas.openxmlformats.org/markup-compatibility/2006">
              <mc:Choice xmlns:v="urn:schemas-microsoft-com:vml" Requires="v">
                <p:oleObj spid="_x0000_s10245" name="Document" r:id="rId4" imgW="5541458" imgH="1217434" progId="Word.Document.8">
                  <p:embed/>
                </p:oleObj>
              </mc:Choice>
              <mc:Fallback>
                <p:oleObj name="Document" r:id="rId4" imgW="5541458" imgH="1217434"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179" y="6784290"/>
                        <a:ext cx="5472696" cy="1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B72F975-E3D5-4998-A28E-B56B7B33C4D2}" type="slidenum">
              <a:rPr lang="en-US" smtClean="0">
                <a:solidFill>
                  <a:srgbClr val="000000"/>
                </a:solidFill>
              </a:rPr>
              <a:pPr eaLnBrk="1" hangingPunct="1"/>
              <a:t>167</a:t>
            </a:fld>
            <a:endParaRPr lang="en-US">
              <a:solidFill>
                <a:srgbClr val="000000"/>
              </a:solidFill>
            </a:endParaRPr>
          </a:p>
        </p:txBody>
      </p:sp>
    </p:spTree>
    <p:extLst>
      <p:ext uri="{BB962C8B-B14F-4D97-AF65-F5344CB8AC3E}">
        <p14:creationId xmlns:p14="http://schemas.microsoft.com/office/powerpoint/2010/main" val="12803910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a:t>Begin the exception-handling section of the block with the </a:t>
            </a:r>
            <a:r>
              <a:rPr lang="en-US">
                <a:latin typeface="Courier New" pitchFamily="49" charset="0"/>
              </a:rPr>
              <a:t>EXCEPTION</a:t>
            </a:r>
            <a:r>
              <a:rPr lang="en-US"/>
              <a:t> keyword.</a:t>
            </a:r>
          </a:p>
          <a:p>
            <a:pPr lvl="2" eaLnBrk="1" hangingPunct="1"/>
            <a:r>
              <a:rPr lang="en-US"/>
              <a:t>Define several exception handlers, each with its own set of actions, for the block.</a:t>
            </a:r>
          </a:p>
          <a:p>
            <a:pPr lvl="2" eaLnBrk="1" hangingPunct="1"/>
            <a:r>
              <a:rPr lang="en-US"/>
              <a:t>When an exception occurs, PL/SQL processes only one handler before leaving the block.</a:t>
            </a:r>
          </a:p>
          <a:p>
            <a:pPr lvl="2" eaLnBrk="1" hangingPunct="1"/>
            <a:r>
              <a:rPr lang="en-US"/>
              <a:t>Place the </a:t>
            </a:r>
            <a:r>
              <a:rPr lang="en-US">
                <a:latin typeface="Courier New" pitchFamily="49" charset="0"/>
              </a:rPr>
              <a:t>OTHERS</a:t>
            </a:r>
            <a:r>
              <a:rPr lang="en-US"/>
              <a:t> clause after all other exception-handling clauses.</a:t>
            </a:r>
          </a:p>
          <a:p>
            <a:pPr lvl="2" eaLnBrk="1" hangingPunct="1"/>
            <a:r>
              <a:rPr lang="en-US"/>
              <a:t>You can have only one </a:t>
            </a:r>
            <a:r>
              <a:rPr lang="en-US">
                <a:latin typeface="Courier New" pitchFamily="49" charset="0"/>
              </a:rPr>
              <a:t>OTHERS</a:t>
            </a:r>
            <a:r>
              <a:rPr lang="en-US"/>
              <a:t> clause.</a:t>
            </a:r>
          </a:p>
          <a:p>
            <a:pPr lvl="2" eaLnBrk="1" hangingPunct="1"/>
            <a:r>
              <a:rPr lang="en-US"/>
              <a:t>Exceptions cannot appear in assignment statements or SQL statements.</a:t>
            </a:r>
          </a:p>
        </p:txBody>
      </p:sp>
      <p:sp>
        <p:nvSpPr>
          <p:cNvPr id="471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5A7D0CA-FE0D-4426-85FF-7C9CCC52E2D0}" type="slidenum">
              <a:rPr lang="en-US" smtClean="0">
                <a:solidFill>
                  <a:srgbClr val="000000"/>
                </a:solidFill>
              </a:rPr>
              <a:pPr eaLnBrk="1" hangingPunct="1"/>
              <a:t>168</a:t>
            </a:fld>
            <a:endParaRPr lang="en-US">
              <a:solidFill>
                <a:srgbClr val="000000"/>
              </a:solidFill>
            </a:endParaRPr>
          </a:p>
        </p:txBody>
      </p:sp>
    </p:spTree>
    <p:extLst>
      <p:ext uri="{BB962C8B-B14F-4D97-AF65-F5344CB8AC3E}">
        <p14:creationId xmlns:p14="http://schemas.microsoft.com/office/powerpoint/2010/main" val="9430970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Trap a predefined Oracle Server error</a:t>
            </a:r>
            <a:r>
              <a:rPr lang="en-US">
                <a:solidFill>
                  <a:srgbClr val="FC0128"/>
                </a:solidFill>
              </a:rPr>
              <a:t> </a:t>
            </a:r>
            <a:r>
              <a:rPr lang="en-US"/>
              <a:t>by referencing its predefined name within the corresponding exception-handling routine.</a:t>
            </a:r>
          </a:p>
          <a:p>
            <a:pPr lvl="1" eaLnBrk="1" hangingPunct="1"/>
            <a:r>
              <a:rPr lang="en-US"/>
              <a:t>For a complete list of predefined exceptions, see the </a:t>
            </a:r>
            <a:r>
              <a:rPr lang="en-US" i="1"/>
              <a:t>PL/SQL User’s Guide and Reference</a:t>
            </a:r>
            <a:r>
              <a:rPr lang="en-US"/>
              <a:t>.</a:t>
            </a:r>
            <a:endParaRPr lang="en-US" i="1"/>
          </a:p>
          <a:p>
            <a:pPr lvl="1" eaLnBrk="1" hangingPunct="1"/>
            <a:r>
              <a:rPr lang="en-US" b="1"/>
              <a:t>Note:</a:t>
            </a:r>
            <a:r>
              <a:rPr lang="en-US" i="1"/>
              <a:t> </a:t>
            </a:r>
            <a:r>
              <a:rPr lang="en-US"/>
              <a:t>PL/SQL declares predefined exceptions in the </a:t>
            </a:r>
            <a:r>
              <a:rPr lang="en-US">
                <a:latin typeface="Courier New" pitchFamily="49" charset="0"/>
              </a:rPr>
              <a:t>STANDARD</a:t>
            </a:r>
            <a:r>
              <a:rPr lang="en-US"/>
              <a:t> package.</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3DDB6018-2C8D-41E5-8537-9E05FD355FC1}" type="slidenum">
              <a:rPr lang="en-US" smtClean="0">
                <a:solidFill>
                  <a:srgbClr val="000000"/>
                </a:solidFill>
              </a:rPr>
              <a:pPr eaLnBrk="1" hangingPunct="1"/>
              <a:t>169</a:t>
            </a:fld>
            <a:endParaRPr lang="en-US">
              <a:solidFill>
                <a:srgbClr val="000000"/>
              </a:solidFill>
            </a:endParaRPr>
          </a:p>
        </p:txBody>
      </p:sp>
    </p:spTree>
    <p:extLst>
      <p:ext uri="{BB962C8B-B14F-4D97-AF65-F5344CB8AC3E}">
        <p14:creationId xmlns:p14="http://schemas.microsoft.com/office/powerpoint/2010/main" val="4274598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Non-predefined exceptions are similar to predefined exceptions; however, they are not defined as PL/SQL exceptions in the Oracle Server. They are standard Oracle errors. You create exceptions with standard Oracle errors by using the </a:t>
            </a:r>
            <a:r>
              <a:rPr lang="en-US">
                <a:latin typeface="Courier New" pitchFamily="49" charset="0"/>
              </a:rPr>
              <a:t>PRAGMA</a:t>
            </a:r>
            <a:r>
              <a:rPr lang="en-US"/>
              <a:t> </a:t>
            </a:r>
            <a:r>
              <a:rPr lang="en-US">
                <a:latin typeface="Courier New" pitchFamily="49" charset="0"/>
              </a:rPr>
              <a:t>EXCEPTION_INIT</a:t>
            </a:r>
            <a:r>
              <a:rPr lang="en-US"/>
              <a:t> function. Such exceptions are called non-predefined exceptions.</a:t>
            </a:r>
          </a:p>
          <a:p>
            <a:pPr lvl="1" eaLnBrk="1" hangingPunct="1"/>
            <a:r>
              <a:rPr lang="en-US"/>
              <a:t>You can trap a non-predefined Oracle Server error</a:t>
            </a:r>
            <a:r>
              <a:rPr lang="en-US">
                <a:solidFill>
                  <a:srgbClr val="FC0128"/>
                </a:solidFill>
              </a:rPr>
              <a:t> </a:t>
            </a:r>
            <a:r>
              <a:rPr lang="en-US"/>
              <a:t>by declaring it first. The declared exception is raised implicitly. In PL/SQL, </a:t>
            </a:r>
            <a:r>
              <a:rPr lang="en-US">
                <a:latin typeface="Courier New" pitchFamily="49" charset="0"/>
              </a:rPr>
              <a:t>PRAGMA</a:t>
            </a:r>
            <a:r>
              <a:rPr lang="en-US"/>
              <a:t> </a:t>
            </a:r>
            <a:r>
              <a:rPr lang="en-US">
                <a:latin typeface="Courier New" pitchFamily="49" charset="0"/>
              </a:rPr>
              <a:t>EXCEPTION_INIT</a:t>
            </a:r>
            <a:r>
              <a:rPr lang="en-US"/>
              <a:t> tells the compiler to associate an exception name with an Oracle error number. This enables you to refer to any internal exception by name and to write a specific handler for it.</a:t>
            </a:r>
          </a:p>
          <a:p>
            <a:pPr lvl="1" eaLnBrk="1" hangingPunct="1"/>
            <a:r>
              <a:rPr lang="en-US" b="1"/>
              <a:t>Note: </a:t>
            </a:r>
            <a:r>
              <a:rPr lang="en-US">
                <a:latin typeface="Courier New" pitchFamily="49" charset="0"/>
              </a:rPr>
              <a:t>PRAGMA</a:t>
            </a:r>
            <a:r>
              <a:rPr lang="en-US">
                <a:solidFill>
                  <a:srgbClr val="FC0128"/>
                </a:solidFill>
              </a:rPr>
              <a:t> </a:t>
            </a:r>
            <a:r>
              <a:rPr lang="en-US"/>
              <a:t>(also called</a:t>
            </a:r>
            <a:r>
              <a:rPr lang="en-US" i="1"/>
              <a:t> pseudoinstructions</a:t>
            </a:r>
            <a:r>
              <a:rPr lang="en-US"/>
              <a:t>) is the keyword that signifies that the statement is a compiler directive, which is not processed when the PL/SQL block is executed. Rather, it directs the PL/SQL compiler to interpret all occurrences of the exception name within the block as the associated Oracle Server error number.</a:t>
            </a:r>
          </a:p>
        </p:txBody>
      </p:sp>
      <p:sp>
        <p:nvSpPr>
          <p:cNvPr id="491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4D5E0D2-C227-42A6-B0FE-84A8EF4F0D3E}" type="slidenum">
              <a:rPr lang="en-US" smtClean="0">
                <a:solidFill>
                  <a:srgbClr val="000000"/>
                </a:solidFill>
              </a:rPr>
              <a:pPr eaLnBrk="1" hangingPunct="1"/>
              <a:t>170</a:t>
            </a:fld>
            <a:endParaRPr lang="en-US">
              <a:solidFill>
                <a:srgbClr val="000000"/>
              </a:solidFill>
            </a:endParaRPr>
          </a:p>
        </p:txBody>
      </p:sp>
    </p:spTree>
    <p:extLst>
      <p:ext uri="{BB962C8B-B14F-4D97-AF65-F5344CB8AC3E}">
        <p14:creationId xmlns:p14="http://schemas.microsoft.com/office/powerpoint/2010/main" val="16481144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illustrates the three steps associated with trapping a non-predefined error:</a:t>
            </a:r>
          </a:p>
          <a:p>
            <a:pPr lvl="2" eaLnBrk="1" hangingPunct="1">
              <a:spcBef>
                <a:spcPct val="25000"/>
              </a:spcBef>
              <a:buFont typeface="Times New Roman" pitchFamily="18" charset="0"/>
              <a:buNone/>
            </a:pPr>
            <a:r>
              <a:rPr lang="en-US"/>
              <a:t>1.	Declare the name of the exception in the declarative section, using the syntax:</a:t>
            </a:r>
          </a:p>
          <a:p>
            <a:pPr lvl="4" eaLnBrk="1" hangingPunct="1">
              <a:lnSpc>
                <a:spcPct val="95000"/>
              </a:lnSpc>
            </a:pPr>
            <a:r>
              <a:rPr lang="en-US" i="1"/>
              <a:t>exception   </a:t>
            </a:r>
            <a:r>
              <a:rPr lang="en-US"/>
              <a:t>EXCEPTION;</a:t>
            </a:r>
          </a:p>
          <a:p>
            <a:pPr lvl="2" eaLnBrk="1" hangingPunct="1">
              <a:lnSpc>
                <a:spcPct val="95000"/>
              </a:lnSpc>
              <a:buFont typeface="Times New Roman" pitchFamily="18" charset="0"/>
              <a:buNone/>
            </a:pPr>
            <a:r>
              <a:rPr lang="en-US" b="1"/>
              <a:t>	</a:t>
            </a:r>
            <a:r>
              <a:rPr lang="en-US"/>
              <a:t>In the syntax, </a:t>
            </a:r>
            <a:r>
              <a:rPr lang="en-US" i="1">
                <a:latin typeface="Courier New" pitchFamily="49" charset="0"/>
              </a:rPr>
              <a:t>exception</a:t>
            </a:r>
            <a:r>
              <a:rPr lang="en-US" i="1"/>
              <a:t> </a:t>
            </a:r>
            <a:r>
              <a:rPr lang="en-US"/>
              <a:t>is the name of the exception.</a:t>
            </a:r>
          </a:p>
          <a:p>
            <a:pPr lvl="2" eaLnBrk="1" hangingPunct="1">
              <a:lnSpc>
                <a:spcPct val="95000"/>
              </a:lnSpc>
              <a:spcBef>
                <a:spcPct val="25000"/>
              </a:spcBef>
              <a:buFont typeface="Times New Roman" pitchFamily="18" charset="0"/>
              <a:buNone/>
            </a:pPr>
            <a:r>
              <a:rPr lang="en-US"/>
              <a:t>2.	Associate the declared exception with the standard Oracle Server error number by using the </a:t>
            </a:r>
            <a:r>
              <a:rPr lang="en-US">
                <a:latin typeface="Courier New" pitchFamily="49" charset="0"/>
              </a:rPr>
              <a:t>PRAGMA</a:t>
            </a:r>
            <a:r>
              <a:rPr lang="en-US"/>
              <a:t> </a:t>
            </a:r>
            <a:r>
              <a:rPr lang="en-US">
                <a:latin typeface="Courier New" pitchFamily="49" charset="0"/>
              </a:rPr>
              <a:t>EXCEPTION_INIT</a:t>
            </a:r>
            <a:r>
              <a:rPr lang="en-US"/>
              <a:t> function. Use the following syntax:</a:t>
            </a:r>
            <a:endParaRPr lang="en-US" b="1"/>
          </a:p>
          <a:p>
            <a:pPr lvl="4" eaLnBrk="1" hangingPunct="1">
              <a:lnSpc>
                <a:spcPct val="95000"/>
              </a:lnSpc>
            </a:pPr>
            <a:r>
              <a:rPr lang="en-US"/>
              <a:t>PRAGMA EXCEPTION_INIT(</a:t>
            </a:r>
            <a:r>
              <a:rPr lang="en-US" i="1"/>
              <a:t>exception, error_number)</a:t>
            </a:r>
            <a:r>
              <a:rPr lang="en-US"/>
              <a:t>;</a:t>
            </a:r>
          </a:p>
          <a:p>
            <a:pPr lvl="2" eaLnBrk="1" hangingPunct="1">
              <a:lnSpc>
                <a:spcPct val="95000"/>
              </a:lnSpc>
              <a:buFont typeface="Times New Roman" pitchFamily="18" charset="0"/>
              <a:buNone/>
            </a:pPr>
            <a:r>
              <a:rPr lang="en-US" b="1"/>
              <a:t>	</a:t>
            </a:r>
            <a:r>
              <a:rPr lang="en-US"/>
              <a:t>In the syntax, </a:t>
            </a:r>
            <a:r>
              <a:rPr lang="en-US" i="1">
                <a:latin typeface="Courier New" pitchFamily="49" charset="0"/>
              </a:rPr>
              <a:t>exception</a:t>
            </a:r>
            <a:r>
              <a:rPr lang="en-US" i="1"/>
              <a:t> </a:t>
            </a:r>
            <a:r>
              <a:rPr lang="en-US"/>
              <a:t>is the previously declared exception and </a:t>
            </a:r>
            <a:r>
              <a:rPr lang="en-US" i="1">
                <a:latin typeface="Courier New" pitchFamily="49" charset="0"/>
              </a:rPr>
              <a:t>error_number</a:t>
            </a:r>
            <a:r>
              <a:rPr lang="en-US" i="1"/>
              <a:t> </a:t>
            </a:r>
            <a:r>
              <a:rPr lang="en-US"/>
              <a:t>is a standard Oracle Server error number.</a:t>
            </a:r>
          </a:p>
          <a:p>
            <a:pPr lvl="2" eaLnBrk="1" hangingPunct="1">
              <a:lnSpc>
                <a:spcPct val="95000"/>
              </a:lnSpc>
              <a:spcBef>
                <a:spcPct val="25000"/>
              </a:spcBef>
              <a:buFont typeface="Times New Roman" pitchFamily="18" charset="0"/>
              <a:buNone/>
            </a:pPr>
            <a:r>
              <a:rPr lang="en-US"/>
              <a:t>3.	Reference the declared exception within the corresponding exception-handling routine.</a:t>
            </a:r>
          </a:p>
          <a:p>
            <a:pPr lvl="1" eaLnBrk="1" hangingPunct="1"/>
            <a:r>
              <a:rPr lang="en-US" b="1"/>
              <a:t>Example</a:t>
            </a:r>
            <a:endParaRPr lang="en-US"/>
          </a:p>
          <a:p>
            <a:pPr lvl="1" eaLnBrk="1" hangingPunct="1">
              <a:lnSpc>
                <a:spcPct val="95000"/>
              </a:lnSpc>
            </a:pPr>
            <a:r>
              <a:rPr lang="en-US"/>
              <a:t>The example in the slide tries to insert the </a:t>
            </a:r>
            <a:r>
              <a:rPr lang="en-US">
                <a:latin typeface="Courier New" pitchFamily="49" charset="0"/>
              </a:rPr>
              <a:t>NULL</a:t>
            </a:r>
            <a:r>
              <a:rPr lang="en-US"/>
              <a:t> value for the </a:t>
            </a:r>
            <a:r>
              <a:rPr lang="en-US">
                <a:latin typeface="Courier New" pitchFamily="49" charset="0"/>
              </a:rPr>
              <a:t>department_name</a:t>
            </a:r>
            <a:r>
              <a:rPr lang="en-US"/>
              <a:t> column of the </a:t>
            </a:r>
            <a:r>
              <a:rPr lang="en-US">
                <a:latin typeface="Courier New" pitchFamily="49" charset="0"/>
              </a:rPr>
              <a:t>departments</a:t>
            </a:r>
            <a:r>
              <a:rPr lang="en-US"/>
              <a:t> table. However, the operation is not successful because </a:t>
            </a:r>
            <a:r>
              <a:rPr lang="en-US">
                <a:latin typeface="Courier New" pitchFamily="49" charset="0"/>
              </a:rPr>
              <a:t>department_name</a:t>
            </a:r>
            <a:r>
              <a:rPr lang="en-US"/>
              <a:t> is a </a:t>
            </a:r>
            <a:r>
              <a:rPr lang="en-US">
                <a:latin typeface="Courier New" pitchFamily="49" charset="0"/>
              </a:rPr>
              <a:t>NOT</a:t>
            </a:r>
            <a:r>
              <a:rPr lang="en-US"/>
              <a:t> </a:t>
            </a:r>
            <a:r>
              <a:rPr lang="en-US">
                <a:latin typeface="Courier New" pitchFamily="49" charset="0"/>
              </a:rPr>
              <a:t>NULL</a:t>
            </a:r>
            <a:r>
              <a:rPr lang="en-US"/>
              <a:t> column. Note the following line in the example:</a:t>
            </a:r>
          </a:p>
          <a:p>
            <a:pPr lvl="4" eaLnBrk="1" hangingPunct="1">
              <a:lnSpc>
                <a:spcPct val="95000"/>
              </a:lnSpc>
            </a:pPr>
            <a:r>
              <a:rPr lang="en-US">
                <a:solidFill>
                  <a:schemeClr val="tx1"/>
                </a:solidFill>
              </a:rPr>
              <a:t>DBMS_OUTPUT.PUT_LINE(SQLERRM);</a:t>
            </a:r>
          </a:p>
          <a:p>
            <a:pPr lvl="1" eaLnBrk="1" hangingPunct="1">
              <a:lnSpc>
                <a:spcPct val="95000"/>
              </a:lnSpc>
            </a:pPr>
            <a:r>
              <a:rPr lang="en-US">
                <a:solidFill>
                  <a:schemeClr val="tx1"/>
                </a:solidFill>
              </a:rPr>
              <a:t>The </a:t>
            </a:r>
            <a:r>
              <a:rPr lang="en-US">
                <a:solidFill>
                  <a:schemeClr val="tx1"/>
                </a:solidFill>
                <a:latin typeface="Courier New" pitchFamily="49" charset="0"/>
              </a:rPr>
              <a:t>SQLERRM</a:t>
            </a:r>
            <a:r>
              <a:rPr lang="en-US">
                <a:solidFill>
                  <a:schemeClr val="tx1"/>
                </a:solidFill>
              </a:rPr>
              <a:t> function is used to retrieve the error message. You learn more about </a:t>
            </a:r>
            <a:r>
              <a:rPr lang="en-US">
                <a:solidFill>
                  <a:schemeClr val="tx1"/>
                </a:solidFill>
                <a:latin typeface="Courier New" pitchFamily="49" charset="0"/>
              </a:rPr>
              <a:t>SQLERRM</a:t>
            </a:r>
            <a:r>
              <a:rPr lang="en-US">
                <a:solidFill>
                  <a:schemeClr val="tx1"/>
                </a:solidFill>
              </a:rPr>
              <a:t> in the next few slides.</a:t>
            </a:r>
          </a:p>
        </p:txBody>
      </p:sp>
      <p:sp>
        <p:nvSpPr>
          <p:cNvPr id="501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92AC1D81-DCA9-4DF6-A6B7-928217C85022}" type="slidenum">
              <a:rPr lang="en-US" smtClean="0">
                <a:solidFill>
                  <a:srgbClr val="000000"/>
                </a:solidFill>
              </a:rPr>
              <a:pPr eaLnBrk="1" hangingPunct="1"/>
              <a:t>171</a:t>
            </a:fld>
            <a:endParaRPr lang="en-US">
              <a:solidFill>
                <a:srgbClr val="000000"/>
              </a:solidFill>
            </a:endParaRPr>
          </a:p>
        </p:txBody>
      </p:sp>
    </p:spTree>
    <p:extLst>
      <p:ext uri="{BB962C8B-B14F-4D97-AF65-F5344CB8AC3E}">
        <p14:creationId xmlns:p14="http://schemas.microsoft.com/office/powerpoint/2010/main" val="2110534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an exception occurs, you can identify the associated error code or error message by using two functions. Based on the values of the code or the message, you can decide which subsequent actions to take.</a:t>
            </a:r>
          </a:p>
          <a:p>
            <a:pPr lvl="1" eaLnBrk="1" hangingPunct="1"/>
            <a:r>
              <a:rPr lang="en-US">
                <a:latin typeface="Courier New" pitchFamily="49" charset="0"/>
              </a:rPr>
              <a:t>SQLCODE</a:t>
            </a:r>
            <a:r>
              <a:rPr lang="en-US">
                <a:solidFill>
                  <a:srgbClr val="FC0128"/>
                </a:solidFill>
              </a:rPr>
              <a:t> </a:t>
            </a:r>
            <a:r>
              <a:rPr lang="en-US"/>
              <a:t>returns the Oracle error number for internal exceptions. </a:t>
            </a:r>
            <a:r>
              <a:rPr lang="en-US">
                <a:latin typeface="Courier New" pitchFamily="49" charset="0"/>
              </a:rPr>
              <a:t>SQLERRM</a:t>
            </a:r>
            <a:r>
              <a:rPr lang="en-US">
                <a:solidFill>
                  <a:schemeClr val="tx1"/>
                </a:solidFill>
              </a:rPr>
              <a:t> </a:t>
            </a:r>
            <a:r>
              <a:rPr lang="en-US"/>
              <a:t>returns the message associated with the error number.</a:t>
            </a:r>
          </a:p>
          <a:p>
            <a:pPr lvl="1" eaLnBrk="1" hangingPunct="1"/>
            <a:endParaRPr lang="en-US">
              <a:latin typeface="Courier New" pitchFamily="49" charset="0"/>
            </a:endParaRPr>
          </a:p>
          <a:p>
            <a:pPr lvl="1" eaLnBrk="1" hangingPunct="1"/>
            <a:endParaRPr lang="en-US"/>
          </a:p>
          <a:p>
            <a:pPr lvl="1" eaLnBrk="1" hangingPunct="1"/>
            <a:endParaRPr lang="en-US"/>
          </a:p>
          <a:p>
            <a:pPr lvl="1" eaLnBrk="1" hangingPunct="1"/>
            <a:endParaRPr lang="en-US"/>
          </a:p>
          <a:p>
            <a:pPr lvl="1" eaLnBrk="1" hangingPunct="1">
              <a:spcBef>
                <a:spcPct val="60000"/>
              </a:spcBef>
            </a:pPr>
            <a:r>
              <a:rPr lang="en-US" b="1"/>
              <a:t/>
            </a:r>
            <a:br>
              <a:rPr lang="en-US" b="1"/>
            </a:br>
            <a:r>
              <a:rPr lang="en-US" b="1">
                <a:latin typeface="Courier New" pitchFamily="49" charset="0"/>
              </a:rPr>
              <a:t>SQLCODE</a:t>
            </a:r>
            <a:r>
              <a:rPr lang="en-US" b="1"/>
              <a:t> Values: Examples</a:t>
            </a:r>
            <a:endParaRPr lang="en-US"/>
          </a:p>
        </p:txBody>
      </p:sp>
      <p:graphicFrame>
        <p:nvGraphicFramePr>
          <p:cNvPr id="51204" name="Object 4"/>
          <p:cNvGraphicFramePr>
            <a:graphicFrameLocks/>
          </p:cNvGraphicFramePr>
          <p:nvPr/>
        </p:nvGraphicFramePr>
        <p:xfrm>
          <a:off x="611261" y="6261197"/>
          <a:ext cx="6074407" cy="1068442"/>
        </p:xfrm>
        <a:graphic>
          <a:graphicData uri="http://schemas.openxmlformats.org/presentationml/2006/ole">
            <mc:AlternateContent xmlns:mc="http://schemas.openxmlformats.org/markup-compatibility/2006">
              <mc:Choice xmlns:v="urn:schemas-microsoft-com:vml" Requires="v">
                <p:oleObj spid="_x0000_s11272" name="Document" r:id="rId4" imgW="6138555" imgH="1167397" progId="Word.Document.8">
                  <p:embed/>
                </p:oleObj>
              </mc:Choice>
              <mc:Fallback>
                <p:oleObj name="Document" r:id="rId4" imgW="6138555" imgH="1167397"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261" y="6261197"/>
                        <a:ext cx="6074407" cy="106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5" name="Object 5"/>
          <p:cNvGraphicFramePr>
            <a:graphicFrameLocks/>
          </p:cNvGraphicFramePr>
          <p:nvPr/>
        </p:nvGraphicFramePr>
        <p:xfrm>
          <a:off x="611261" y="7612650"/>
          <a:ext cx="5749674" cy="1030283"/>
        </p:xfrm>
        <a:graphic>
          <a:graphicData uri="http://schemas.openxmlformats.org/presentationml/2006/ole">
            <mc:AlternateContent xmlns:mc="http://schemas.openxmlformats.org/markup-compatibility/2006">
              <mc:Choice xmlns:v="urn:schemas-microsoft-com:vml" Requires="v">
                <p:oleObj spid="_x0000_s11273" name="Document" r:id="rId6" imgW="6617957" imgH="1331905" progId="Word.Document.8">
                  <p:embed/>
                </p:oleObj>
              </mc:Choice>
              <mc:Fallback>
                <p:oleObj name="Document" r:id="rId6" imgW="6617957" imgH="1331905"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261" y="7612650"/>
                        <a:ext cx="5749674" cy="103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7C93DFB5-AF92-463A-BD98-3E8FFDB0D2DF}" type="slidenum">
              <a:rPr lang="en-US" smtClean="0">
                <a:solidFill>
                  <a:srgbClr val="000000"/>
                </a:solidFill>
              </a:rPr>
              <a:pPr eaLnBrk="1" hangingPunct="1"/>
              <a:t>172</a:t>
            </a:fld>
            <a:endParaRPr lang="en-US">
              <a:solidFill>
                <a:srgbClr val="000000"/>
              </a:solidFill>
            </a:endParaRPr>
          </a:p>
        </p:txBody>
      </p:sp>
    </p:spTree>
    <p:extLst>
      <p:ext uri="{BB962C8B-B14F-4D97-AF65-F5344CB8AC3E}">
        <p14:creationId xmlns:p14="http://schemas.microsoft.com/office/powerpoint/2010/main" val="1227153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is a language that has programming features that serve as extensions to SQL. SQL, which is a nonprocedural language, is made procedural with PL/SQL programming constructs. PL/SQL applications can run on any platform or operating system on which an Oracle Server runs. In this lesson, you learned how to build basic PL/SQL blocks.</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C669A2D-F0CA-4683-B972-BAABCEBE247F}" type="slidenum">
              <a:rPr lang="en-US" smtClean="0">
                <a:solidFill>
                  <a:srgbClr val="000000"/>
                </a:solidFill>
              </a:rPr>
              <a:pPr eaLnBrk="1" hangingPunct="1"/>
              <a:t>20</a:t>
            </a:fld>
            <a:endParaRPr lang="en-US">
              <a:solidFill>
                <a:srgbClr val="000000"/>
              </a:solidFill>
            </a:endParaRPr>
          </a:p>
        </p:txBody>
      </p:sp>
    </p:spTree>
    <p:extLst>
      <p:ext uri="{BB962C8B-B14F-4D97-AF65-F5344CB8AC3E}">
        <p14:creationId xmlns:p14="http://schemas.microsoft.com/office/powerpoint/2010/main" val="14993562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an exception is trapped in the </a:t>
            </a:r>
            <a:r>
              <a:rPr lang="en-US">
                <a:latin typeface="Courier New" pitchFamily="49" charset="0"/>
              </a:rPr>
              <a:t>WHEN</a:t>
            </a:r>
            <a:r>
              <a:rPr lang="en-US"/>
              <a:t> </a:t>
            </a:r>
            <a:r>
              <a:rPr lang="en-US">
                <a:latin typeface="Courier New" pitchFamily="49" charset="0"/>
              </a:rPr>
              <a:t>OTHERS</a:t>
            </a:r>
            <a:r>
              <a:rPr lang="en-US"/>
              <a:t> exception handler, you can use a set of generic functions to identify those errors. The example in the slide illustrates the values of </a:t>
            </a:r>
            <a:r>
              <a:rPr lang="en-US">
                <a:latin typeface="Courier New" pitchFamily="49" charset="0"/>
              </a:rPr>
              <a:t>SQLCODE</a:t>
            </a:r>
            <a:r>
              <a:rPr lang="en-US"/>
              <a:t> and </a:t>
            </a:r>
            <a:r>
              <a:rPr lang="en-US">
                <a:latin typeface="Courier New" pitchFamily="49" charset="0"/>
              </a:rPr>
              <a:t>SQLERRM</a:t>
            </a:r>
            <a:r>
              <a:rPr lang="en-US"/>
              <a:t> assigned to variables, and then those variables being used in a SQL statement.</a:t>
            </a:r>
          </a:p>
          <a:p>
            <a:pPr lvl="1" eaLnBrk="1" hangingPunct="1"/>
            <a:r>
              <a:rPr lang="en-US"/>
              <a:t>You cannot use </a:t>
            </a:r>
            <a:r>
              <a:rPr lang="en-US">
                <a:latin typeface="Courier New" pitchFamily="49" charset="0"/>
              </a:rPr>
              <a:t>SQLCODE</a:t>
            </a:r>
            <a:r>
              <a:rPr lang="en-US"/>
              <a:t> or </a:t>
            </a:r>
            <a:r>
              <a:rPr lang="en-US">
                <a:latin typeface="Courier New" pitchFamily="49" charset="0"/>
              </a:rPr>
              <a:t>SQLERRM</a:t>
            </a:r>
            <a:r>
              <a:rPr lang="en-US"/>
              <a:t> directly in a SQL statement. Instead, you must assign their values to local variables, and then use the variables in the SQL statement, as shown in the following example: </a:t>
            </a:r>
          </a:p>
          <a:p>
            <a:pPr lvl="4" eaLnBrk="1" hangingPunct="1"/>
            <a:r>
              <a:rPr lang="en-US"/>
              <a:t>DECLARE</a:t>
            </a:r>
            <a:br>
              <a:rPr lang="en-US"/>
            </a:br>
            <a:r>
              <a:rPr lang="en-US"/>
              <a:t>   err_num NUMBER;</a:t>
            </a:r>
            <a:br>
              <a:rPr lang="en-US"/>
            </a:br>
            <a:r>
              <a:rPr lang="en-US"/>
              <a:t>   err_msg VARCHAR2(100);</a:t>
            </a:r>
            <a:br>
              <a:rPr lang="en-US"/>
            </a:br>
            <a:r>
              <a:rPr lang="en-US"/>
              <a:t>BEGIN</a:t>
            </a:r>
            <a:br>
              <a:rPr lang="en-US"/>
            </a:br>
            <a:r>
              <a:rPr lang="en-US"/>
              <a:t>   ...</a:t>
            </a:r>
            <a:br>
              <a:rPr lang="en-US"/>
            </a:br>
            <a:r>
              <a:rPr lang="en-US"/>
              <a:t>EXCEPTION</a:t>
            </a:r>
            <a:br>
              <a:rPr lang="en-US"/>
            </a:br>
            <a:r>
              <a:rPr lang="en-US"/>
              <a:t>   ...</a:t>
            </a:r>
            <a:br>
              <a:rPr lang="en-US"/>
            </a:br>
            <a:r>
              <a:rPr lang="en-US"/>
              <a:t>   WHEN OTHERS THEN</a:t>
            </a:r>
            <a:br>
              <a:rPr lang="en-US"/>
            </a:br>
            <a:r>
              <a:rPr lang="en-US"/>
              <a:t>      err_num := SQLCODE;</a:t>
            </a:r>
            <a:br>
              <a:rPr lang="en-US"/>
            </a:br>
            <a:r>
              <a:rPr lang="en-US"/>
              <a:t>      err_msg := SUBSTR(SQLERRM, 1, 100);</a:t>
            </a:r>
            <a:br>
              <a:rPr lang="en-US"/>
            </a:br>
            <a:r>
              <a:rPr lang="en-US"/>
              <a:t>      INSERT INTO errors VALUES (err_num, err_msg);</a:t>
            </a:r>
            <a:br>
              <a:rPr lang="en-US"/>
            </a:br>
            <a:r>
              <a:rPr lang="en-US"/>
              <a:t>END;</a:t>
            </a:r>
          </a:p>
          <a:p>
            <a:pPr lvl="4" eaLnBrk="1" hangingPunct="1"/>
            <a:r>
              <a:rPr lang="en-US"/>
              <a:t>/</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108490F6-7913-4C03-91D2-1EA270FA6E99}" type="slidenum">
              <a:rPr lang="en-US" smtClean="0">
                <a:solidFill>
                  <a:srgbClr val="000000"/>
                </a:solidFill>
              </a:rPr>
              <a:pPr eaLnBrk="1" hangingPunct="1"/>
              <a:t>173</a:t>
            </a:fld>
            <a:endParaRPr lang="en-US">
              <a:solidFill>
                <a:srgbClr val="000000"/>
              </a:solidFill>
            </a:endParaRPr>
          </a:p>
        </p:txBody>
      </p:sp>
    </p:spTree>
    <p:extLst>
      <p:ext uri="{BB962C8B-B14F-4D97-AF65-F5344CB8AC3E}">
        <p14:creationId xmlns:p14="http://schemas.microsoft.com/office/powerpoint/2010/main" val="4063053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enables you to define your own exceptions depending on the requirements of your application. For example, you may prompt the user to enter a department number. </a:t>
            </a:r>
            <a:br>
              <a:rPr lang="en-US"/>
            </a:br>
            <a:r>
              <a:rPr lang="en-US"/>
              <a:t>Define an exception to deal with error conditions in the input data. Check whether the department number exists. If it does not, you may have to raise the user-defined exception. </a:t>
            </a:r>
          </a:p>
          <a:p>
            <a:pPr lvl="1" eaLnBrk="1" hangingPunct="1"/>
            <a:r>
              <a:rPr lang="en-US"/>
              <a:t>PL/SQL exceptions must be:</a:t>
            </a:r>
          </a:p>
          <a:p>
            <a:pPr lvl="2" eaLnBrk="1" hangingPunct="1"/>
            <a:r>
              <a:rPr lang="en-US"/>
              <a:t>Declared in the declarative section of a PL/SQL block</a:t>
            </a:r>
          </a:p>
          <a:p>
            <a:pPr lvl="2" eaLnBrk="1" hangingPunct="1"/>
            <a:r>
              <a:rPr lang="en-US"/>
              <a:t>Raised explicitly with </a:t>
            </a:r>
            <a:r>
              <a:rPr lang="en-US">
                <a:latin typeface="Courier New" pitchFamily="49" charset="0"/>
              </a:rPr>
              <a:t>RAISE</a:t>
            </a:r>
            <a:r>
              <a:rPr lang="en-US"/>
              <a:t> statements</a:t>
            </a:r>
          </a:p>
          <a:p>
            <a:pPr lvl="2" eaLnBrk="1" hangingPunct="1"/>
            <a:r>
              <a:rPr lang="en-US"/>
              <a:t>Handled in the </a:t>
            </a:r>
            <a:r>
              <a:rPr lang="en-US">
                <a:latin typeface="Courier New" pitchFamily="49" charset="0"/>
              </a:rPr>
              <a:t>EXCEPTION</a:t>
            </a:r>
            <a:r>
              <a:rPr lang="en-US"/>
              <a:t> section</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7486354F-C432-45BC-9588-97335BC52185}" type="slidenum">
              <a:rPr lang="en-US" smtClean="0">
                <a:solidFill>
                  <a:srgbClr val="000000"/>
                </a:solidFill>
              </a:rPr>
              <a:pPr eaLnBrk="1" hangingPunct="1"/>
              <a:t>174</a:t>
            </a:fld>
            <a:endParaRPr lang="en-US">
              <a:solidFill>
                <a:srgbClr val="000000"/>
              </a:solidFill>
            </a:endParaRPr>
          </a:p>
        </p:txBody>
      </p:sp>
    </p:spTree>
    <p:extLst>
      <p:ext uri="{BB962C8B-B14F-4D97-AF65-F5344CB8AC3E}">
        <p14:creationId xmlns:p14="http://schemas.microsoft.com/office/powerpoint/2010/main" val="6683968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trap a user-defined exception</a:t>
            </a:r>
            <a:r>
              <a:rPr lang="en-US">
                <a:solidFill>
                  <a:srgbClr val="FC0128"/>
                </a:solidFill>
              </a:rPr>
              <a:t> </a:t>
            </a:r>
            <a:r>
              <a:rPr lang="en-US"/>
              <a:t>by declaring it and raising it explicitly.</a:t>
            </a:r>
          </a:p>
          <a:p>
            <a:pPr lvl="2" eaLnBrk="1" hangingPunct="1">
              <a:buFont typeface="Times New Roman" pitchFamily="18" charset="0"/>
              <a:buNone/>
            </a:pPr>
            <a:r>
              <a:rPr lang="en-US"/>
              <a:t>1.	Declare the name of the user-defined exception within the declarative section.</a:t>
            </a:r>
          </a:p>
          <a:p>
            <a:pPr lvl="2" eaLnBrk="1" hangingPunct="1">
              <a:buFont typeface="Times New Roman" pitchFamily="18" charset="0"/>
              <a:buNone/>
            </a:pPr>
            <a:r>
              <a:rPr lang="en-US"/>
              <a:t>	Syntax:</a:t>
            </a:r>
            <a:r>
              <a:rPr lang="en-US" b="1"/>
              <a:t> 	</a:t>
            </a:r>
          </a:p>
          <a:p>
            <a:pPr lvl="4" eaLnBrk="1" hangingPunct="1"/>
            <a:r>
              <a:rPr lang="en-US" i="1"/>
              <a:t>exception	</a:t>
            </a:r>
            <a:r>
              <a:rPr lang="en-US"/>
              <a:t>EXCEPTION;</a:t>
            </a:r>
          </a:p>
          <a:p>
            <a:pPr lvl="1" eaLnBrk="1" hangingPunct="1"/>
            <a:r>
              <a:rPr lang="en-US" b="1"/>
              <a:t>          </a:t>
            </a:r>
            <a:r>
              <a:rPr lang="en-US"/>
              <a:t>In the syntax, </a:t>
            </a:r>
            <a:r>
              <a:rPr lang="en-US" i="1">
                <a:latin typeface="Courier New" pitchFamily="49" charset="0"/>
              </a:rPr>
              <a:t>exception</a:t>
            </a:r>
            <a:r>
              <a:rPr lang="en-US" i="1"/>
              <a:t> </a:t>
            </a:r>
            <a:r>
              <a:rPr lang="en-US"/>
              <a:t>is the name of the exception.</a:t>
            </a:r>
          </a:p>
          <a:p>
            <a:pPr lvl="2" eaLnBrk="1" hangingPunct="1">
              <a:buFont typeface="Times New Roman" pitchFamily="18" charset="0"/>
              <a:buNone/>
            </a:pPr>
            <a:r>
              <a:rPr lang="en-US"/>
              <a:t>2.	Use the </a:t>
            </a:r>
            <a:r>
              <a:rPr lang="en-US">
                <a:latin typeface="Courier New" pitchFamily="49" charset="0"/>
              </a:rPr>
              <a:t>RAISE</a:t>
            </a:r>
            <a:r>
              <a:rPr lang="en-US"/>
              <a:t> statement to raise the exception explicitly within the executable section.</a:t>
            </a:r>
          </a:p>
          <a:p>
            <a:pPr lvl="2" eaLnBrk="1" hangingPunct="1">
              <a:buFont typeface="Times New Roman" pitchFamily="18" charset="0"/>
              <a:buNone/>
            </a:pPr>
            <a:r>
              <a:rPr lang="en-US"/>
              <a:t>	Syntax:</a:t>
            </a:r>
            <a:r>
              <a:rPr lang="en-US" b="1"/>
              <a:t>     </a:t>
            </a:r>
          </a:p>
          <a:p>
            <a:pPr lvl="4" eaLnBrk="1" hangingPunct="1"/>
            <a:r>
              <a:rPr lang="en-US"/>
              <a:t>RAISE </a:t>
            </a:r>
            <a:r>
              <a:rPr lang="en-US" i="1"/>
              <a:t>exception</a:t>
            </a:r>
            <a:r>
              <a:rPr lang="en-US"/>
              <a:t>;</a:t>
            </a:r>
          </a:p>
          <a:p>
            <a:pPr lvl="1" eaLnBrk="1" hangingPunct="1"/>
            <a:r>
              <a:rPr lang="en-US" b="1"/>
              <a:t> 	</a:t>
            </a:r>
            <a:r>
              <a:rPr lang="en-US"/>
              <a:t>In the syntax,</a:t>
            </a:r>
            <a:r>
              <a:rPr lang="en-US" b="1"/>
              <a:t> </a:t>
            </a:r>
            <a:r>
              <a:rPr lang="en-US" i="1">
                <a:latin typeface="Courier New" pitchFamily="49" charset="0"/>
              </a:rPr>
              <a:t>exception</a:t>
            </a:r>
            <a:r>
              <a:rPr lang="en-US" i="1"/>
              <a:t> </a:t>
            </a:r>
            <a:r>
              <a:rPr lang="en-US"/>
              <a:t>is the previously declared exception.</a:t>
            </a:r>
          </a:p>
          <a:p>
            <a:pPr lvl="2" eaLnBrk="1" hangingPunct="1">
              <a:buFont typeface="Times New Roman" pitchFamily="18" charset="0"/>
              <a:buNone/>
            </a:pPr>
            <a:r>
              <a:rPr lang="en-US"/>
              <a:t>3.	Reference the declared exception within the corresponding exception-handling routine.</a:t>
            </a:r>
          </a:p>
          <a:p>
            <a:pPr lvl="1" eaLnBrk="1" hangingPunct="1"/>
            <a:r>
              <a:rPr lang="en-US" b="1"/>
              <a:t>Example</a:t>
            </a:r>
            <a:endParaRPr lang="en-US"/>
          </a:p>
          <a:p>
            <a:pPr lvl="1" eaLnBrk="1" hangingPunct="1"/>
            <a:r>
              <a:rPr lang="en-US"/>
              <a:t>The block shown in the slide updates the </a:t>
            </a:r>
            <a:r>
              <a:rPr lang="en-US">
                <a:latin typeface="Courier New" pitchFamily="49" charset="0"/>
              </a:rPr>
              <a:t>department_name</a:t>
            </a:r>
            <a:r>
              <a:rPr lang="en-US"/>
              <a:t> of a department. The user supplies the department number and the new name. If the supplied department number does not exist, no rows are updated in the </a:t>
            </a:r>
            <a:r>
              <a:rPr lang="en-US">
                <a:latin typeface="Courier New" pitchFamily="49" charset="0"/>
              </a:rPr>
              <a:t>departments</a:t>
            </a:r>
            <a:r>
              <a:rPr lang="en-US"/>
              <a:t> table. An exception is raised and a message is printed for the user that an invalid department number was entered. </a:t>
            </a:r>
          </a:p>
          <a:p>
            <a:pPr lvl="1" eaLnBrk="1" hangingPunct="1"/>
            <a:r>
              <a:rPr lang="en-US" b="1"/>
              <a:t>Note:</a:t>
            </a:r>
            <a:r>
              <a:rPr lang="en-US"/>
              <a:t> Use the </a:t>
            </a:r>
            <a:r>
              <a:rPr lang="en-US">
                <a:latin typeface="Courier New" pitchFamily="49" charset="0"/>
              </a:rPr>
              <a:t>RAISE</a:t>
            </a:r>
            <a:r>
              <a:rPr lang="en-US"/>
              <a:t> statement by itself within an exception handler to raise the same exception again and propagate it back to the calling environment.</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DA60CB89-0B7F-4C44-88B1-5A4DA69A1B47}" type="slidenum">
              <a:rPr lang="en-US" smtClean="0">
                <a:solidFill>
                  <a:srgbClr val="000000"/>
                </a:solidFill>
              </a:rPr>
              <a:pPr eaLnBrk="1" hangingPunct="1"/>
              <a:t>175</a:t>
            </a:fld>
            <a:endParaRPr lang="en-US">
              <a:solidFill>
                <a:srgbClr val="000000"/>
              </a:solidFill>
            </a:endParaRPr>
          </a:p>
        </p:txBody>
      </p:sp>
    </p:spTree>
    <p:extLst>
      <p:ext uri="{BB962C8B-B14F-4D97-AF65-F5344CB8AC3E}">
        <p14:creationId xmlns:p14="http://schemas.microsoft.com/office/powerpoint/2010/main" val="15562996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 subblock handles an exception, it terminates normally. Control resumes in the enclosing block immediately after the subblock’s </a:t>
            </a:r>
            <a:r>
              <a:rPr lang="en-US">
                <a:latin typeface="Courier New" pitchFamily="49" charset="0"/>
              </a:rPr>
              <a:t>END</a:t>
            </a:r>
            <a:r>
              <a:rPr lang="en-US"/>
              <a:t> statement.</a:t>
            </a:r>
          </a:p>
          <a:p>
            <a:pPr lvl="1" eaLnBrk="1" hangingPunct="1"/>
            <a:r>
              <a:rPr lang="en-US"/>
              <a:t>However, if a PL/SQL raises an exception and the current block does not have a handler for that exception, the exception propagates to successive enclosing blocks until it finds a handler. If none of these blocks handles the exception, an unhandled exception in the host environment results.</a:t>
            </a:r>
          </a:p>
          <a:p>
            <a:pPr lvl="1" eaLnBrk="1" hangingPunct="1"/>
            <a:r>
              <a:rPr lang="en-US"/>
              <a:t>When the exception propagates to an enclosing block, the remaining executable actions in that block are bypassed.</a:t>
            </a:r>
          </a:p>
          <a:p>
            <a:pPr lvl="1" eaLnBrk="1" hangingPunct="1"/>
            <a:r>
              <a:rPr lang="en-US"/>
              <a:t>One advantage of this behavior is that you can enclose statements that require their own exclusive error handling in their own block, while leaving more general exception handling to the enclosing block.</a:t>
            </a:r>
          </a:p>
          <a:p>
            <a:pPr lvl="1" eaLnBrk="1" hangingPunct="1"/>
            <a:r>
              <a:rPr lang="en-US"/>
              <a:t>Note in the example that the exceptions (</a:t>
            </a:r>
            <a:r>
              <a:rPr lang="en-US">
                <a:latin typeface="Courier New" pitchFamily="49" charset="0"/>
              </a:rPr>
              <a:t>no_rows</a:t>
            </a:r>
            <a:r>
              <a:rPr lang="en-US"/>
              <a:t> and </a:t>
            </a:r>
            <a:r>
              <a:rPr lang="en-US">
                <a:latin typeface="Courier New" pitchFamily="49" charset="0"/>
              </a:rPr>
              <a:t>integrity</a:t>
            </a:r>
            <a:r>
              <a:rPr lang="en-US">
                <a:cs typeface="Arial" pitchFamily="34" charset="0"/>
              </a:rPr>
              <a:t>)</a:t>
            </a:r>
            <a:r>
              <a:rPr lang="en-US"/>
              <a:t> are declared in the outer block. In the inner block, when the </a:t>
            </a:r>
            <a:r>
              <a:rPr lang="en-US">
                <a:latin typeface="Courier New" pitchFamily="49" charset="0"/>
              </a:rPr>
              <a:t>no_rows</a:t>
            </a:r>
            <a:r>
              <a:rPr lang="en-US"/>
              <a:t> exception is raised, PL/SQL looks for the exception to be handled in the subblock. Because the exception is not handled in the subblock, the exception propagates to the outer block, where PL/SQL finds the handler.</a:t>
            </a:r>
          </a:p>
        </p:txBody>
      </p:sp>
      <p:sp>
        <p:nvSpPr>
          <p:cNvPr id="5530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2AED561-CF74-4489-BB38-3D7B6E74088B}" type="slidenum">
              <a:rPr lang="en-US" smtClean="0">
                <a:solidFill>
                  <a:srgbClr val="000000"/>
                </a:solidFill>
              </a:rPr>
              <a:pPr eaLnBrk="1" hangingPunct="1"/>
              <a:t>176</a:t>
            </a:fld>
            <a:endParaRPr lang="en-US">
              <a:solidFill>
                <a:srgbClr val="000000"/>
              </a:solidFill>
            </a:endParaRPr>
          </a:p>
        </p:txBody>
      </p:sp>
    </p:spTree>
    <p:extLst>
      <p:ext uri="{BB962C8B-B14F-4D97-AF65-F5344CB8AC3E}">
        <p14:creationId xmlns:p14="http://schemas.microsoft.com/office/powerpoint/2010/main" val="12780049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solidFill>
                  <a:schemeClr val="tx1"/>
                </a:solidFill>
                <a:latin typeface="Courier New" pitchFamily="49" charset="0"/>
              </a:rPr>
              <a:t>RAISE_APPLICATION_ERROR</a:t>
            </a:r>
            <a:r>
              <a:rPr lang="en-US">
                <a:solidFill>
                  <a:srgbClr val="FC0128"/>
                </a:solidFill>
              </a:rPr>
              <a:t> </a:t>
            </a:r>
            <a:r>
              <a:rPr lang="en-US"/>
              <a:t>procedure to communicate a predefined exception interactively by returning a nonstandard error code and error message. With </a:t>
            </a:r>
            <a:r>
              <a:rPr lang="en-US">
                <a:latin typeface="Courier New" pitchFamily="49" charset="0"/>
              </a:rPr>
              <a:t>RAISE_APPLICATION_ERROR</a:t>
            </a:r>
            <a:r>
              <a:rPr lang="en-US"/>
              <a:t>, you can report errors to your application and avoid returning unhandled exceptions.</a:t>
            </a:r>
          </a:p>
          <a:p>
            <a:pPr lvl="1" eaLnBrk="1" hangingPunct="1"/>
            <a:r>
              <a:rPr lang="en-US"/>
              <a:t>In the syntax:</a:t>
            </a:r>
          </a:p>
        </p:txBody>
      </p:sp>
      <p:graphicFrame>
        <p:nvGraphicFramePr>
          <p:cNvPr id="56324" name="Object 4"/>
          <p:cNvGraphicFramePr>
            <a:graphicFrameLocks/>
          </p:cNvGraphicFramePr>
          <p:nvPr/>
        </p:nvGraphicFramePr>
        <p:xfrm>
          <a:off x="544405" y="6496509"/>
          <a:ext cx="5816531" cy="1661491"/>
        </p:xfrm>
        <a:graphic>
          <a:graphicData uri="http://schemas.openxmlformats.org/presentationml/2006/ole">
            <mc:AlternateContent xmlns:mc="http://schemas.openxmlformats.org/markup-compatibility/2006">
              <mc:Choice xmlns:v="urn:schemas-microsoft-com:vml" Requires="v">
                <p:oleObj spid="_x0000_s12293" name="Document" r:id="rId4" imgW="5815965" imgH="1971940" progId="Word.Document.8">
                  <p:embed/>
                </p:oleObj>
              </mc:Choice>
              <mc:Fallback>
                <p:oleObj name="Document" r:id="rId4" imgW="5815965" imgH="197194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05" y="6496509"/>
                        <a:ext cx="5816531" cy="16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9AF81F2C-D469-4254-8E5B-47E39FA49CEC}" type="slidenum">
              <a:rPr lang="en-US" smtClean="0">
                <a:solidFill>
                  <a:srgbClr val="000000"/>
                </a:solidFill>
              </a:rPr>
              <a:pPr eaLnBrk="1" hangingPunct="1"/>
              <a:t>177</a:t>
            </a:fld>
            <a:endParaRPr lang="en-US">
              <a:solidFill>
                <a:srgbClr val="000000"/>
              </a:solidFill>
            </a:endParaRPr>
          </a:p>
        </p:txBody>
      </p:sp>
    </p:spTree>
    <p:extLst>
      <p:ext uri="{BB962C8B-B14F-4D97-AF65-F5344CB8AC3E}">
        <p14:creationId xmlns:p14="http://schemas.microsoft.com/office/powerpoint/2010/main" val="11691371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RAISE_APPLICATION_ERROR</a:t>
            </a:r>
            <a:r>
              <a:rPr lang="en-US"/>
              <a:t> procedure can be used in either the executable section or the exception section of a PL/SQL program, or both. The returned error is consistent with how the Oracle Server produces a predefined, non-predefined, or user-defined error. The error number and message are displayed to the user.</a:t>
            </a:r>
          </a:p>
        </p:txBody>
      </p:sp>
      <p:sp>
        <p:nvSpPr>
          <p:cNvPr id="5734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858B70AA-6FED-4968-8F1D-2B3C98019C25}" type="slidenum">
              <a:rPr lang="en-US" smtClean="0">
                <a:solidFill>
                  <a:srgbClr val="000000"/>
                </a:solidFill>
              </a:rPr>
              <a:pPr eaLnBrk="1" hangingPunct="1"/>
              <a:t>178</a:t>
            </a:fld>
            <a:endParaRPr lang="en-US">
              <a:solidFill>
                <a:srgbClr val="000000"/>
              </a:solidFill>
            </a:endParaRPr>
          </a:p>
        </p:txBody>
      </p:sp>
    </p:spTree>
    <p:extLst>
      <p:ext uri="{BB962C8B-B14F-4D97-AF65-F5344CB8AC3E}">
        <p14:creationId xmlns:p14="http://schemas.microsoft.com/office/powerpoint/2010/main" val="13217061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that the </a:t>
            </a:r>
            <a:r>
              <a:rPr lang="en-US">
                <a:latin typeface="Courier New" pitchFamily="49" charset="0"/>
              </a:rPr>
              <a:t>RAISE_APPLICATION_ERROR</a:t>
            </a:r>
            <a:r>
              <a:rPr lang="en-US"/>
              <a:t> procedure can be used in both the executable and the exception sections of a PL/SQL program.</a:t>
            </a:r>
          </a:p>
          <a:p>
            <a:pPr lvl="1" eaLnBrk="1" hangingPunct="1">
              <a:spcAft>
                <a:spcPct val="25000"/>
              </a:spcAft>
            </a:pPr>
            <a:r>
              <a:rPr lang="en-US"/>
              <a:t>Here is another example of using the </a:t>
            </a:r>
            <a:r>
              <a:rPr lang="en-US">
                <a:latin typeface="Courier New" pitchFamily="49" charset="0"/>
              </a:rPr>
              <a:t>RAISE_APPLICATION_ERROR</a:t>
            </a:r>
            <a:r>
              <a:rPr lang="en-US"/>
              <a:t> procedure:</a:t>
            </a:r>
          </a:p>
          <a:p>
            <a:pPr lvl="4" eaLnBrk="1" hangingPunct="1">
              <a:lnSpc>
                <a:spcPct val="95000"/>
              </a:lnSpc>
              <a:spcAft>
                <a:spcPct val="25000"/>
              </a:spcAft>
            </a:pPr>
            <a:r>
              <a:rPr lang="en-US"/>
              <a:t>DECLARE</a:t>
            </a:r>
            <a:br>
              <a:rPr lang="en-US"/>
            </a:br>
            <a:r>
              <a:rPr lang="en-US"/>
              <a:t>  e_name EXCEPTION;</a:t>
            </a:r>
            <a:br>
              <a:rPr lang="en-US"/>
            </a:br>
            <a:r>
              <a:rPr lang="en-US"/>
              <a:t>  BEGIN</a:t>
            </a:r>
            <a:br>
              <a:rPr lang="en-US"/>
            </a:br>
            <a:r>
              <a:rPr lang="en-US"/>
              <a:t>  ...</a:t>
            </a:r>
            <a:br>
              <a:rPr lang="en-US"/>
            </a:br>
            <a:r>
              <a:rPr lang="en-US"/>
              <a:t>  DELETE FROM employees</a:t>
            </a:r>
            <a:br>
              <a:rPr lang="en-US"/>
            </a:br>
            <a:r>
              <a:rPr lang="en-US"/>
              <a:t>  WHERE  last_name = 'Higgins';</a:t>
            </a:r>
            <a:br>
              <a:rPr lang="en-US"/>
            </a:br>
            <a:r>
              <a:rPr lang="en-US"/>
              <a:t>  IF SQL%NOTFOUND THEN RAISE e_name; </a:t>
            </a:r>
            <a:br>
              <a:rPr lang="en-US"/>
            </a:br>
            <a:r>
              <a:rPr lang="en-US"/>
              <a:t>  END IF;</a:t>
            </a:r>
            <a:br>
              <a:rPr lang="en-US"/>
            </a:br>
            <a:r>
              <a:rPr lang="en-US"/>
              <a:t>EXCEPTION</a:t>
            </a:r>
            <a:br>
              <a:rPr lang="en-US"/>
            </a:br>
            <a:r>
              <a:rPr lang="en-US"/>
              <a:t>  WHEN e_name THEN</a:t>
            </a:r>
            <a:br>
              <a:rPr lang="en-US"/>
            </a:br>
            <a:r>
              <a:rPr lang="en-US"/>
              <a:t>    RAISE_APPLICATION_ERROR (-20999, 'This is not a valid last name');   ...</a:t>
            </a:r>
            <a:br>
              <a:rPr lang="en-US"/>
            </a:br>
            <a:r>
              <a:rPr lang="en-US"/>
              <a:t>END;</a:t>
            </a:r>
          </a:p>
          <a:p>
            <a:pPr lvl="4" eaLnBrk="1" hangingPunct="1">
              <a:lnSpc>
                <a:spcPct val="95000"/>
              </a:lnSpc>
              <a:spcAft>
                <a:spcPct val="25000"/>
              </a:spcAft>
            </a:pPr>
            <a:r>
              <a:rPr lang="en-US"/>
              <a:t>/</a:t>
            </a:r>
          </a:p>
        </p:txBody>
      </p:sp>
      <p:sp>
        <p:nvSpPr>
          <p:cNvPr id="5837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0DCB1CC4-1048-4CC1-AFD3-BFC8CB97E68F}" type="slidenum">
              <a:rPr lang="en-US" smtClean="0">
                <a:solidFill>
                  <a:srgbClr val="000000"/>
                </a:solidFill>
              </a:rPr>
              <a:pPr eaLnBrk="1" hangingPunct="1"/>
              <a:t>179</a:t>
            </a:fld>
            <a:endParaRPr lang="en-US">
              <a:solidFill>
                <a:srgbClr val="000000"/>
              </a:solidFill>
            </a:endParaRPr>
          </a:p>
        </p:txBody>
      </p:sp>
    </p:spTree>
    <p:extLst>
      <p:ext uri="{BB962C8B-B14F-4D97-AF65-F5344CB8AC3E}">
        <p14:creationId xmlns:p14="http://schemas.microsoft.com/office/powerpoint/2010/main" val="13431552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learned how to deal with different types of exceptions. In PL/SQL, a warning or error condition at run time is called an exception. Predefined exceptions are error conditions that are defined by the Oracle Server. Non-predefined exceptions can be any standard Oracle Server errors. User-defined exceptions are exceptions specific to your application. The </a:t>
            </a:r>
            <a:r>
              <a:rPr lang="en-US">
                <a:latin typeface="Courier New" pitchFamily="49" charset="0"/>
              </a:rPr>
              <a:t>PRAGMA</a:t>
            </a:r>
            <a:r>
              <a:rPr lang="en-US"/>
              <a:t> </a:t>
            </a:r>
            <a:r>
              <a:rPr lang="en-US">
                <a:latin typeface="Courier New" pitchFamily="49" charset="0"/>
              </a:rPr>
              <a:t>EXCEPTION_INIT</a:t>
            </a:r>
            <a:r>
              <a:rPr lang="en-US"/>
              <a:t> function can be used to associate a declared exception name with an Oracle Server error.</a:t>
            </a:r>
          </a:p>
          <a:p>
            <a:pPr lvl="1" eaLnBrk="1" hangingPunct="1"/>
            <a:r>
              <a:rPr lang="en-US"/>
              <a:t>You can define exceptions of your own in the declarative section of any PL/SQL block. For example, you can define an exception named </a:t>
            </a:r>
            <a:r>
              <a:rPr lang="en-US">
                <a:latin typeface="Courier New" pitchFamily="49" charset="0"/>
              </a:rPr>
              <a:t>INSUFFICIENT_FUNDS</a:t>
            </a:r>
            <a:r>
              <a:rPr lang="en-US"/>
              <a:t> to flag overdrawn bank accounts.</a:t>
            </a:r>
          </a:p>
          <a:p>
            <a:pPr lvl="1" eaLnBrk="1" hangingPunct="1"/>
            <a:r>
              <a:rPr lang="en-US"/>
              <a:t>When an error occurs, an exception is raised. Normal execution stops and transfers control to the exception-handling section of your PL/SQL block. Internal exceptions are raised implicitly (automatically) by the run-time system; however, user-defined exceptions must be raised explicitly. To handle raised exceptions, you write separate routines called exception handlers.</a:t>
            </a:r>
          </a:p>
        </p:txBody>
      </p:sp>
      <p:sp>
        <p:nvSpPr>
          <p:cNvPr id="593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0C6429B-ADC2-426A-BCE8-CD9110F1ECD4}" type="slidenum">
              <a:rPr lang="en-US" smtClean="0">
                <a:solidFill>
                  <a:srgbClr val="000000"/>
                </a:solidFill>
              </a:rPr>
              <a:pPr eaLnBrk="1" hangingPunct="1"/>
              <a:t>180</a:t>
            </a:fld>
            <a:endParaRPr lang="en-US">
              <a:solidFill>
                <a:srgbClr val="000000"/>
              </a:solidFill>
            </a:endParaRPr>
          </a:p>
        </p:txBody>
      </p:sp>
    </p:spTree>
    <p:extLst>
      <p:ext uri="{BB962C8B-B14F-4D97-AF65-F5344CB8AC3E}">
        <p14:creationId xmlns:p14="http://schemas.microsoft.com/office/powerpoint/2010/main" val="182747278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36605434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B0864E90-0556-4D80-9942-5EF42082A16D}" type="slidenum">
              <a:rPr lang="en-US" smtClean="0">
                <a:solidFill>
                  <a:srgbClr val="000000"/>
                </a:solidFill>
              </a:rPr>
              <a:pPr eaLnBrk="1" hangingPunct="1"/>
              <a:t>182</a:t>
            </a:fld>
            <a:endParaRPr lang="en-US">
              <a:solidFill>
                <a:srgbClr val="000000"/>
              </a:solidFill>
            </a:endParaRPr>
          </a:p>
        </p:txBody>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Lesson Aim</a:t>
            </a:r>
          </a:p>
          <a:p>
            <a:pPr lvl="1"/>
            <a:r>
              <a:rPr lang="en-US"/>
              <a:t>In this lesson, you learn to create, execute, and remove procedures with or without parameters. Procedures are the foundation of modular programming in PL/SQL. To make procedures more flexible, it is important that varying data is either calculated or passed into a procedure by using input parameters. Calculated results can be returned to the caller of a procedure by using </a:t>
            </a:r>
            <a:r>
              <a:rPr lang="en-US">
                <a:latin typeface="Courier New" pitchFamily="49" charset="0"/>
                <a:cs typeface="Courier New" pitchFamily="49" charset="0"/>
              </a:rPr>
              <a:t>OUT</a:t>
            </a:r>
            <a:r>
              <a:rPr lang="en-US"/>
              <a:t> parameters.</a:t>
            </a:r>
          </a:p>
          <a:p>
            <a:pPr lvl="1"/>
            <a:r>
              <a:rPr lang="en-US"/>
              <a:t>To make your programs robust, you should always manage exception conditions by using the exception-handling features of PL/SQL.</a:t>
            </a:r>
          </a:p>
        </p:txBody>
      </p:sp>
      <p:sp>
        <p:nvSpPr>
          <p:cNvPr id="604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8286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ln/>
        </p:spPr>
      </p:sp>
      <p:sp>
        <p:nvSpPr>
          <p:cNvPr id="172339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6452435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4A24B69-79A5-4347-B4EC-1950706D6A28}" type="slidenum">
              <a:rPr lang="en-US" smtClean="0">
                <a:solidFill>
                  <a:srgbClr val="000000"/>
                </a:solidFill>
              </a:rPr>
              <a:pPr eaLnBrk="1" hangingPunct="1"/>
              <a:t>183</a:t>
            </a:fld>
            <a:endParaRPr lang="en-US">
              <a:solidFill>
                <a:srgbClr val="000000"/>
              </a:solidFill>
            </a:endParaRPr>
          </a:p>
        </p:txBody>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Creating a Modularized and Layered Subprogram Design</a:t>
            </a:r>
          </a:p>
          <a:p>
            <a:pPr lvl="1"/>
            <a:r>
              <a:rPr lang="en-US"/>
              <a:t>The diagram illustrates the principle of modularization with subprograms: the creation of smaller manageable pieces of flexible and reusable code. Flexibility is achieved by using subprograms with parameters, which in turn makes the same code reusable for different input values. To modularize existing code, perform the following steps:</a:t>
            </a:r>
          </a:p>
          <a:p>
            <a:pPr lvl="2">
              <a:buFont typeface="Times New Roman" pitchFamily="18" charset="0"/>
              <a:buNone/>
            </a:pPr>
            <a:r>
              <a:rPr lang="en-US"/>
              <a:t>1.	Locate and identify repetitive sequences of code.</a:t>
            </a:r>
          </a:p>
          <a:p>
            <a:pPr lvl="2">
              <a:buFont typeface="Times New Roman" pitchFamily="18" charset="0"/>
              <a:buNone/>
            </a:pPr>
            <a:r>
              <a:rPr lang="en-US"/>
              <a:t>2.	Move the repetitive code into a PL/SQL subprogram.</a:t>
            </a:r>
          </a:p>
          <a:p>
            <a:pPr lvl="2">
              <a:buFont typeface="Times New Roman" pitchFamily="18" charset="0"/>
              <a:buNone/>
            </a:pPr>
            <a:r>
              <a:rPr lang="en-US"/>
              <a:t>3.	Replace the original repetitive code with calls to the new PL/SQL subprogram.</a:t>
            </a:r>
          </a:p>
          <a:p>
            <a:pPr lvl="1"/>
            <a:r>
              <a:rPr lang="en-US"/>
              <a:t>Following this modular and layered approach can help you create code that is easier to maintain, particularly when the business rules change. In addition, keeping the SQL logic simple and free of complex business logic can benefit from the work of Oracle Database Optimizer, which can reuse parsed SQL statements for better use of server-side resources.</a:t>
            </a:r>
          </a:p>
        </p:txBody>
      </p:sp>
      <p:sp>
        <p:nvSpPr>
          <p:cNvPr id="614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234561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CD25C6FA-18B8-4544-8885-A99E5853E68B}" type="slidenum">
              <a:rPr lang="en-US" smtClean="0">
                <a:solidFill>
                  <a:srgbClr val="000000"/>
                </a:solidFill>
              </a:rPr>
              <a:pPr eaLnBrk="1" hangingPunct="1"/>
              <a:t>184</a:t>
            </a:fld>
            <a:endParaRPr lang="en-US">
              <a:solidFill>
                <a:srgbClr val="000000"/>
              </a:solidFill>
            </a:endParaRPr>
          </a:p>
        </p:txBody>
      </p:sp>
      <p:sp>
        <p:nvSpPr>
          <p:cNvPr id="6246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Because PL/SQL allows SQL statements to be seamlessly embedded into the logic, it is too easy to have SQL statement spread all over the code. However, it is recommended that you keep the SQL logic separate from the business logic—that is, create a layered application design with a minimum of two layers:</a:t>
            </a:r>
          </a:p>
          <a:p>
            <a:pPr lvl="2"/>
            <a:r>
              <a:rPr lang="en-US" b="1"/>
              <a:t>Data access layer: </a:t>
            </a:r>
            <a:r>
              <a:rPr lang="en-US"/>
              <a:t>For subroutines to access the data by using SQL statements</a:t>
            </a:r>
          </a:p>
          <a:p>
            <a:pPr lvl="2"/>
            <a:r>
              <a:rPr lang="en-US" b="1"/>
              <a:t>Business logic layer: </a:t>
            </a:r>
            <a:r>
              <a:rPr lang="en-US"/>
              <a:t>For subprograms to implement the business processing rules, which may or may not call on the data access layer routines</a:t>
            </a:r>
          </a:p>
        </p:txBody>
      </p:sp>
      <p:sp>
        <p:nvSpPr>
          <p:cNvPr id="624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826721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1724720F-D7BE-45D7-AE39-34DAF77133B0}" type="slidenum">
              <a:rPr lang="en-US" smtClean="0">
                <a:solidFill>
                  <a:srgbClr val="000000"/>
                </a:solidFill>
              </a:rPr>
              <a:pPr eaLnBrk="1" hangingPunct="1"/>
              <a:t>185</a:t>
            </a:fld>
            <a:endParaRPr lang="en-US">
              <a:solidFill>
                <a:srgbClr val="000000"/>
              </a:solidFill>
            </a:endParaRPr>
          </a:p>
        </p:txBody>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 subprogram is based on standard PL/SQL structures. It contains a declarative section, an executable section, and an optional exception-handling section (for example, anonymous blocks, procedures, functions, packages, and triggers). Subprograms can be compiled and stored in the database, providing modularity, extensibility, reusability, and maintainability.</a:t>
            </a:r>
          </a:p>
          <a:p>
            <a:pPr lvl="1"/>
            <a:r>
              <a:rPr lang="en-US"/>
              <a:t>Modularization converts large blocks of code into smaller groups of code called modules. After modularization, the modules can be reused by the same program or shared with other programs. It is easier to maintain and debug code that comprises smaller modules than it is to maintain code in a single large program. Modules can be easily extended for customization by incorporating more functionality, if required, without affecting the remaining modules of the program.</a:t>
            </a:r>
          </a:p>
          <a:p>
            <a:pPr lvl="1"/>
            <a:r>
              <a:rPr lang="en-US"/>
              <a:t>Subprograms provide easy maintenance because the code is located in one place and any modifications required to the subprogram can, therefore, be performed in this single location. Subprograms provide improved data integrity and security. The data objects are accessed through the subprogram, and a user can invoke the subprogram only if the appropriate access privilege is granted to the user.</a:t>
            </a:r>
          </a:p>
          <a:p>
            <a:pPr lvl="1"/>
            <a:r>
              <a:rPr lang="en-US" b="1"/>
              <a:t>Note: </a:t>
            </a:r>
            <a:r>
              <a:rPr lang="en-US"/>
              <a:t>Knowing how to develop anonymous blocks is a prerequisite for this course. For detailed information about anonymous blocks, see the course titled </a:t>
            </a:r>
            <a:r>
              <a:rPr lang="en-US" i="1"/>
              <a:t>Oracle: PL/SQL Fundamentals</a:t>
            </a:r>
            <a:r>
              <a:rPr lang="en-US"/>
              <a:t>.</a:t>
            </a:r>
          </a:p>
        </p:txBody>
      </p:sp>
      <p:sp>
        <p:nvSpPr>
          <p:cNvPr id="634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4816901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25DC8CA-9730-48DF-9AF6-39E46D8AC963}" type="slidenum">
              <a:rPr lang="en-US" smtClean="0">
                <a:solidFill>
                  <a:srgbClr val="000000"/>
                </a:solidFill>
              </a:rPr>
              <a:pPr eaLnBrk="1" hangingPunct="1"/>
              <a:t>186</a:t>
            </a:fld>
            <a:endParaRPr lang="en-US">
              <a:solidFill>
                <a:srgbClr val="000000"/>
              </a:solidFill>
            </a:endParaRPr>
          </a:p>
        </p:txBody>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Anonymous blocks are typically used for:</a:t>
            </a:r>
          </a:p>
          <a:p>
            <a:pPr lvl="2"/>
            <a:r>
              <a:rPr lang="en-US"/>
              <a:t>Writing trigger code for Oracle Forms components</a:t>
            </a:r>
          </a:p>
          <a:p>
            <a:pPr lvl="2"/>
            <a:r>
              <a:rPr lang="en-US"/>
              <a:t>Initiating calls to procedures, functions, and package constructs</a:t>
            </a:r>
          </a:p>
          <a:p>
            <a:pPr lvl="2"/>
            <a:r>
              <a:rPr lang="en-US"/>
              <a:t>Isolating exception handling within a block of code</a:t>
            </a:r>
          </a:p>
          <a:p>
            <a:pPr lvl="2"/>
            <a:r>
              <a:rPr lang="en-US"/>
              <a:t>Nesting inside other PL/SQL blocks for managing code flow control</a:t>
            </a:r>
          </a:p>
          <a:p>
            <a:pPr lvl="1"/>
            <a:r>
              <a:rPr lang="en-US"/>
              <a:t>The </a:t>
            </a:r>
            <a:r>
              <a:rPr lang="en-US">
                <a:latin typeface="Courier New" pitchFamily="49" charset="0"/>
                <a:cs typeface="Courier New" pitchFamily="49" charset="0"/>
              </a:rPr>
              <a:t>DECLARE</a:t>
            </a:r>
            <a:r>
              <a:rPr lang="en-US"/>
              <a:t> keyword is optional, but it is required if you declare variables, constants, and exceptions to be used within the PL/SQL block.</a:t>
            </a:r>
          </a:p>
          <a:p>
            <a:pPr lvl="1"/>
            <a:r>
              <a:rPr lang="en-US">
                <a:latin typeface="Courier New" pitchFamily="49" charset="0"/>
                <a:cs typeface="Courier New" pitchFamily="49" charset="0"/>
              </a:rPr>
              <a:t>BEGIN</a:t>
            </a:r>
            <a:r>
              <a:rPr lang="en-US"/>
              <a:t> and </a:t>
            </a:r>
            <a:r>
              <a:rPr lang="en-US">
                <a:latin typeface="Courier New" pitchFamily="49" charset="0"/>
                <a:cs typeface="Courier New" pitchFamily="49" charset="0"/>
              </a:rPr>
              <a:t>END</a:t>
            </a:r>
            <a:r>
              <a:rPr lang="en-US"/>
              <a:t> are mandatory and require at least one statement between them, either SQL, PL/SQL, or both.</a:t>
            </a:r>
          </a:p>
          <a:p>
            <a:pPr lvl="1"/>
            <a:r>
              <a:rPr lang="en-US"/>
              <a:t>The exception section is optional and is used to handle errors that occur within the scope of the PL/SQL block. Exceptions can be propagated to the caller of the anonymous block by excluding an exception handler for the specific exception, thus creating what is known as an </a:t>
            </a:r>
            <a:r>
              <a:rPr lang="en-US" i="1"/>
              <a:t>unhandled</a:t>
            </a:r>
            <a:r>
              <a:rPr lang="en-US"/>
              <a:t> exception.</a:t>
            </a:r>
          </a:p>
        </p:txBody>
      </p:sp>
      <p:sp>
        <p:nvSpPr>
          <p:cNvPr id="645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294435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EE595659-B421-453F-A07E-A7F362324868}" type="slidenum">
              <a:rPr lang="en-US" smtClean="0">
                <a:solidFill>
                  <a:srgbClr val="000000"/>
                </a:solidFill>
              </a:rPr>
              <a:pPr eaLnBrk="1" hangingPunct="1"/>
              <a:t>187</a:t>
            </a:fld>
            <a:endParaRPr lang="en-US">
              <a:solidFill>
                <a:srgbClr val="000000"/>
              </a:solidFill>
            </a:endParaRPr>
          </a:p>
        </p:txBody>
      </p:sp>
      <p:sp>
        <p:nvSpPr>
          <p:cNvPr id="65539"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diagram shows a PL/SQL block being executed by the PL/SQL engine. The PL/SQL engine resides in:</a:t>
            </a:r>
          </a:p>
          <a:p>
            <a:pPr lvl="2"/>
            <a:r>
              <a:rPr lang="en-US"/>
              <a:t>The Oracle database for executing stored subprograms</a:t>
            </a:r>
          </a:p>
          <a:p>
            <a:pPr lvl="2"/>
            <a:r>
              <a:rPr lang="en-US"/>
              <a:t>The Oracle Forms client when running client/server applications, or in the Oracle Application Server when using Oracle Forms Services to run Forms on the Web</a:t>
            </a:r>
          </a:p>
          <a:p>
            <a:pPr lvl="1"/>
            <a:r>
              <a:rPr lang="en-US"/>
              <a:t>Irrespective of the PL/SQL run-time environment, the basic architecture remains the same. Therefore, all PL/SQL statements are processed in the Procedural Statement Executor, and all SQL statements must be sent to the SQL Statement Executor for processing by the Oracle server processes. The SQL environment may also invoke the PL/SQL environment for example when a function is used in a select statement. </a:t>
            </a:r>
          </a:p>
          <a:p>
            <a:pPr lvl="1"/>
            <a:r>
              <a:rPr lang="en-US"/>
              <a:t>The PL/SQL engine is a virtual machine that resides in memory and processes the PL/SQL m-code instructions. When the PL/SQL engine encounters a SQL statement, a context switch is made to pass the SQL statement to the Oracle server processes. The PL/SQL engine waits for the SQL statement to complete and for the results to be returned before it continues to process subsequent statements in the PL/SQL block. The Oracle Forms PL/SQL engine runs in the client for the client/server implementation, and in the application server for the Forms Services implementation. In either case, SQL statements are typically sent over a network to an Oracle server for processing.</a:t>
            </a:r>
          </a:p>
        </p:txBody>
      </p:sp>
      <p:sp>
        <p:nvSpPr>
          <p:cNvPr id="655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2344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5C602B4-F6D7-4ECC-A958-CDDE0352244E}" type="slidenum">
              <a:rPr lang="en-US" smtClean="0">
                <a:solidFill>
                  <a:srgbClr val="000000"/>
                </a:solidFill>
              </a:rPr>
              <a:pPr eaLnBrk="1" hangingPunct="1"/>
              <a:t>188</a:t>
            </a:fld>
            <a:endParaRPr lang="en-US">
              <a:solidFill>
                <a:srgbClr val="000000"/>
              </a:solidFill>
            </a:endParaRPr>
          </a:p>
        </p:txBody>
      </p:sp>
      <p:sp>
        <p:nvSpPr>
          <p:cNvPr id="66563" name="Rectangle 7"/>
          <p:cNvSpPr>
            <a:spLocks noGrp="1" noChangeArrowheads="1"/>
          </p:cNvSpPr>
          <p:nvPr>
            <p:ph type="body" idx="1"/>
          </p:nvPr>
        </p:nvSpPr>
        <p:spPr>
          <a:xfrm>
            <a:off x="549180" y="5286563"/>
            <a:ext cx="5958203" cy="37872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 PL/SQL subprogram is a named PL/SQL block that can be called with a set of parameters. You can declare and define a subprogram within either a PL/SQL block or another subprogram.</a:t>
            </a:r>
          </a:p>
          <a:p>
            <a:pPr lvl="1"/>
            <a:r>
              <a:rPr lang="en-US" b="1"/>
              <a:t>Subprogram Parts: </a:t>
            </a:r>
            <a:r>
              <a:rPr lang="en-US"/>
              <a:t>A subprogram consists of a specification (spec) and a body. To declare a subprogram, you must provide the spec, which includes descriptions of any parameters. To define a subprogram, you must provide both the spec and the body. You can either declare a subprogram first and define it later in the same block or subprogram, or declare and define it at the same time.</a:t>
            </a:r>
          </a:p>
          <a:p>
            <a:pPr lvl="1"/>
            <a:r>
              <a:rPr lang="en-US" b="1"/>
              <a:t>Subprogram Types: </a:t>
            </a:r>
            <a:r>
              <a:rPr lang="en-US"/>
              <a:t>PL/SQL has two types of subprograms: procedures and functions. Typically, you use a procedure to perform an action and a function to compute and return a value.</a:t>
            </a:r>
          </a:p>
          <a:p>
            <a:pPr lvl="1"/>
            <a:r>
              <a:rPr lang="en-US"/>
              <a:t>A procedure and a function have the same structure, except that only a function has some additional items such as the </a:t>
            </a:r>
            <a:r>
              <a:rPr lang="en-US">
                <a:latin typeface="Courier New" pitchFamily="49" charset="0"/>
              </a:rPr>
              <a:t>RETURN</a:t>
            </a:r>
            <a:r>
              <a:rPr lang="en-US"/>
              <a:t> clause or the </a:t>
            </a:r>
            <a:r>
              <a:rPr lang="en-US">
                <a:latin typeface="Courier New" pitchFamily="49" charset="0"/>
              </a:rPr>
              <a:t>RETURN</a:t>
            </a:r>
            <a:r>
              <a:rPr lang="en-US"/>
              <a:t> statement. </a:t>
            </a:r>
          </a:p>
          <a:p>
            <a:pPr lvl="1"/>
            <a:r>
              <a:rPr lang="en-US"/>
              <a:t>The </a:t>
            </a:r>
            <a:r>
              <a:rPr lang="en-US">
                <a:latin typeface="Courier New" pitchFamily="49" charset="0"/>
              </a:rPr>
              <a:t>RETURN</a:t>
            </a:r>
            <a:r>
              <a:rPr lang="en-US"/>
              <a:t> clause specifies the data type of the return value (required). A </a:t>
            </a:r>
            <a:r>
              <a:rPr lang="en-US">
                <a:latin typeface="Courier New" pitchFamily="49" charset="0"/>
              </a:rPr>
              <a:t>RETURN</a:t>
            </a:r>
            <a:r>
              <a:rPr lang="en-US"/>
              <a:t> statement specifies the return value (required). Functions are covered in more detail in the next lesson titled “Creating Functions and Debugging Subprograms.”</a:t>
            </a:r>
          </a:p>
          <a:p>
            <a:pPr lvl="1"/>
            <a:r>
              <a:rPr lang="en-US"/>
              <a:t>Subprograms can be grouped into PL/SQL packages, which make code even more reusable and maintainable. For details, see the lessons about packages (Lessons 4 and 5).</a:t>
            </a:r>
          </a:p>
        </p:txBody>
      </p:sp>
      <p:sp>
        <p:nvSpPr>
          <p:cNvPr id="665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189511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04CE97E-A647-4D48-BD59-09FFB0E5847D}" type="slidenum">
              <a:rPr lang="en-US" smtClean="0">
                <a:solidFill>
                  <a:srgbClr val="000000"/>
                </a:solidFill>
              </a:rPr>
              <a:pPr eaLnBrk="1" hangingPunct="1"/>
              <a:t>189</a:t>
            </a:fld>
            <a:endParaRPr lang="en-US">
              <a:solidFill>
                <a:srgbClr val="000000"/>
              </a:solidFill>
            </a:endParaRPr>
          </a:p>
        </p:txBody>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Benefits of Subprograms</a:t>
            </a:r>
          </a:p>
          <a:p>
            <a:pPr lvl="1"/>
            <a:r>
              <a:rPr lang="en-US"/>
              <a:t>Procedures and functions have many benefits due to modularizing of code:</a:t>
            </a:r>
          </a:p>
          <a:p>
            <a:pPr lvl="2"/>
            <a:r>
              <a:rPr lang="en-US" b="1"/>
              <a:t>Easy maintenance</a:t>
            </a:r>
            <a:r>
              <a:rPr lang="en-US"/>
              <a:t> is realized because subprograms are located in one place. Modifications need to be done in only one place to affect multiple applications and minimize excessive testing.</a:t>
            </a:r>
          </a:p>
          <a:p>
            <a:pPr lvl="2"/>
            <a:r>
              <a:rPr lang="en-US" b="1"/>
              <a:t>Improved data security</a:t>
            </a:r>
            <a:r>
              <a:rPr lang="en-US"/>
              <a:t> can be achieved by controlling indirect access to database objects from nonprivileged users with security privileges. The subprograms are by default executed with definer’s right. The execute privilege does not allow a calling user direct access to objects that are accessible to the subprogram.</a:t>
            </a:r>
          </a:p>
          <a:p>
            <a:pPr lvl="2"/>
            <a:r>
              <a:rPr lang="en-US" b="1"/>
              <a:t>Data integrity</a:t>
            </a:r>
            <a:r>
              <a:rPr lang="en-US"/>
              <a:t> is managed by having related actions performed together or not at all.</a:t>
            </a:r>
          </a:p>
          <a:p>
            <a:pPr lvl="2"/>
            <a:r>
              <a:rPr lang="en-US" b="1"/>
              <a:t>Improved performance</a:t>
            </a:r>
            <a:r>
              <a:rPr lang="en-US"/>
              <a:t> can be realized from reuse of parsed PL/SQL code that becomes available in the shared SQL area of the server. Subsequent calls to the subprogram avoid parsing the code again. Because PL/SQL code is parsed at compile time, the parsing overhead of SQL statements is avoided at run time. Code can be written to reduce the number of network calls to the database, and therefore, decrease network traffic.</a:t>
            </a:r>
          </a:p>
          <a:p>
            <a:pPr lvl="2"/>
            <a:r>
              <a:rPr lang="en-US" b="1"/>
              <a:t>Improved code clarity</a:t>
            </a:r>
            <a:r>
              <a:rPr lang="en-US"/>
              <a:t> can be attained by using appropriate names and conventions to describe the action of the routines, thereby reducing the need for comments and enhancing the clarity of the code.</a:t>
            </a:r>
          </a:p>
        </p:txBody>
      </p:sp>
      <p:sp>
        <p:nvSpPr>
          <p:cNvPr id="675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570835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FA25D925-FCA5-4916-914A-3A5B0CE73AAC}" type="slidenum">
              <a:rPr lang="en-US" smtClean="0">
                <a:solidFill>
                  <a:srgbClr val="000000"/>
                </a:solidFill>
              </a:rPr>
              <a:pPr eaLnBrk="1" hangingPunct="1"/>
              <a:t>190</a:t>
            </a:fld>
            <a:endParaRPr lang="en-US">
              <a:solidFill>
                <a:srgbClr val="000000"/>
              </a:solidFill>
            </a:endParaRPr>
          </a:p>
        </p:txBody>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table in the slide not only shows the differences between anonymous blocks and subprograms, but also highlights the general benefits of subprograms.</a:t>
            </a:r>
          </a:p>
          <a:p>
            <a:pPr lvl="1"/>
            <a:r>
              <a:rPr lang="en-US"/>
              <a:t>Anonymous blocks are not persistent database objects. They are compiled and executed only once. They are not stored in the database for reuse. If you want to reuse, you must rerun the script that creates the anonymous block, which causes recompilation and execution. </a:t>
            </a:r>
            <a:br>
              <a:rPr lang="en-US"/>
            </a:br>
            <a:r>
              <a:rPr lang="en-US"/>
              <a:t>Procedures and functions are compiled and stored in the database in a compiled form. </a:t>
            </a:r>
            <a:br>
              <a:rPr lang="en-US"/>
            </a:br>
            <a:r>
              <a:rPr lang="en-US"/>
              <a:t>They are recompiled only when they are modified. Because they are stored in the database, any application can make use of these subprograms based on appropriate permissions. The calling application can pass parameters to the procedures if the procedure is designed to accept parameters. Similarly, a calling application can retrieve a value if it invokes a function or a procedure.</a:t>
            </a:r>
          </a:p>
        </p:txBody>
      </p:sp>
      <p:sp>
        <p:nvSpPr>
          <p:cNvPr id="686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737684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EEE162E5-6139-4D86-A7FA-EFA6580C94A9}" type="slidenum">
              <a:rPr lang="en-US" smtClean="0">
                <a:solidFill>
                  <a:srgbClr val="000000"/>
                </a:solidFill>
              </a:rPr>
              <a:pPr eaLnBrk="1" hangingPunct="1"/>
              <a:t>191</a:t>
            </a:fld>
            <a:endParaRPr lang="en-US">
              <a:solidFill>
                <a:srgbClr val="000000"/>
              </a:solidFill>
            </a:endParaRPr>
          </a:p>
        </p:txBody>
      </p:sp>
      <p:sp>
        <p:nvSpPr>
          <p:cNvPr id="69635" name="Slide Image Placeholder 5"/>
          <p:cNvSpPr>
            <a:spLocks noGrp="1" noRot="1" noChangeAspect="1" noTextEdit="1"/>
          </p:cNvSpPr>
          <p:nvPr>
            <p:ph type="sldImg"/>
          </p:nvPr>
        </p:nvSpPr>
        <p:spPr>
          <a:ln/>
        </p:spPr>
      </p:sp>
      <p:sp>
        <p:nvSpPr>
          <p:cNvPr id="6963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564591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5FB6A2D-EADE-4CAF-89AB-5F0B6C059151}" type="slidenum">
              <a:rPr lang="en-US" smtClean="0">
                <a:solidFill>
                  <a:srgbClr val="000000"/>
                </a:solidFill>
              </a:rPr>
              <a:pPr eaLnBrk="1" hangingPunct="1"/>
              <a:t>192</a:t>
            </a:fld>
            <a:endParaRPr lang="en-US">
              <a:solidFill>
                <a:srgbClr val="000000"/>
              </a:solidFill>
            </a:endParaRPr>
          </a:p>
        </p:txBody>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Definition of a Procedure</a:t>
            </a:r>
          </a:p>
          <a:p>
            <a:pPr lvl="1"/>
            <a:r>
              <a:rPr lang="en-US"/>
              <a:t>A procedure is a named PL/SQL block that can accept parameters (sometimes referred to as arguments). Generally, you use a procedure to perform an action. It has a header, a declaration section, an executable section, and an optional exception-handling section. A procedure is invoked by using the procedure name in the execution section of another PL/SQL block.</a:t>
            </a:r>
          </a:p>
          <a:p>
            <a:pPr lvl="1"/>
            <a:r>
              <a:rPr lang="en-US"/>
              <a:t>A procedure is compiled and stored in the database as a schema object. If you are using the procedures with Oracle Forms and Reports, then they can be compiled within the Oracle Forms or Oracle Reports executables.</a:t>
            </a:r>
          </a:p>
          <a:p>
            <a:pPr lvl="1"/>
            <a:r>
              <a:rPr lang="en-US"/>
              <a:t>Procedures promote reusability and maintainability. When validated, they can be used in any number of applications. If the requirements change, only the procedure needs to be updated.</a:t>
            </a:r>
          </a:p>
        </p:txBody>
      </p:sp>
      <p:sp>
        <p:nvSpPr>
          <p:cNvPr id="706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62106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Rectangle 2"/>
          <p:cNvSpPr>
            <a:spLocks noGrp="1" noRot="1" noChangeAspect="1" noChangeArrowheads="1" noTextEdit="1"/>
          </p:cNvSpPr>
          <p:nvPr>
            <p:ph type="sldImg"/>
          </p:nvPr>
        </p:nvSpPr>
        <p:spPr>
          <a:ln/>
        </p:spPr>
      </p:sp>
      <p:sp>
        <p:nvSpPr>
          <p:cNvPr id="1724419" name="Rectangle 3"/>
          <p:cNvSpPr>
            <a:spLocks noGrp="1" noChangeArrowheads="1"/>
          </p:cNvSpPr>
          <p:nvPr>
            <p:ph type="body" idx="1"/>
          </p:nvPr>
        </p:nvSpPr>
        <p:spPr>
          <a:noFill/>
          <a:ln/>
        </p:spPr>
        <p:txBody>
          <a:bodyPr/>
          <a:lstStyle/>
          <a:p>
            <a:pPr lvl="1" eaLnBrk="1" hangingPunct="1"/>
            <a:r>
              <a:rPr lang="en-US"/>
              <a:t>You have already learned about basic PL/SQL blocks and their sections. In this lesson, you learn about valid and invalid identifiers. You learn how to declare and initialize variables in the declarative section of a PL/SQL block. The lesson describes the various data types. You also learn about the </a:t>
            </a:r>
            <a:r>
              <a:rPr lang="en-US">
                <a:latin typeface="Courier New" pitchFamily="49" charset="0"/>
              </a:rPr>
              <a:t>%TYPE</a:t>
            </a:r>
            <a:r>
              <a:rPr lang="en-US"/>
              <a:t> attribute and its benefits.</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F966BE2-9934-4C81-929C-7CD41D385603}" type="slidenum">
              <a:rPr lang="en-US" smtClean="0">
                <a:solidFill>
                  <a:srgbClr val="000000"/>
                </a:solidFill>
              </a:rPr>
              <a:pPr eaLnBrk="1" hangingPunct="1">
                <a:defRPr/>
              </a:pPr>
              <a:t>22</a:t>
            </a:fld>
            <a:endParaRPr lang="en-US">
              <a:solidFill>
                <a:srgbClr val="000000"/>
              </a:solidFill>
            </a:endParaRPr>
          </a:p>
        </p:txBody>
      </p:sp>
    </p:spTree>
    <p:extLst>
      <p:ext uri="{BB962C8B-B14F-4D97-AF65-F5344CB8AC3E}">
        <p14:creationId xmlns:p14="http://schemas.microsoft.com/office/powerpoint/2010/main" val="4319670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2ACFBCF2-E715-42A5-A117-655F291044A2}" type="slidenum">
              <a:rPr lang="en-US" smtClean="0">
                <a:solidFill>
                  <a:srgbClr val="000000"/>
                </a:solidFill>
              </a:rPr>
              <a:pPr eaLnBrk="1" hangingPunct="1"/>
              <a:t>193</a:t>
            </a:fld>
            <a:endParaRPr lang="en-US">
              <a:solidFill>
                <a:srgbClr val="000000"/>
              </a:solidFill>
            </a:endParaRPr>
          </a:p>
        </p:txBody>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To develop a procedure using a tool such as SQL Developer, perform the following steps: </a:t>
            </a:r>
          </a:p>
          <a:p>
            <a:pPr lvl="2">
              <a:buFont typeface="Times New Roman" pitchFamily="18" charset="0"/>
              <a:buNone/>
            </a:pPr>
            <a:r>
              <a:rPr lang="en-US"/>
              <a:t>1.	Create the procedure using SQL Developer’s Object Navigator tree or the SQL Worksheet area. </a:t>
            </a:r>
          </a:p>
          <a:p>
            <a:pPr lvl="2">
              <a:buFont typeface="Times New Roman" pitchFamily="18" charset="0"/>
              <a:buNone/>
            </a:pPr>
            <a:r>
              <a:rPr lang="en-US"/>
              <a:t>2.	Compile the procedure. The procedure is created in the database and gets compiled. The </a:t>
            </a:r>
            <a:r>
              <a:rPr lang="en-US">
                <a:latin typeface="Courier New" pitchFamily="49" charset="0"/>
              </a:rPr>
              <a:t>CREATE PROCEDURE</a:t>
            </a:r>
            <a:r>
              <a:rPr lang="en-US"/>
              <a:t> statement creates and stores the source code and the compiled </a:t>
            </a:r>
            <a:r>
              <a:rPr lang="en-US" i="1"/>
              <a:t>m-code</a:t>
            </a:r>
            <a:r>
              <a:rPr lang="en-US"/>
              <a:t> in the database. To compile the procedure, right-click the procedure’s name in the Object Navigator tree, and then click Compile. </a:t>
            </a:r>
          </a:p>
          <a:p>
            <a:pPr lvl="2">
              <a:buFont typeface="Times New Roman" pitchFamily="18" charset="0"/>
              <a:buNone/>
            </a:pPr>
            <a:r>
              <a:rPr lang="en-US"/>
              <a:t>3.	If compilation errors exist, then the </a:t>
            </a:r>
            <a:r>
              <a:rPr lang="en-US" i="1"/>
              <a:t>m-code</a:t>
            </a:r>
            <a:r>
              <a:rPr lang="en-US"/>
              <a:t> is not stored and you must edit the source code to make corrections. You cannot invoke a procedure that contains compilation errors. You can view the compilation errors in SQL Developer, SQL*Plus, or the appropriate data dictionary views as shown in the slide.  </a:t>
            </a:r>
          </a:p>
          <a:p>
            <a:pPr lvl="2">
              <a:buFont typeface="Times New Roman" pitchFamily="18" charset="0"/>
              <a:buNone/>
            </a:pPr>
            <a:r>
              <a:rPr lang="en-US"/>
              <a:t>4.	After successful compilation, execute the procedure to perform the desired action. You can run the procedure using SQL Developer or use the </a:t>
            </a:r>
            <a:r>
              <a:rPr lang="en-US">
                <a:latin typeface="Courier New" pitchFamily="49" charset="0"/>
              </a:rPr>
              <a:t>EXECUTE</a:t>
            </a:r>
            <a:r>
              <a:rPr lang="en-US"/>
              <a:t> command in SQL*Plus.</a:t>
            </a:r>
          </a:p>
          <a:p>
            <a:pPr lvl="1"/>
            <a:r>
              <a:rPr lang="en-US" b="1"/>
              <a:t>Note:</a:t>
            </a:r>
            <a:r>
              <a:rPr lang="en-US"/>
              <a:t> If compilation errors occur, use a </a:t>
            </a:r>
            <a:r>
              <a:rPr lang="en-US">
                <a:latin typeface="Courier New" pitchFamily="49" charset="0"/>
              </a:rPr>
              <a:t>CREATE OR REPLACE PROCEDURE</a:t>
            </a:r>
            <a:r>
              <a:rPr lang="en-US"/>
              <a:t> statement to overwrite the existing code if you previously used a </a:t>
            </a:r>
            <a:r>
              <a:rPr lang="en-US">
                <a:latin typeface="Courier New" pitchFamily="49" charset="0"/>
              </a:rPr>
              <a:t>CREATE PROCEDURE</a:t>
            </a:r>
            <a:r>
              <a:rPr lang="en-US"/>
              <a:t> statement. Otherwise, drop the procedure first (using </a:t>
            </a:r>
            <a:r>
              <a:rPr lang="en-US">
                <a:latin typeface="Courier New" pitchFamily="49" charset="0"/>
              </a:rPr>
              <a:t>DROP</a:t>
            </a:r>
            <a:r>
              <a:rPr lang="en-US"/>
              <a:t>) and then execute the </a:t>
            </a:r>
            <a:r>
              <a:rPr lang="en-US">
                <a:latin typeface="Courier New" pitchFamily="49" charset="0"/>
              </a:rPr>
              <a:t>CREATE PROCEDURE</a:t>
            </a:r>
            <a:r>
              <a:rPr lang="en-US"/>
              <a:t> statement.</a:t>
            </a:r>
          </a:p>
        </p:txBody>
      </p:sp>
      <p:sp>
        <p:nvSpPr>
          <p:cNvPr id="716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597325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7EC39B7-2A55-4554-B4E4-26C78B10044A}" type="slidenum">
              <a:rPr lang="en-US" smtClean="0">
                <a:solidFill>
                  <a:srgbClr val="000000"/>
                </a:solidFill>
              </a:rPr>
              <a:pPr eaLnBrk="1" hangingPunct="1"/>
              <a:t>194</a:t>
            </a:fld>
            <a:endParaRPr lang="en-US">
              <a:solidFill>
                <a:srgbClr val="000000"/>
              </a:solidFill>
            </a:endParaRPr>
          </a:p>
        </p:txBody>
      </p:sp>
      <p:sp>
        <p:nvSpPr>
          <p:cNvPr id="7270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use the </a:t>
            </a:r>
            <a:r>
              <a:rPr lang="en-US">
                <a:latin typeface="Courier New" pitchFamily="49" charset="0"/>
              </a:rPr>
              <a:t>CREATE PROCEDURE</a:t>
            </a:r>
            <a:r>
              <a:rPr lang="en-US">
                <a:cs typeface="Arial" pitchFamily="34" charset="0"/>
              </a:rPr>
              <a:t> SQL </a:t>
            </a:r>
            <a:r>
              <a:rPr lang="en-US"/>
              <a:t>statement to create stand-alone procedures that are stored in an Oracle database. A procedure is similar to a miniature program: it performs a specific action. You specify the name of the procedure, its parameters, its local variables, and the </a:t>
            </a:r>
            <a:r>
              <a:rPr lang="en-US">
                <a:latin typeface="Courier New" pitchFamily="49" charset="0"/>
              </a:rPr>
              <a:t>BEGIN-END</a:t>
            </a:r>
            <a:r>
              <a:rPr lang="en-US"/>
              <a:t> block that contains its code and handles any exceptions. </a:t>
            </a:r>
          </a:p>
          <a:p>
            <a:pPr lvl="2"/>
            <a:r>
              <a:rPr lang="en-US"/>
              <a:t>PL/SQL blocks start with </a:t>
            </a:r>
            <a:r>
              <a:rPr lang="en-US">
                <a:latin typeface="Courier New" pitchFamily="49" charset="0"/>
              </a:rPr>
              <a:t>BEGIN</a:t>
            </a:r>
            <a:r>
              <a:rPr lang="en-US"/>
              <a:t>, optionally preceded by the declaration of local variables. PL/SQL blocks end with either </a:t>
            </a:r>
            <a:r>
              <a:rPr lang="en-US">
                <a:latin typeface="Courier New" pitchFamily="49" charset="0"/>
              </a:rPr>
              <a:t>END</a:t>
            </a:r>
            <a:r>
              <a:rPr lang="en-US"/>
              <a:t> or </a:t>
            </a:r>
            <a:r>
              <a:rPr lang="en-US">
                <a:latin typeface="Courier New" pitchFamily="49" charset="0"/>
                <a:cs typeface="Courier New" pitchFamily="49" charset="0"/>
              </a:rPr>
              <a:t>END </a:t>
            </a:r>
            <a:r>
              <a:rPr lang="en-US" i="1">
                <a:latin typeface="Courier New" pitchFamily="49" charset="0"/>
                <a:cs typeface="Courier New" pitchFamily="49" charset="0"/>
              </a:rPr>
              <a:t>procedure_name</a:t>
            </a:r>
            <a:r>
              <a:rPr lang="en-US"/>
              <a:t>.</a:t>
            </a:r>
          </a:p>
          <a:p>
            <a:pPr lvl="2"/>
            <a:r>
              <a:rPr lang="en-US"/>
              <a:t>The </a:t>
            </a:r>
            <a:r>
              <a:rPr lang="en-US">
                <a:latin typeface="Courier New" pitchFamily="49" charset="0"/>
              </a:rPr>
              <a:t>REPLACE</a:t>
            </a:r>
            <a:r>
              <a:rPr lang="en-US"/>
              <a:t> option indicates that if the procedure exists, it is dropped and replaced with the new version created by the statement. The </a:t>
            </a:r>
            <a:r>
              <a:rPr lang="en-US">
                <a:latin typeface="Courier New" pitchFamily="49" charset="0"/>
              </a:rPr>
              <a:t>REPLACE</a:t>
            </a:r>
            <a:r>
              <a:rPr lang="en-US"/>
              <a:t> option does not drop any of the privileges associated with the procedure. </a:t>
            </a:r>
          </a:p>
          <a:p>
            <a:pPr lvl="1"/>
            <a:r>
              <a:rPr lang="en-US" b="1"/>
              <a:t>Other Syntactic Elements</a:t>
            </a:r>
          </a:p>
          <a:p>
            <a:pPr lvl="2"/>
            <a:r>
              <a:rPr lang="en-US" i="1">
                <a:latin typeface="Courier New" pitchFamily="49" charset="0"/>
              </a:rPr>
              <a:t>parameter1</a:t>
            </a:r>
            <a:r>
              <a:rPr lang="en-US"/>
              <a:t> represents the name of a parameter.</a:t>
            </a:r>
          </a:p>
          <a:p>
            <a:pPr lvl="2"/>
            <a:r>
              <a:rPr lang="en-US"/>
              <a:t>The </a:t>
            </a:r>
            <a:r>
              <a:rPr lang="en-US" i="1">
                <a:latin typeface="Courier New" pitchFamily="49" charset="0"/>
              </a:rPr>
              <a:t>mode</a:t>
            </a:r>
            <a:r>
              <a:rPr lang="en-US"/>
              <a:t> option defines how a parameter is used: </a:t>
            </a:r>
            <a:r>
              <a:rPr lang="en-US">
                <a:latin typeface="Courier New" pitchFamily="49" charset="0"/>
              </a:rPr>
              <a:t>IN</a:t>
            </a:r>
            <a:r>
              <a:rPr lang="en-US"/>
              <a:t> (default), </a:t>
            </a:r>
            <a:r>
              <a:rPr lang="en-US">
                <a:latin typeface="Courier New" pitchFamily="49" charset="0"/>
              </a:rPr>
              <a:t>OUT</a:t>
            </a:r>
            <a:r>
              <a:rPr lang="en-US"/>
              <a:t>, or </a:t>
            </a:r>
            <a:r>
              <a:rPr lang="en-US">
                <a:latin typeface="Courier New" pitchFamily="49" charset="0"/>
              </a:rPr>
              <a:t>IN OUT</a:t>
            </a:r>
            <a:r>
              <a:rPr lang="en-US"/>
              <a:t>.</a:t>
            </a:r>
          </a:p>
          <a:p>
            <a:pPr lvl="2"/>
            <a:r>
              <a:rPr lang="en-US" i="1">
                <a:latin typeface="Courier New" pitchFamily="49" charset="0"/>
              </a:rPr>
              <a:t>datatype1</a:t>
            </a:r>
            <a:r>
              <a:rPr lang="en-US"/>
              <a:t> specifies the parameter data type, without any precision.</a:t>
            </a:r>
          </a:p>
          <a:p>
            <a:pPr lvl="1"/>
            <a:r>
              <a:rPr lang="en-US" b="1"/>
              <a:t>Note:</a:t>
            </a:r>
            <a:r>
              <a:rPr lang="en-US"/>
              <a:t> Parameters can be considered as local variables. Substitution and host (bind) variables cannot be referenced anywhere in the definition of a PL/SQL stored procedure. The </a:t>
            </a:r>
            <a:r>
              <a:rPr lang="en-US">
                <a:latin typeface="Courier New" pitchFamily="49" charset="0"/>
              </a:rPr>
              <a:t>OR REPLACE</a:t>
            </a:r>
            <a:r>
              <a:rPr lang="en-US"/>
              <a:t> option does not require any change in object security, as long as you own the object and have the </a:t>
            </a:r>
            <a:r>
              <a:rPr lang="en-US">
                <a:latin typeface="Courier New" pitchFamily="49" charset="0"/>
              </a:rPr>
              <a:t>CREATE [ANY] PROCEDURE</a:t>
            </a:r>
            <a:r>
              <a:rPr lang="en-US"/>
              <a:t> privilege.</a:t>
            </a:r>
          </a:p>
        </p:txBody>
      </p:sp>
      <p:sp>
        <p:nvSpPr>
          <p:cNvPr id="727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43174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B73A170-081C-4A4E-BEE2-44B69AA682F4}" type="slidenum">
              <a:rPr lang="en-US" smtClean="0">
                <a:solidFill>
                  <a:srgbClr val="000000"/>
                </a:solidFill>
              </a:rPr>
              <a:pPr eaLnBrk="1" hangingPunct="1"/>
              <a:t>195</a:t>
            </a:fld>
            <a:endParaRPr lang="en-US">
              <a:solidFill>
                <a:srgbClr val="000000"/>
              </a:solidFill>
            </a:endParaRPr>
          </a:p>
        </p:txBody>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slide table displays some examples of the naming conventions for PL/SQL structures that are used in this course. </a:t>
            </a:r>
          </a:p>
        </p:txBody>
      </p:sp>
      <p:sp>
        <p:nvSpPr>
          <p:cNvPr id="768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021162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A057D59-715F-48B4-B82D-A946C616EBF7}" type="slidenum">
              <a:rPr lang="en-US" smtClean="0">
                <a:solidFill>
                  <a:srgbClr val="000000"/>
                </a:solidFill>
              </a:rPr>
              <a:pPr eaLnBrk="1" hangingPunct="1"/>
              <a:t>196</a:t>
            </a:fld>
            <a:endParaRPr lang="en-US">
              <a:solidFill>
                <a:srgbClr val="000000"/>
              </a:solidFill>
            </a:endParaRPr>
          </a:p>
        </p:txBody>
      </p:sp>
      <p:sp>
        <p:nvSpPr>
          <p:cNvPr id="778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What Are Parameters?</a:t>
            </a:r>
          </a:p>
          <a:p>
            <a:pPr lvl="1"/>
            <a:r>
              <a:rPr lang="en-US"/>
              <a:t>Parameters are used to transfer data values to and from the calling environment and the procedure (or subprogram). Parameters are declared in the subprogram header, after the name and before the declaration section for local variables.</a:t>
            </a:r>
          </a:p>
          <a:p>
            <a:pPr lvl="1"/>
            <a:r>
              <a:rPr lang="en-US"/>
              <a:t>Parameters are subject to one of the three parameter-passing modes: </a:t>
            </a:r>
            <a:r>
              <a:rPr lang="en-US">
                <a:latin typeface="Courier New" pitchFamily="49" charset="0"/>
              </a:rPr>
              <a:t>IN</a:t>
            </a:r>
            <a:r>
              <a:rPr lang="en-US"/>
              <a:t>, </a:t>
            </a:r>
            <a:r>
              <a:rPr lang="en-US">
                <a:latin typeface="Courier New" pitchFamily="49" charset="0"/>
              </a:rPr>
              <a:t>OUT</a:t>
            </a:r>
            <a:r>
              <a:rPr lang="en-US"/>
              <a:t>, or </a:t>
            </a:r>
            <a:r>
              <a:rPr lang="en-US">
                <a:latin typeface="Courier New" pitchFamily="49" charset="0"/>
              </a:rPr>
              <a:t>IN OUT</a:t>
            </a:r>
            <a:r>
              <a:rPr lang="en-US"/>
              <a:t>.</a:t>
            </a:r>
          </a:p>
          <a:p>
            <a:pPr lvl="2"/>
            <a:r>
              <a:rPr lang="en-US"/>
              <a:t>An </a:t>
            </a:r>
            <a:r>
              <a:rPr lang="en-US">
                <a:latin typeface="Courier New" pitchFamily="49" charset="0"/>
              </a:rPr>
              <a:t>IN</a:t>
            </a:r>
            <a:r>
              <a:rPr lang="en-US"/>
              <a:t> parameter passes a constant value from the calling environment into the procedure. </a:t>
            </a:r>
          </a:p>
          <a:p>
            <a:pPr lvl="2"/>
            <a:r>
              <a:rPr lang="en-US"/>
              <a:t>An </a:t>
            </a:r>
            <a:r>
              <a:rPr lang="en-US">
                <a:latin typeface="Courier New" pitchFamily="49" charset="0"/>
              </a:rPr>
              <a:t>OUT</a:t>
            </a:r>
            <a:r>
              <a:rPr lang="en-US"/>
              <a:t> parameter passes a value from the procedure to the calling environment. </a:t>
            </a:r>
          </a:p>
          <a:p>
            <a:pPr lvl="2"/>
            <a:r>
              <a:rPr lang="en-US"/>
              <a:t>An </a:t>
            </a:r>
            <a:r>
              <a:rPr lang="en-US">
                <a:latin typeface="Courier New" pitchFamily="49" charset="0"/>
              </a:rPr>
              <a:t>IN OUT</a:t>
            </a:r>
            <a:r>
              <a:rPr lang="en-US"/>
              <a:t> parameter passes a value from the calling environment to the procedure and a possibly different value from the procedure back to the calling environment using the same parameter.</a:t>
            </a:r>
          </a:p>
          <a:p>
            <a:pPr lvl="1"/>
            <a:r>
              <a:rPr lang="en-US"/>
              <a:t>Parameters can be thought of as a special form of local variable, whose input values are initialized by the calling environment when the subprogram is called, and whose output values are returned to the calling environment when the subprogram returns control to the caller.</a:t>
            </a:r>
          </a:p>
        </p:txBody>
      </p:sp>
      <p:sp>
        <p:nvSpPr>
          <p:cNvPr id="778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533249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A883DBA-3EA6-40AB-90F8-57CF1084E2B6}" type="slidenum">
              <a:rPr lang="en-US" smtClean="0">
                <a:solidFill>
                  <a:srgbClr val="000000"/>
                </a:solidFill>
              </a:rPr>
              <a:pPr eaLnBrk="1" hangingPunct="1"/>
              <a:t>197</a:t>
            </a:fld>
            <a:endParaRPr lang="en-US">
              <a:solidFill>
                <a:srgbClr val="000000"/>
              </a:solidFill>
            </a:endParaRPr>
          </a:p>
        </p:txBody>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Formal parameters are local variables that are declared in the parameter list of a subprogram specification. In the first example, in the </a:t>
            </a:r>
            <a:r>
              <a:rPr lang="en-US">
                <a:latin typeface="Courier New" pitchFamily="49" charset="0"/>
              </a:rPr>
              <a:t>raise_sal</a:t>
            </a:r>
            <a:r>
              <a:rPr lang="en-US"/>
              <a:t> procedure, the variable </a:t>
            </a:r>
            <a:r>
              <a:rPr lang="en-US">
                <a:latin typeface="Courier New" pitchFamily="49" charset="0"/>
              </a:rPr>
              <a:t>p_id</a:t>
            </a:r>
            <a:r>
              <a:rPr lang="en-US"/>
              <a:t> and </a:t>
            </a:r>
            <a:br>
              <a:rPr lang="en-US"/>
            </a:br>
            <a:r>
              <a:rPr lang="en-US">
                <a:latin typeface="Courier New" pitchFamily="49" charset="0"/>
              </a:rPr>
              <a:t>p_ sal</a:t>
            </a:r>
            <a:r>
              <a:rPr lang="en-US"/>
              <a:t> identifiers represent the formal parameters. </a:t>
            </a:r>
          </a:p>
          <a:p>
            <a:pPr lvl="1"/>
            <a:r>
              <a:rPr lang="en-US"/>
              <a:t>The actual parameters can be literal values, variables, and expressions that are provided in the parameter list of a calling subprogram. In the second example, a call is made to </a:t>
            </a:r>
            <a:r>
              <a:rPr lang="en-US">
                <a:latin typeface="Courier New" pitchFamily="49" charset="0"/>
              </a:rPr>
              <a:t>raise_sal</a:t>
            </a:r>
            <a:r>
              <a:rPr lang="en-US"/>
              <a:t>, where the </a:t>
            </a:r>
            <a:r>
              <a:rPr lang="en-US">
                <a:latin typeface="Courier New" pitchFamily="49" charset="0"/>
              </a:rPr>
              <a:t>v_emp_id</a:t>
            </a:r>
            <a:r>
              <a:rPr lang="en-US"/>
              <a:t> variable provides the actual parameter value for the </a:t>
            </a:r>
            <a:r>
              <a:rPr lang="en-US">
                <a:latin typeface="Courier New" pitchFamily="49" charset="0"/>
              </a:rPr>
              <a:t>p_id</a:t>
            </a:r>
            <a:r>
              <a:rPr lang="en-US"/>
              <a:t> formal parameter and </a:t>
            </a:r>
            <a:r>
              <a:rPr lang="en-US">
                <a:latin typeface="Courier New" pitchFamily="49" charset="0"/>
              </a:rPr>
              <a:t>2000</a:t>
            </a:r>
            <a:r>
              <a:rPr lang="en-US"/>
              <a:t> is supplied as the actual parameter value for </a:t>
            </a:r>
            <a:r>
              <a:rPr lang="en-US">
                <a:latin typeface="Courier New" pitchFamily="49" charset="0"/>
              </a:rPr>
              <a:t>p_sal</a:t>
            </a:r>
            <a:r>
              <a:rPr lang="en-US"/>
              <a:t>. </a:t>
            </a:r>
          </a:p>
          <a:p>
            <a:pPr lvl="1"/>
            <a:r>
              <a:rPr lang="en-US"/>
              <a:t>Actual parameters:</a:t>
            </a:r>
          </a:p>
          <a:p>
            <a:pPr lvl="2"/>
            <a:r>
              <a:rPr lang="en-US"/>
              <a:t>Are associated with formal parameters during the subprogram call</a:t>
            </a:r>
          </a:p>
          <a:p>
            <a:pPr lvl="2"/>
            <a:r>
              <a:rPr lang="en-US"/>
              <a:t>Can also be expressions, as in the following example:</a:t>
            </a:r>
            <a:br>
              <a:rPr lang="en-US"/>
            </a:br>
            <a:r>
              <a:rPr lang="en-US">
                <a:latin typeface="Courier New" pitchFamily="49" charset="0"/>
              </a:rPr>
              <a:t>raise_sal(v_emp_id, raise+100);</a:t>
            </a:r>
          </a:p>
          <a:p>
            <a:pPr lvl="1"/>
            <a:r>
              <a:rPr lang="en-US"/>
              <a:t>The formal and actual parameters should be of compatible data types. If necessary, before assigning the value, PL/SQL converts the data type of the actual parameter value to that of the formal parameter.</a:t>
            </a:r>
          </a:p>
          <a:p>
            <a:pPr lvl="1"/>
            <a:r>
              <a:rPr lang="en-US" b="1"/>
              <a:t>Note:</a:t>
            </a:r>
            <a:r>
              <a:rPr lang="en-US"/>
              <a:t> Actual parameters are also referred to as </a:t>
            </a:r>
            <a:r>
              <a:rPr lang="en-US" i="1"/>
              <a:t>actual arguments</a:t>
            </a:r>
            <a:r>
              <a:rPr lang="en-US"/>
              <a:t>.</a:t>
            </a:r>
          </a:p>
        </p:txBody>
      </p:sp>
      <p:sp>
        <p:nvSpPr>
          <p:cNvPr id="7885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0683320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ECC6739-CDB6-434E-A38F-9344887151B8}" type="slidenum">
              <a:rPr lang="en-US" smtClean="0">
                <a:solidFill>
                  <a:srgbClr val="000000"/>
                </a:solidFill>
              </a:rPr>
              <a:pPr eaLnBrk="1" hangingPunct="1"/>
              <a:t>198</a:t>
            </a:fld>
            <a:endParaRPr lang="en-US">
              <a:solidFill>
                <a:srgbClr val="000000"/>
              </a:solidFill>
            </a:endParaRPr>
          </a:p>
        </p:txBody>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you create a procedure, the formal parameter defines a variable name whose value is used in the executable section of the PL/SQL block. The actual parameter is used when invoking the procedure to provide input values or receive output results. </a:t>
            </a:r>
          </a:p>
          <a:p>
            <a:pPr lvl="1"/>
            <a:r>
              <a:rPr lang="en-US"/>
              <a:t>The parameter mode </a:t>
            </a:r>
            <a:r>
              <a:rPr lang="en-US">
                <a:latin typeface="Courier New" pitchFamily="49" charset="0"/>
              </a:rPr>
              <a:t>IN</a:t>
            </a:r>
            <a:r>
              <a:rPr lang="en-US"/>
              <a:t> is the default passing mode—that is, if no mode is specified with a parameter declaration, the parameter is considered to be an </a:t>
            </a:r>
            <a:r>
              <a:rPr lang="en-US">
                <a:latin typeface="Courier New" pitchFamily="49" charset="0"/>
              </a:rPr>
              <a:t>IN</a:t>
            </a:r>
            <a:r>
              <a:rPr lang="en-US"/>
              <a:t> parameter. The parameter modes </a:t>
            </a:r>
            <a:r>
              <a:rPr lang="en-US">
                <a:latin typeface="Courier New" pitchFamily="49" charset="0"/>
              </a:rPr>
              <a:t>OUT</a:t>
            </a:r>
            <a:r>
              <a:rPr lang="en-US"/>
              <a:t> and </a:t>
            </a:r>
            <a:r>
              <a:rPr lang="en-US">
                <a:latin typeface="Courier New" pitchFamily="49" charset="0"/>
              </a:rPr>
              <a:t>IN OUT</a:t>
            </a:r>
            <a:r>
              <a:rPr lang="en-US"/>
              <a:t> must be explicitly specified in their parameter declarations.</a:t>
            </a:r>
          </a:p>
          <a:p>
            <a:pPr lvl="1"/>
            <a:r>
              <a:rPr lang="en-US"/>
              <a:t>The </a:t>
            </a:r>
            <a:r>
              <a:rPr lang="en-US" i="1">
                <a:latin typeface="Courier New" pitchFamily="49" charset="0"/>
              </a:rPr>
              <a:t>datatype</a:t>
            </a:r>
            <a:r>
              <a:rPr lang="en-US"/>
              <a:t> parameter is specified without a size specification. It can be specified:</a:t>
            </a:r>
          </a:p>
          <a:p>
            <a:pPr lvl="2"/>
            <a:r>
              <a:rPr lang="en-US"/>
              <a:t>As an explicit data type</a:t>
            </a:r>
          </a:p>
          <a:p>
            <a:pPr lvl="2"/>
            <a:r>
              <a:rPr lang="en-US"/>
              <a:t>Using the </a:t>
            </a:r>
            <a:r>
              <a:rPr lang="en-US">
                <a:latin typeface="Courier New" pitchFamily="49" charset="0"/>
              </a:rPr>
              <a:t>%TYPE</a:t>
            </a:r>
            <a:r>
              <a:rPr lang="en-US"/>
              <a:t> definition</a:t>
            </a:r>
          </a:p>
          <a:p>
            <a:pPr lvl="2"/>
            <a:r>
              <a:rPr lang="en-US"/>
              <a:t>Using the </a:t>
            </a:r>
            <a:r>
              <a:rPr lang="en-US">
                <a:latin typeface="Courier New" pitchFamily="49" charset="0"/>
              </a:rPr>
              <a:t>%ROWTYPE</a:t>
            </a:r>
            <a:r>
              <a:rPr lang="en-US"/>
              <a:t> definition</a:t>
            </a:r>
          </a:p>
          <a:p>
            <a:pPr lvl="1"/>
            <a:r>
              <a:rPr lang="en-US" b="1"/>
              <a:t>Note:</a:t>
            </a:r>
            <a:r>
              <a:rPr lang="en-US"/>
              <a:t> One or more formal parameters can be declared, each separated by a comma.</a:t>
            </a:r>
          </a:p>
        </p:txBody>
      </p:sp>
      <p:sp>
        <p:nvSpPr>
          <p:cNvPr id="798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6279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F16C2BE-5A6E-4378-A151-FA64874F09F6}" type="slidenum">
              <a:rPr lang="en-US" smtClean="0">
                <a:solidFill>
                  <a:srgbClr val="000000"/>
                </a:solidFill>
              </a:rPr>
              <a:pPr eaLnBrk="1" hangingPunct="1"/>
              <a:t>199</a:t>
            </a:fld>
            <a:endParaRPr lang="en-US">
              <a:solidFill>
                <a:srgbClr val="000000"/>
              </a:solidFill>
            </a:endParaRPr>
          </a:p>
        </p:txBody>
      </p:sp>
      <p:sp>
        <p:nvSpPr>
          <p:cNvPr id="808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a:t>
            </a:r>
            <a:r>
              <a:rPr lang="en-US">
                <a:latin typeface="Courier New" pitchFamily="49" charset="0"/>
              </a:rPr>
              <a:t>IN</a:t>
            </a:r>
            <a:r>
              <a:rPr lang="en-US"/>
              <a:t> parameter mode is the default mode if no mode is specified in the declaration. The </a:t>
            </a:r>
            <a:r>
              <a:rPr lang="en-US">
                <a:latin typeface="Courier New" pitchFamily="49" charset="0"/>
              </a:rPr>
              <a:t>OUT</a:t>
            </a:r>
            <a:r>
              <a:rPr lang="en-US"/>
              <a:t> and </a:t>
            </a:r>
            <a:r>
              <a:rPr lang="en-US">
                <a:latin typeface="Courier New" pitchFamily="49" charset="0"/>
              </a:rPr>
              <a:t>IN OUT</a:t>
            </a:r>
            <a:r>
              <a:rPr lang="en-US"/>
              <a:t> parameter modes must be explicitly specified with the parameter declaration.</a:t>
            </a:r>
          </a:p>
          <a:p>
            <a:pPr lvl="1"/>
            <a:r>
              <a:rPr lang="en-US"/>
              <a:t>A formal parameter of </a:t>
            </a:r>
            <a:r>
              <a:rPr lang="en-US">
                <a:latin typeface="Courier New" pitchFamily="49" charset="0"/>
              </a:rPr>
              <a:t>IN</a:t>
            </a:r>
            <a:r>
              <a:rPr lang="en-US"/>
              <a:t> mode cannot be assigned a value and cannot be modified in the body of the procedure. By default, the </a:t>
            </a:r>
            <a:r>
              <a:rPr lang="en-US">
                <a:latin typeface="Courier New" pitchFamily="49" charset="0"/>
              </a:rPr>
              <a:t>IN</a:t>
            </a:r>
            <a:r>
              <a:rPr lang="en-US"/>
              <a:t> parameter is passed by reference. An </a:t>
            </a:r>
            <a:r>
              <a:rPr lang="en-US">
                <a:latin typeface="Courier New" pitchFamily="49" charset="0"/>
              </a:rPr>
              <a:t>IN</a:t>
            </a:r>
            <a:r>
              <a:rPr lang="en-US"/>
              <a:t> parameter can be assigned a default value in the formal parameter declaration, in which case the caller need not provide a value for the parameter if the default applies.</a:t>
            </a:r>
          </a:p>
          <a:p>
            <a:pPr lvl="1"/>
            <a:r>
              <a:rPr lang="en-US"/>
              <a:t>An </a:t>
            </a:r>
            <a:r>
              <a:rPr lang="en-US">
                <a:latin typeface="Courier New" pitchFamily="49" charset="0"/>
              </a:rPr>
              <a:t>OUT</a:t>
            </a:r>
            <a:r>
              <a:rPr lang="en-US"/>
              <a:t> or </a:t>
            </a:r>
            <a:r>
              <a:rPr lang="en-US">
                <a:latin typeface="Courier New" pitchFamily="49" charset="0"/>
              </a:rPr>
              <a:t>IN OUT</a:t>
            </a:r>
            <a:r>
              <a:rPr lang="en-US"/>
              <a:t> parameter must be assigned a value before returning to the calling environment.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cannot be assigned default values. To improve performance with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the </a:t>
            </a:r>
            <a:r>
              <a:rPr lang="en-US">
                <a:latin typeface="Courier New" pitchFamily="49" charset="0"/>
              </a:rPr>
              <a:t>NOCOPY</a:t>
            </a:r>
            <a:r>
              <a:rPr lang="en-US"/>
              <a:t> compiler hint can be used to request to pass by reference. </a:t>
            </a:r>
          </a:p>
          <a:p>
            <a:pPr lvl="1"/>
            <a:r>
              <a:rPr lang="en-US" b="1"/>
              <a:t>Note:</a:t>
            </a:r>
            <a:r>
              <a:rPr lang="en-US"/>
              <a:t> Using </a:t>
            </a:r>
            <a:r>
              <a:rPr lang="en-US">
                <a:latin typeface="Courier New" pitchFamily="49" charset="0"/>
              </a:rPr>
              <a:t>NOCOPY</a:t>
            </a:r>
            <a:r>
              <a:rPr lang="en-US"/>
              <a:t> is discussed later in this course.</a:t>
            </a:r>
          </a:p>
        </p:txBody>
      </p:sp>
      <p:sp>
        <p:nvSpPr>
          <p:cNvPr id="809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756016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A926EBAD-0BB2-46BD-AD4A-8F69A3CE6552}" type="slidenum">
              <a:rPr lang="en-US" smtClean="0">
                <a:solidFill>
                  <a:srgbClr val="000000"/>
                </a:solidFill>
              </a:rPr>
              <a:pPr eaLnBrk="1" hangingPunct="1"/>
              <a:t>200</a:t>
            </a:fld>
            <a:endParaRPr lang="en-US">
              <a:solidFill>
                <a:srgbClr val="000000"/>
              </a:solidFill>
            </a:endParaRPr>
          </a:p>
        </p:txBody>
      </p:sp>
      <p:sp>
        <p:nvSpPr>
          <p:cNvPr id="8192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Using </a:t>
            </a:r>
            <a:r>
              <a:rPr lang="en-US">
                <a:latin typeface="Courier New" pitchFamily="49" charset="0"/>
              </a:rPr>
              <a:t>IN</a:t>
            </a:r>
            <a:r>
              <a:rPr lang="en-US"/>
              <a:t> Parameters: Example</a:t>
            </a:r>
          </a:p>
          <a:p>
            <a:pPr lvl="1"/>
            <a:r>
              <a:rPr lang="en-US"/>
              <a:t>The example in the slide shows a procedure with two </a:t>
            </a:r>
            <a:r>
              <a:rPr lang="en-US">
                <a:latin typeface="Courier New" pitchFamily="49" charset="0"/>
              </a:rPr>
              <a:t>IN</a:t>
            </a:r>
            <a:r>
              <a:rPr lang="en-US"/>
              <a:t> parameters. Running the first slide example creates the </a:t>
            </a:r>
            <a:r>
              <a:rPr lang="en-US">
                <a:latin typeface="Courier New" pitchFamily="49" charset="0"/>
              </a:rPr>
              <a:t>raise_salary</a:t>
            </a:r>
            <a:r>
              <a:rPr lang="en-US"/>
              <a:t> procedure in the database. The second slide example invokes </a:t>
            </a:r>
            <a:r>
              <a:rPr lang="en-US">
                <a:latin typeface="Courier New" pitchFamily="49" charset="0"/>
              </a:rPr>
              <a:t>raise_salary</a:t>
            </a:r>
            <a:r>
              <a:rPr lang="en-US"/>
              <a:t> and provides the first parameter value of </a:t>
            </a:r>
            <a:r>
              <a:rPr lang="en-US">
                <a:latin typeface="Courier New" pitchFamily="49" charset="0"/>
              </a:rPr>
              <a:t>176</a:t>
            </a:r>
            <a:r>
              <a:rPr lang="en-US"/>
              <a:t> for the employee ID, and a salary increase of 10 percent for the second parameter value.</a:t>
            </a:r>
          </a:p>
          <a:p>
            <a:pPr lvl="1"/>
            <a:r>
              <a:rPr lang="en-US"/>
              <a:t>To invoke a procedure by using the SQL Worksheet of SQL Developer or by using SQL*Plus, use the following </a:t>
            </a:r>
            <a:r>
              <a:rPr lang="en-US">
                <a:latin typeface="Courier New" pitchFamily="49" charset="0"/>
              </a:rPr>
              <a:t>EXECUTE</a:t>
            </a:r>
            <a:r>
              <a:rPr lang="en-US"/>
              <a:t> command shown in the second code example in the slide. </a:t>
            </a:r>
          </a:p>
          <a:p>
            <a:pPr lvl="1"/>
            <a:r>
              <a:rPr lang="en-US"/>
              <a:t>To invoke a procedure from another procedure, use a direct call inside an executable section of the calling block. At the location of calling the new procedure, enter the procedure name and actual parameters. For example:</a:t>
            </a:r>
          </a:p>
          <a:p>
            <a:pPr lvl="4"/>
            <a:r>
              <a:rPr lang="en-US"/>
              <a:t>...</a:t>
            </a:r>
          </a:p>
          <a:p>
            <a:pPr lvl="4"/>
            <a:r>
              <a:rPr lang="en-US"/>
              <a:t>BEGIN</a:t>
            </a:r>
          </a:p>
          <a:p>
            <a:pPr lvl="4"/>
            <a:r>
              <a:rPr lang="en-US"/>
              <a:t>  raise_salary (176, 10);</a:t>
            </a:r>
          </a:p>
          <a:p>
            <a:pPr lvl="4"/>
            <a:r>
              <a:rPr lang="en-US"/>
              <a:t>END;</a:t>
            </a:r>
          </a:p>
          <a:p>
            <a:pPr lvl="1"/>
            <a:r>
              <a:rPr lang="en-US" b="1"/>
              <a:t>Note:</a:t>
            </a:r>
            <a:r>
              <a:rPr lang="en-US"/>
              <a:t> </a:t>
            </a:r>
            <a:r>
              <a:rPr lang="en-US">
                <a:latin typeface="Courier New" pitchFamily="49" charset="0"/>
              </a:rPr>
              <a:t>IN</a:t>
            </a:r>
            <a:r>
              <a:rPr lang="en-US"/>
              <a:t> parameters are passed as read-only values from the calling environment into the procedure. Attempts to change the value of an </a:t>
            </a:r>
            <a:r>
              <a:rPr lang="en-US">
                <a:latin typeface="Courier New" pitchFamily="49" charset="0"/>
              </a:rPr>
              <a:t>IN</a:t>
            </a:r>
            <a:r>
              <a:rPr lang="en-US"/>
              <a:t> parameter result in a compile-time error.</a:t>
            </a:r>
          </a:p>
        </p:txBody>
      </p:sp>
      <p:sp>
        <p:nvSpPr>
          <p:cNvPr id="819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5544620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5A44A7C-91D4-48E9-83A7-7704C0FC4329}" type="slidenum">
              <a:rPr lang="en-US" smtClean="0">
                <a:solidFill>
                  <a:srgbClr val="000000"/>
                </a:solidFill>
              </a:rPr>
              <a:pPr eaLnBrk="1" hangingPunct="1"/>
              <a:t>201</a:t>
            </a:fld>
            <a:endParaRPr lang="en-US">
              <a:solidFill>
                <a:srgbClr val="000000"/>
              </a:solidFill>
            </a:endParaRPr>
          </a:p>
        </p:txBody>
      </p:sp>
      <p:sp>
        <p:nvSpPr>
          <p:cNvPr id="829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Using the </a:t>
            </a:r>
            <a:r>
              <a:rPr lang="en-US">
                <a:latin typeface="Courier New" pitchFamily="49" charset="0"/>
              </a:rPr>
              <a:t>OUT</a:t>
            </a:r>
            <a:r>
              <a:rPr lang="en-US"/>
              <a:t> Parameters: Example</a:t>
            </a:r>
          </a:p>
          <a:p>
            <a:pPr lvl="1"/>
            <a:r>
              <a:rPr lang="en-US"/>
              <a:t>In the slide example, you create a procedure with </a:t>
            </a:r>
            <a:r>
              <a:rPr lang="en-US">
                <a:latin typeface="Courier New" pitchFamily="49" charset="0"/>
              </a:rPr>
              <a:t>OUT</a:t>
            </a:r>
            <a:r>
              <a:rPr lang="en-US"/>
              <a:t> parameters to retrieve information about an employee. The procedure accepts the value </a:t>
            </a:r>
            <a:r>
              <a:rPr lang="en-US">
                <a:latin typeface="Courier New" pitchFamily="49" charset="0"/>
              </a:rPr>
              <a:t>171</a:t>
            </a:r>
            <a:r>
              <a:rPr lang="en-US"/>
              <a:t> for employee ID and retrieves the name and salary of the employee with </a:t>
            </a:r>
            <a:r>
              <a:rPr lang="en-US">
                <a:cs typeface="Arial" pitchFamily="34" charset="0"/>
              </a:rPr>
              <a:t>ID</a:t>
            </a:r>
            <a:r>
              <a:rPr lang="en-US"/>
              <a:t> </a:t>
            </a:r>
            <a:r>
              <a:rPr lang="en-US">
                <a:latin typeface="Courier New" pitchFamily="49" charset="0"/>
              </a:rPr>
              <a:t>171</a:t>
            </a:r>
            <a:r>
              <a:rPr lang="en-US"/>
              <a:t> into the two </a:t>
            </a:r>
            <a:r>
              <a:rPr lang="en-US">
                <a:latin typeface="Courier New" pitchFamily="49" charset="0"/>
              </a:rPr>
              <a:t>OUT</a:t>
            </a:r>
            <a:r>
              <a:rPr lang="en-US"/>
              <a:t> parameters. The </a:t>
            </a:r>
            <a:r>
              <a:rPr lang="en-US">
                <a:latin typeface="Courier New" pitchFamily="49" charset="0"/>
              </a:rPr>
              <a:t>query_emp</a:t>
            </a:r>
            <a:r>
              <a:rPr lang="en-US"/>
              <a:t> procedure has three formal parameters. Two of them are </a:t>
            </a:r>
            <a:r>
              <a:rPr lang="en-US">
                <a:latin typeface="Courier New" pitchFamily="49" charset="0"/>
              </a:rPr>
              <a:t>OUT</a:t>
            </a:r>
            <a:r>
              <a:rPr lang="en-US"/>
              <a:t> parameters that return values to the calling environment, shown in the second code box in the slide. The procedure accepts an employee ID value through the </a:t>
            </a:r>
            <a:r>
              <a:rPr lang="en-US">
                <a:latin typeface="Courier New" pitchFamily="49" charset="0"/>
              </a:rPr>
              <a:t>p_id</a:t>
            </a:r>
            <a:r>
              <a:rPr lang="en-US"/>
              <a:t> parameter. The </a:t>
            </a:r>
            <a:r>
              <a:rPr lang="en-US">
                <a:latin typeface="Courier New" pitchFamily="49" charset="0"/>
              </a:rPr>
              <a:t>v_emp_name</a:t>
            </a:r>
            <a:r>
              <a:rPr lang="en-US"/>
              <a:t> and </a:t>
            </a:r>
            <a:r>
              <a:rPr lang="en-US">
                <a:latin typeface="Courier New" pitchFamily="49" charset="0"/>
              </a:rPr>
              <a:t>v_emp_salary</a:t>
            </a:r>
            <a:r>
              <a:rPr lang="en-US"/>
              <a:t> variables are populated with the information retrieved from the query into their two corresponding </a:t>
            </a:r>
            <a:r>
              <a:rPr lang="en-US">
                <a:latin typeface="Courier New" pitchFamily="49" charset="0"/>
              </a:rPr>
              <a:t>OUT</a:t>
            </a:r>
            <a:r>
              <a:rPr lang="en-US"/>
              <a:t> parameters. The following is the result of running the code in the second code example in the slide. </a:t>
            </a:r>
            <a:r>
              <a:rPr lang="en-US">
                <a:latin typeface="Courier New" pitchFamily="49" charset="0"/>
              </a:rPr>
              <a:t>v_emp_name</a:t>
            </a:r>
            <a:r>
              <a:rPr lang="en-US"/>
              <a:t> holds the value Smith and </a:t>
            </a:r>
            <a:r>
              <a:rPr lang="en-US">
                <a:latin typeface="Courier New" pitchFamily="49" charset="0"/>
              </a:rPr>
              <a:t>v_emp_salary</a:t>
            </a:r>
            <a:r>
              <a:rPr lang="en-US"/>
              <a:t> holds the value 7400.</a:t>
            </a:r>
          </a:p>
          <a:p>
            <a:pPr lvl="1"/>
            <a:r>
              <a:rPr lang="en-US" b="1"/>
              <a:t>Note:</a:t>
            </a:r>
            <a:r>
              <a:rPr lang="en-US"/>
              <a:t> Make sure that the data type for the actual parameter variables used to retrieve values from the OUT parameters has a size sufficient to hold the data values being returned.</a:t>
            </a: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9" y="7690557"/>
            <a:ext cx="4710212" cy="807691"/>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2949"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11014867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9A6D660-0492-48FD-8200-F40E8E3200FC}" type="slidenum">
              <a:rPr lang="en-US" smtClean="0">
                <a:solidFill>
                  <a:srgbClr val="000000"/>
                </a:solidFill>
              </a:rPr>
              <a:pPr eaLnBrk="1" hangingPunct="1"/>
              <a:t>202</a:t>
            </a:fld>
            <a:endParaRPr lang="en-US">
              <a:solidFill>
                <a:srgbClr val="000000"/>
              </a:solidFill>
            </a:endParaRPr>
          </a:p>
        </p:txBody>
      </p:sp>
      <p:sp>
        <p:nvSpPr>
          <p:cNvPr id="76804" name="Rectangle 8"/>
          <p:cNvSpPr>
            <a:spLocks noGrp="1" noChangeArrowheads="1"/>
          </p:cNvSpPr>
          <p:nvPr>
            <p:ph type="body" idx="1"/>
          </p:nvPr>
        </p:nvSpPr>
        <p:spPr/>
        <p:txBody>
          <a:bodyPr>
            <a:normAutofit lnSpcReduction="10000"/>
          </a:bodyPr>
          <a:lstStyle/>
          <a:p>
            <a:pPr>
              <a:buFont typeface="Arial" charset="0"/>
              <a:buNone/>
              <a:defRPr/>
            </a:pPr>
            <a:r>
              <a:rPr lang="en-US" dirty="0"/>
              <a:t>Using </a:t>
            </a:r>
            <a:r>
              <a:rPr lang="en-US" dirty="0">
                <a:latin typeface="Courier New" pitchFamily="49" charset="0"/>
              </a:rPr>
              <a:t>IN OUT</a:t>
            </a:r>
            <a:r>
              <a:rPr lang="en-US" dirty="0"/>
              <a:t> Parameters: Example</a:t>
            </a:r>
          </a:p>
          <a:p>
            <a:pPr lvl="1">
              <a:defRPr/>
            </a:pPr>
            <a:r>
              <a:rPr lang="en-US" dirty="0"/>
              <a:t>Using an </a:t>
            </a:r>
            <a:r>
              <a:rPr lang="en-US" dirty="0">
                <a:latin typeface="Courier New" pitchFamily="49" charset="0"/>
              </a:rPr>
              <a:t>IN OUT</a:t>
            </a:r>
            <a:r>
              <a:rPr lang="en-US" dirty="0"/>
              <a:t> parameter, you can pass a value into a procedure that can be updated. The actual parameter value supplied from the calling environment can return either the original unchanged value or a new value that is set within the procedure.</a:t>
            </a:r>
          </a:p>
          <a:p>
            <a:pPr lvl="1">
              <a:defRPr/>
            </a:pPr>
            <a:r>
              <a:rPr lang="en-US" b="1" dirty="0"/>
              <a:t>Note:</a:t>
            </a:r>
            <a:r>
              <a:rPr lang="en-US" dirty="0"/>
              <a:t> An </a:t>
            </a:r>
            <a:r>
              <a:rPr lang="en-US" dirty="0">
                <a:latin typeface="Courier New" pitchFamily="49" charset="0"/>
              </a:rPr>
              <a:t>IN OUT</a:t>
            </a:r>
            <a:r>
              <a:rPr lang="en-US" dirty="0"/>
              <a:t> parameter acts as an initialized variable.</a:t>
            </a:r>
          </a:p>
          <a:p>
            <a:pPr lvl="1">
              <a:defRPr/>
            </a:pPr>
            <a:r>
              <a:rPr lang="en-US" dirty="0"/>
              <a:t>The slide example creates a procedure with an </a:t>
            </a:r>
            <a:r>
              <a:rPr lang="en-US" dirty="0">
                <a:latin typeface="Courier New" pitchFamily="49" charset="0"/>
              </a:rPr>
              <a:t>IN OUT</a:t>
            </a:r>
            <a:r>
              <a:rPr lang="en-US" dirty="0"/>
              <a:t> parameter to accept a 10-character string containing digits for a phone number. The procedure returns the phone number formatted with parentheses around the first three characters and a hyphen after the sixth digit—for example, the phone string 8006330575 is returned as (800) 633-0575. </a:t>
            </a:r>
          </a:p>
          <a:p>
            <a:pPr lvl="1">
              <a:defRPr/>
            </a:pPr>
            <a:r>
              <a:rPr lang="en-US" dirty="0"/>
              <a:t>The following code uses the </a:t>
            </a:r>
            <a:r>
              <a:rPr lang="en-US" dirty="0">
                <a:latin typeface="Courier New" pitchFamily="49" charset="0"/>
              </a:rPr>
              <a:t>b_phone_no</a:t>
            </a:r>
            <a:r>
              <a:rPr lang="en-US" dirty="0"/>
              <a:t> host variable of SQL*Plus to provide the input value passed to the </a:t>
            </a:r>
            <a:r>
              <a:rPr lang="en-US" dirty="0">
                <a:latin typeface="Courier New" pitchFamily="49" charset="0"/>
              </a:rPr>
              <a:t>FORMAT_PHONE</a:t>
            </a:r>
            <a:r>
              <a:rPr lang="en-US" dirty="0"/>
              <a:t> procedure. The procedure is executed and returns an updated string in the </a:t>
            </a:r>
            <a:r>
              <a:rPr lang="en-US" dirty="0">
                <a:latin typeface="Courier New" pitchFamily="49" charset="0"/>
              </a:rPr>
              <a:t>b_phone_no</a:t>
            </a:r>
            <a:r>
              <a:rPr lang="en-US" dirty="0"/>
              <a:t> host variable. The output of the following code is displayed in the slide above:</a:t>
            </a:r>
          </a:p>
          <a:p>
            <a:pPr lvl="4">
              <a:defRPr/>
            </a:pPr>
            <a:r>
              <a:rPr lang="en-US" dirty="0"/>
              <a:t>VARIABLE b_phone_no VARCHAR2(15)</a:t>
            </a:r>
          </a:p>
          <a:p>
            <a:pPr lvl="4">
              <a:defRPr/>
            </a:pPr>
            <a:r>
              <a:rPr lang="en-US" dirty="0"/>
              <a:t>EXECUTE :b_phone_no := '8006330575' </a:t>
            </a:r>
          </a:p>
          <a:p>
            <a:pPr lvl="4">
              <a:defRPr/>
            </a:pPr>
            <a:r>
              <a:rPr lang="en-US" dirty="0"/>
              <a:t>PRINT b_phone_no</a:t>
            </a:r>
          </a:p>
          <a:p>
            <a:pPr lvl="4">
              <a:defRPr/>
            </a:pPr>
            <a:r>
              <a:rPr lang="en-US" dirty="0"/>
              <a:t>EXECUTE </a:t>
            </a:r>
            <a:r>
              <a:rPr lang="en-US" dirty="0" err="1"/>
              <a:t>format_phone</a:t>
            </a:r>
            <a:r>
              <a:rPr lang="en-US" dirty="0"/>
              <a:t> (:b_phone_no)</a:t>
            </a:r>
          </a:p>
          <a:p>
            <a:pPr lvl="4">
              <a:defRPr/>
            </a:pPr>
            <a:r>
              <a:rPr lang="en-US" dirty="0"/>
              <a:t>PRINT b_phone_no</a:t>
            </a:r>
          </a:p>
        </p:txBody>
      </p:sp>
      <p:sp>
        <p:nvSpPr>
          <p:cNvPr id="8397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4925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3"/>
          <p:cNvSpPr>
            <a:spLocks noGrp="1" noRot="1" noChangeAspect="1" noTextEdit="1"/>
          </p:cNvSpPr>
          <p:nvPr>
            <p:ph type="sldImg"/>
          </p:nvPr>
        </p:nvSpPr>
        <p:spPr>
          <a:ln/>
        </p:spPr>
      </p:sp>
      <p:sp>
        <p:nvSpPr>
          <p:cNvPr id="3277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0209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Rectangle 2"/>
          <p:cNvSpPr>
            <a:spLocks noGrp="1" noRot="1" noChangeAspect="1" noChangeArrowheads="1" noTextEdit="1"/>
          </p:cNvSpPr>
          <p:nvPr>
            <p:ph type="sldImg"/>
          </p:nvPr>
        </p:nvSpPr>
        <p:spPr>
          <a:ln/>
        </p:spPr>
      </p:sp>
      <p:sp>
        <p:nvSpPr>
          <p:cNvPr id="1725443" name="Rectangle 3"/>
          <p:cNvSpPr>
            <a:spLocks noGrp="1" noChangeArrowheads="1"/>
          </p:cNvSpPr>
          <p:nvPr>
            <p:ph type="body" idx="1"/>
          </p:nvPr>
        </p:nvSpPr>
        <p:spPr>
          <a:noFill/>
          <a:ln/>
        </p:spPr>
        <p:txBody>
          <a:bodyPr/>
          <a:lstStyle/>
          <a:p>
            <a:pPr lvl="1" eaLnBrk="1" hangingPunct="1"/>
            <a:r>
              <a:rPr lang="en-US"/>
              <a:t>With PL/SQL, you can declare variables,</a:t>
            </a:r>
            <a:r>
              <a:rPr lang="en-US">
                <a:solidFill>
                  <a:srgbClr val="FC0128"/>
                </a:solidFill>
              </a:rPr>
              <a:t> </a:t>
            </a:r>
            <a:r>
              <a:rPr lang="en-US"/>
              <a:t>and then use them in SQL and procedural statements.</a:t>
            </a:r>
          </a:p>
          <a:p>
            <a:pPr lvl="1" eaLnBrk="1" hangingPunct="1"/>
            <a:r>
              <a:rPr lang="en-US"/>
              <a:t>Variables are mainly used for storage of data and manipulation of stored values. Consider the PL/SQL statement in the slide. The statement retrieves </a:t>
            </a:r>
            <a:r>
              <a:rPr lang="en-US">
                <a:latin typeface="Courier New" pitchFamily="49" charset="0"/>
              </a:rPr>
              <a:t>first_name</a:t>
            </a:r>
            <a:r>
              <a:rPr lang="en-US"/>
              <a:t> and </a:t>
            </a:r>
            <a:r>
              <a:rPr lang="en-US">
                <a:latin typeface="Courier New" pitchFamily="49" charset="0"/>
              </a:rPr>
              <a:t>department_id</a:t>
            </a:r>
            <a:r>
              <a:rPr lang="en-US"/>
              <a:t> from the table. If you have to manipulate </a:t>
            </a:r>
            <a:r>
              <a:rPr lang="en-US">
                <a:latin typeface="Courier New" pitchFamily="49" charset="0"/>
              </a:rPr>
              <a:t>first_name</a:t>
            </a:r>
            <a:r>
              <a:rPr lang="en-US"/>
              <a:t> or </a:t>
            </a:r>
            <a:r>
              <a:rPr lang="en-US">
                <a:latin typeface="Courier New" pitchFamily="49" charset="0"/>
              </a:rPr>
              <a:t>department_id</a:t>
            </a:r>
            <a:r>
              <a:rPr lang="en-US"/>
              <a:t>, you have to store the retrieved value. Variables are used to temporarily store the value. You can use the value stored in these variables for processing and manipulating data. Variables can store any PL/SQL object such as variables, types, cursors, and subprograms.</a:t>
            </a:r>
          </a:p>
          <a:p>
            <a:pPr lvl="1" eaLnBrk="1" hangingPunct="1"/>
            <a:r>
              <a:rPr lang="en-US" i="1"/>
              <a:t>Reusability</a:t>
            </a:r>
            <a:r>
              <a:rPr lang="en-US"/>
              <a:t> is another advantage of declaring variables. After the variables are declared, you can use them repeatedly in an application by referring to them multiple times in various statements.</a:t>
            </a:r>
          </a:p>
        </p:txBody>
      </p:sp>
      <p:sp>
        <p:nvSpPr>
          <p:cNvPr id="43012" name="Text Box 4"/>
          <p:cNvSpPr txBox="1">
            <a:spLocks noChangeArrowheads="1"/>
          </p:cNvSpPr>
          <p:nvPr/>
        </p:nvSpPr>
        <p:spPr bwMode="auto">
          <a:xfrm>
            <a:off x="4874170" y="1639232"/>
            <a:ext cx="184652" cy="3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14" tIns="45806" rIns="91614" bIns="45806">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endParaRPr lang="en-US">
              <a:solidFill>
                <a:srgbClr val="000000"/>
              </a:solidFill>
              <a:cs typeface="+mn-cs"/>
            </a:endParaRPr>
          </a:p>
        </p:txBody>
      </p:sp>
      <p:sp>
        <p:nvSpPr>
          <p:cNvPr id="4301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71B13BFC-2F70-451B-AB2E-7B6308A6BAC8}" type="slidenum">
              <a:rPr lang="en-US" smtClean="0">
                <a:solidFill>
                  <a:srgbClr val="000000"/>
                </a:solidFill>
              </a:rPr>
              <a:pPr eaLnBrk="1" hangingPunct="1">
                <a:defRPr/>
              </a:pPr>
              <a:t>23</a:t>
            </a:fld>
            <a:endParaRPr lang="en-US">
              <a:solidFill>
                <a:srgbClr val="000000"/>
              </a:solidFill>
            </a:endParaRPr>
          </a:p>
        </p:txBody>
      </p:sp>
    </p:spTree>
    <p:extLst>
      <p:ext uri="{BB962C8B-B14F-4D97-AF65-F5344CB8AC3E}">
        <p14:creationId xmlns:p14="http://schemas.microsoft.com/office/powerpoint/2010/main" val="414116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6E0DC57-4605-4B92-8879-D7DB409814E9}" type="slidenum">
              <a:rPr lang="en-US" smtClean="0">
                <a:solidFill>
                  <a:srgbClr val="000000"/>
                </a:solidFill>
              </a:rPr>
              <a:pPr eaLnBrk="1" hangingPunct="1"/>
              <a:t>203</a:t>
            </a:fld>
            <a:endParaRPr lang="en-US">
              <a:solidFill>
                <a:srgbClr val="000000"/>
              </a:solidFill>
            </a:endParaRPr>
          </a:p>
        </p:txBody>
      </p:sp>
      <p:sp>
        <p:nvSpPr>
          <p:cNvPr id="849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Viewing the </a:t>
            </a:r>
            <a:r>
              <a:rPr lang="en-US">
                <a:latin typeface="Courier New" pitchFamily="49" charset="0"/>
              </a:rPr>
              <a:t>OUT</a:t>
            </a:r>
            <a:r>
              <a:rPr lang="en-US"/>
              <a:t> Parameters: Using the </a:t>
            </a:r>
            <a:r>
              <a:rPr lang="en-US">
                <a:latin typeface="Courier New" pitchFamily="49" charset="0"/>
              </a:rPr>
              <a:t>DBMS_OUTPUT</a:t>
            </a:r>
            <a:r>
              <a:rPr lang="en-US"/>
              <a:t> Subroutine</a:t>
            </a:r>
          </a:p>
          <a:p>
            <a:pPr lvl="1"/>
            <a:r>
              <a:rPr lang="en-US"/>
              <a:t>The slide example illustrates how to view the values returned from the </a:t>
            </a:r>
            <a:r>
              <a:rPr lang="en-US">
                <a:latin typeface="Courier New" pitchFamily="49" charset="0"/>
              </a:rPr>
              <a:t>OUT</a:t>
            </a:r>
            <a:r>
              <a:rPr lang="en-US"/>
              <a:t> parameters in SQL*Plus or the SQL Developer Worksheet.</a:t>
            </a:r>
          </a:p>
          <a:p>
            <a:pPr lvl="1"/>
            <a:r>
              <a:rPr lang="en-US"/>
              <a:t>You can use PL/SQL variables in an anonymous block to retrieve the </a:t>
            </a:r>
            <a:r>
              <a:rPr lang="en-US">
                <a:latin typeface="Courier New" pitchFamily="49" charset="0"/>
              </a:rPr>
              <a:t>OUT</a:t>
            </a:r>
            <a:r>
              <a:rPr lang="en-US"/>
              <a:t> parameter values. The </a:t>
            </a:r>
            <a:r>
              <a:rPr lang="en-US">
                <a:latin typeface="Courier New" pitchFamily="49" charset="0"/>
              </a:rPr>
              <a:t>DBMS_OUPUT.PUT_LINE</a:t>
            </a:r>
            <a:r>
              <a:rPr lang="en-US"/>
              <a:t> procedure is called to print the values held in the PL/SQL variables. The </a:t>
            </a:r>
            <a:r>
              <a:rPr lang="en-US">
                <a:latin typeface="Courier New" pitchFamily="49" charset="0"/>
              </a:rPr>
              <a:t>SET</a:t>
            </a:r>
            <a:r>
              <a:rPr lang="en-US"/>
              <a:t> </a:t>
            </a:r>
            <a:r>
              <a:rPr lang="en-US">
                <a:latin typeface="Courier New" pitchFamily="49" charset="0"/>
              </a:rPr>
              <a:t>SERVEROUPUT</a:t>
            </a:r>
            <a:r>
              <a:rPr lang="en-US"/>
              <a:t> must be </a:t>
            </a:r>
            <a:r>
              <a:rPr lang="en-US">
                <a:latin typeface="Courier New" pitchFamily="49" charset="0"/>
              </a:rPr>
              <a:t>ON</a:t>
            </a:r>
            <a:r>
              <a:rPr lang="en-US"/>
              <a:t>.</a:t>
            </a:r>
          </a:p>
        </p:txBody>
      </p:sp>
      <p:sp>
        <p:nvSpPr>
          <p:cNvPr id="849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56398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70E7208-DC5D-47EB-A754-91BB185F2776}" type="slidenum">
              <a:rPr lang="en-US" smtClean="0">
                <a:solidFill>
                  <a:srgbClr val="000000"/>
                </a:solidFill>
              </a:rPr>
              <a:pPr eaLnBrk="1" hangingPunct="1"/>
              <a:t>204</a:t>
            </a:fld>
            <a:endParaRPr lang="en-US">
              <a:solidFill>
                <a:srgbClr val="000000"/>
              </a:solidFill>
            </a:endParaRPr>
          </a:p>
        </p:txBody>
      </p:sp>
      <p:sp>
        <p:nvSpPr>
          <p:cNvPr id="860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example in the slide demonstrates how to use SQL*Plus host variables that are created using the </a:t>
            </a:r>
            <a:r>
              <a:rPr lang="en-US">
                <a:latin typeface="Courier New" pitchFamily="49" charset="0"/>
              </a:rPr>
              <a:t>VARIABLE</a:t>
            </a:r>
            <a:r>
              <a:rPr lang="en-US"/>
              <a:t> command. The SQL*Plus variables are external to the PL/SQL block and are known as host or bind variables. To reference host variables from a PL/SQL block, you must prefix their names with a colon (</a:t>
            </a:r>
            <a:r>
              <a:rPr lang="en-US">
                <a:latin typeface="Courier New" pitchFamily="49" charset="0"/>
              </a:rPr>
              <a:t>:</a:t>
            </a:r>
            <a:r>
              <a:rPr lang="en-US"/>
              <a:t>). To display the values stored in the host variables, you must use the SQL*Plus </a:t>
            </a:r>
            <a:r>
              <a:rPr lang="en-US">
                <a:latin typeface="Courier New" pitchFamily="49" charset="0"/>
              </a:rPr>
              <a:t>PRINT</a:t>
            </a:r>
            <a:r>
              <a:rPr lang="en-US"/>
              <a:t> command followed by the name of the SQL*Plus variable (without the colon because this is not a PL/SQL command or context).</a:t>
            </a:r>
          </a:p>
          <a:p>
            <a:pPr lvl="1"/>
            <a:r>
              <a:rPr lang="en-US" b="1"/>
              <a:t>Note:</a:t>
            </a:r>
            <a:r>
              <a:rPr lang="en-US"/>
              <a:t> For details about the </a:t>
            </a:r>
            <a:r>
              <a:rPr lang="en-US">
                <a:latin typeface="Courier New" pitchFamily="49" charset="0"/>
              </a:rPr>
              <a:t>VARIABLE</a:t>
            </a:r>
            <a:r>
              <a:rPr lang="en-US"/>
              <a:t> command, see the SQL*Plus Command Reference.</a:t>
            </a:r>
          </a:p>
        </p:txBody>
      </p:sp>
      <p:sp>
        <p:nvSpPr>
          <p:cNvPr id="860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155913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B45ED442-669D-406F-99C9-8BFF3B4E068B}" type="slidenum">
              <a:rPr lang="en-US" smtClean="0">
                <a:solidFill>
                  <a:srgbClr val="000000"/>
                </a:solidFill>
              </a:rPr>
              <a:pPr eaLnBrk="1" hangingPunct="1"/>
              <a:t>205</a:t>
            </a:fld>
            <a:endParaRPr lang="en-US">
              <a:solidFill>
                <a:srgbClr val="000000"/>
              </a:solidFill>
            </a:endParaRPr>
          </a:p>
        </p:txBody>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Syntax for Passing Parameters</a:t>
            </a:r>
          </a:p>
          <a:p>
            <a:pPr lvl="1"/>
            <a:r>
              <a:rPr lang="en-US"/>
              <a:t>When calling a subprogram, you can write the actual parameters using the following notations:</a:t>
            </a:r>
          </a:p>
          <a:p>
            <a:pPr lvl="2"/>
            <a:r>
              <a:rPr lang="en-US" b="1"/>
              <a:t>Positional:</a:t>
            </a:r>
            <a:r>
              <a:rPr lang="en-US"/>
              <a:t> You list the actual parameter values in the same order in which the formal parameters are declared. This notation is compact, but if you specify the parameters (especially literals) in the wrong order, the error can be hard to detect. You must change your code if the procedure’s parameter list changes.</a:t>
            </a:r>
          </a:p>
          <a:p>
            <a:pPr lvl="2"/>
            <a:r>
              <a:rPr lang="en-US" b="1"/>
              <a:t>Named: </a:t>
            </a:r>
            <a:r>
              <a:rPr lang="en-US"/>
              <a:t>You list the actual values in arbitrary order and use the association operator to associate each actual parameter with its formal parameter by name. The PL/SQL </a:t>
            </a:r>
            <a:r>
              <a:rPr lang="en-US" b="1"/>
              <a:t>association operator</a:t>
            </a:r>
            <a:r>
              <a:rPr lang="en-US"/>
              <a:t> is an “equal” sign followed by an “is greater than” sign, without spaces: </a:t>
            </a:r>
            <a:r>
              <a:rPr lang="en-US" b="1">
                <a:latin typeface="Courier New" pitchFamily="49" charset="0"/>
              </a:rPr>
              <a:t>=&gt;</a:t>
            </a:r>
            <a:r>
              <a:rPr lang="en-US"/>
              <a:t>. The order of the parameters is not significant. This notation is more verbose, but makes your code easier to read and maintain. You can sometimes avoid changing your code if the procedure’s parameter list changes, for example, if the parameters are reordered or a new optional parameter is added. </a:t>
            </a:r>
          </a:p>
          <a:p>
            <a:pPr lvl="2"/>
            <a:r>
              <a:rPr lang="en-US" b="1"/>
              <a:t>Mixed:</a:t>
            </a:r>
            <a:r>
              <a:rPr lang="en-US"/>
              <a:t> You list the first parameter values by their position and the remainder by using the special syntax of the named method. You can use this notation to call procedures that have some required parameters, followed by some optional parameters.</a:t>
            </a:r>
          </a:p>
        </p:txBody>
      </p:sp>
      <p:sp>
        <p:nvSpPr>
          <p:cNvPr id="870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4564490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A4F3AA72-45C7-4085-8917-4E39698D38D4}" type="slidenum">
              <a:rPr lang="en-US" smtClean="0">
                <a:solidFill>
                  <a:srgbClr val="000000"/>
                </a:solidFill>
              </a:rPr>
              <a:pPr eaLnBrk="1" hangingPunct="1"/>
              <a:t>206</a:t>
            </a:fld>
            <a:endParaRPr lang="en-US">
              <a:solidFill>
                <a:srgbClr val="000000"/>
              </a:solidFill>
            </a:endParaRPr>
          </a:p>
        </p:txBody>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Passing Parameters: Examples</a:t>
            </a:r>
          </a:p>
          <a:p>
            <a:pPr lvl="1"/>
            <a:r>
              <a:rPr lang="en-US"/>
              <a:t>In the slide example, the </a:t>
            </a:r>
            <a:r>
              <a:rPr lang="en-US">
                <a:latin typeface="Courier New" pitchFamily="49" charset="0"/>
              </a:rPr>
              <a:t>add_dept</a:t>
            </a:r>
            <a:r>
              <a:rPr lang="en-US"/>
              <a:t> procedure declares two </a:t>
            </a:r>
            <a:r>
              <a:rPr lang="en-US">
                <a:latin typeface="Courier New" pitchFamily="49" charset="0"/>
              </a:rPr>
              <a:t>IN</a:t>
            </a:r>
            <a:r>
              <a:rPr lang="en-US"/>
              <a:t> formal parameters: </a:t>
            </a:r>
            <a:r>
              <a:rPr lang="en-US">
                <a:latin typeface="Courier New" pitchFamily="49" charset="0"/>
              </a:rPr>
              <a:t>p_name</a:t>
            </a:r>
            <a:r>
              <a:rPr lang="en-US"/>
              <a:t> and </a:t>
            </a:r>
            <a:r>
              <a:rPr lang="en-US">
                <a:latin typeface="Courier New" pitchFamily="49" charset="0"/>
              </a:rPr>
              <a:t>p_loc</a:t>
            </a:r>
            <a:r>
              <a:rPr lang="en-US"/>
              <a:t>. The values of these parameters are used in the </a:t>
            </a:r>
            <a:r>
              <a:rPr lang="en-US">
                <a:latin typeface="Courier New" pitchFamily="49" charset="0"/>
              </a:rPr>
              <a:t>INSERT</a:t>
            </a:r>
            <a:r>
              <a:rPr lang="en-US"/>
              <a:t> statement to set the </a:t>
            </a:r>
            <a:r>
              <a:rPr lang="en-US">
                <a:latin typeface="Courier New" pitchFamily="49" charset="0"/>
              </a:rPr>
              <a:t>department_name</a:t>
            </a:r>
            <a:r>
              <a:rPr lang="en-US"/>
              <a:t> and </a:t>
            </a:r>
            <a:r>
              <a:rPr lang="en-US">
                <a:latin typeface="Courier New" pitchFamily="49" charset="0"/>
              </a:rPr>
              <a:t>location_id</a:t>
            </a:r>
            <a:r>
              <a:rPr lang="en-US"/>
              <a:t> columns, respectively.</a:t>
            </a:r>
          </a:p>
        </p:txBody>
      </p:sp>
      <p:sp>
        <p:nvSpPr>
          <p:cNvPr id="880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7420341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14FEBAAC-924A-4C38-9EA4-0963F116539C}" type="slidenum">
              <a:rPr lang="en-US" smtClean="0">
                <a:solidFill>
                  <a:srgbClr val="000000"/>
                </a:solidFill>
              </a:rPr>
              <a:pPr eaLnBrk="1" hangingPunct="1"/>
              <a:t>207</a:t>
            </a:fld>
            <a:endParaRPr lang="en-US">
              <a:solidFill>
                <a:srgbClr val="000000"/>
              </a:solidFill>
            </a:endParaRPr>
          </a:p>
        </p:txBody>
      </p:sp>
      <p:sp>
        <p:nvSpPr>
          <p:cNvPr id="890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Passing actual parameters by position is shown in the first call to execute </a:t>
            </a:r>
            <a:r>
              <a:rPr lang="en-US">
                <a:latin typeface="Courier New" pitchFamily="49" charset="0"/>
              </a:rPr>
              <a:t>add_dept</a:t>
            </a:r>
            <a:r>
              <a:rPr lang="en-US"/>
              <a:t> in the first code example in the slide. The first actual parameter supplies the value </a:t>
            </a:r>
            <a:r>
              <a:rPr lang="en-US">
                <a:latin typeface="Courier New" pitchFamily="49" charset="0"/>
              </a:rPr>
              <a:t>TRAINING</a:t>
            </a:r>
            <a:r>
              <a:rPr lang="en-US"/>
              <a:t> for the </a:t>
            </a:r>
            <a:r>
              <a:rPr lang="en-US">
                <a:latin typeface="Courier New" pitchFamily="49" charset="0"/>
              </a:rPr>
              <a:t>name</a:t>
            </a:r>
            <a:r>
              <a:rPr lang="en-US"/>
              <a:t> formal parameter. The second actual parameter value of </a:t>
            </a:r>
            <a:r>
              <a:rPr lang="en-US">
                <a:latin typeface="Courier New" pitchFamily="49" charset="0"/>
              </a:rPr>
              <a:t>2500</a:t>
            </a:r>
            <a:r>
              <a:rPr lang="en-US"/>
              <a:t> is assigned by position to the </a:t>
            </a:r>
            <a:r>
              <a:rPr lang="en-US">
                <a:latin typeface="Courier New" pitchFamily="49" charset="0"/>
              </a:rPr>
              <a:t>loc</a:t>
            </a:r>
            <a:r>
              <a:rPr lang="en-US"/>
              <a:t> formal parameter.</a:t>
            </a:r>
          </a:p>
          <a:p>
            <a:pPr lvl="1"/>
            <a:r>
              <a:rPr lang="en-US"/>
              <a:t>Passing parameters using the named notation is shown in the second code example in the slide. The </a:t>
            </a:r>
            <a:r>
              <a:rPr lang="en-US">
                <a:latin typeface="Courier New" pitchFamily="49" charset="0"/>
              </a:rPr>
              <a:t>loc</a:t>
            </a:r>
            <a:r>
              <a:rPr lang="en-US"/>
              <a:t> actual parameter, which is declared as the second formal parameter, is referenced by name in the call, where it is associated with the actual value of </a:t>
            </a:r>
            <a:r>
              <a:rPr lang="en-US">
                <a:latin typeface="Courier New" pitchFamily="49" charset="0"/>
              </a:rPr>
              <a:t>2400</a:t>
            </a:r>
            <a:r>
              <a:rPr lang="en-US"/>
              <a:t>. The name parameter is associated with the value </a:t>
            </a:r>
            <a:r>
              <a:rPr lang="en-US">
                <a:latin typeface="Courier New" pitchFamily="49" charset="0"/>
              </a:rPr>
              <a:t>EDUCATION</a:t>
            </a:r>
            <a:r>
              <a:rPr lang="en-US"/>
              <a:t>. The order of the actual parameters is irrelevant if all parameter values are specified.</a:t>
            </a:r>
          </a:p>
          <a:p>
            <a:pPr lvl="1"/>
            <a:r>
              <a:rPr lang="en-US" b="1"/>
              <a:t>Note:</a:t>
            </a:r>
            <a:r>
              <a:rPr lang="en-US"/>
              <a:t> You must provide a value for each parameter unless the formal parameter is assigned a default value. Specifying default values for formal parameters is discussed next.</a:t>
            </a:r>
          </a:p>
        </p:txBody>
      </p:sp>
      <p:sp>
        <p:nvSpPr>
          <p:cNvPr id="890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293221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CD89DED-2C55-4862-A60B-B7C7AB201D19}" type="slidenum">
              <a:rPr lang="en-US" smtClean="0">
                <a:solidFill>
                  <a:srgbClr val="000000"/>
                </a:solidFill>
              </a:rPr>
              <a:pPr eaLnBrk="1" hangingPunct="1"/>
              <a:t>208</a:t>
            </a:fld>
            <a:endParaRPr lang="en-US">
              <a:solidFill>
                <a:srgbClr val="000000"/>
              </a:solidFill>
            </a:endParaRPr>
          </a:p>
        </p:txBody>
      </p:sp>
      <p:sp>
        <p:nvSpPr>
          <p:cNvPr id="90115"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assign a default value to an </a:t>
            </a:r>
            <a:r>
              <a:rPr lang="en-US">
                <a:latin typeface="Courier New" pitchFamily="49" charset="0"/>
              </a:rPr>
              <a:t>IN</a:t>
            </a:r>
            <a:r>
              <a:rPr lang="en-US"/>
              <a:t> parameter as follows:</a:t>
            </a:r>
          </a:p>
          <a:p>
            <a:pPr lvl="2"/>
            <a:r>
              <a:rPr lang="en-US"/>
              <a:t>The assignment operator (</a:t>
            </a:r>
            <a:r>
              <a:rPr lang="en-US">
                <a:latin typeface="Courier New" pitchFamily="49" charset="0"/>
              </a:rPr>
              <a:t>:=</a:t>
            </a:r>
            <a:r>
              <a:rPr lang="en-US"/>
              <a:t>), as shown for the name parameter in the slide</a:t>
            </a:r>
          </a:p>
          <a:p>
            <a:pPr lvl="2"/>
            <a:r>
              <a:rPr lang="en-US"/>
              <a:t>The </a:t>
            </a:r>
            <a:r>
              <a:rPr lang="en-US">
                <a:latin typeface="Courier New" pitchFamily="49" charset="0"/>
              </a:rPr>
              <a:t>DEFAULT</a:t>
            </a:r>
            <a:r>
              <a:rPr lang="en-US"/>
              <a:t> option, as shown for the </a:t>
            </a:r>
            <a:r>
              <a:rPr lang="en-US">
                <a:latin typeface="Courier New" pitchFamily="49" charset="0"/>
              </a:rPr>
              <a:t>p_loc</a:t>
            </a:r>
            <a:r>
              <a:rPr lang="en-US"/>
              <a:t> parameter in the slide</a:t>
            </a:r>
          </a:p>
          <a:p>
            <a:pPr lvl="1"/>
            <a:r>
              <a:rPr lang="en-US"/>
              <a:t>When default values are assigned to formal parameters, you can call the procedure without supplying an actual parameter value for the parameter. Thus, you can pass different numbers of actual parameters to a subprogram, either by accepting or by overriding the default values as required. It is recommended that you declare parameters without default values first. Then, you can add formal parameters with default values without having to change every call to the procedure. </a:t>
            </a:r>
          </a:p>
          <a:p>
            <a:pPr lvl="1"/>
            <a:r>
              <a:rPr lang="en-US" b="1"/>
              <a:t>Note:</a:t>
            </a:r>
            <a:r>
              <a:rPr lang="en-US"/>
              <a:t> You cannot assign default values to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a:t>
            </a:r>
          </a:p>
          <a:p>
            <a:pPr lvl="1"/>
            <a:r>
              <a:rPr lang="en-US"/>
              <a:t>The second code box in the slide shows three ways of invoking the </a:t>
            </a:r>
            <a:r>
              <a:rPr lang="en-US">
                <a:latin typeface="Courier New" pitchFamily="49" charset="0"/>
              </a:rPr>
              <a:t>add_dept</a:t>
            </a:r>
            <a:r>
              <a:rPr lang="en-US"/>
              <a:t> procedure:</a:t>
            </a:r>
          </a:p>
          <a:p>
            <a:pPr lvl="2"/>
            <a:r>
              <a:rPr lang="en-US"/>
              <a:t>The first example assigns the default values for each parameter.</a:t>
            </a:r>
          </a:p>
          <a:p>
            <a:pPr lvl="2"/>
            <a:r>
              <a:rPr lang="en-US"/>
              <a:t>The second example illustrates a combination of position and named notation to assign values. In this case, using named notation is presented as an example.</a:t>
            </a:r>
          </a:p>
          <a:p>
            <a:pPr lvl="2"/>
            <a:r>
              <a:rPr lang="en-US"/>
              <a:t>The last example uses the default value for the </a:t>
            </a:r>
            <a:r>
              <a:rPr lang="en-US">
                <a:latin typeface="Courier New" pitchFamily="49" charset="0"/>
              </a:rPr>
              <a:t>name</a:t>
            </a:r>
            <a:r>
              <a:rPr lang="en-US"/>
              <a:t> parameter, </a:t>
            </a:r>
            <a:r>
              <a:rPr lang="en-US">
                <a:latin typeface="Courier New" pitchFamily="49" charset="0"/>
              </a:rPr>
              <a:t>Unknown</a:t>
            </a:r>
            <a:r>
              <a:rPr lang="en-US"/>
              <a:t>, and the supplied value for the </a:t>
            </a:r>
            <a:r>
              <a:rPr lang="en-US">
                <a:latin typeface="Courier New" pitchFamily="49" charset="0"/>
              </a:rPr>
              <a:t>p_loc</a:t>
            </a:r>
            <a:r>
              <a:rPr lang="en-US"/>
              <a:t> parameter</a:t>
            </a:r>
          </a:p>
        </p:txBody>
      </p:sp>
      <p:sp>
        <p:nvSpPr>
          <p:cNvPr id="90116" name="Slide Image Placeholder 12"/>
          <p:cNvSpPr>
            <a:spLocks noGrp="1" noRot="1" noChangeAspect="1" noTextEdit="1"/>
          </p:cNvSpPr>
          <p:nvPr>
            <p:ph type="sldImg"/>
          </p:nvPr>
        </p:nvSpPr>
        <p:spPr>
          <a:ln/>
        </p:spPr>
      </p:sp>
    </p:spTree>
    <p:extLst>
      <p:ext uri="{BB962C8B-B14F-4D97-AF65-F5344CB8AC3E}">
        <p14:creationId xmlns:p14="http://schemas.microsoft.com/office/powerpoint/2010/main" val="872846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271D238-70B8-4AC2-859A-8D1C4FFD4B52}" type="slidenum">
              <a:rPr lang="en-US" smtClean="0">
                <a:solidFill>
                  <a:srgbClr val="000000"/>
                </a:solidFill>
              </a:rPr>
              <a:pPr eaLnBrk="1" hangingPunct="1"/>
              <a:t>209</a:t>
            </a:fld>
            <a:endParaRPr lang="en-US">
              <a:solidFill>
                <a:srgbClr val="000000"/>
              </a:solidFill>
            </a:endParaRPr>
          </a:p>
        </p:txBody>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invoke procedures by using:</a:t>
            </a:r>
          </a:p>
          <a:p>
            <a:pPr lvl="2"/>
            <a:r>
              <a:rPr lang="en-US"/>
              <a:t>Anonymous blocks</a:t>
            </a:r>
          </a:p>
          <a:p>
            <a:pPr lvl="2"/>
            <a:r>
              <a:rPr lang="en-US"/>
              <a:t>Another procedure or PL/SQL subprogram</a:t>
            </a:r>
          </a:p>
          <a:p>
            <a:pPr lvl="1"/>
            <a:r>
              <a:rPr lang="en-US"/>
              <a:t>Examples on the preceding pages have illustrated how to use anonymous blocks (or the </a:t>
            </a:r>
            <a:r>
              <a:rPr lang="en-US">
                <a:latin typeface="Courier New" pitchFamily="49" charset="0"/>
              </a:rPr>
              <a:t>EXECUTE</a:t>
            </a:r>
            <a:r>
              <a:rPr lang="en-US"/>
              <a:t> command in SQL Developer or SQL*Plus).</a:t>
            </a:r>
          </a:p>
          <a:p>
            <a:pPr lvl="1"/>
            <a:r>
              <a:rPr lang="en-US"/>
              <a:t>The example in the slide shows you how to invoke a procedure from another stored procedure. The </a:t>
            </a:r>
            <a:r>
              <a:rPr lang="en-US">
                <a:latin typeface="Courier New" pitchFamily="49" charset="0"/>
              </a:rPr>
              <a:t>PROCESS_EMPLOYEES</a:t>
            </a:r>
            <a:r>
              <a:rPr lang="en-US"/>
              <a:t> stored procedure uses a cursor to process all the records in the </a:t>
            </a:r>
            <a:r>
              <a:rPr lang="en-US">
                <a:latin typeface="Courier New" pitchFamily="49" charset="0"/>
              </a:rPr>
              <a:t>EMPLOYEES</a:t>
            </a:r>
            <a:r>
              <a:rPr lang="en-US"/>
              <a:t> table and passes each employee’s ID to the </a:t>
            </a:r>
            <a:r>
              <a:rPr lang="en-US">
                <a:latin typeface="Courier New" pitchFamily="49" charset="0"/>
              </a:rPr>
              <a:t>RAISE_SALARY</a:t>
            </a:r>
            <a:r>
              <a:rPr lang="en-US"/>
              <a:t> procedure, which results in a 10% salary increase across the company.</a:t>
            </a:r>
          </a:p>
          <a:p>
            <a:pPr lvl="1"/>
            <a:r>
              <a:rPr lang="en-US" b="1"/>
              <a:t>Note:</a:t>
            </a:r>
            <a:r>
              <a:rPr lang="en-US"/>
              <a:t> You must own the procedure or have the </a:t>
            </a:r>
            <a:r>
              <a:rPr lang="en-US">
                <a:latin typeface="Courier New" pitchFamily="49" charset="0"/>
              </a:rPr>
              <a:t>EXECUTE</a:t>
            </a:r>
            <a:r>
              <a:rPr lang="en-US"/>
              <a:t> privilege.</a:t>
            </a:r>
          </a:p>
        </p:txBody>
      </p:sp>
      <p:sp>
        <p:nvSpPr>
          <p:cNvPr id="911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4935641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4002C8A-6D1B-4689-AD4D-37D8EB2CF2DF}" type="slidenum">
              <a:rPr lang="en-US" smtClean="0">
                <a:solidFill>
                  <a:srgbClr val="000000"/>
                </a:solidFill>
              </a:rPr>
              <a:pPr eaLnBrk="1" hangingPunct="1"/>
              <a:t>210</a:t>
            </a:fld>
            <a:endParaRPr lang="en-US">
              <a:solidFill>
                <a:srgbClr val="000000"/>
              </a:solidFill>
            </a:endParaRPr>
          </a:p>
        </p:txBody>
      </p:sp>
      <p:sp>
        <p:nvSpPr>
          <p:cNvPr id="93187" name="Slide Image Placeholder 5"/>
          <p:cNvSpPr>
            <a:spLocks noGrp="1" noRot="1" noChangeAspect="1" noTextEdit="1"/>
          </p:cNvSpPr>
          <p:nvPr>
            <p:ph type="sldImg"/>
          </p:nvPr>
        </p:nvSpPr>
        <p:spPr>
          <a:ln/>
        </p:spPr>
      </p:sp>
      <p:sp>
        <p:nvSpPr>
          <p:cNvPr id="9318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72667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E2E2645-68BD-4A05-A794-8F81AE66B923}" type="slidenum">
              <a:rPr lang="en-US" smtClean="0">
                <a:solidFill>
                  <a:srgbClr val="000000"/>
                </a:solidFill>
              </a:rPr>
              <a:pPr eaLnBrk="1" hangingPunct="1"/>
              <a:t>211</a:t>
            </a:fld>
            <a:endParaRPr lang="en-US">
              <a:solidFill>
                <a:srgbClr val="000000"/>
              </a:solidFill>
            </a:endParaRPr>
          </a:p>
        </p:txBody>
      </p:sp>
      <p:sp>
        <p:nvSpPr>
          <p:cNvPr id="942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you develop procedures that are called from other procedures, you should be aware of the effects that handled and unhandled exceptions have on the transaction and the calling procedure.</a:t>
            </a:r>
          </a:p>
          <a:p>
            <a:pPr lvl="1"/>
            <a:r>
              <a:rPr lang="en-US"/>
              <a:t>When an exception is raised in a called procedure, the control immediately goes to the exception section of that block. An exception is considered handled if the exception section provides a handler for the exception raised. </a:t>
            </a:r>
          </a:p>
          <a:p>
            <a:pPr lvl="1"/>
            <a:r>
              <a:rPr lang="en-US"/>
              <a:t>When an exception occurs and is handled, the following code flow takes place:</a:t>
            </a:r>
          </a:p>
          <a:p>
            <a:pPr lvl="2">
              <a:buFont typeface="Times New Roman" pitchFamily="18" charset="0"/>
              <a:buNone/>
            </a:pPr>
            <a:r>
              <a:rPr lang="en-US"/>
              <a:t>1.	The exception is raised.</a:t>
            </a:r>
          </a:p>
          <a:p>
            <a:pPr lvl="2">
              <a:buFont typeface="Times New Roman" pitchFamily="18" charset="0"/>
              <a:buNone/>
            </a:pPr>
            <a:r>
              <a:rPr lang="en-US"/>
              <a:t>2.	Control is transferred to the exception handler.</a:t>
            </a:r>
          </a:p>
          <a:p>
            <a:pPr lvl="2">
              <a:buFont typeface="Times New Roman" pitchFamily="18" charset="0"/>
              <a:buNone/>
            </a:pPr>
            <a:r>
              <a:rPr lang="en-US"/>
              <a:t>3.	The block is terminated.</a:t>
            </a:r>
          </a:p>
          <a:p>
            <a:pPr lvl="2">
              <a:buFont typeface="Times New Roman" pitchFamily="18" charset="0"/>
              <a:buNone/>
            </a:pPr>
            <a:r>
              <a:rPr lang="en-US"/>
              <a:t>4.	The calling program/block continues to execute as if nothing has happened.</a:t>
            </a:r>
          </a:p>
          <a:p>
            <a:pPr lvl="1"/>
            <a:r>
              <a:rPr lang="en-US"/>
              <a:t>If a transaction was started (that is, if any data manipulation language [DML] statements executed before executing the procedure in which the exception was raised), then the transaction is unaffected. A DML operation is rolled back if it was performed within the procedure before the exception.</a:t>
            </a:r>
          </a:p>
          <a:p>
            <a:pPr lvl="1"/>
            <a:r>
              <a:rPr lang="en-US" b="1"/>
              <a:t>Note:</a:t>
            </a:r>
            <a:r>
              <a:rPr lang="en-US"/>
              <a:t> You can explicitly end a transaction by executing a </a:t>
            </a:r>
            <a:r>
              <a:rPr lang="en-US">
                <a:latin typeface="Courier New" pitchFamily="49" charset="0"/>
              </a:rPr>
              <a:t>COMMIT</a:t>
            </a:r>
            <a:r>
              <a:rPr lang="en-US"/>
              <a:t> or </a:t>
            </a:r>
            <a:r>
              <a:rPr lang="en-US">
                <a:latin typeface="Courier New" pitchFamily="49" charset="0"/>
              </a:rPr>
              <a:t>ROLLBACK</a:t>
            </a:r>
            <a:r>
              <a:rPr lang="en-US"/>
              <a:t> operation in the exception section.</a:t>
            </a:r>
          </a:p>
        </p:txBody>
      </p:sp>
      <p:sp>
        <p:nvSpPr>
          <p:cNvPr id="942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9227833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E8D61DD-80C7-4BF4-910F-07C358D6CB70}" type="slidenum">
              <a:rPr lang="en-US" smtClean="0">
                <a:solidFill>
                  <a:srgbClr val="000000"/>
                </a:solidFill>
              </a:rPr>
              <a:pPr eaLnBrk="1" hangingPunct="1"/>
              <a:t>212</a:t>
            </a:fld>
            <a:endParaRPr lang="en-US">
              <a:solidFill>
                <a:srgbClr val="000000"/>
              </a:solidFill>
            </a:endParaRPr>
          </a:p>
        </p:txBody>
      </p:sp>
      <p:sp>
        <p:nvSpPr>
          <p:cNvPr id="95235"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two procedures in the slide are the following:</a:t>
            </a:r>
          </a:p>
          <a:p>
            <a:pPr lvl="2"/>
            <a:r>
              <a:rPr lang="en-US"/>
              <a:t>The </a:t>
            </a:r>
            <a:r>
              <a:rPr lang="en-US">
                <a:latin typeface="Courier New" pitchFamily="49" charset="0"/>
              </a:rPr>
              <a:t>add_department</a:t>
            </a:r>
            <a:r>
              <a:rPr lang="en-US"/>
              <a:t> procedure creates a new department record by allocating a new department number from an Oracle sequence, and sets the </a:t>
            </a:r>
            <a:r>
              <a:rPr lang="en-US">
                <a:latin typeface="Courier New" pitchFamily="49" charset="0"/>
              </a:rPr>
              <a:t>department_name</a:t>
            </a:r>
            <a:r>
              <a:rPr lang="en-US"/>
              <a:t>, </a:t>
            </a:r>
            <a:r>
              <a:rPr lang="en-US">
                <a:latin typeface="Courier New" pitchFamily="49" charset="0"/>
              </a:rPr>
              <a:t>manager_id</a:t>
            </a:r>
            <a:r>
              <a:rPr lang="en-US"/>
              <a:t>, and </a:t>
            </a:r>
            <a:r>
              <a:rPr lang="en-US">
                <a:latin typeface="Courier New" pitchFamily="49" charset="0"/>
              </a:rPr>
              <a:t>location_id</a:t>
            </a:r>
            <a:r>
              <a:rPr lang="en-US"/>
              <a:t> column values using the </a:t>
            </a:r>
            <a:r>
              <a:rPr lang="en-US">
                <a:latin typeface="Courier New" pitchFamily="49" charset="0"/>
              </a:rPr>
              <a:t>p_name</a:t>
            </a:r>
            <a:r>
              <a:rPr lang="en-US"/>
              <a:t>, </a:t>
            </a:r>
            <a:r>
              <a:rPr lang="en-US">
                <a:latin typeface="Courier New" pitchFamily="49" charset="0"/>
              </a:rPr>
              <a:t>p_mgr</a:t>
            </a:r>
            <a:r>
              <a:rPr lang="en-US"/>
              <a:t>, and </a:t>
            </a:r>
            <a:r>
              <a:rPr lang="en-US">
                <a:latin typeface="Courier New" pitchFamily="49" charset="0"/>
              </a:rPr>
              <a:t>p_loc</a:t>
            </a:r>
            <a:r>
              <a:rPr lang="en-US"/>
              <a:t> parameters, respectively.</a:t>
            </a:r>
          </a:p>
          <a:p>
            <a:pPr lvl="2"/>
            <a:r>
              <a:rPr lang="en-US"/>
              <a:t>The </a:t>
            </a:r>
            <a:r>
              <a:rPr lang="en-US">
                <a:latin typeface="Courier New" pitchFamily="49" charset="0"/>
              </a:rPr>
              <a:t>create_departments</a:t>
            </a:r>
            <a:r>
              <a:rPr lang="en-US"/>
              <a:t> procedure creates more than one department by using calls to the </a:t>
            </a:r>
            <a:r>
              <a:rPr lang="en-US">
                <a:latin typeface="Courier New" pitchFamily="49" charset="0"/>
              </a:rPr>
              <a:t>add_department</a:t>
            </a:r>
            <a:r>
              <a:rPr lang="en-US"/>
              <a:t> procedure.</a:t>
            </a:r>
          </a:p>
          <a:p>
            <a:pPr lvl="1"/>
            <a:r>
              <a:rPr lang="en-US"/>
              <a:t>The </a:t>
            </a:r>
            <a:r>
              <a:rPr lang="en-US">
                <a:latin typeface="Courier New" pitchFamily="49" charset="0"/>
              </a:rPr>
              <a:t>add_department</a:t>
            </a:r>
            <a:r>
              <a:rPr lang="en-US"/>
              <a:t> procedure catches all raised exceptions in its own handler. When </a:t>
            </a:r>
            <a:r>
              <a:rPr lang="en-US">
                <a:latin typeface="Courier New" pitchFamily="49" charset="0"/>
              </a:rPr>
              <a:t>create_departments</a:t>
            </a:r>
            <a:r>
              <a:rPr lang="en-US"/>
              <a:t> is executed, the following output is generated:</a:t>
            </a:r>
          </a:p>
          <a:p>
            <a:pPr lvl="1"/>
            <a:endParaRPr lang="en-US"/>
          </a:p>
          <a:p>
            <a:pPr lvl="1"/>
            <a:endParaRPr lang="en-US"/>
          </a:p>
          <a:p>
            <a:pPr lvl="1"/>
            <a:endParaRPr lang="en-US"/>
          </a:p>
          <a:p>
            <a:pPr lvl="1"/>
            <a:r>
              <a:rPr lang="en-US"/>
              <a:t>The Editing department with a </a:t>
            </a:r>
            <a:r>
              <a:rPr lang="en-US">
                <a:latin typeface="Courier New" pitchFamily="49" charset="0"/>
              </a:rPr>
              <a:t>manager_id</a:t>
            </a:r>
            <a:r>
              <a:rPr lang="en-US"/>
              <a:t> of 99 is not inserted because a foreign key integrity constraint violation on </a:t>
            </a:r>
            <a:r>
              <a:rPr lang="en-US">
                <a:latin typeface="Courier New" pitchFamily="49" charset="0"/>
              </a:rPr>
              <a:t>manager_id</a:t>
            </a:r>
            <a:r>
              <a:rPr lang="en-US"/>
              <a:t> ensures that no manager has an ID of 99. Because the exception was handled in the </a:t>
            </a:r>
            <a:r>
              <a:rPr lang="en-US">
                <a:latin typeface="Courier New" pitchFamily="49" charset="0"/>
              </a:rPr>
              <a:t>add_department</a:t>
            </a:r>
            <a:r>
              <a:rPr lang="en-US"/>
              <a:t> procedure, the </a:t>
            </a:r>
            <a:r>
              <a:rPr lang="en-US">
                <a:latin typeface="Courier New" pitchFamily="49" charset="0"/>
              </a:rPr>
              <a:t>create_department</a:t>
            </a:r>
            <a:r>
              <a:rPr lang="en-US"/>
              <a:t> procedure continues to execute. A query on the </a:t>
            </a:r>
            <a:r>
              <a:rPr lang="en-US">
                <a:latin typeface="Courier New" pitchFamily="49" charset="0"/>
              </a:rPr>
              <a:t>DEPARTMENTS</a:t>
            </a:r>
            <a:r>
              <a:rPr lang="en-US"/>
              <a:t> table where the </a:t>
            </a:r>
            <a:r>
              <a:rPr lang="en-US">
                <a:latin typeface="Courier New" pitchFamily="49" charset="0"/>
              </a:rPr>
              <a:t>location_id</a:t>
            </a:r>
            <a:r>
              <a:rPr lang="en-US"/>
              <a:t> is </a:t>
            </a:r>
            <a:r>
              <a:rPr lang="en-US">
                <a:latin typeface="Courier New" pitchFamily="49" charset="0"/>
              </a:rPr>
              <a:t>1800</a:t>
            </a:r>
            <a:r>
              <a:rPr lang="en-US"/>
              <a:t> shows that </a:t>
            </a:r>
            <a:r>
              <a:rPr lang="en-US">
                <a:latin typeface="Courier New" pitchFamily="49" charset="0"/>
              </a:rPr>
              <a:t>Media</a:t>
            </a:r>
            <a:r>
              <a:rPr lang="en-US"/>
              <a:t> and </a:t>
            </a:r>
            <a:r>
              <a:rPr lang="en-US">
                <a:latin typeface="Courier New" pitchFamily="49" charset="0"/>
              </a:rPr>
              <a:t>Advertising</a:t>
            </a:r>
            <a:r>
              <a:rPr lang="en-US"/>
              <a:t> are added but the </a:t>
            </a:r>
            <a:r>
              <a:rPr lang="en-US">
                <a:latin typeface="Courier New" pitchFamily="49" charset="0"/>
              </a:rPr>
              <a:t>Editing</a:t>
            </a:r>
            <a:r>
              <a:rPr lang="en-US"/>
              <a:t> record is not.</a:t>
            </a:r>
          </a:p>
        </p:txBody>
      </p:sp>
      <p:pic>
        <p:nvPicPr>
          <p:cNvPr id="952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947" y="7059349"/>
            <a:ext cx="3384221" cy="40861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95237" name="Slide Image Placeholder 10"/>
          <p:cNvSpPr>
            <a:spLocks noGrp="1" noRot="1" noChangeAspect="1" noTextEdit="1"/>
          </p:cNvSpPr>
          <p:nvPr>
            <p:ph type="sldImg"/>
          </p:nvPr>
        </p:nvSpPr>
        <p:spPr>
          <a:ln/>
        </p:spPr>
      </p:sp>
    </p:spTree>
    <p:extLst>
      <p:ext uri="{BB962C8B-B14F-4D97-AF65-F5344CB8AC3E}">
        <p14:creationId xmlns:p14="http://schemas.microsoft.com/office/powerpoint/2010/main" val="1994208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3"/>
          <p:cNvSpPr>
            <a:spLocks noGrp="1" noChangeArrowheads="1"/>
          </p:cNvSpPr>
          <p:nvPr>
            <p:ph type="body" idx="1"/>
          </p:nvPr>
        </p:nvSpPr>
        <p:spPr>
          <a:noFill/>
          <a:ln/>
        </p:spPr>
        <p:txBody>
          <a:bodyPr/>
          <a:lstStyle/>
          <a:p>
            <a:pPr lvl="1"/>
            <a:r>
              <a:rPr lang="en-US"/>
              <a:t>The rules for naming a variable are listed in the slide.</a:t>
            </a:r>
          </a:p>
        </p:txBody>
      </p:sp>
      <p:sp>
        <p:nvSpPr>
          <p:cNvPr id="1726467" name="Slide Image Placeholder 6"/>
          <p:cNvSpPr>
            <a:spLocks noGrp="1" noRot="1" noChangeAspect="1" noTextEdit="1"/>
          </p:cNvSpPr>
          <p:nvPr>
            <p:ph type="sldImg"/>
          </p:nvPr>
        </p:nvSpPr>
        <p:spPr>
          <a:ln/>
        </p:spPr>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ACF3C73A-4AFB-490B-9128-358F0DB6CD3B}" type="slidenum">
              <a:rPr lang="en-US" smtClean="0">
                <a:solidFill>
                  <a:srgbClr val="000000"/>
                </a:solidFill>
              </a:rPr>
              <a:pPr eaLnBrk="1" hangingPunct="1">
                <a:defRPr/>
              </a:pPr>
              <a:t>24</a:t>
            </a:fld>
            <a:endParaRPr lang="en-US">
              <a:solidFill>
                <a:srgbClr val="000000"/>
              </a:solidFill>
            </a:endParaRPr>
          </a:p>
        </p:txBody>
      </p:sp>
    </p:spTree>
    <p:extLst>
      <p:ext uri="{BB962C8B-B14F-4D97-AF65-F5344CB8AC3E}">
        <p14:creationId xmlns:p14="http://schemas.microsoft.com/office/powerpoint/2010/main" val="607719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A914712-9B67-46E3-8BDF-94B5B184C033}" type="slidenum">
              <a:rPr lang="en-US" smtClean="0">
                <a:solidFill>
                  <a:srgbClr val="000000"/>
                </a:solidFill>
              </a:rPr>
              <a:pPr eaLnBrk="1" hangingPunct="1"/>
              <a:t>213</a:t>
            </a:fld>
            <a:endParaRPr lang="en-US">
              <a:solidFill>
                <a:srgbClr val="000000"/>
              </a:solidFill>
            </a:endParaRPr>
          </a:p>
        </p:txBody>
      </p:sp>
      <p:sp>
        <p:nvSpPr>
          <p:cNvPr id="962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As discussed earlier, when an exception is raised in a called procedure, control immediately goes to the exception section of that block. If the exception section does not provide a handler for the raised exception, then it is not handled. The following code flow occurs:</a:t>
            </a:r>
          </a:p>
          <a:p>
            <a:pPr lvl="2">
              <a:buFont typeface="Times New Roman" pitchFamily="18" charset="0"/>
              <a:buNone/>
            </a:pPr>
            <a:r>
              <a:rPr lang="en-US"/>
              <a:t>1.	The exception is raised.</a:t>
            </a:r>
          </a:p>
          <a:p>
            <a:pPr lvl="2">
              <a:buFont typeface="Times New Roman" pitchFamily="18" charset="0"/>
              <a:buNone/>
            </a:pPr>
            <a:r>
              <a:rPr lang="en-US"/>
              <a:t>2.	The block terminates because no exception handler exists; any DML operations performed within the procedure are rolled back.</a:t>
            </a:r>
          </a:p>
          <a:p>
            <a:pPr lvl="2">
              <a:buFont typeface="Times New Roman" pitchFamily="18" charset="0"/>
              <a:buNone/>
            </a:pPr>
            <a:r>
              <a:rPr lang="en-US"/>
              <a:t>3.	The exception propagates to the exception section of the calling procedure—that is, control is returned to the exception section of the calling block, if one exists.</a:t>
            </a:r>
          </a:p>
          <a:p>
            <a:pPr lvl="1"/>
            <a:r>
              <a:rPr lang="en-US"/>
              <a:t>If an exception is not handled, then all the DML statements in the calling procedure and the called procedure are rolled back along with any changes to any host variables. The DML statements that are not affected are statements that were executed before calling the PL/SQL code whose exceptions are not handled.</a:t>
            </a:r>
          </a:p>
        </p:txBody>
      </p:sp>
      <p:sp>
        <p:nvSpPr>
          <p:cNvPr id="962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169393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66A37EE-46F1-466F-9663-6BCE8BF12D1E}" type="slidenum">
              <a:rPr lang="en-US" smtClean="0">
                <a:solidFill>
                  <a:srgbClr val="000000"/>
                </a:solidFill>
              </a:rPr>
              <a:pPr eaLnBrk="1" hangingPunct="1"/>
              <a:t>214</a:t>
            </a:fld>
            <a:endParaRPr lang="en-US">
              <a:solidFill>
                <a:srgbClr val="000000"/>
              </a:solidFill>
            </a:endParaRPr>
          </a:p>
        </p:txBody>
      </p:sp>
      <p:sp>
        <p:nvSpPr>
          <p:cNvPr id="9728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code example in the slide shows </a:t>
            </a:r>
            <a:r>
              <a:rPr lang="en-US">
                <a:latin typeface="Courier New" pitchFamily="49" charset="0"/>
              </a:rPr>
              <a:t>add_department_noex</a:t>
            </a:r>
            <a:r>
              <a:rPr lang="en-US"/>
              <a:t>, which does not have an exception section. In this case, the exception occurs when the </a:t>
            </a:r>
            <a:r>
              <a:rPr lang="en-US">
                <a:latin typeface="Courier New" pitchFamily="49" charset="0"/>
              </a:rPr>
              <a:t>Editing</a:t>
            </a:r>
            <a:r>
              <a:rPr lang="en-US"/>
              <a:t> department is added. Because of the lack of exception handling in either of the subprograms, no new department records are added into the </a:t>
            </a:r>
            <a:r>
              <a:rPr lang="en-US">
                <a:latin typeface="Courier New" pitchFamily="49" charset="0"/>
              </a:rPr>
              <a:t>DEPARTMENTS</a:t>
            </a:r>
            <a:r>
              <a:rPr lang="en-US"/>
              <a:t> table. Executing the </a:t>
            </a:r>
            <a:r>
              <a:rPr lang="en-US">
                <a:latin typeface="Courier New" pitchFamily="49" charset="0"/>
              </a:rPr>
              <a:t>create_departments_noex</a:t>
            </a:r>
            <a:r>
              <a:rPr lang="en-US"/>
              <a:t> procedure produces a result that is similar to the following:</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r>
              <a:rPr lang="en-US"/>
              <a:t>Although the results show that the </a:t>
            </a:r>
            <a:r>
              <a:rPr lang="en-US">
                <a:latin typeface="Courier New" pitchFamily="49" charset="0"/>
              </a:rPr>
              <a:t>Media</a:t>
            </a:r>
            <a:r>
              <a:rPr lang="en-US"/>
              <a:t> department was added, its operation is rolled back because the exception was not handled in either of the subprograms invoked.</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6250068"/>
            <a:ext cx="5843592" cy="153111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97285"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17432129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12801DD-B383-4CEF-BEE8-A0E8646C7BBF}" type="slidenum">
              <a:rPr lang="en-US" smtClean="0">
                <a:solidFill>
                  <a:srgbClr val="000000"/>
                </a:solidFill>
              </a:rPr>
              <a:pPr eaLnBrk="1" hangingPunct="1"/>
              <a:t>215</a:t>
            </a:fld>
            <a:endParaRPr lang="en-US">
              <a:solidFill>
                <a:srgbClr val="000000"/>
              </a:solidFill>
            </a:endParaRPr>
          </a:p>
        </p:txBody>
      </p:sp>
      <p:sp>
        <p:nvSpPr>
          <p:cNvPr id="983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a stored procedure is no longer required, you can use the </a:t>
            </a:r>
            <a:r>
              <a:rPr lang="en-US">
                <a:latin typeface="Courier New" pitchFamily="49" charset="0"/>
              </a:rPr>
              <a:t>DROP PROCEDURE</a:t>
            </a:r>
            <a:r>
              <a:rPr lang="en-US"/>
              <a:t> SQL statement followed by the procedure’s name to remove it as follows: </a:t>
            </a:r>
          </a:p>
          <a:p>
            <a:pPr lvl="1"/>
            <a:r>
              <a:rPr lang="en-US">
                <a:latin typeface="Courier New" pitchFamily="49" charset="0"/>
              </a:rPr>
              <a:t>DROP PROCEDURE procedure_name</a:t>
            </a:r>
          </a:p>
          <a:p>
            <a:pPr lvl="1"/>
            <a:r>
              <a:rPr lang="en-US"/>
              <a:t>You can also use SQL Developer to drop a stored procedure as follows: </a:t>
            </a:r>
          </a:p>
          <a:p>
            <a:pPr lvl="2">
              <a:buFont typeface="Times New Roman" pitchFamily="18" charset="0"/>
              <a:buNone/>
            </a:pPr>
            <a:r>
              <a:rPr lang="en-US"/>
              <a:t>1.	Right-click the procedure name in the </a:t>
            </a:r>
            <a:r>
              <a:rPr lang="en-US" b="1"/>
              <a:t>Procedures</a:t>
            </a:r>
            <a:r>
              <a:rPr lang="en-US"/>
              <a:t> node, and then click </a:t>
            </a:r>
            <a:r>
              <a:rPr lang="en-US" b="1"/>
              <a:t>Drop</a:t>
            </a:r>
            <a:r>
              <a:rPr lang="en-US"/>
              <a:t>. The </a:t>
            </a:r>
            <a:r>
              <a:rPr lang="en-US" b="1"/>
              <a:t>Drop</a:t>
            </a:r>
            <a:r>
              <a:rPr lang="en-US"/>
              <a:t> dialog box is displayed.</a:t>
            </a:r>
          </a:p>
          <a:p>
            <a:pPr lvl="2">
              <a:buFont typeface="Times New Roman" pitchFamily="18" charset="0"/>
              <a:buNone/>
            </a:pPr>
            <a:r>
              <a:rPr lang="en-US"/>
              <a:t>2.	Click </a:t>
            </a:r>
            <a:r>
              <a:rPr lang="en-US" b="1"/>
              <a:t>Apply</a:t>
            </a:r>
            <a:r>
              <a:rPr lang="en-US"/>
              <a:t> to drop the procedure. </a:t>
            </a:r>
          </a:p>
          <a:p>
            <a:pPr lvl="1"/>
            <a:r>
              <a:rPr lang="en-US" b="1"/>
              <a:t>Note</a:t>
            </a:r>
          </a:p>
          <a:p>
            <a:pPr lvl="2"/>
            <a:r>
              <a:rPr lang="en-US"/>
              <a:t>Whether successful or not, executing a data definition language (DDL) command such as </a:t>
            </a:r>
            <a:r>
              <a:rPr lang="en-US">
                <a:latin typeface="Courier New" pitchFamily="49" charset="0"/>
              </a:rPr>
              <a:t>DROP PROCEDURE</a:t>
            </a:r>
            <a:r>
              <a:rPr lang="en-US"/>
              <a:t> commits any pending transactions that cannot be rolled back.</a:t>
            </a:r>
          </a:p>
          <a:p>
            <a:pPr lvl="2"/>
            <a:r>
              <a:rPr lang="en-US"/>
              <a:t>You might have to refresh the </a:t>
            </a:r>
            <a:r>
              <a:rPr lang="en-US" b="1"/>
              <a:t>Procedures</a:t>
            </a:r>
            <a:r>
              <a:rPr lang="en-US"/>
              <a:t> node before you can see the results of the drop operation. To refresh the </a:t>
            </a:r>
            <a:r>
              <a:rPr lang="en-US" b="1"/>
              <a:t>Procedures</a:t>
            </a:r>
            <a:r>
              <a:rPr lang="en-US"/>
              <a:t> node, right-click the procedure name in the </a:t>
            </a:r>
            <a:r>
              <a:rPr lang="en-US" b="1"/>
              <a:t>Procedures</a:t>
            </a:r>
            <a:r>
              <a:rPr lang="en-US"/>
              <a:t> node, and then click </a:t>
            </a:r>
            <a:r>
              <a:rPr lang="en-US" b="1"/>
              <a:t>Refresh</a:t>
            </a:r>
            <a:r>
              <a:rPr lang="en-US"/>
              <a:t>.</a:t>
            </a:r>
          </a:p>
        </p:txBody>
      </p:sp>
      <p:sp>
        <p:nvSpPr>
          <p:cNvPr id="983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608345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7E4D41C9-9974-4F6F-97B3-BFCD78D45384}" type="slidenum">
              <a:rPr lang="en-US" smtClean="0">
                <a:solidFill>
                  <a:srgbClr val="000000"/>
                </a:solidFill>
              </a:rPr>
              <a:pPr eaLnBrk="1" hangingPunct="1"/>
              <a:t>216</a:t>
            </a:fld>
            <a:endParaRPr lang="en-US">
              <a:solidFill>
                <a:srgbClr val="000000"/>
              </a:solidFill>
            </a:endParaRPr>
          </a:p>
        </p:txBody>
      </p:sp>
      <p:sp>
        <p:nvSpPr>
          <p:cNvPr id="993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Viewing Procedure in the Data Dictionary</a:t>
            </a:r>
          </a:p>
          <a:p>
            <a:pPr lvl="1"/>
            <a:r>
              <a:rPr lang="en-US"/>
              <a:t>The source code for PL/SQL subprograms is stored in the data dictionary tables. The source code is accessible to PL/SQL procedures that are successfully or unsuccessfully compiled. To view the PL/SQL source code stored in the data dictionary, execute a </a:t>
            </a:r>
            <a:r>
              <a:rPr lang="en-US">
                <a:latin typeface="Courier New" pitchFamily="49" charset="0"/>
              </a:rPr>
              <a:t>SELECT</a:t>
            </a:r>
            <a:r>
              <a:rPr lang="en-US"/>
              <a:t> statement on the following tables:</a:t>
            </a:r>
          </a:p>
          <a:p>
            <a:pPr lvl="2"/>
            <a:r>
              <a:rPr lang="en-US"/>
              <a:t>The </a:t>
            </a:r>
            <a:r>
              <a:rPr lang="en-US">
                <a:latin typeface="Courier New" pitchFamily="49" charset="0"/>
              </a:rPr>
              <a:t>USER_SOURCE</a:t>
            </a:r>
            <a:r>
              <a:rPr lang="en-US"/>
              <a:t> table to display PL/SQL code that you own</a:t>
            </a:r>
          </a:p>
          <a:p>
            <a:pPr lvl="2"/>
            <a:r>
              <a:rPr lang="en-US"/>
              <a:t>The </a:t>
            </a:r>
            <a:r>
              <a:rPr lang="en-US">
                <a:latin typeface="Courier New" pitchFamily="49" charset="0"/>
              </a:rPr>
              <a:t>ALL_SOURCE</a:t>
            </a:r>
            <a:r>
              <a:rPr lang="en-US"/>
              <a:t> table to display PL/SQL code to which you have been granted the </a:t>
            </a:r>
            <a:r>
              <a:rPr lang="en-US">
                <a:latin typeface="Courier New" pitchFamily="49" charset="0"/>
              </a:rPr>
              <a:t>EXECUTE</a:t>
            </a:r>
            <a:r>
              <a:rPr lang="en-US"/>
              <a:t> right by the owner of that subprogram code</a:t>
            </a:r>
          </a:p>
          <a:p>
            <a:pPr lvl="1"/>
            <a:r>
              <a:rPr lang="en-US"/>
              <a:t>The query example shows all the columns provided by the </a:t>
            </a:r>
            <a:r>
              <a:rPr lang="en-US">
                <a:latin typeface="Courier New" pitchFamily="49" charset="0"/>
              </a:rPr>
              <a:t>USER_SOURCE</a:t>
            </a:r>
            <a:r>
              <a:rPr lang="en-US"/>
              <a:t> table:</a:t>
            </a:r>
          </a:p>
          <a:p>
            <a:pPr lvl="2"/>
            <a:r>
              <a:rPr lang="en-US"/>
              <a:t>The </a:t>
            </a:r>
            <a:r>
              <a:rPr lang="en-US">
                <a:latin typeface="Courier New" pitchFamily="49" charset="0"/>
              </a:rPr>
              <a:t>TEXT</a:t>
            </a:r>
            <a:r>
              <a:rPr lang="en-US"/>
              <a:t> column holds a line of PL/SQL source code.</a:t>
            </a:r>
          </a:p>
          <a:p>
            <a:pPr lvl="2"/>
            <a:r>
              <a:rPr lang="en-US"/>
              <a:t>The </a:t>
            </a:r>
            <a:r>
              <a:rPr lang="en-US">
                <a:latin typeface="Courier New" pitchFamily="49" charset="0"/>
              </a:rPr>
              <a:t>NAME</a:t>
            </a:r>
            <a:r>
              <a:rPr lang="en-US"/>
              <a:t> column holds the name of the subprogram in uppercase text.</a:t>
            </a:r>
          </a:p>
          <a:p>
            <a:pPr lvl="2"/>
            <a:r>
              <a:rPr lang="en-US"/>
              <a:t>The </a:t>
            </a:r>
            <a:r>
              <a:rPr lang="en-US">
                <a:latin typeface="Courier New" pitchFamily="49" charset="0"/>
              </a:rPr>
              <a:t>TYPE</a:t>
            </a:r>
            <a:r>
              <a:rPr lang="en-US"/>
              <a:t> column holds the subprogram type, such as </a:t>
            </a:r>
            <a:r>
              <a:rPr lang="en-US">
                <a:latin typeface="Courier New" pitchFamily="49" charset="0"/>
              </a:rPr>
              <a:t>PROCEDURE</a:t>
            </a:r>
            <a:r>
              <a:rPr lang="en-US"/>
              <a:t> or </a:t>
            </a:r>
            <a:r>
              <a:rPr lang="en-US">
                <a:latin typeface="Courier New" pitchFamily="49" charset="0"/>
              </a:rPr>
              <a:t>FUNCTION</a:t>
            </a:r>
            <a:r>
              <a:rPr lang="en-US"/>
              <a:t>.</a:t>
            </a:r>
          </a:p>
          <a:p>
            <a:pPr lvl="2"/>
            <a:r>
              <a:rPr lang="en-US"/>
              <a:t>The </a:t>
            </a:r>
            <a:r>
              <a:rPr lang="en-US">
                <a:latin typeface="Courier New" pitchFamily="49" charset="0"/>
              </a:rPr>
              <a:t>LINE</a:t>
            </a:r>
            <a:r>
              <a:rPr lang="en-US"/>
              <a:t> column stores the line number for each source code line.</a:t>
            </a:r>
          </a:p>
          <a:p>
            <a:pPr lvl="1"/>
            <a:r>
              <a:rPr lang="en-US"/>
              <a:t>The </a:t>
            </a:r>
            <a:r>
              <a:rPr lang="en-US">
                <a:latin typeface="Courier New" pitchFamily="49" charset="0"/>
              </a:rPr>
              <a:t>ALL_SOURCE</a:t>
            </a:r>
            <a:r>
              <a:rPr lang="en-US"/>
              <a:t> table provides an </a:t>
            </a:r>
            <a:r>
              <a:rPr lang="en-US">
                <a:latin typeface="Courier New" pitchFamily="49" charset="0"/>
              </a:rPr>
              <a:t>OWNER</a:t>
            </a:r>
            <a:r>
              <a:rPr lang="en-US"/>
              <a:t> column in addition to the preceding columns.</a:t>
            </a:r>
          </a:p>
          <a:p>
            <a:pPr lvl="1"/>
            <a:r>
              <a:rPr lang="en-US" b="1"/>
              <a:t>Note:</a:t>
            </a:r>
            <a:r>
              <a:rPr lang="en-US"/>
              <a:t> You cannot display the source code for Oracle PL/SQL built-in packages, or PL/SQL whose source code has been wrapped by using a </a:t>
            </a:r>
            <a:r>
              <a:rPr lang="en-US">
                <a:latin typeface="Courier New" pitchFamily="49" charset="0"/>
              </a:rPr>
              <a:t>WRAP</a:t>
            </a:r>
            <a:r>
              <a:rPr lang="en-US"/>
              <a:t> utility. The </a:t>
            </a:r>
            <a:r>
              <a:rPr lang="en-US">
                <a:latin typeface="Courier New" pitchFamily="49" charset="0"/>
              </a:rPr>
              <a:t>WRAP</a:t>
            </a:r>
            <a:r>
              <a:rPr lang="en-US"/>
              <a:t> utility converts the PL/SQL source code into a form that cannot be deciphered by humans.</a:t>
            </a:r>
          </a:p>
        </p:txBody>
      </p:sp>
      <p:sp>
        <p:nvSpPr>
          <p:cNvPr id="993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4542244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A17D4C3-1336-406A-B852-10D2E2942440}" type="slidenum">
              <a:rPr lang="en-US" smtClean="0">
                <a:solidFill>
                  <a:srgbClr val="000000"/>
                </a:solidFill>
              </a:rPr>
              <a:pPr eaLnBrk="1" hangingPunct="1"/>
              <a:t>217</a:t>
            </a:fld>
            <a:endParaRPr lang="en-US">
              <a:solidFill>
                <a:srgbClr val="000000"/>
              </a:solidFill>
            </a:endParaRPr>
          </a:p>
        </p:txBody>
      </p:sp>
      <p:sp>
        <p:nvSpPr>
          <p:cNvPr id="101379" name="Slide Image Placeholder 5"/>
          <p:cNvSpPr>
            <a:spLocks noGrp="1" noRot="1" noChangeAspect="1" noTextEdit="1"/>
          </p:cNvSpPr>
          <p:nvPr>
            <p:ph type="sldImg"/>
          </p:nvPr>
        </p:nvSpPr>
        <p:spPr>
          <a:ln/>
        </p:spPr>
      </p:sp>
      <p:sp>
        <p:nvSpPr>
          <p:cNvPr id="1013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848831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Slide Image Placeholder 4"/>
          <p:cNvSpPr>
            <a:spLocks noGrp="1" noRot="1" noChangeAspect="1" noTextEdit="1"/>
          </p:cNvSpPr>
          <p:nvPr>
            <p:ph type="sldImg"/>
          </p:nvPr>
        </p:nvSpPr>
        <p:spPr>
          <a:ln/>
        </p:spPr>
      </p:sp>
      <p:sp>
        <p:nvSpPr>
          <p:cNvPr id="61443" name="Notes Placeholder 5"/>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258822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how to create, invoke, and maintain functions.</a:t>
            </a:r>
          </a:p>
        </p:txBody>
      </p:sp>
      <p:sp>
        <p:nvSpPr>
          <p:cNvPr id="56324" name="Footer Placeholder 4"/>
          <p:cNvSpPr>
            <a:spLocks noGrp="1"/>
          </p:cNvSpPr>
          <p:nvPr>
            <p:ph type="ftr" sz="quarter" idx="4"/>
          </p:nvPr>
        </p:nvSpPr>
        <p:spPr/>
        <p:txBody>
          <a:bodyPr/>
          <a:lstStyle/>
          <a:p>
            <a:pPr>
              <a:defRPr/>
            </a:pPr>
            <a:r>
              <a:rPr lang="en-US" dirty="0">
                <a:solidFill>
                  <a:srgbClr val="000000"/>
                </a:solidFill>
                <a:latin typeface="Arial" charset="0"/>
              </a:rPr>
              <a:t>Oracle Database: Develop PL/SQL Program Units   3 - </a:t>
            </a:r>
            <a:fld id="{60FF69D3-B720-4090-9103-22BD1E7A9CFB}" type="slidenum">
              <a:rPr lang="en-US" smtClean="0">
                <a:solidFill>
                  <a:srgbClr val="000000"/>
                </a:solidFill>
                <a:latin typeface="Arial" charset="0"/>
              </a:rPr>
              <a:pPr>
                <a:defRPr/>
              </a:pPr>
              <a:t>219</a:t>
            </a:fld>
            <a:endParaRPr lang="en-US" dirty="0">
              <a:solidFill>
                <a:srgbClr val="000000"/>
              </a:solidFill>
              <a:latin typeface="Arial" charset="0"/>
            </a:endParaRPr>
          </a:p>
        </p:txBody>
      </p:sp>
    </p:spTree>
    <p:extLst>
      <p:ext uri="{BB962C8B-B14F-4D97-AF65-F5344CB8AC3E}">
        <p14:creationId xmlns:p14="http://schemas.microsoft.com/office/powerpoint/2010/main" val="192408667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73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893783A-7D61-4E07-928F-EEFDA9E6D76A}" type="slidenum">
              <a:rPr lang="en-US" smtClean="0">
                <a:solidFill>
                  <a:srgbClr val="000000"/>
                </a:solidFill>
                <a:latin typeface="Arial" charset="0"/>
              </a:rPr>
              <a:pPr>
                <a:defRPr/>
              </a:pPr>
              <a:t>220</a:t>
            </a:fld>
            <a:endParaRPr lang="en-US">
              <a:solidFill>
                <a:srgbClr val="000000"/>
              </a:solidFill>
              <a:latin typeface="Arial" charset="0"/>
            </a:endParaRPr>
          </a:p>
        </p:txBody>
      </p:sp>
    </p:spTree>
    <p:extLst>
      <p:ext uri="{BB962C8B-B14F-4D97-AF65-F5344CB8AC3E}">
        <p14:creationId xmlns:p14="http://schemas.microsoft.com/office/powerpoint/2010/main" val="6307188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function is a named PL/SQL block that can accept parameters,</a:t>
            </a:r>
            <a:r>
              <a:rPr lang="en-US">
                <a:solidFill>
                  <a:srgbClr val="FC0128"/>
                </a:solidFill>
              </a:rPr>
              <a:t> </a:t>
            </a:r>
            <a:r>
              <a:rPr lang="en-US"/>
              <a:t>be invoked, and return a value. In general, you use a function to compute a value. Functions and procedures are structured alike. A function must return a value to the calling environment, whereas a procedure returns zero or more values to its calling environment. Like a procedure, a function has a header, a declarative section, an executable section, and an optional exception-handling section. A function must have a </a:t>
            </a:r>
            <a:r>
              <a:rPr lang="en-US">
                <a:latin typeface="Courier New" pitchFamily="49" charset="0"/>
              </a:rPr>
              <a:t>RETURN</a:t>
            </a:r>
            <a:r>
              <a:rPr lang="en-US"/>
              <a:t> clause in the header and at least one </a:t>
            </a:r>
            <a:r>
              <a:rPr lang="en-US">
                <a:latin typeface="Courier New" pitchFamily="49" charset="0"/>
              </a:rPr>
              <a:t>RETURN</a:t>
            </a:r>
            <a:r>
              <a:rPr lang="en-US"/>
              <a:t> statement in the executable section.</a:t>
            </a:r>
          </a:p>
          <a:p>
            <a:pPr lvl="1" eaLnBrk="1" hangingPunct="1">
              <a:lnSpc>
                <a:spcPct val="95000"/>
              </a:lnSpc>
              <a:spcBef>
                <a:spcPct val="20000"/>
              </a:spcBef>
            </a:pPr>
            <a:r>
              <a:rPr lang="en-US">
                <a:solidFill>
                  <a:schemeClr val="tx1"/>
                </a:solidFill>
              </a:rPr>
              <a:t>Functions</a:t>
            </a:r>
            <a:r>
              <a:rPr lang="en-US"/>
              <a:t> can be stored in the database as schema objects for repeated execution. A function that is stored in the database is referred to as a stored function. Functions can also be created on client-side applications.</a:t>
            </a:r>
          </a:p>
          <a:p>
            <a:pPr lvl="1" eaLnBrk="1" hangingPunct="1">
              <a:lnSpc>
                <a:spcPct val="95000"/>
              </a:lnSpc>
              <a:spcBef>
                <a:spcPct val="20000"/>
              </a:spcBef>
            </a:pPr>
            <a:r>
              <a:rPr lang="en-US"/>
              <a:t>Functions promote reusability and maintainability. When validated, they can be used in any number of applications. If the processing requirements change, only the function needs to be updated.</a:t>
            </a:r>
          </a:p>
          <a:p>
            <a:pPr lvl="1" eaLnBrk="1" hangingPunct="1">
              <a:lnSpc>
                <a:spcPct val="95000"/>
              </a:lnSpc>
              <a:spcBef>
                <a:spcPct val="20000"/>
              </a:spcBef>
            </a:pPr>
            <a:r>
              <a:rPr lang="en-US"/>
              <a:t>A function may also be called as part of a SQL expression or as part of a PL/SQL expression. In the context of a SQL expression, a function must obey specific rules to control side effects. In a PL/SQL expression, the function identifier acts like a variable whose value depends on the parameters passed to it.</a:t>
            </a:r>
          </a:p>
          <a:p>
            <a:pPr lvl="1" eaLnBrk="1" hangingPunct="1">
              <a:lnSpc>
                <a:spcPct val="95000"/>
              </a:lnSpc>
              <a:spcBef>
                <a:spcPct val="20000"/>
              </a:spcBef>
            </a:pPr>
            <a:r>
              <a:rPr lang="en-US"/>
              <a:t>Functions (and procedures) can be grouped into PL/SQL packages. Packages make code even more reusable and maintainable. </a:t>
            </a:r>
            <a:r>
              <a:rPr lang="en-US">
                <a:cs typeface="Times New Roman" pitchFamily="18" charset="0"/>
              </a:rPr>
              <a:t>Packages are covered in the lessons titled “Creating Packages” and “Working with Packages.”</a:t>
            </a:r>
            <a:endParaRPr lang="en-US"/>
          </a:p>
        </p:txBody>
      </p:sp>
      <p:sp>
        <p:nvSpPr>
          <p:cNvPr id="583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360E996-043C-4577-B99E-601D6DD93523}" type="slidenum">
              <a:rPr lang="en-US" smtClean="0">
                <a:solidFill>
                  <a:srgbClr val="000000"/>
                </a:solidFill>
                <a:latin typeface="Arial" charset="0"/>
              </a:rPr>
              <a:pPr>
                <a:defRPr/>
              </a:pPr>
              <a:t>221</a:t>
            </a:fld>
            <a:endParaRPr lang="en-US">
              <a:solidFill>
                <a:srgbClr val="000000"/>
              </a:solidFill>
              <a:latin typeface="Arial" charset="0"/>
            </a:endParaRPr>
          </a:p>
        </p:txBody>
      </p:sp>
      <p:sp>
        <p:nvSpPr>
          <p:cNvPr id="645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516694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Syntax for Creating Functions</a:t>
            </a:r>
          </a:p>
          <a:p>
            <a:pPr lvl="1" eaLnBrk="1" hangingPunct="1"/>
            <a:r>
              <a:rPr lang="en-US"/>
              <a:t>A function is a PL/SQL block that returns a value. A </a:t>
            </a:r>
            <a:r>
              <a:rPr lang="en-US">
                <a:latin typeface="Courier New" pitchFamily="49" charset="0"/>
              </a:rPr>
              <a:t>RETURN</a:t>
            </a:r>
            <a:r>
              <a:rPr lang="en-US"/>
              <a:t> statement must be provided to return a value with a data type that is consistent with the function declaration.</a:t>
            </a:r>
          </a:p>
          <a:p>
            <a:pPr lvl="1" eaLnBrk="1" hangingPunct="1">
              <a:lnSpc>
                <a:spcPct val="95000"/>
              </a:lnSpc>
            </a:pPr>
            <a:r>
              <a:rPr lang="en-US"/>
              <a:t>You create new functions with the </a:t>
            </a:r>
            <a:r>
              <a:rPr lang="en-US">
                <a:latin typeface="Courier New" pitchFamily="49" charset="0"/>
              </a:rPr>
              <a:t>CREATE</a:t>
            </a:r>
            <a:r>
              <a:rPr lang="en-US"/>
              <a:t> </a:t>
            </a:r>
            <a:r>
              <a:rPr lang="en-US">
                <a:latin typeface="Courier New" pitchFamily="49" charset="0"/>
              </a:rPr>
              <a:t>FUNCTION</a:t>
            </a:r>
            <a:r>
              <a:rPr lang="en-US">
                <a:solidFill>
                  <a:srgbClr val="FC0128"/>
                </a:solidFill>
              </a:rPr>
              <a:t> </a:t>
            </a:r>
            <a:r>
              <a:rPr lang="en-US"/>
              <a:t>statement, which may declare a list of parameters, must return one value, and must define the actions to be performed by the standard PL/SQL block.</a:t>
            </a:r>
          </a:p>
          <a:p>
            <a:pPr lvl="1" eaLnBrk="1" hangingPunct="1">
              <a:lnSpc>
                <a:spcPct val="95000"/>
              </a:lnSpc>
            </a:pPr>
            <a:r>
              <a:rPr lang="en-US"/>
              <a:t>You should consider the following points about the </a:t>
            </a:r>
            <a:r>
              <a:rPr lang="en-US">
                <a:latin typeface="Courier New" pitchFamily="49" charset="0"/>
              </a:rPr>
              <a:t>CREATE</a:t>
            </a:r>
            <a:r>
              <a:rPr lang="en-US"/>
              <a:t> </a:t>
            </a:r>
            <a:r>
              <a:rPr lang="en-US">
                <a:latin typeface="Courier New" pitchFamily="49" charset="0"/>
              </a:rPr>
              <a:t>FUNCTION</a:t>
            </a:r>
            <a:r>
              <a:rPr lang="en-US"/>
              <a:t> statement:</a:t>
            </a:r>
          </a:p>
          <a:p>
            <a:pPr lvl="2" eaLnBrk="1" hangingPunct="1">
              <a:lnSpc>
                <a:spcPct val="95000"/>
              </a:lnSpc>
            </a:pPr>
            <a:r>
              <a:rPr lang="en-US"/>
              <a:t>The </a:t>
            </a:r>
            <a:r>
              <a:rPr lang="en-US">
                <a:latin typeface="Courier New" pitchFamily="49" charset="0"/>
              </a:rPr>
              <a:t>REPLACE</a:t>
            </a:r>
            <a:r>
              <a:rPr lang="en-US"/>
              <a:t> option indicates that if the function exists, it is dropped and replaced with the new version that is created by the statement.</a:t>
            </a:r>
          </a:p>
          <a:p>
            <a:pPr lvl="2" eaLnBrk="1" hangingPunct="1">
              <a:lnSpc>
                <a:spcPct val="95000"/>
              </a:lnSpc>
            </a:pPr>
            <a:r>
              <a:rPr lang="en-US"/>
              <a:t>The </a:t>
            </a:r>
            <a:r>
              <a:rPr lang="en-US">
                <a:solidFill>
                  <a:schemeClr val="tx1"/>
                </a:solidFill>
                <a:latin typeface="Courier New" pitchFamily="49" charset="0"/>
              </a:rPr>
              <a:t>RETURN</a:t>
            </a:r>
            <a:r>
              <a:rPr lang="en-US">
                <a:solidFill>
                  <a:schemeClr val="tx1"/>
                </a:solidFill>
              </a:rPr>
              <a:t> data type</a:t>
            </a:r>
            <a:r>
              <a:rPr lang="en-US"/>
              <a:t> must not include a size specification.</a:t>
            </a:r>
          </a:p>
          <a:p>
            <a:pPr lvl="2" eaLnBrk="1" hangingPunct="1">
              <a:lnSpc>
                <a:spcPct val="95000"/>
              </a:lnSpc>
            </a:pPr>
            <a:r>
              <a:rPr lang="en-US"/>
              <a:t>The PL/SQL block starts with a </a:t>
            </a:r>
            <a:r>
              <a:rPr lang="en-US">
                <a:latin typeface="Courier New" pitchFamily="49" charset="0"/>
              </a:rPr>
              <a:t>BEGIN</a:t>
            </a:r>
            <a:r>
              <a:rPr lang="en-US"/>
              <a:t> after the declaration of any local variables and ends with an </a:t>
            </a:r>
            <a:r>
              <a:rPr lang="en-US">
                <a:latin typeface="Courier New" pitchFamily="49" charset="0"/>
              </a:rPr>
              <a:t>END</a:t>
            </a:r>
            <a:r>
              <a:rPr lang="en-US"/>
              <a:t>, optionally followed by the </a:t>
            </a:r>
            <a:r>
              <a:rPr lang="en-US" i="1">
                <a:latin typeface="Courier New" pitchFamily="49" charset="0"/>
              </a:rPr>
              <a:t>function_name</a:t>
            </a:r>
            <a:r>
              <a:rPr lang="en-US"/>
              <a:t>.</a:t>
            </a:r>
            <a:r>
              <a:rPr lang="en-US" i="1"/>
              <a:t> </a:t>
            </a:r>
          </a:p>
          <a:p>
            <a:pPr lvl="2" eaLnBrk="1" hangingPunct="1">
              <a:lnSpc>
                <a:spcPct val="95000"/>
              </a:lnSpc>
            </a:pPr>
            <a:r>
              <a:rPr lang="en-US"/>
              <a:t>There must be at least one </a:t>
            </a:r>
            <a:r>
              <a:rPr lang="en-US">
                <a:latin typeface="Courier New" pitchFamily="49" charset="0"/>
              </a:rPr>
              <a:t>RETURN</a:t>
            </a:r>
            <a:r>
              <a:rPr lang="en-US"/>
              <a:t> </a:t>
            </a:r>
            <a:r>
              <a:rPr lang="en-US" i="1">
                <a:latin typeface="Courier New" pitchFamily="49" charset="0"/>
              </a:rPr>
              <a:t>expression</a:t>
            </a:r>
            <a:r>
              <a:rPr lang="en-US"/>
              <a:t> statement</a:t>
            </a:r>
            <a:r>
              <a:rPr lang="en-US">
                <a:solidFill>
                  <a:schemeClr val="tx1"/>
                </a:solidFill>
              </a:rPr>
              <a:t>.</a:t>
            </a:r>
          </a:p>
          <a:p>
            <a:pPr lvl="2" eaLnBrk="1" hangingPunct="1">
              <a:lnSpc>
                <a:spcPct val="95000"/>
              </a:lnSpc>
            </a:pPr>
            <a:r>
              <a:rPr lang="en-US"/>
              <a:t>You cannot reference host or bind variables in the PL/SQL block of a stored function.</a:t>
            </a:r>
          </a:p>
          <a:p>
            <a:pPr lvl="1" eaLnBrk="1" hangingPunct="1">
              <a:lnSpc>
                <a:spcPct val="95000"/>
              </a:lnSpc>
            </a:pPr>
            <a:r>
              <a:rPr lang="en-US" b="1"/>
              <a:t>Note:</a:t>
            </a:r>
            <a:r>
              <a:rPr lang="en-US"/>
              <a:t> Although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 modes can be used with functions, it is not good programming practice to use them with functions. However, if you need to return more than one value from a function, consider returning the values in a composite data structure such as a PL/SQL record or a PL/SQL table.</a:t>
            </a:r>
          </a:p>
        </p:txBody>
      </p:sp>
      <p:sp>
        <p:nvSpPr>
          <p:cNvPr id="5939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4120142D-9C9C-416C-A68E-4D50D859F210}" type="slidenum">
              <a:rPr lang="en-US" smtClean="0">
                <a:solidFill>
                  <a:srgbClr val="000000"/>
                </a:solidFill>
                <a:latin typeface="Arial" charset="0"/>
              </a:rPr>
              <a:pPr>
                <a:defRPr/>
              </a:pPr>
              <a:t>222</a:t>
            </a:fld>
            <a:endParaRPr lang="en-US">
              <a:solidFill>
                <a:srgbClr val="000000"/>
              </a:solidFill>
              <a:latin typeface="Arial" charset="0"/>
            </a:endParaRPr>
          </a:p>
        </p:txBody>
      </p:sp>
      <p:sp>
        <p:nvSpPr>
          <p:cNvPr id="6554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21066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Rectangle 2"/>
          <p:cNvSpPr>
            <a:spLocks noGrp="1" noRot="1" noChangeAspect="1" noChangeArrowheads="1" noTextEdit="1"/>
          </p:cNvSpPr>
          <p:nvPr>
            <p:ph type="sldImg"/>
          </p:nvPr>
        </p:nvSpPr>
        <p:spPr>
          <a:ln/>
        </p:spPr>
      </p:sp>
      <p:sp>
        <p:nvSpPr>
          <p:cNvPr id="1727491" name="Rectangle 3"/>
          <p:cNvSpPr>
            <a:spLocks noGrp="1" noChangeArrowheads="1"/>
          </p:cNvSpPr>
          <p:nvPr>
            <p:ph type="body" idx="1"/>
          </p:nvPr>
        </p:nvSpPr>
        <p:spPr>
          <a:noFill/>
          <a:ln/>
        </p:spPr>
        <p:txBody>
          <a:bodyPr/>
          <a:lstStyle/>
          <a:p>
            <a:pPr lvl="1" eaLnBrk="1" hangingPunct="1"/>
            <a:r>
              <a:rPr lang="en-US"/>
              <a:t>You can use variables in the following ways:</a:t>
            </a:r>
          </a:p>
          <a:p>
            <a:pPr lvl="2" eaLnBrk="1" hangingPunct="1"/>
            <a:r>
              <a:rPr lang="en-US" b="1"/>
              <a:t>Declare and initialize them in the declaration section: </a:t>
            </a:r>
            <a:r>
              <a:rPr lang="en-US"/>
              <a:t>You can declare variables in the declarative part of any PL/SQL block, subprogram, or package. Declarations allocate storage space for a value, specify its data type, and name the storage location so that you can reference it. Declarations can also assign an initial value and impose the </a:t>
            </a:r>
            <a:r>
              <a:rPr lang="en-US">
                <a:latin typeface="Courier New" pitchFamily="49" charset="0"/>
              </a:rPr>
              <a:t>NOT</a:t>
            </a:r>
            <a:r>
              <a:rPr lang="en-US"/>
              <a:t> </a:t>
            </a:r>
            <a:r>
              <a:rPr lang="en-US">
                <a:latin typeface="Courier New" pitchFamily="49" charset="0"/>
              </a:rPr>
              <a:t>NULL</a:t>
            </a:r>
            <a:r>
              <a:rPr lang="en-US"/>
              <a:t> constraint on the variable. Forward references are not allowed. You must declare a variable before referencing it in other statements, including other declarative statements.</a:t>
            </a:r>
          </a:p>
          <a:p>
            <a:pPr lvl="2" eaLnBrk="1" hangingPunct="1"/>
            <a:r>
              <a:rPr lang="en-US" b="1"/>
              <a:t>Use them and assign new values to them in the executable section: </a:t>
            </a:r>
            <a:r>
              <a:rPr lang="en-US"/>
              <a:t>In the executable section, the existing value of the variable can be replaced with a new value.</a:t>
            </a:r>
          </a:p>
          <a:p>
            <a:pPr lvl="2" eaLnBrk="1" hangingPunct="1"/>
            <a:r>
              <a:rPr lang="en-US" b="1"/>
              <a:t>Pass them as parameters to PL/SQL subprograms: </a:t>
            </a:r>
            <a:r>
              <a:rPr lang="en-US"/>
              <a:t>Subprograms can take parameters. You can pass variables as parameters to subprograms.</a:t>
            </a:r>
          </a:p>
          <a:p>
            <a:pPr lvl="2" eaLnBrk="1" hangingPunct="1"/>
            <a:r>
              <a:rPr lang="en-US" b="1"/>
              <a:t>Use them to hold the output of a PL/SQL subprogram: </a:t>
            </a:r>
            <a:r>
              <a:rPr lang="en-US"/>
              <a:t>Variables can be used to hold the value that is returned by a function.</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075935B5-E5B9-4977-B503-CE2565549774}" type="slidenum">
              <a:rPr lang="en-US" smtClean="0">
                <a:solidFill>
                  <a:srgbClr val="000000"/>
                </a:solidFill>
              </a:rPr>
              <a:pPr eaLnBrk="1" hangingPunct="1">
                <a:defRPr/>
              </a:pPr>
              <a:t>25</a:t>
            </a:fld>
            <a:endParaRPr lang="en-US">
              <a:solidFill>
                <a:srgbClr val="000000"/>
              </a:solidFill>
            </a:endParaRPr>
          </a:p>
        </p:txBody>
      </p:sp>
    </p:spTree>
    <p:extLst>
      <p:ext uri="{BB962C8B-B14F-4D97-AF65-F5344CB8AC3E}">
        <p14:creationId xmlns:p14="http://schemas.microsoft.com/office/powerpoint/2010/main" val="6755250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create a procedure to store a series of actions for later execution. A procedure can contain zero or more parameters that can be transferred to and from the calling environment, but a procedure does not have to return a value. </a:t>
            </a:r>
            <a:r>
              <a:rPr lang="en-US">
                <a:cs typeface="Times New Roman" pitchFamily="18" charset="0"/>
              </a:rPr>
              <a:t>A procedure can call a function to assist with its actions.</a:t>
            </a:r>
            <a:endParaRPr lang="en-US"/>
          </a:p>
          <a:p>
            <a:pPr lvl="1" eaLnBrk="1" hangingPunct="1"/>
            <a:r>
              <a:rPr lang="en-US" b="1"/>
              <a:t>Note:</a:t>
            </a:r>
            <a:r>
              <a:rPr lang="en-US"/>
              <a:t> A procedure containing a single </a:t>
            </a:r>
            <a:r>
              <a:rPr lang="en-US">
                <a:latin typeface="Courier New" pitchFamily="49" charset="0"/>
              </a:rPr>
              <a:t>OUT</a:t>
            </a:r>
            <a:r>
              <a:rPr lang="en-US"/>
              <a:t> parameter would be better rewritten as a function returning the value.</a:t>
            </a:r>
          </a:p>
          <a:p>
            <a:pPr lvl="1" eaLnBrk="1" hangingPunct="1"/>
            <a:r>
              <a:rPr lang="en-US"/>
              <a:t>You create a function when you want to compute a value that must be returned to the calling environment. A function can contain zero or more parameters that are transferred from the calling environment. Functions typically return only a single value, and the value is returned through a </a:t>
            </a:r>
            <a:r>
              <a:rPr lang="en-US">
                <a:latin typeface="Courier New" pitchFamily="49" charset="0"/>
              </a:rPr>
              <a:t>RETURN</a:t>
            </a:r>
            <a:r>
              <a:rPr lang="en-US"/>
              <a:t> statement. Functions used in SQL statements should not use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 mode parameters. Although a function using output parameters can be used in a PL/SQL procedure or block, it cannot be used in SQL statements.</a:t>
            </a:r>
          </a:p>
        </p:txBody>
      </p:sp>
      <p:sp>
        <p:nvSpPr>
          <p:cNvPr id="604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C14F50C-6BE4-4C3C-8D51-5B34F284B683}" type="slidenum">
              <a:rPr lang="en-US" smtClean="0">
                <a:solidFill>
                  <a:srgbClr val="000000"/>
                </a:solidFill>
                <a:latin typeface="Arial" charset="0"/>
              </a:rPr>
              <a:pPr>
                <a:defRPr/>
              </a:pPr>
              <a:t>223</a:t>
            </a:fld>
            <a:endParaRPr lang="en-US">
              <a:solidFill>
                <a:srgbClr val="000000"/>
              </a:solidFill>
              <a:latin typeface="Arial" charset="0"/>
            </a:endParaRPr>
          </a:p>
        </p:txBody>
      </p:sp>
    </p:spTree>
    <p:extLst>
      <p:ext uri="{BB962C8B-B14F-4D97-AF65-F5344CB8AC3E}">
        <p14:creationId xmlns:p14="http://schemas.microsoft.com/office/powerpoint/2010/main" val="3760576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diagram in the slide illustrates the basic steps involved in creating and running a function:</a:t>
            </a:r>
          </a:p>
          <a:p>
            <a:pPr lvl="2" eaLnBrk="1" hangingPunct="1">
              <a:buFont typeface="Times New Roman" pitchFamily="18" charset="0"/>
              <a:buNone/>
            </a:pPr>
            <a:r>
              <a:rPr lang="en-US"/>
              <a:t>1.	Create the function using SQL Developer’s Object Navigator tree or the SQL Worksheet area. </a:t>
            </a:r>
          </a:p>
          <a:p>
            <a:pPr lvl="2" eaLnBrk="1" hangingPunct="1">
              <a:buFont typeface="Times New Roman" pitchFamily="18" charset="0"/>
              <a:buNone/>
            </a:pPr>
            <a:r>
              <a:rPr lang="en-US"/>
              <a:t>2.	Compile the function. The function is created in the database. The </a:t>
            </a:r>
            <a:r>
              <a:rPr lang="en-US">
                <a:latin typeface="Courier New" pitchFamily="49" charset="0"/>
              </a:rPr>
              <a:t>CREATE</a:t>
            </a:r>
            <a:r>
              <a:rPr lang="en-US"/>
              <a:t> </a:t>
            </a:r>
            <a:r>
              <a:rPr lang="en-US">
                <a:latin typeface="Courier New" pitchFamily="49" charset="0"/>
              </a:rPr>
              <a:t>FUNCTION</a:t>
            </a:r>
            <a:r>
              <a:rPr lang="en-US"/>
              <a:t> statement creates and stores source code and the compiled </a:t>
            </a:r>
            <a:r>
              <a:rPr lang="en-US" i="1"/>
              <a:t>m-code</a:t>
            </a:r>
            <a:r>
              <a:rPr lang="en-US"/>
              <a:t> in the database. To compile the function, right-click the function’s name in the Object Navigator tree, and then click Compile. </a:t>
            </a:r>
          </a:p>
          <a:p>
            <a:pPr lvl="2" eaLnBrk="1" hangingPunct="1">
              <a:buFont typeface="Times New Roman" pitchFamily="18" charset="0"/>
              <a:buNone/>
            </a:pPr>
            <a:r>
              <a:rPr lang="en-US"/>
              <a:t>3.	If there are compilation warning or errors, you can view (and then correct) the warnings or errors using one of the following methods: </a:t>
            </a:r>
          </a:p>
          <a:p>
            <a:pPr lvl="3" eaLnBrk="1" hangingPunct="1">
              <a:buFont typeface="Times New Roman" pitchFamily="18" charset="0"/>
              <a:buNone/>
            </a:pPr>
            <a:r>
              <a:rPr lang="en-US"/>
              <a:t>a.	Using the SQL Developer interface (the Compiler – Log tab)</a:t>
            </a:r>
          </a:p>
          <a:p>
            <a:pPr lvl="3" eaLnBrk="1" hangingPunct="1">
              <a:buFont typeface="Times New Roman" pitchFamily="18" charset="0"/>
              <a:buNone/>
            </a:pPr>
            <a:r>
              <a:rPr lang="en-US"/>
              <a:t>b.	Using the </a:t>
            </a:r>
            <a:r>
              <a:rPr lang="en-US">
                <a:latin typeface="Courier New" pitchFamily="49" charset="0"/>
              </a:rPr>
              <a:t>SHOW ERRORS</a:t>
            </a:r>
            <a:r>
              <a:rPr lang="en-US"/>
              <a:t> SQL*Plus command</a:t>
            </a:r>
          </a:p>
          <a:p>
            <a:pPr lvl="3" eaLnBrk="1" hangingPunct="1">
              <a:buFont typeface="Times New Roman" pitchFamily="18" charset="0"/>
              <a:buNone/>
            </a:pPr>
            <a:r>
              <a:rPr lang="en-US"/>
              <a:t>c.	Using the </a:t>
            </a:r>
            <a:r>
              <a:rPr lang="en-US">
                <a:latin typeface="Courier New" pitchFamily="49" charset="0"/>
              </a:rPr>
              <a:t>USER/ALL/DBA_ERRORS</a:t>
            </a:r>
            <a:r>
              <a:rPr lang="en-US"/>
              <a:t> views</a:t>
            </a:r>
          </a:p>
          <a:p>
            <a:pPr lvl="2" eaLnBrk="1" hangingPunct="1">
              <a:spcBef>
                <a:spcPct val="25000"/>
              </a:spcBef>
              <a:buFont typeface="Times New Roman" pitchFamily="18" charset="0"/>
              <a:buNone/>
            </a:pPr>
            <a:r>
              <a:rPr lang="en-US"/>
              <a:t>4.	After successful compilation, invoke the function to return the desired value.</a:t>
            </a:r>
          </a:p>
        </p:txBody>
      </p:sp>
      <p:sp>
        <p:nvSpPr>
          <p:cNvPr id="614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31FC9D56-29D1-46B4-B503-692BCF6B4E3E}" type="slidenum">
              <a:rPr lang="en-US" smtClean="0">
                <a:solidFill>
                  <a:srgbClr val="000000"/>
                </a:solidFill>
                <a:latin typeface="Arial" charset="0"/>
              </a:rPr>
              <a:pPr>
                <a:defRPr/>
              </a:pPr>
              <a:t>224</a:t>
            </a:fld>
            <a:endParaRPr lang="en-US">
              <a:solidFill>
                <a:srgbClr val="000000"/>
              </a:solidFill>
              <a:latin typeface="Arial" charset="0"/>
            </a:endParaRPr>
          </a:p>
        </p:txBody>
      </p:sp>
      <p:sp>
        <p:nvSpPr>
          <p:cNvPr id="675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7785105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Stored Function: Example </a:t>
            </a:r>
            <a:endParaRPr lang="en-US" b="0">
              <a:latin typeface="Times New Roman" pitchFamily="18" charset="0"/>
            </a:endParaRPr>
          </a:p>
          <a:p>
            <a:pPr lvl="1" eaLnBrk="1" hangingPunct="1"/>
            <a:r>
              <a:rPr lang="en-US"/>
              <a:t>The </a:t>
            </a:r>
            <a:r>
              <a:rPr lang="en-US">
                <a:latin typeface="Courier New" pitchFamily="49" charset="0"/>
              </a:rPr>
              <a:t>get_sal</a:t>
            </a:r>
            <a:r>
              <a:rPr lang="en-US"/>
              <a:t> function is created with a single input parameter and returns the salary as a number. Execute the command as shown, or save it in a script file and run the script to create the </a:t>
            </a:r>
            <a:r>
              <a:rPr lang="en-US">
                <a:latin typeface="Courier New" pitchFamily="49" charset="0"/>
              </a:rPr>
              <a:t>get_sal</a:t>
            </a:r>
            <a:r>
              <a:rPr lang="en-US"/>
              <a:t> function. </a:t>
            </a:r>
          </a:p>
          <a:p>
            <a:pPr lvl="1" eaLnBrk="1" hangingPunct="1"/>
            <a:r>
              <a:rPr lang="en-US"/>
              <a:t>The </a:t>
            </a:r>
            <a:r>
              <a:rPr lang="en-US">
                <a:latin typeface="Courier New" pitchFamily="49" charset="0"/>
              </a:rPr>
              <a:t>get_sal</a:t>
            </a:r>
            <a:r>
              <a:rPr lang="en-US"/>
              <a:t> function follows a common programming practice of using a single </a:t>
            </a:r>
            <a:r>
              <a:rPr lang="en-US">
                <a:latin typeface="Courier New" pitchFamily="49" charset="0"/>
              </a:rPr>
              <a:t>RETURN</a:t>
            </a:r>
            <a:r>
              <a:rPr lang="en-US"/>
              <a:t> statement that returns a value assigned to a local variable. If your function has an exception section, then it may also contain a </a:t>
            </a:r>
            <a:r>
              <a:rPr lang="en-US">
                <a:latin typeface="Courier New" pitchFamily="49" charset="0"/>
              </a:rPr>
              <a:t>RETURN</a:t>
            </a:r>
            <a:r>
              <a:rPr lang="en-US"/>
              <a:t> statement. </a:t>
            </a:r>
          </a:p>
          <a:p>
            <a:pPr lvl="1" eaLnBrk="1" hangingPunct="1"/>
            <a:r>
              <a:rPr lang="en-US"/>
              <a:t>Invoke a function as part of a PL/SQL expression because the function will return a value to the calling environment. The second code box uses the SQL*Plus </a:t>
            </a:r>
            <a:r>
              <a:rPr lang="en-US">
                <a:latin typeface="Courier New" pitchFamily="49" charset="0"/>
              </a:rPr>
              <a:t>EXECUTE</a:t>
            </a:r>
            <a:r>
              <a:rPr lang="en-US"/>
              <a:t> command to call the </a:t>
            </a:r>
            <a:r>
              <a:rPr lang="en-US">
                <a:latin typeface="Courier New" pitchFamily="49" charset="0"/>
              </a:rPr>
              <a:t>DBMS_OUTPUT.PUT_LINE</a:t>
            </a:r>
            <a:r>
              <a:rPr lang="en-US"/>
              <a:t> procedure whose argument is the return value from the function </a:t>
            </a:r>
            <a:r>
              <a:rPr lang="en-US">
                <a:latin typeface="Courier New" pitchFamily="49" charset="0"/>
              </a:rPr>
              <a:t>get_sal</a:t>
            </a:r>
            <a:r>
              <a:rPr lang="en-US"/>
              <a:t>. In this case, </a:t>
            </a:r>
            <a:r>
              <a:rPr lang="en-US">
                <a:latin typeface="Courier New" pitchFamily="49" charset="0"/>
              </a:rPr>
              <a:t>get_sal</a:t>
            </a:r>
            <a:r>
              <a:rPr lang="en-US"/>
              <a:t> is invoked first to calculate the salary of the employee with ID 100. The salary value returned is supplied as the value of the </a:t>
            </a:r>
            <a:r>
              <a:rPr lang="en-US">
                <a:latin typeface="Courier New" pitchFamily="49" charset="0"/>
              </a:rPr>
              <a:t>DBMS_OUTPUT.PUT_LINE</a:t>
            </a:r>
            <a:r>
              <a:rPr lang="en-US"/>
              <a:t> parameter, which displays the result (if you have executed a </a:t>
            </a:r>
            <a:r>
              <a:rPr lang="en-US">
                <a:latin typeface="Courier New" pitchFamily="49" charset="0"/>
              </a:rPr>
              <a:t>SET SERVEROUTPUT ON</a:t>
            </a:r>
            <a:r>
              <a:rPr lang="en-US"/>
              <a:t>).</a:t>
            </a:r>
          </a:p>
          <a:p>
            <a:pPr lvl="1" eaLnBrk="1" hangingPunct="1"/>
            <a:r>
              <a:rPr lang="en-US" b="1"/>
              <a:t>Note:</a:t>
            </a:r>
            <a:r>
              <a:rPr lang="en-US"/>
              <a:t> A function must always return a value. The example does not return a value if a row is not found for a given </a:t>
            </a:r>
            <a:r>
              <a:rPr lang="en-US">
                <a:latin typeface="Courier New" pitchFamily="49" charset="0"/>
              </a:rPr>
              <a:t>id</a:t>
            </a:r>
            <a:r>
              <a:rPr lang="en-US"/>
              <a:t>.  Ideally, create an exception handler to return a value as well.</a:t>
            </a:r>
          </a:p>
        </p:txBody>
      </p:sp>
      <p:sp>
        <p:nvSpPr>
          <p:cNvPr id="624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E4C4B037-EE05-4219-A841-98B62E279314}" type="slidenum">
              <a:rPr lang="en-US" smtClean="0">
                <a:solidFill>
                  <a:srgbClr val="000000"/>
                </a:solidFill>
                <a:latin typeface="Arial" charset="0"/>
              </a:rPr>
              <a:pPr>
                <a:defRPr/>
              </a:pPr>
              <a:t>225</a:t>
            </a:fld>
            <a:endParaRPr lang="en-US">
              <a:solidFill>
                <a:srgbClr val="000000"/>
              </a:solidFill>
              <a:latin typeface="Arial" charset="0"/>
            </a:endParaRPr>
          </a:p>
        </p:txBody>
      </p:sp>
      <p:sp>
        <p:nvSpPr>
          <p:cNvPr id="686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786521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functions are well designed, they can be powerful constructs. Functions can be invoked in the following ways:</a:t>
            </a:r>
          </a:p>
          <a:p>
            <a:pPr lvl="2" eaLnBrk="1" hangingPunct="1"/>
            <a:r>
              <a:rPr lang="en-US" b="1"/>
              <a:t>As part of PL/SQL expressions:</a:t>
            </a:r>
            <a:r>
              <a:rPr lang="en-US"/>
              <a:t> You can use host or local variables to hold the returned value from a function. The first example in the slide uses a host variable and the second example uses a local variable in an anonymous block.</a:t>
            </a:r>
          </a:p>
          <a:p>
            <a:pPr lvl="1" eaLnBrk="1" hangingPunct="1"/>
            <a:r>
              <a:rPr lang="en-US" b="1"/>
              <a:t>Note:</a:t>
            </a:r>
            <a:r>
              <a:rPr lang="en-US"/>
              <a:t> The benefits and restrictions that apply to functions when used in a SQL statement are discussed on the next few pages.</a:t>
            </a:r>
          </a:p>
        </p:txBody>
      </p:sp>
      <p:sp>
        <p:nvSpPr>
          <p:cNvPr id="634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B0C95D9-2F4C-4F75-96A3-9766F6A662E4}" type="slidenum">
              <a:rPr lang="en-US" smtClean="0">
                <a:solidFill>
                  <a:srgbClr val="000000"/>
                </a:solidFill>
                <a:latin typeface="Arial" charset="0"/>
              </a:rPr>
              <a:pPr>
                <a:defRPr/>
              </a:pPr>
              <a:t>226</a:t>
            </a:fld>
            <a:endParaRPr lang="en-US">
              <a:solidFill>
                <a:srgbClr val="000000"/>
              </a:solidFill>
              <a:latin typeface="Arial" charset="0"/>
            </a:endParaRPr>
          </a:p>
        </p:txBody>
      </p:sp>
      <p:sp>
        <p:nvSpPr>
          <p:cNvPr id="696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3918146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b="1"/>
              <a:t>As a parameter to another subprogram:</a:t>
            </a:r>
            <a:r>
              <a:rPr lang="en-US"/>
              <a:t> The first example in the slide demonstrates this usage. The </a:t>
            </a:r>
            <a:r>
              <a:rPr lang="en-US">
                <a:latin typeface="Courier New" pitchFamily="49" charset="0"/>
              </a:rPr>
              <a:t>get_sal</a:t>
            </a:r>
            <a:r>
              <a:rPr lang="en-US"/>
              <a:t> function with all its arguments is nested in the parameter required by the </a:t>
            </a:r>
            <a:r>
              <a:rPr lang="en-US">
                <a:latin typeface="Courier New" pitchFamily="49" charset="0"/>
              </a:rPr>
              <a:t>DBMS_OUTPUT.PUT_LINE</a:t>
            </a:r>
            <a:r>
              <a:rPr lang="en-US"/>
              <a:t> procedure. This comes from the concept of nesting functions as discussed in the course titled </a:t>
            </a:r>
            <a:r>
              <a:rPr lang="en-US" i="1"/>
              <a:t>Oracle Database: SQL Fundamentals I</a:t>
            </a:r>
            <a:r>
              <a:rPr lang="en-US"/>
              <a:t>.</a:t>
            </a:r>
          </a:p>
          <a:p>
            <a:pPr lvl="2" eaLnBrk="1" hangingPunct="1"/>
            <a:r>
              <a:rPr lang="en-US" b="1"/>
              <a:t>As an expression in a SQL statement:</a:t>
            </a:r>
            <a:r>
              <a:rPr lang="en-US"/>
              <a:t> The second example in the slide shows how a function can be used as a single-row function in a SQL statement.</a:t>
            </a:r>
          </a:p>
        </p:txBody>
      </p:sp>
      <p:sp>
        <p:nvSpPr>
          <p:cNvPr id="645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1C4F2E32-CEFD-4DB8-BE44-39E63B706BF6}" type="slidenum">
              <a:rPr lang="en-US" smtClean="0">
                <a:solidFill>
                  <a:srgbClr val="000000"/>
                </a:solidFill>
                <a:latin typeface="Arial" charset="0"/>
              </a:rPr>
              <a:pPr>
                <a:defRPr/>
              </a:pPr>
              <a:t>227</a:t>
            </a:fld>
            <a:endParaRPr lang="en-US">
              <a:solidFill>
                <a:srgbClr val="000000"/>
              </a:solidFill>
              <a:latin typeface="Arial" charset="0"/>
            </a:endParaRPr>
          </a:p>
        </p:txBody>
      </p:sp>
      <p:sp>
        <p:nvSpPr>
          <p:cNvPr id="706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5399932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SQL statements can reference PL/SQL user-defined functions anywhere a SQL expression is allowed. For example, a user-defined function can be used anywhere that a built-in SQL function, such as </a:t>
            </a:r>
            <a:r>
              <a:rPr lang="en-US">
                <a:latin typeface="Courier New" pitchFamily="49" charset="0"/>
              </a:rPr>
              <a:t>UPPER()</a:t>
            </a:r>
            <a:r>
              <a:rPr lang="en-US"/>
              <a:t>, can be placed.</a:t>
            </a:r>
          </a:p>
          <a:p>
            <a:pPr lvl="1" eaLnBrk="1" hangingPunct="1"/>
            <a:r>
              <a:rPr lang="en-US" b="1"/>
              <a:t>Advantages</a:t>
            </a:r>
          </a:p>
          <a:p>
            <a:pPr lvl="2" eaLnBrk="1" hangingPunct="1"/>
            <a:r>
              <a:rPr lang="en-US"/>
              <a:t>Permits calculations that are too complex, awkward, or unavailable with SQL. Functions increase data independence by processing complex data analysis within the Oracle server, rather than by retrieving the data into an application</a:t>
            </a:r>
          </a:p>
          <a:p>
            <a:pPr lvl="2" eaLnBrk="1" hangingPunct="1"/>
            <a:r>
              <a:rPr lang="en-US"/>
              <a:t>Increases efficiency of queries by performing functions in the query rather than in the application</a:t>
            </a:r>
          </a:p>
          <a:p>
            <a:pPr lvl="2" eaLnBrk="1" hangingPunct="1"/>
            <a:r>
              <a:rPr lang="en-US"/>
              <a:t>Manipulates new types of data (for example, latitude and longitude) by encoding character strings and using functions to operate on the strings</a:t>
            </a:r>
          </a:p>
        </p:txBody>
      </p:sp>
      <p:sp>
        <p:nvSpPr>
          <p:cNvPr id="6758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1445CF3-BD65-4B8D-AF91-03F1973293AC}" type="slidenum">
              <a:rPr lang="en-US" smtClean="0">
                <a:solidFill>
                  <a:srgbClr val="000000"/>
                </a:solidFill>
                <a:latin typeface="Arial" charset="0"/>
              </a:rPr>
              <a:pPr>
                <a:defRPr/>
              </a:pPr>
              <a:t>228</a:t>
            </a:fld>
            <a:endParaRPr lang="en-US">
              <a:solidFill>
                <a:srgbClr val="000000"/>
              </a:solidFill>
              <a:latin typeface="Arial" charset="0"/>
            </a:endParaRPr>
          </a:p>
        </p:txBody>
      </p:sp>
      <p:sp>
        <p:nvSpPr>
          <p:cNvPr id="737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749666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Function in SQL Expressions: Example</a:t>
            </a:r>
            <a:endParaRPr lang="en-US" b="0">
              <a:latin typeface="Times New Roman" pitchFamily="18" charset="0"/>
            </a:endParaRPr>
          </a:p>
          <a:p>
            <a:pPr lvl="1" eaLnBrk="1" hangingPunct="1"/>
            <a:r>
              <a:rPr lang="en-US"/>
              <a:t>The example in the slide shows how to create a </a:t>
            </a:r>
            <a:r>
              <a:rPr lang="en-US">
                <a:latin typeface="Courier New" pitchFamily="49" charset="0"/>
              </a:rPr>
              <a:t>tax</a:t>
            </a:r>
            <a:r>
              <a:rPr lang="en-US"/>
              <a:t> function to calculate income tax. The function accepts a </a:t>
            </a:r>
            <a:r>
              <a:rPr lang="en-US">
                <a:latin typeface="Courier New" pitchFamily="49" charset="0"/>
              </a:rPr>
              <a:t>NUMBER</a:t>
            </a:r>
            <a:r>
              <a:rPr lang="en-US"/>
              <a:t> parameter and returns the calculated income tax based on a simple flat tax rate of 8%.</a:t>
            </a:r>
          </a:p>
          <a:p>
            <a:pPr lvl="1" eaLnBrk="1" hangingPunct="1"/>
            <a:r>
              <a:rPr lang="en-US"/>
              <a:t>To execute the code shown in the slide example in SQL Developer, enter the code in the SQL Worksheet, and then click the </a:t>
            </a:r>
            <a:r>
              <a:rPr lang="en-US" b="1"/>
              <a:t>Run Script</a:t>
            </a:r>
            <a:r>
              <a:rPr lang="en-US"/>
              <a:t> icon. The </a:t>
            </a:r>
            <a:r>
              <a:rPr lang="en-US">
                <a:latin typeface="Courier New" pitchFamily="49" charset="0"/>
              </a:rPr>
              <a:t>tax</a:t>
            </a:r>
            <a:r>
              <a:rPr lang="en-US"/>
              <a:t> function is invoked as an expression in the </a:t>
            </a:r>
            <a:r>
              <a:rPr lang="en-US">
                <a:latin typeface="Courier New" pitchFamily="49" charset="0"/>
              </a:rPr>
              <a:t>SELECT</a:t>
            </a:r>
            <a:r>
              <a:rPr lang="en-US"/>
              <a:t> clause along with the employee ID, last name, and salary for employees in a department with ID </a:t>
            </a:r>
            <a:r>
              <a:rPr lang="en-US">
                <a:latin typeface="Courier New" pitchFamily="49" charset="0"/>
              </a:rPr>
              <a:t>100</a:t>
            </a:r>
            <a:r>
              <a:rPr lang="en-US"/>
              <a:t>. The return result from the </a:t>
            </a:r>
            <a:r>
              <a:rPr lang="en-US">
                <a:latin typeface="Courier New" pitchFamily="49" charset="0"/>
              </a:rPr>
              <a:t>tax</a:t>
            </a:r>
            <a:r>
              <a:rPr lang="en-US"/>
              <a:t> function is displayed with the regular output from the query.</a:t>
            </a:r>
          </a:p>
        </p:txBody>
      </p:sp>
      <p:sp>
        <p:nvSpPr>
          <p:cNvPr id="686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9145B69A-16C7-4073-B211-A663383DF1A3}" type="slidenum">
              <a:rPr lang="en-US" smtClean="0">
                <a:solidFill>
                  <a:srgbClr val="000000"/>
                </a:solidFill>
                <a:latin typeface="Arial" charset="0"/>
              </a:rPr>
              <a:pPr>
                <a:defRPr/>
              </a:pPr>
              <a:t>229</a:t>
            </a:fld>
            <a:endParaRPr lang="en-US">
              <a:solidFill>
                <a:srgbClr val="000000"/>
              </a:solidFill>
              <a:latin typeface="Arial" charset="0"/>
            </a:endParaRPr>
          </a:p>
        </p:txBody>
      </p:sp>
      <p:sp>
        <p:nvSpPr>
          <p:cNvPr id="747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932281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user-defined function</a:t>
            </a:r>
            <a:r>
              <a:rPr lang="en-US">
                <a:solidFill>
                  <a:srgbClr val="FC0128"/>
                </a:solidFill>
              </a:rPr>
              <a:t> </a:t>
            </a:r>
            <a:r>
              <a:rPr lang="en-US"/>
              <a:t>can be called from any SQL expression where a built-in single-row function can be called as shown in the following example: </a:t>
            </a:r>
          </a:p>
          <a:p>
            <a:pPr lvl="4" eaLnBrk="1" hangingPunct="1">
              <a:spcBef>
                <a:spcPct val="25000"/>
              </a:spcBef>
            </a:pPr>
            <a:r>
              <a:rPr lang="en-US"/>
              <a:t>SELECT employee_id, tax(salary)</a:t>
            </a:r>
            <a:br>
              <a:rPr lang="en-US"/>
            </a:br>
            <a:r>
              <a:rPr lang="en-US"/>
              <a:t>FROM   employees</a:t>
            </a:r>
          </a:p>
          <a:p>
            <a:pPr lvl="4" eaLnBrk="1" hangingPunct="1">
              <a:spcBef>
                <a:spcPct val="25000"/>
              </a:spcBef>
            </a:pPr>
            <a:r>
              <a:rPr lang="en-US"/>
              <a:t>WHERE  tax(salary) &gt; (SELECT MAX(tax(salary))</a:t>
            </a:r>
          </a:p>
          <a:p>
            <a:pPr lvl="4" eaLnBrk="1" hangingPunct="1">
              <a:spcBef>
                <a:spcPct val="25000"/>
              </a:spcBef>
            </a:pPr>
            <a:r>
              <a:rPr lang="en-US"/>
              <a:t>                      FROM employees</a:t>
            </a:r>
          </a:p>
          <a:p>
            <a:pPr lvl="4" eaLnBrk="1" hangingPunct="1">
              <a:spcBef>
                <a:spcPct val="25000"/>
              </a:spcBef>
            </a:pPr>
            <a:r>
              <a:rPr lang="en-US"/>
              <a:t>                      WHERE department_id = 30)</a:t>
            </a:r>
          </a:p>
          <a:p>
            <a:pPr lvl="4" eaLnBrk="1" hangingPunct="1">
              <a:spcBef>
                <a:spcPct val="25000"/>
              </a:spcBef>
            </a:pPr>
            <a:r>
              <a:rPr lang="en-US"/>
              <a:t>ORDER BY tax(salary) DESC;</a:t>
            </a:r>
          </a:p>
        </p:txBody>
      </p:sp>
      <p:pic>
        <p:nvPicPr>
          <p:cNvPr id="75779" name="Picture 5"/>
          <p:cNvPicPr>
            <a:picLocks noChangeAspect="1" noChangeArrowheads="1"/>
          </p:cNvPicPr>
          <p:nvPr/>
        </p:nvPicPr>
        <p:blipFill>
          <a:blip r:embed="rId3">
            <a:extLst>
              <a:ext uri="{28A0092B-C50C-407E-A947-70E740481C1C}">
                <a14:useLocalDpi xmlns:a14="http://schemas.microsoft.com/office/drawing/2010/main" val="0"/>
              </a:ext>
            </a:extLst>
          </a:blip>
          <a:srcRect t="31844" r="52113" b="21451"/>
          <a:stretch>
            <a:fillRect/>
          </a:stretch>
        </p:blipFill>
        <p:spPr bwMode="auto">
          <a:xfrm>
            <a:off x="1518602" y="6860607"/>
            <a:ext cx="2597859" cy="167898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9636"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4B700FE-338B-4DD3-9FCA-BF9C66F2D15E}" type="slidenum">
              <a:rPr lang="en-US" smtClean="0">
                <a:solidFill>
                  <a:srgbClr val="000000"/>
                </a:solidFill>
                <a:latin typeface="Arial" charset="0"/>
              </a:rPr>
              <a:pPr>
                <a:defRPr/>
              </a:pPr>
              <a:t>230</a:t>
            </a:fld>
            <a:endParaRPr lang="en-US">
              <a:solidFill>
                <a:srgbClr val="000000"/>
              </a:solidFill>
              <a:latin typeface="Arial" charset="0"/>
            </a:endParaRPr>
          </a:p>
        </p:txBody>
      </p:sp>
      <p:sp>
        <p:nvSpPr>
          <p:cNvPr id="75781"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2161644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user-defined PL/SQL functions that are callable from SQL expressions must meet the following requirements:</a:t>
            </a:r>
          </a:p>
          <a:p>
            <a:pPr lvl="2" eaLnBrk="1" hangingPunct="1"/>
            <a:r>
              <a:rPr lang="en-US"/>
              <a:t>The function must be stored in the database.</a:t>
            </a:r>
          </a:p>
          <a:p>
            <a:pPr lvl="2" eaLnBrk="1" hangingPunct="1"/>
            <a:r>
              <a:rPr lang="en-US"/>
              <a:t>The function parameters must be </a:t>
            </a:r>
            <a:r>
              <a:rPr lang="en-US">
                <a:latin typeface="Courier New" pitchFamily="49" charset="0"/>
              </a:rPr>
              <a:t>IN</a:t>
            </a:r>
            <a:r>
              <a:rPr lang="en-US"/>
              <a:t> and of valid SQL data types.</a:t>
            </a:r>
          </a:p>
          <a:p>
            <a:pPr lvl="2" eaLnBrk="1" hangingPunct="1"/>
            <a:r>
              <a:rPr lang="en-US"/>
              <a:t>The functions must return data types that are valid SQL data types. They cannot be PL/SQL-specific data types such as </a:t>
            </a:r>
            <a:r>
              <a:rPr lang="en-US">
                <a:latin typeface="Courier New" pitchFamily="49" charset="0"/>
              </a:rPr>
              <a:t>BOOLEAN</a:t>
            </a:r>
            <a:r>
              <a:rPr lang="en-US"/>
              <a:t>, </a:t>
            </a:r>
            <a:r>
              <a:rPr lang="en-US">
                <a:latin typeface="Courier New" pitchFamily="49" charset="0"/>
              </a:rPr>
              <a:t>RECORD</a:t>
            </a:r>
            <a:r>
              <a:rPr lang="en-US"/>
              <a:t>, or </a:t>
            </a:r>
            <a:r>
              <a:rPr lang="en-US">
                <a:latin typeface="Courier New" pitchFamily="49" charset="0"/>
              </a:rPr>
              <a:t>TABLE</a:t>
            </a:r>
            <a:r>
              <a:rPr lang="en-US"/>
              <a:t>. The same restriction applies to the parameters of the function.</a:t>
            </a:r>
          </a:p>
          <a:p>
            <a:pPr lvl="1" eaLnBrk="1" hangingPunct="1"/>
            <a:r>
              <a:rPr lang="en-US"/>
              <a:t>The following restrictions apply when calling a function in a SQL statement:</a:t>
            </a:r>
          </a:p>
          <a:p>
            <a:pPr lvl="2" eaLnBrk="1" hangingPunct="1"/>
            <a:r>
              <a:rPr lang="en-US"/>
              <a:t>Parameters must use positional notation. Named notation is not supported.</a:t>
            </a:r>
          </a:p>
          <a:p>
            <a:pPr lvl="2" eaLnBrk="1" hangingPunct="1"/>
            <a:r>
              <a:rPr lang="en-US"/>
              <a:t>You must own or have the </a:t>
            </a:r>
            <a:r>
              <a:rPr lang="en-US">
                <a:latin typeface="Courier New" pitchFamily="49" charset="0"/>
              </a:rPr>
              <a:t>EXECUTE</a:t>
            </a:r>
            <a:r>
              <a:rPr lang="en-US"/>
              <a:t> privilege on the function.</a:t>
            </a:r>
          </a:p>
          <a:p>
            <a:pPr lvl="2" eaLnBrk="1" hangingPunct="1"/>
            <a:r>
              <a:rPr lang="en-US"/>
              <a:t>You may need to enable the </a:t>
            </a:r>
            <a:r>
              <a:rPr lang="en-US">
                <a:latin typeface="Courier New" pitchFamily="49" charset="0"/>
              </a:rPr>
              <a:t>PARALLEL_ENABLE</a:t>
            </a:r>
            <a:r>
              <a:rPr lang="en-US"/>
              <a:t> keyword to allow a parallel execution of the SQL statement using the function. Each parallel slave will have private copies of the function’s local variables.</a:t>
            </a:r>
          </a:p>
          <a:p>
            <a:pPr lvl="1" eaLnBrk="1" hangingPunct="1"/>
            <a:r>
              <a:rPr lang="en-US"/>
              <a:t>Other restrictions on a user-defined function include the following: It cannot be called from the </a:t>
            </a:r>
            <a:r>
              <a:rPr lang="en-US">
                <a:latin typeface="Courier New" pitchFamily="49" charset="0"/>
              </a:rPr>
              <a:t>CHECK</a:t>
            </a:r>
            <a:r>
              <a:rPr lang="en-US"/>
              <a:t> constraint clause of a </a:t>
            </a:r>
            <a:r>
              <a:rPr lang="en-US">
                <a:latin typeface="Courier New" pitchFamily="49" charset="0"/>
              </a:rPr>
              <a:t>CREATE</a:t>
            </a:r>
            <a:r>
              <a:rPr lang="en-US"/>
              <a:t> </a:t>
            </a:r>
            <a:r>
              <a:rPr lang="en-US">
                <a:latin typeface="Courier New" pitchFamily="49" charset="0"/>
              </a:rPr>
              <a:t>TABLE</a:t>
            </a:r>
            <a:r>
              <a:rPr lang="en-US"/>
              <a:t> or </a:t>
            </a:r>
            <a:r>
              <a:rPr lang="en-US">
                <a:latin typeface="Courier New" pitchFamily="49" charset="0"/>
              </a:rPr>
              <a:t>ALTER</a:t>
            </a:r>
            <a:r>
              <a:rPr lang="en-US"/>
              <a:t> </a:t>
            </a:r>
            <a:r>
              <a:rPr lang="en-US">
                <a:latin typeface="Courier New" pitchFamily="49" charset="0"/>
              </a:rPr>
              <a:t>TABLE</a:t>
            </a:r>
            <a:r>
              <a:rPr lang="en-US"/>
              <a:t> statement. In addition, it cannot be used to specify a default value for a column. Only stored functions are callable from SQL statements. Stored procedures cannot be called unless invoked from a function that meets the preceding requirements.</a:t>
            </a:r>
          </a:p>
        </p:txBody>
      </p:sp>
      <p:sp>
        <p:nvSpPr>
          <p:cNvPr id="706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9A54AB2-8FD4-453A-BA45-81712C67A450}" type="slidenum">
              <a:rPr lang="en-US" smtClean="0">
                <a:solidFill>
                  <a:srgbClr val="000000"/>
                </a:solidFill>
                <a:latin typeface="Arial" charset="0"/>
              </a:rPr>
              <a:pPr>
                <a:defRPr/>
              </a:pPr>
              <a:t>231</a:t>
            </a:fld>
            <a:endParaRPr lang="en-US">
              <a:solidFill>
                <a:srgbClr val="000000"/>
              </a:solidFill>
              <a:latin typeface="Arial" charset="0"/>
            </a:endParaRPr>
          </a:p>
        </p:txBody>
      </p:sp>
      <p:sp>
        <p:nvSpPr>
          <p:cNvPr id="768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494800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execute a SQL statement that calls a stored function, the Oracle server must know whether the function is free of specific side effects. The side effects are unacceptable changes to database tables.</a:t>
            </a:r>
          </a:p>
          <a:p>
            <a:pPr lvl="1" eaLnBrk="1" hangingPunct="1"/>
            <a:r>
              <a:rPr lang="en-US">
                <a:cs typeface="Times New Roman" pitchFamily="18" charset="0"/>
              </a:rPr>
              <a:t>Additional restrictions apply when a function is called in expressions of SQL statements:</a:t>
            </a:r>
            <a:endParaRPr lang="en-US"/>
          </a:p>
          <a:p>
            <a:pPr lvl="2" eaLnBrk="1" hangingPunct="1"/>
            <a:r>
              <a:rPr lang="en-US">
                <a:cs typeface="Times New Roman" pitchFamily="18" charset="0"/>
              </a:rPr>
              <a:t>When a function is called from a</a:t>
            </a:r>
            <a:r>
              <a:rPr lang="en-US"/>
              <a:t> </a:t>
            </a:r>
            <a:r>
              <a:rPr lang="en-US">
                <a:latin typeface="Courier New" pitchFamily="49" charset="0"/>
              </a:rPr>
              <a:t>SELECT</a:t>
            </a:r>
            <a:r>
              <a:rPr lang="en-US"/>
              <a:t> statement or a parallel </a:t>
            </a:r>
            <a:r>
              <a:rPr lang="en-US">
                <a:latin typeface="Courier New" pitchFamily="49" charset="0"/>
              </a:rPr>
              <a:t>UPDATE</a:t>
            </a:r>
            <a:r>
              <a:rPr lang="en-US"/>
              <a:t> or </a:t>
            </a:r>
            <a:r>
              <a:rPr lang="en-US">
                <a:latin typeface="Courier New" pitchFamily="49" charset="0"/>
              </a:rPr>
              <a:t>DELETE</a:t>
            </a:r>
            <a:r>
              <a:rPr lang="en-US"/>
              <a:t> statement, the function cannot modify database tables.</a:t>
            </a:r>
          </a:p>
          <a:p>
            <a:pPr lvl="2" eaLnBrk="1" hangingPunct="1"/>
            <a:r>
              <a:rPr lang="en-US">
                <a:cs typeface="Times New Roman" pitchFamily="18" charset="0"/>
              </a:rPr>
              <a:t>When a function is called from</a:t>
            </a:r>
            <a:r>
              <a:rPr lang="en-US"/>
              <a:t> an </a:t>
            </a:r>
            <a:r>
              <a:rPr lang="en-US">
                <a:latin typeface="Courier New" pitchFamily="49" charset="0"/>
              </a:rPr>
              <a:t>UPDATE</a:t>
            </a:r>
            <a:r>
              <a:rPr lang="en-US"/>
              <a:t> or </a:t>
            </a:r>
            <a:r>
              <a:rPr lang="en-US">
                <a:latin typeface="Courier New" pitchFamily="49" charset="0"/>
              </a:rPr>
              <a:t>DELETE</a:t>
            </a:r>
            <a:r>
              <a:rPr lang="en-US"/>
              <a:t> statement, the function cannot query or modify database tables modified by that statement.</a:t>
            </a:r>
          </a:p>
          <a:p>
            <a:pPr lvl="2" eaLnBrk="1" hangingPunct="1"/>
            <a:r>
              <a:rPr lang="en-US">
                <a:cs typeface="Times New Roman" pitchFamily="18" charset="0"/>
              </a:rPr>
              <a:t>When a function is called from</a:t>
            </a:r>
            <a:r>
              <a:rPr lang="en-US"/>
              <a:t> a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the function cannot execute directly or indirectly through another subprogram or SQL transaction control statements such as:</a:t>
            </a:r>
          </a:p>
          <a:p>
            <a:pPr lvl="3" eaLnBrk="1" hangingPunct="1"/>
            <a:r>
              <a:rPr lang="en-US"/>
              <a:t>A </a:t>
            </a:r>
            <a:r>
              <a:rPr lang="en-US">
                <a:latin typeface="Courier New" pitchFamily="49" charset="0"/>
              </a:rPr>
              <a:t>COMMIT</a:t>
            </a:r>
            <a:r>
              <a:rPr lang="en-US"/>
              <a:t> or </a:t>
            </a:r>
            <a:r>
              <a:rPr lang="en-US">
                <a:latin typeface="Courier New" pitchFamily="49" charset="0"/>
              </a:rPr>
              <a:t>ROLLBACK</a:t>
            </a:r>
            <a:r>
              <a:rPr lang="en-US"/>
              <a:t> statement</a:t>
            </a:r>
          </a:p>
          <a:p>
            <a:pPr lvl="3" eaLnBrk="1" hangingPunct="1"/>
            <a:r>
              <a:rPr lang="en-US"/>
              <a:t>A session control statement (such as </a:t>
            </a:r>
            <a:r>
              <a:rPr lang="en-US">
                <a:latin typeface="Courier New" pitchFamily="49" charset="0"/>
              </a:rPr>
              <a:t>SET</a:t>
            </a:r>
            <a:r>
              <a:rPr lang="en-US"/>
              <a:t> </a:t>
            </a:r>
            <a:r>
              <a:rPr lang="en-US">
                <a:latin typeface="Courier New" pitchFamily="49" charset="0"/>
              </a:rPr>
              <a:t>ROLE</a:t>
            </a:r>
            <a:r>
              <a:rPr lang="en-US"/>
              <a:t>)</a:t>
            </a:r>
          </a:p>
          <a:p>
            <a:pPr lvl="3" eaLnBrk="1" hangingPunct="1"/>
            <a:r>
              <a:rPr lang="en-US"/>
              <a:t>A system control statement (such as </a:t>
            </a:r>
            <a:r>
              <a:rPr lang="en-US">
                <a:latin typeface="Courier New" pitchFamily="49" charset="0"/>
              </a:rPr>
              <a:t>ALTER</a:t>
            </a:r>
            <a:r>
              <a:rPr lang="en-US"/>
              <a:t> </a:t>
            </a:r>
            <a:r>
              <a:rPr lang="en-US">
                <a:latin typeface="Courier New" pitchFamily="49" charset="0"/>
              </a:rPr>
              <a:t>SYSTEM</a:t>
            </a:r>
            <a:r>
              <a:rPr lang="en-US"/>
              <a:t>)</a:t>
            </a:r>
          </a:p>
          <a:p>
            <a:pPr lvl="3" eaLnBrk="1" hangingPunct="1"/>
            <a:r>
              <a:rPr lang="en-US"/>
              <a:t>Any DDL statements (such as </a:t>
            </a:r>
            <a:r>
              <a:rPr lang="en-US">
                <a:latin typeface="Courier New" pitchFamily="49" charset="0"/>
              </a:rPr>
              <a:t>CREATE</a:t>
            </a:r>
            <a:r>
              <a:rPr lang="en-US"/>
              <a:t>) because they are followed by an automatic commit</a:t>
            </a:r>
          </a:p>
        </p:txBody>
      </p:sp>
      <p:sp>
        <p:nvSpPr>
          <p:cNvPr id="716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C91DE86-366A-4728-8034-9DCF69A9FF34}" type="slidenum">
              <a:rPr lang="en-US" smtClean="0">
                <a:solidFill>
                  <a:srgbClr val="000000"/>
                </a:solidFill>
                <a:latin typeface="Arial" charset="0"/>
              </a:rPr>
              <a:pPr>
                <a:defRPr/>
              </a:pPr>
              <a:t>232</a:t>
            </a:fld>
            <a:endParaRPr lang="en-US">
              <a:solidFill>
                <a:srgbClr val="000000"/>
              </a:solidFill>
              <a:latin typeface="Arial" charset="0"/>
            </a:endParaRPr>
          </a:p>
        </p:txBody>
      </p:sp>
      <p:sp>
        <p:nvSpPr>
          <p:cNvPr id="778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13985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Rot="1" noChangeAspect="1" noChangeArrowheads="1" noTextEdit="1"/>
          </p:cNvSpPr>
          <p:nvPr>
            <p:ph type="sldImg"/>
          </p:nvPr>
        </p:nvSpPr>
        <p:spPr>
          <a:ln/>
        </p:spPr>
      </p:sp>
      <p:sp>
        <p:nvSpPr>
          <p:cNvPr id="1728515" name="Rectangle 3"/>
          <p:cNvSpPr>
            <a:spLocks noGrp="1" noChangeArrowheads="1"/>
          </p:cNvSpPr>
          <p:nvPr>
            <p:ph type="body" idx="1"/>
          </p:nvPr>
        </p:nvSpPr>
        <p:spPr>
          <a:noFill/>
          <a:ln/>
        </p:spPr>
        <p:txBody>
          <a:bodyPr/>
          <a:lstStyle/>
          <a:p>
            <a:pPr lvl="1" eaLnBrk="1" hangingPunct="1">
              <a:tabLst>
                <a:tab pos="229057" algn="l"/>
                <a:tab pos="1374343" algn="l"/>
              </a:tabLst>
            </a:pPr>
            <a:r>
              <a:rPr lang="en-US"/>
              <a:t>You must declare all PL/SQL identifiers in the declaration section before referencing them in the PL/SQL block. You have the option of assigning an initial value to a variable (as shown in the slide). You do not need to assign a value to a variable in order to declare it. If you refer to other variables in a declaration, be sure that they are already declared separately in a previous statement.</a:t>
            </a:r>
          </a:p>
          <a:p>
            <a:pPr lvl="1" eaLnBrk="1" hangingPunct="1">
              <a:lnSpc>
                <a:spcPct val="98000"/>
              </a:lnSpc>
              <a:tabLst>
                <a:tab pos="229057" algn="l"/>
                <a:tab pos="1374343" algn="l"/>
              </a:tabLst>
            </a:pPr>
            <a:r>
              <a:rPr lang="en-US"/>
              <a:t>In the syntax:</a:t>
            </a:r>
          </a:p>
          <a:p>
            <a:pPr marL="400850" lvl="2" indent="-171793" algn="just" eaLnBrk="1" hangingPunct="1">
              <a:lnSpc>
                <a:spcPct val="98000"/>
              </a:lnSpc>
              <a:buNone/>
              <a:tabLst>
                <a:tab pos="229057" algn="l"/>
                <a:tab pos="1374343" algn="l"/>
              </a:tabLst>
            </a:pPr>
            <a:r>
              <a:rPr lang="en-US" i="1">
                <a:latin typeface="Courier New" pitchFamily="49" charset="0"/>
              </a:rPr>
              <a:t>identifier</a:t>
            </a:r>
            <a:r>
              <a:rPr lang="en-US" i="1"/>
              <a:t> 	</a:t>
            </a:r>
            <a:r>
              <a:rPr lang="en-US"/>
              <a:t>Is the name of the variable</a:t>
            </a:r>
          </a:p>
          <a:p>
            <a:pPr marL="400850" lvl="2" indent="-171793" eaLnBrk="1" hangingPunct="1">
              <a:lnSpc>
                <a:spcPct val="98000"/>
              </a:lnSpc>
              <a:buNone/>
              <a:tabLst>
                <a:tab pos="229057" algn="l"/>
                <a:tab pos="1374343" algn="l"/>
              </a:tabLst>
            </a:pPr>
            <a:r>
              <a:rPr lang="en-US">
                <a:latin typeface="Courier New" pitchFamily="49" charset="0"/>
              </a:rPr>
              <a:t>CONSTANT</a:t>
            </a:r>
            <a:r>
              <a:rPr lang="en-US"/>
              <a:t> 	Constrains the variable so that its value cannot change (Constants must 	be initialized.)</a:t>
            </a:r>
          </a:p>
          <a:p>
            <a:pPr marL="400850" lvl="2" indent="-171793" eaLnBrk="1" hangingPunct="1">
              <a:lnSpc>
                <a:spcPct val="98000"/>
              </a:lnSpc>
              <a:buNone/>
              <a:tabLst>
                <a:tab pos="229057" algn="l"/>
                <a:tab pos="1374343" algn="l"/>
              </a:tabLst>
            </a:pPr>
            <a:r>
              <a:rPr lang="en-US" i="1">
                <a:latin typeface="Courier New" pitchFamily="49" charset="0"/>
              </a:rPr>
              <a:t>data type</a:t>
            </a:r>
            <a:r>
              <a:rPr lang="en-US" i="1"/>
              <a:t>	</a:t>
            </a:r>
            <a:r>
              <a:rPr lang="en-US"/>
              <a:t>Is a scalar, composite, reference, or </a:t>
            </a:r>
            <a:r>
              <a:rPr lang="en-US">
                <a:latin typeface="Courier New" pitchFamily="49" charset="0"/>
              </a:rPr>
              <a:t>LOB</a:t>
            </a:r>
            <a:r>
              <a:rPr lang="en-US"/>
              <a:t> data type (This course covers 	only scalar, composite, and </a:t>
            </a:r>
            <a:r>
              <a:rPr lang="en-US">
                <a:latin typeface="Courier New" pitchFamily="49" charset="0"/>
              </a:rPr>
              <a:t>LOB</a:t>
            </a:r>
            <a:r>
              <a:rPr lang="en-US"/>
              <a:t> data types.)</a:t>
            </a:r>
          </a:p>
          <a:p>
            <a:pPr marL="400850" lvl="2" indent="-171793" algn="just" eaLnBrk="1" hangingPunct="1">
              <a:lnSpc>
                <a:spcPct val="98000"/>
              </a:lnSpc>
              <a:buNone/>
              <a:tabLst>
                <a:tab pos="229057" algn="l"/>
                <a:tab pos="1374343" algn="l"/>
              </a:tabLst>
            </a:pPr>
            <a:r>
              <a:rPr lang="en-US">
                <a:latin typeface="Courier New" pitchFamily="49" charset="0"/>
              </a:rPr>
              <a:t>NOT NULL</a:t>
            </a:r>
            <a:r>
              <a:rPr lang="en-US"/>
              <a:t>	Constrains the variable so that it contains a value (</a:t>
            </a:r>
            <a:r>
              <a:rPr lang="en-US">
                <a:latin typeface="Courier New" pitchFamily="49" charset="0"/>
              </a:rPr>
              <a:t>NOT</a:t>
            </a:r>
            <a:r>
              <a:rPr lang="en-US"/>
              <a:t> </a:t>
            </a:r>
            <a:r>
              <a:rPr lang="en-US">
                <a:latin typeface="Courier New" pitchFamily="49" charset="0"/>
              </a:rPr>
              <a:t>NULL 		</a:t>
            </a:r>
            <a:r>
              <a:rPr lang="en-US"/>
              <a:t>variables must be initialized.)</a:t>
            </a:r>
          </a:p>
          <a:p>
            <a:pPr marL="400850" lvl="2" indent="-171793" algn="just" eaLnBrk="1" hangingPunct="1">
              <a:lnSpc>
                <a:spcPct val="98000"/>
              </a:lnSpc>
              <a:buNone/>
              <a:tabLst>
                <a:tab pos="229057" algn="l"/>
                <a:tab pos="1374343" algn="l"/>
              </a:tabLst>
            </a:pPr>
            <a:r>
              <a:rPr lang="en-US" i="1">
                <a:latin typeface="Courier New" pitchFamily="49" charset="0"/>
              </a:rPr>
              <a:t>expr</a:t>
            </a:r>
            <a:r>
              <a:rPr lang="en-US" i="1"/>
              <a:t>	</a:t>
            </a:r>
            <a:r>
              <a:rPr lang="en-US"/>
              <a:t>Is any PL/SQL expression that can be a literal expression, another 	variable, or an expression involving operators and functions</a:t>
            </a:r>
          </a:p>
          <a:p>
            <a:pPr lvl="1" eaLnBrk="1" hangingPunct="1">
              <a:lnSpc>
                <a:spcPct val="98000"/>
              </a:lnSpc>
              <a:tabLst>
                <a:tab pos="229057" algn="l"/>
                <a:tab pos="1374343" algn="l"/>
              </a:tabLst>
            </a:pPr>
            <a:r>
              <a:rPr lang="en-US" b="1"/>
              <a:t>Note: </a:t>
            </a:r>
            <a:r>
              <a:rPr lang="en-US"/>
              <a:t>In addition to variables, you can also declare cursors and exceptions in the declarative section. You learn about declaring cursors in the lesson titled “Using Explicit Cursors” and about exceptions in the lesson titled “Handling Exceptions.”</a:t>
            </a:r>
          </a:p>
        </p:txBody>
      </p:sp>
      <p:sp>
        <p:nvSpPr>
          <p:cNvPr id="4608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EA879649-9B85-4968-8DA5-AE759AE7FC6E}" type="slidenum">
              <a:rPr lang="en-US" smtClean="0">
                <a:solidFill>
                  <a:srgbClr val="000000"/>
                </a:solidFill>
              </a:rPr>
              <a:pPr eaLnBrk="1" hangingPunct="1">
                <a:defRPr/>
              </a:pPr>
              <a:t>26</a:t>
            </a:fld>
            <a:endParaRPr lang="en-US">
              <a:solidFill>
                <a:srgbClr val="000000"/>
              </a:solidFill>
            </a:endParaRPr>
          </a:p>
        </p:txBody>
      </p:sp>
    </p:spTree>
    <p:extLst>
      <p:ext uri="{BB962C8B-B14F-4D97-AF65-F5344CB8AC3E}">
        <p14:creationId xmlns:p14="http://schemas.microsoft.com/office/powerpoint/2010/main" val="26430166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dml_call_sql</a:t>
            </a:r>
            <a:r>
              <a:rPr lang="en-US"/>
              <a:t> function in the slide contains an </a:t>
            </a:r>
            <a:r>
              <a:rPr lang="en-US">
                <a:latin typeface="Courier New" pitchFamily="49" charset="0"/>
              </a:rPr>
              <a:t>INSERT</a:t>
            </a:r>
            <a:r>
              <a:rPr lang="en-US"/>
              <a:t> statement that inserts a new record into the </a:t>
            </a:r>
            <a:r>
              <a:rPr lang="en-US">
                <a:latin typeface="Courier New" pitchFamily="49" charset="0"/>
              </a:rPr>
              <a:t>EMPLOYEES</a:t>
            </a:r>
            <a:r>
              <a:rPr lang="en-US"/>
              <a:t> table and returns the input salary value incremented by 100. This function is invoked in the </a:t>
            </a:r>
            <a:r>
              <a:rPr lang="en-US">
                <a:latin typeface="Courier New" pitchFamily="49" charset="0"/>
              </a:rPr>
              <a:t>UPDATE</a:t>
            </a:r>
            <a:r>
              <a:rPr lang="en-US"/>
              <a:t> statement that modifies the salary of employee 170 to the amount returned from the function. The </a:t>
            </a:r>
            <a:r>
              <a:rPr lang="en-US">
                <a:latin typeface="Courier New" pitchFamily="49" charset="0"/>
              </a:rPr>
              <a:t>UPDATE</a:t>
            </a:r>
            <a:r>
              <a:rPr lang="en-US"/>
              <a:t> statement fails with an error indicating that the table is mutating (that is, changes are already in progress in the same table). In the following example, the </a:t>
            </a:r>
            <a:r>
              <a:rPr lang="en-US">
                <a:latin typeface="Courier New" pitchFamily="49" charset="0"/>
              </a:rPr>
              <a:t>query_call_sql</a:t>
            </a:r>
            <a:r>
              <a:rPr lang="en-US"/>
              <a:t> function queries the </a:t>
            </a:r>
            <a:r>
              <a:rPr lang="en-US">
                <a:latin typeface="Courier New" pitchFamily="49" charset="0"/>
              </a:rPr>
              <a:t>SALARY</a:t>
            </a:r>
            <a:r>
              <a:rPr lang="en-US"/>
              <a:t> column of the </a:t>
            </a:r>
            <a:r>
              <a:rPr lang="en-US">
                <a:latin typeface="Courier New" pitchFamily="49" charset="0"/>
              </a:rPr>
              <a:t>EMPLOYEES</a:t>
            </a:r>
            <a:r>
              <a:rPr lang="en-US"/>
              <a:t> table:</a:t>
            </a:r>
          </a:p>
          <a:p>
            <a:pPr lvl="4" eaLnBrk="1" hangingPunct="1">
              <a:lnSpc>
                <a:spcPct val="97000"/>
              </a:lnSpc>
            </a:pPr>
            <a:r>
              <a:rPr lang="en-US"/>
              <a:t>CREATE OR REPLACE FUNCTION query_call_sql(p_a NUMBER)</a:t>
            </a:r>
            <a:br>
              <a:rPr lang="en-US"/>
            </a:br>
            <a:r>
              <a:rPr lang="en-US"/>
              <a:t>   RETURN NUMBER IS</a:t>
            </a:r>
          </a:p>
          <a:p>
            <a:pPr lvl="4" eaLnBrk="1" hangingPunct="1">
              <a:lnSpc>
                <a:spcPct val="97000"/>
              </a:lnSpc>
            </a:pPr>
            <a:r>
              <a:rPr lang="en-US"/>
              <a:t>   v_s NUMBER;</a:t>
            </a:r>
          </a:p>
          <a:p>
            <a:pPr lvl="4" eaLnBrk="1" hangingPunct="1">
              <a:lnSpc>
                <a:spcPct val="97000"/>
              </a:lnSpc>
            </a:pPr>
            <a:r>
              <a:rPr lang="en-US"/>
              <a:t> BEGIN</a:t>
            </a:r>
          </a:p>
          <a:p>
            <a:pPr lvl="4" eaLnBrk="1" hangingPunct="1">
              <a:lnSpc>
                <a:spcPct val="97000"/>
              </a:lnSpc>
            </a:pPr>
            <a:r>
              <a:rPr lang="en-US"/>
              <a:t>   SELECT salary INTO v_s FROM employees</a:t>
            </a:r>
          </a:p>
          <a:p>
            <a:pPr lvl="4" eaLnBrk="1" hangingPunct="1">
              <a:lnSpc>
                <a:spcPct val="97000"/>
              </a:lnSpc>
            </a:pPr>
            <a:r>
              <a:rPr lang="en-US"/>
              <a:t>   WHERE employee_id = 170;</a:t>
            </a:r>
          </a:p>
          <a:p>
            <a:pPr lvl="4" eaLnBrk="1" hangingPunct="1">
              <a:lnSpc>
                <a:spcPct val="97000"/>
              </a:lnSpc>
            </a:pPr>
            <a:r>
              <a:rPr lang="en-US"/>
              <a:t>   RETURN (v_s + p_a);</a:t>
            </a:r>
          </a:p>
          <a:p>
            <a:pPr lvl="4" eaLnBrk="1" hangingPunct="1">
              <a:lnSpc>
                <a:spcPct val="97000"/>
              </a:lnSpc>
            </a:pPr>
            <a:r>
              <a:rPr lang="en-US"/>
              <a:t> END;</a:t>
            </a:r>
          </a:p>
          <a:p>
            <a:pPr lvl="1" eaLnBrk="1" hangingPunct="1">
              <a:lnSpc>
                <a:spcPct val="97000"/>
              </a:lnSpc>
              <a:spcBef>
                <a:spcPct val="0"/>
              </a:spcBef>
            </a:pPr>
            <a:r>
              <a:rPr lang="en-US"/>
              <a:t>When invoked from the following </a:t>
            </a:r>
            <a:r>
              <a:rPr lang="en-US">
                <a:latin typeface="Courier New" pitchFamily="49" charset="0"/>
              </a:rPr>
              <a:t>UPDATE</a:t>
            </a:r>
            <a:r>
              <a:rPr lang="en-US"/>
              <a:t> statement, it returns the error message similar to the error message shown in the slide:</a:t>
            </a:r>
          </a:p>
          <a:p>
            <a:pPr lvl="4" eaLnBrk="1" hangingPunct="1">
              <a:lnSpc>
                <a:spcPct val="97000"/>
              </a:lnSpc>
            </a:pPr>
            <a:r>
              <a:rPr lang="en-US"/>
              <a:t>UPDATE employees SET salary = query_call_sql(100)</a:t>
            </a:r>
          </a:p>
          <a:p>
            <a:pPr lvl="4" eaLnBrk="1" hangingPunct="1">
              <a:lnSpc>
                <a:spcPct val="97000"/>
              </a:lnSpc>
            </a:pPr>
            <a:r>
              <a:rPr lang="en-US"/>
              <a:t>WHERE employee_id = 170;</a:t>
            </a:r>
          </a:p>
        </p:txBody>
      </p:sp>
      <p:sp>
        <p:nvSpPr>
          <p:cNvPr id="727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7438A8C-617A-4122-B806-7CBEC5399073}" type="slidenum">
              <a:rPr lang="en-US" smtClean="0">
                <a:solidFill>
                  <a:srgbClr val="000000"/>
                </a:solidFill>
                <a:latin typeface="Arial" charset="0"/>
              </a:rPr>
              <a:pPr>
                <a:defRPr/>
              </a:pPr>
              <a:t>233</a:t>
            </a:fld>
            <a:endParaRPr lang="en-US">
              <a:solidFill>
                <a:srgbClr val="000000"/>
              </a:solidFill>
              <a:latin typeface="Arial" charset="0"/>
            </a:endParaRPr>
          </a:p>
        </p:txBody>
      </p:sp>
      <p:sp>
        <p:nvSpPr>
          <p:cNvPr id="788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3135384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Rot="1" noChangeAspect="1" noChangeArrowheads="1" noTextEdit="1"/>
          </p:cNvSpPr>
          <p:nvPr>
            <p:ph type="sldImg"/>
          </p:nvPr>
        </p:nvSpPr>
        <p:spPr>
          <a:ln/>
        </p:spPr>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37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ED8013B1-0A3C-449E-8DD6-1C9B6E53C002}" type="slidenum">
              <a:rPr lang="en-US" smtClean="0">
                <a:solidFill>
                  <a:srgbClr val="000000"/>
                </a:solidFill>
                <a:latin typeface="Arial" charset="0"/>
              </a:rPr>
              <a:pPr>
                <a:defRPr/>
              </a:pPr>
              <a:t>234</a:t>
            </a:fld>
            <a:endParaRPr lang="en-US">
              <a:solidFill>
                <a:srgbClr val="000000"/>
              </a:solidFill>
              <a:latin typeface="Arial" charset="0"/>
            </a:endParaRPr>
          </a:p>
        </p:txBody>
      </p:sp>
    </p:spTree>
    <p:extLst>
      <p:ext uri="{BB962C8B-B14F-4D97-AF65-F5344CB8AC3E}">
        <p14:creationId xmlns:p14="http://schemas.microsoft.com/office/powerpoint/2010/main" val="67171677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Example of Using Named and Mixed Notation from a SQL Statement</a:t>
            </a:r>
          </a:p>
          <a:p>
            <a:pPr lvl="1" eaLnBrk="1" hangingPunct="1"/>
            <a:r>
              <a:rPr lang="en-US" dirty="0"/>
              <a:t>In the example in the slide, the call to the function </a:t>
            </a:r>
            <a:r>
              <a:rPr lang="en-US" dirty="0">
                <a:latin typeface="Courier New" pitchFamily="49" charset="0"/>
              </a:rPr>
              <a:t>f</a:t>
            </a:r>
            <a:r>
              <a:rPr lang="en-US" dirty="0"/>
              <a:t> within the SQL </a:t>
            </a:r>
            <a:r>
              <a:rPr lang="en-US" dirty="0">
                <a:latin typeface="Courier New" pitchFamily="49" charset="0"/>
              </a:rPr>
              <a:t>SELECT</a:t>
            </a:r>
            <a:r>
              <a:rPr lang="en-US" dirty="0"/>
              <a:t> statement uses the named notation. Before Oracle Database 19c, you could not use the named or mixed notation when passing parameters to a function from within a SQL statement. Before Oracle Database 19c, you received the following error:</a:t>
            </a:r>
          </a:p>
          <a:p>
            <a:pPr lvl="3">
              <a:spcBef>
                <a:spcPct val="25000"/>
              </a:spcBef>
              <a:buClr>
                <a:srgbClr val="CC0000"/>
              </a:buClr>
              <a:buSzTx/>
              <a:buFont typeface="Wingdings" pitchFamily="2" charset="2"/>
              <a:buNone/>
            </a:pPr>
            <a:r>
              <a:rPr lang="en-US" dirty="0">
                <a:solidFill>
                  <a:schemeClr val="tx1"/>
                </a:solidFill>
                <a:latin typeface="Courier New" pitchFamily="49" charset="0"/>
                <a:cs typeface="Times New Roman" pitchFamily="18" charset="0"/>
              </a:rPr>
              <a:t>SELECT f(p_parameter_5 =&gt; 10) FROM DUAL;</a:t>
            </a:r>
          </a:p>
          <a:p>
            <a:pPr lvl="3">
              <a:buClr>
                <a:srgbClr val="CC0000"/>
              </a:buClr>
              <a:buSzTx/>
              <a:buFont typeface="Wingdings" pitchFamily="2" charset="2"/>
              <a:buNone/>
            </a:pPr>
            <a:endParaRPr lang="en-US" dirty="0">
              <a:solidFill>
                <a:schemeClr val="tx1"/>
              </a:solidFill>
              <a:latin typeface="Courier New" pitchFamily="49" charset="0"/>
              <a:cs typeface="Times New Roman" pitchFamily="18" charset="0"/>
            </a:endParaRPr>
          </a:p>
          <a:p>
            <a:pPr lvl="3">
              <a:buClr>
                <a:srgbClr val="CC0000"/>
              </a:buClr>
              <a:buSzTx/>
              <a:buFont typeface="Wingdings" pitchFamily="2" charset="2"/>
              <a:buNone/>
            </a:pPr>
            <a:r>
              <a:rPr lang="en-US" dirty="0">
                <a:solidFill>
                  <a:schemeClr val="tx1"/>
                </a:solidFill>
                <a:latin typeface="Courier New" pitchFamily="49" charset="0"/>
                <a:cs typeface="Times New Roman" pitchFamily="18" charset="0"/>
              </a:rPr>
              <a:t>ORA-00907: missing right parenthesis</a:t>
            </a:r>
            <a:endParaRPr lang="en-US" dirty="0"/>
          </a:p>
        </p:txBody>
      </p:sp>
      <p:sp>
        <p:nvSpPr>
          <p:cNvPr id="747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6F67C90-1CAF-48F9-BD10-ADDF4B874C4A}" type="slidenum">
              <a:rPr lang="en-US" smtClean="0">
                <a:solidFill>
                  <a:srgbClr val="000000"/>
                </a:solidFill>
                <a:latin typeface="Arial" charset="0"/>
              </a:rPr>
              <a:pPr>
                <a:defRPr/>
              </a:pPr>
              <a:t>235</a:t>
            </a:fld>
            <a:endParaRPr lang="en-US">
              <a:solidFill>
                <a:srgbClr val="000000"/>
              </a:solidFill>
              <a:latin typeface="Arial" charset="0"/>
            </a:endParaRPr>
          </a:p>
        </p:txBody>
      </p:sp>
      <p:sp>
        <p:nvSpPr>
          <p:cNvPr id="809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611009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Removing Functions</a:t>
            </a:r>
          </a:p>
          <a:p>
            <a:pPr lvl="1" eaLnBrk="1" hangingPunct="1"/>
            <a:r>
              <a:rPr lang="en-US" b="1"/>
              <a:t>Using the </a:t>
            </a:r>
            <a:r>
              <a:rPr lang="en-US" b="1">
                <a:latin typeface="Courier New" pitchFamily="49" charset="0"/>
              </a:rPr>
              <a:t>DROP</a:t>
            </a:r>
            <a:r>
              <a:rPr lang="en-US" b="1"/>
              <a:t> statement</a:t>
            </a:r>
          </a:p>
          <a:p>
            <a:pPr lvl="1" eaLnBrk="1" hangingPunct="1"/>
            <a:r>
              <a:rPr lang="en-US"/>
              <a:t>When a stored function is no longer required, you can use a SQL statement in SQL*Plus to drop it. To remove a stored function by using SQL*Plus, execute the </a:t>
            </a:r>
            <a:r>
              <a:rPr lang="en-US">
                <a:latin typeface="Courier New" pitchFamily="49" charset="0"/>
              </a:rPr>
              <a:t>DROP FUNCTION</a:t>
            </a:r>
            <a:r>
              <a:rPr lang="en-US"/>
              <a:t> SQL command.</a:t>
            </a:r>
          </a:p>
          <a:p>
            <a:pPr lvl="1" eaLnBrk="1" hangingPunct="1"/>
            <a:r>
              <a:rPr lang="en-US" b="1"/>
              <a:t>Using </a:t>
            </a:r>
            <a:r>
              <a:rPr lang="en-US" b="1">
                <a:latin typeface="Courier New" pitchFamily="49" charset="0"/>
              </a:rPr>
              <a:t>CREATE OR REPLACE</a:t>
            </a:r>
            <a:r>
              <a:rPr lang="en-US" b="1"/>
              <a:t> Versus </a:t>
            </a:r>
            <a:r>
              <a:rPr lang="en-US" b="1">
                <a:latin typeface="Courier New" pitchFamily="49" charset="0"/>
              </a:rPr>
              <a:t>DROP</a:t>
            </a:r>
            <a:r>
              <a:rPr lang="en-US" b="1"/>
              <a:t> and </a:t>
            </a:r>
            <a:r>
              <a:rPr lang="en-US" b="1">
                <a:latin typeface="Courier New" pitchFamily="49" charset="0"/>
              </a:rPr>
              <a:t>CREATE</a:t>
            </a:r>
          </a:p>
          <a:p>
            <a:pPr lvl="1" eaLnBrk="1" hangingPunct="1"/>
            <a:r>
              <a:rPr lang="en-US"/>
              <a:t>The </a:t>
            </a:r>
            <a:r>
              <a:rPr lang="en-US">
                <a:latin typeface="Courier New" pitchFamily="49" charset="0"/>
              </a:rPr>
              <a:t>REPLACE</a:t>
            </a:r>
            <a:r>
              <a:rPr lang="en-US"/>
              <a:t> clause in the </a:t>
            </a:r>
            <a:r>
              <a:rPr lang="en-US">
                <a:latin typeface="Courier New" pitchFamily="49" charset="0"/>
              </a:rPr>
              <a:t>CREATE OR REPLACE</a:t>
            </a:r>
            <a:r>
              <a:rPr lang="en-US"/>
              <a:t> syntax is equivalent to dropping a function and re-creating it. When you use the </a:t>
            </a:r>
            <a:r>
              <a:rPr lang="en-US">
                <a:latin typeface="Courier New" pitchFamily="49" charset="0"/>
              </a:rPr>
              <a:t>CREATE OR REPLACE</a:t>
            </a:r>
            <a:r>
              <a:rPr lang="en-US"/>
              <a:t> syntax, the privileges granted on this object to other users remain the same. When you </a:t>
            </a:r>
            <a:r>
              <a:rPr lang="en-US">
                <a:latin typeface="Courier New" pitchFamily="49" charset="0"/>
              </a:rPr>
              <a:t>DROP</a:t>
            </a:r>
            <a:r>
              <a:rPr lang="en-US"/>
              <a:t> a function and then re-create it, all the privileges granted on this function are automatically revoked.</a:t>
            </a:r>
          </a:p>
          <a:p>
            <a:pPr lvl="1" eaLnBrk="1" hangingPunct="1"/>
            <a:r>
              <a:rPr lang="en-US" b="1"/>
              <a:t>Using SQL Developer</a:t>
            </a:r>
          </a:p>
          <a:p>
            <a:pPr lvl="1" eaLnBrk="1" hangingPunct="1"/>
            <a:r>
              <a:rPr lang="en-US"/>
              <a:t>To drop a function in SQL Developer, right-click the function name in the </a:t>
            </a:r>
            <a:r>
              <a:rPr lang="en-US" b="1"/>
              <a:t>Functions </a:t>
            </a:r>
            <a:r>
              <a:rPr lang="en-US"/>
              <a:t>node, and then select </a:t>
            </a:r>
            <a:r>
              <a:rPr lang="en-US" b="1"/>
              <a:t>Drop</a:t>
            </a:r>
            <a:r>
              <a:rPr lang="en-US"/>
              <a:t>. The </a:t>
            </a:r>
            <a:r>
              <a:rPr lang="en-US" b="1"/>
              <a:t>Drop </a:t>
            </a:r>
            <a:r>
              <a:rPr lang="en-US"/>
              <a:t>dialog box is displayed. To drop the function, click </a:t>
            </a:r>
            <a:r>
              <a:rPr lang="en-US" b="1"/>
              <a:t>Apply</a:t>
            </a:r>
            <a:r>
              <a:rPr lang="en-US"/>
              <a:t>.</a:t>
            </a:r>
          </a:p>
        </p:txBody>
      </p:sp>
      <p:sp>
        <p:nvSpPr>
          <p:cNvPr id="757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052DA15-15CC-431D-8AD0-5F823E9C01B1}" type="slidenum">
              <a:rPr lang="en-US" smtClean="0">
                <a:solidFill>
                  <a:srgbClr val="000000"/>
                </a:solidFill>
                <a:latin typeface="Arial" charset="0"/>
              </a:rPr>
              <a:pPr>
                <a:defRPr/>
              </a:pPr>
              <a:t>236</a:t>
            </a:fld>
            <a:endParaRPr lang="en-US">
              <a:solidFill>
                <a:srgbClr val="000000"/>
              </a:solidFill>
              <a:latin typeface="Arial" charset="0"/>
            </a:endParaRPr>
          </a:p>
        </p:txBody>
      </p:sp>
      <p:sp>
        <p:nvSpPr>
          <p:cNvPr id="819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97020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source code for PL/SQL functions is stored in the data dictionary tables. The source code is accessible for PL/SQL functions that are successfully or unsuccessfully compiled. To view the PL/SQL function code stored in the data dictionary, execute a </a:t>
            </a:r>
            <a:r>
              <a:rPr lang="en-US">
                <a:latin typeface="Courier New" pitchFamily="49" charset="0"/>
              </a:rPr>
              <a:t>SELECT</a:t>
            </a:r>
            <a:r>
              <a:rPr lang="en-US"/>
              <a:t> statement on the following tables where the </a:t>
            </a:r>
            <a:r>
              <a:rPr lang="en-US">
                <a:latin typeface="Courier New" pitchFamily="49" charset="0"/>
              </a:rPr>
              <a:t>TYPE</a:t>
            </a:r>
            <a:r>
              <a:rPr lang="en-US"/>
              <a:t> column value is </a:t>
            </a:r>
            <a:r>
              <a:rPr lang="en-US">
                <a:latin typeface="Courier New" pitchFamily="49" charset="0"/>
              </a:rPr>
              <a:t>FUNCTION</a:t>
            </a:r>
            <a:r>
              <a:rPr lang="en-US"/>
              <a:t>:</a:t>
            </a:r>
          </a:p>
          <a:p>
            <a:pPr lvl="2" eaLnBrk="1" hangingPunct="1"/>
            <a:r>
              <a:rPr lang="en-US"/>
              <a:t>The </a:t>
            </a:r>
            <a:r>
              <a:rPr lang="en-US">
                <a:latin typeface="Courier New" pitchFamily="49" charset="0"/>
              </a:rPr>
              <a:t>USER_SOURCE</a:t>
            </a:r>
            <a:r>
              <a:rPr lang="en-US"/>
              <a:t> table to display the PL/SQL code that you own</a:t>
            </a:r>
          </a:p>
          <a:p>
            <a:pPr lvl="2" eaLnBrk="1" hangingPunct="1"/>
            <a:r>
              <a:rPr lang="en-US"/>
              <a:t>The </a:t>
            </a:r>
            <a:r>
              <a:rPr lang="en-US">
                <a:latin typeface="Courier New" pitchFamily="49" charset="0"/>
              </a:rPr>
              <a:t>ALL_SOURCE</a:t>
            </a:r>
            <a:r>
              <a:rPr lang="en-US"/>
              <a:t> table to display the PL/SQL code to which you have been granted the </a:t>
            </a:r>
            <a:r>
              <a:rPr lang="en-US">
                <a:latin typeface="Courier New" pitchFamily="49" charset="0"/>
              </a:rPr>
              <a:t>EXECUTE</a:t>
            </a:r>
            <a:r>
              <a:rPr lang="en-US"/>
              <a:t> right by the owner of that subprogram code</a:t>
            </a:r>
          </a:p>
          <a:p>
            <a:pPr lvl="1" eaLnBrk="1" hangingPunct="1"/>
            <a:r>
              <a:rPr lang="en-US"/>
              <a:t>The second example in the slide uses the </a:t>
            </a:r>
            <a:r>
              <a:rPr lang="en-US">
                <a:latin typeface="Courier New" pitchFamily="49" charset="0"/>
              </a:rPr>
              <a:t>USER_SOURCE</a:t>
            </a:r>
            <a:r>
              <a:rPr lang="en-US"/>
              <a:t> table to display the source code for all the functions in your schema. </a:t>
            </a:r>
          </a:p>
          <a:p>
            <a:pPr lvl="1" eaLnBrk="1" hangingPunct="1"/>
            <a:r>
              <a:rPr lang="en-US"/>
              <a:t>You can also use the </a:t>
            </a:r>
            <a:r>
              <a:rPr lang="en-US">
                <a:latin typeface="Courier New" pitchFamily="49" charset="0"/>
              </a:rPr>
              <a:t>USER_OBJECTS</a:t>
            </a:r>
            <a:r>
              <a:rPr lang="en-US"/>
              <a:t> data dictionary view to display a list of your function names. </a:t>
            </a:r>
          </a:p>
          <a:p>
            <a:pPr lvl="1" eaLnBrk="1" hangingPunct="1"/>
            <a:r>
              <a:rPr lang="en-US" b="1"/>
              <a:t>Note: </a:t>
            </a:r>
            <a:r>
              <a:rPr lang="en-US"/>
              <a:t>The output of the second code example in the slide was generated using the Execute Statement (F9) icon on the toolbar to provide better-formatted output.</a:t>
            </a:r>
          </a:p>
        </p:txBody>
      </p:sp>
      <p:sp>
        <p:nvSpPr>
          <p:cNvPr id="768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CF8BCDA-5850-4E65-B1FE-676C7F6E648D}" type="slidenum">
              <a:rPr lang="en-US" smtClean="0">
                <a:solidFill>
                  <a:srgbClr val="000000"/>
                </a:solidFill>
                <a:latin typeface="Arial" charset="0"/>
              </a:rPr>
              <a:pPr>
                <a:defRPr/>
              </a:pPr>
              <a:t>237</a:t>
            </a:fld>
            <a:endParaRPr lang="en-US">
              <a:solidFill>
                <a:srgbClr val="000000"/>
              </a:solidFill>
              <a:latin typeface="Arial" charset="0"/>
            </a:endParaRPr>
          </a:p>
        </p:txBody>
      </p:sp>
      <p:sp>
        <p:nvSpPr>
          <p:cNvPr id="829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039966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Moving Through Code While Debugging </a:t>
            </a:r>
          </a:p>
          <a:p>
            <a:pPr lvl="1" eaLnBrk="1" hangingPunct="1"/>
            <a:r>
              <a:rPr lang="en-US"/>
              <a:t>The SQL Developer debugger enables you to control the execution of your program. You can control whether your program executes a single line of code, an entire subprogram (procedure or function), or an entire program block. By manually controlling when the program should run and when it should pause, you can quickly move over the sections that you know work correctly and concentrate on the sections that are causing problems.</a:t>
            </a:r>
          </a:p>
        </p:txBody>
      </p:sp>
      <p:sp>
        <p:nvSpPr>
          <p:cNvPr id="819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EC537B5-D0F2-45BF-9475-058EA7080B55}" type="slidenum">
              <a:rPr lang="en-US" smtClean="0">
                <a:solidFill>
                  <a:srgbClr val="000000"/>
                </a:solidFill>
                <a:latin typeface="Arial" charset="0"/>
              </a:rPr>
              <a:pPr>
                <a:defRPr/>
              </a:pPr>
              <a:t>238</a:t>
            </a:fld>
            <a:endParaRPr lang="en-US">
              <a:solidFill>
                <a:srgbClr val="000000"/>
              </a:solidFill>
              <a:latin typeface="Arial" charset="0"/>
            </a:endParaRPr>
          </a:p>
        </p:txBody>
      </p:sp>
      <p:sp>
        <p:nvSpPr>
          <p:cNvPr id="849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741189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Rot="1" noChangeAspect="1" noChangeArrowheads="1" noTextEdit="1"/>
          </p:cNvSpPr>
          <p:nvPr>
            <p:ph type="sldImg"/>
          </p:nvPr>
        </p:nvSpPr>
        <p:spPr>
          <a:ln/>
        </p:spPr>
      </p:sp>
      <p:sp>
        <p:nvSpPr>
          <p:cNvPr id="860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829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3587CE4-164A-4ED6-A8B2-E2D5C3B8C701}" type="slidenum">
              <a:rPr lang="en-US" smtClean="0">
                <a:solidFill>
                  <a:srgbClr val="000000"/>
                </a:solidFill>
                <a:latin typeface="Arial" charset="0"/>
              </a:rPr>
              <a:pPr>
                <a:defRPr/>
              </a:pPr>
              <a:t>239</a:t>
            </a:fld>
            <a:endParaRPr lang="en-US">
              <a:solidFill>
                <a:srgbClr val="000000"/>
              </a:solidFill>
              <a:latin typeface="Arial" charset="0"/>
            </a:endParaRPr>
          </a:p>
        </p:txBody>
      </p:sp>
    </p:spTree>
    <p:extLst>
      <p:ext uri="{BB962C8B-B14F-4D97-AF65-F5344CB8AC3E}">
        <p14:creationId xmlns:p14="http://schemas.microsoft.com/office/powerpoint/2010/main" val="165235424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tab displays a toolbar and the text of the subprogram, which you can edit. You can set and unset breakpoints for debugging by clicking to the left of the thin vertical line beside each statement with which you want to associate a breakpoint. (When a breakpoint is set, a red circle is displayed.)</a:t>
            </a:r>
          </a:p>
        </p:txBody>
      </p:sp>
      <p:sp>
        <p:nvSpPr>
          <p:cNvPr id="839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BB609670-4B0E-487D-8F8B-CEA0B00C837B}" type="slidenum">
              <a:rPr lang="en-US" smtClean="0">
                <a:solidFill>
                  <a:srgbClr val="000000"/>
                </a:solidFill>
                <a:latin typeface="Arial" charset="0"/>
              </a:rPr>
              <a:pPr>
                <a:defRPr/>
              </a:pPr>
              <a:t>240</a:t>
            </a:fld>
            <a:endParaRPr lang="en-US">
              <a:solidFill>
                <a:srgbClr val="000000"/>
              </a:solidFill>
              <a:latin typeface="Arial" charset="0"/>
            </a:endParaRPr>
          </a:p>
        </p:txBody>
      </p:sp>
      <p:sp>
        <p:nvSpPr>
          <p:cNvPr id="870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409575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Rot="1" noChangeAspect="1" noChangeArrowheads="1" noTextEdit="1"/>
          </p:cNvSpPr>
          <p:nvPr>
            <p:ph type="sldImg"/>
          </p:nvPr>
        </p:nvSpPr>
        <p:spPr>
          <a:ln/>
        </p:spPr>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849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72E3C25-3EE7-40D0-BDEB-ED0E607109E9}" type="slidenum">
              <a:rPr lang="en-US" smtClean="0">
                <a:solidFill>
                  <a:srgbClr val="000000"/>
                </a:solidFill>
                <a:latin typeface="Arial" charset="0"/>
              </a:rPr>
              <a:pPr>
                <a:defRPr/>
              </a:pPr>
              <a:t>241</a:t>
            </a:fld>
            <a:endParaRPr lang="en-US">
              <a:solidFill>
                <a:srgbClr val="000000"/>
              </a:solidFill>
              <a:latin typeface="Arial" charset="0"/>
            </a:endParaRPr>
          </a:p>
        </p:txBody>
      </p:sp>
    </p:spTree>
    <p:extLst>
      <p:ext uri="{BB962C8B-B14F-4D97-AF65-F5344CB8AC3E}">
        <p14:creationId xmlns:p14="http://schemas.microsoft.com/office/powerpoint/2010/main" val="21364698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Debugging - Log contains the debugging toolbar and informational messages. </a:t>
            </a:r>
          </a:p>
          <a:p>
            <a:pPr lvl="2" eaLnBrk="1" hangingPunct="1">
              <a:buFont typeface="Times New Roman" pitchFamily="18" charset="0"/>
              <a:buNone/>
            </a:pPr>
            <a:r>
              <a:rPr lang="en-US"/>
              <a:t>1.</a:t>
            </a:r>
            <a:r>
              <a:rPr lang="en-US" b="1"/>
              <a:t>	Find Execution Point:</a:t>
            </a:r>
            <a:r>
              <a:rPr lang="en-US"/>
              <a:t> Goes to the execution point (the next line of source code to be executed by the debugger)</a:t>
            </a:r>
          </a:p>
          <a:p>
            <a:pPr lvl="2" eaLnBrk="1" hangingPunct="1">
              <a:buFont typeface="Times New Roman" pitchFamily="18" charset="0"/>
              <a:buNone/>
            </a:pPr>
            <a:r>
              <a:rPr lang="en-US"/>
              <a:t>2.</a:t>
            </a:r>
            <a:r>
              <a:rPr lang="en-US" b="1"/>
              <a:t>	Step Over: </a:t>
            </a:r>
            <a:r>
              <a:rPr lang="en-US"/>
              <a:t>Bypasses the next subprogram (unless the subprogram has a breakpoint) and goes to the next statement after the subprogram. If the execution point is located on a subprogram call, it runs that subprogram without stopping (instead of stepping into it), and then positions the execution point on the statement that follows the call. If the execution point is located on the last statement of a subprogram, Step Over returns from the subprogram, placing the execution point on the line of code that follows the call to the subprogram from which you are returning.</a:t>
            </a:r>
            <a:r>
              <a:rPr lang="en-US" b="1"/>
              <a:t> </a:t>
            </a:r>
          </a:p>
          <a:p>
            <a:pPr lvl="2" eaLnBrk="1" hangingPunct="1">
              <a:buFont typeface="Times New Roman" pitchFamily="18" charset="0"/>
              <a:buNone/>
            </a:pPr>
            <a:r>
              <a:rPr lang="en-US"/>
              <a:t>3.</a:t>
            </a:r>
            <a:r>
              <a:rPr lang="en-US" b="1"/>
              <a:t>	Step Into: </a:t>
            </a:r>
            <a:r>
              <a:rPr lang="en-US"/>
              <a:t>Executes a single program statement at a time. If the execution point is located on a call to a subprogram, Step Into steps into that subprogram and places the execution point on its first statement. If the execution point is located on the last statement of a subprogram, Step Into returns from the subprogram, placing the execution point on the line of code that follows the call to the subprogram from which you are returning. </a:t>
            </a:r>
          </a:p>
          <a:p>
            <a:pPr lvl="2" eaLnBrk="1" hangingPunct="1">
              <a:buFont typeface="Times New Roman" pitchFamily="18" charset="0"/>
              <a:buNone/>
            </a:pPr>
            <a:r>
              <a:rPr lang="en-US"/>
              <a:t>4.	</a:t>
            </a:r>
            <a:r>
              <a:rPr lang="en-US" b="1"/>
              <a:t>Step Out: </a:t>
            </a:r>
            <a:r>
              <a:rPr lang="en-US"/>
              <a:t>Leaves the current subprogram and goes to the next statement</a:t>
            </a:r>
          </a:p>
        </p:txBody>
      </p:sp>
      <p:sp>
        <p:nvSpPr>
          <p:cNvPr id="860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7329193-32C3-4CA3-B608-1B7C724D96F6}" type="slidenum">
              <a:rPr lang="en-US" smtClean="0">
                <a:solidFill>
                  <a:srgbClr val="000000"/>
                </a:solidFill>
                <a:latin typeface="Arial" charset="0"/>
              </a:rPr>
              <a:pPr>
                <a:defRPr/>
              </a:pPr>
              <a:t>242</a:t>
            </a:fld>
            <a:endParaRPr lang="en-US">
              <a:solidFill>
                <a:srgbClr val="000000"/>
              </a:solidFill>
              <a:latin typeface="Arial" charset="0"/>
            </a:endParaRPr>
          </a:p>
        </p:txBody>
      </p:sp>
      <p:sp>
        <p:nvSpPr>
          <p:cNvPr id="890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0082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Rectangle 2"/>
          <p:cNvSpPr>
            <a:spLocks noGrp="1" noRot="1" noChangeAspect="1" noChangeArrowheads="1" noTextEdit="1"/>
          </p:cNvSpPr>
          <p:nvPr>
            <p:ph type="sldImg"/>
          </p:nvPr>
        </p:nvSpPr>
        <p:spPr>
          <a:ln/>
        </p:spPr>
      </p:sp>
      <p:sp>
        <p:nvSpPr>
          <p:cNvPr id="1729539" name="Rectangle 3"/>
          <p:cNvSpPr>
            <a:spLocks noGrp="1" noChangeArrowheads="1"/>
          </p:cNvSpPr>
          <p:nvPr>
            <p:ph type="body" idx="1"/>
          </p:nvPr>
        </p:nvSpPr>
        <p:spPr>
          <a:noFill/>
          <a:ln/>
        </p:spPr>
        <p:txBody>
          <a:bodyPr/>
          <a:lstStyle/>
          <a:p>
            <a:pPr marL="343586" lvl="1" indent="-229057" eaLnBrk="1" hangingPunct="1">
              <a:lnSpc>
                <a:spcPct val="95000"/>
              </a:lnSpc>
            </a:pPr>
            <a:r>
              <a:rPr lang="en-US"/>
              <a:t>Examine the two code blocks in the slide. </a:t>
            </a:r>
          </a:p>
          <a:p>
            <a:pPr lvl="2" eaLnBrk="1" hangingPunct="1">
              <a:lnSpc>
                <a:spcPct val="95000"/>
              </a:lnSpc>
              <a:buFont typeface="Times New Roman" pitchFamily="18" charset="0"/>
              <a:buNone/>
            </a:pPr>
            <a:r>
              <a:rPr lang="en-US"/>
              <a:t>1.	In the first block, the </a:t>
            </a:r>
            <a:r>
              <a:rPr lang="en-US">
                <a:latin typeface="Courier New" pitchFamily="49" charset="0"/>
              </a:rPr>
              <a:t>v_myName</a:t>
            </a:r>
            <a:r>
              <a:rPr lang="en-US"/>
              <a:t> variable is declared but not initialized. A value </a:t>
            </a:r>
            <a:r>
              <a:rPr lang="en-US">
                <a:latin typeface="Courier New" pitchFamily="49" charset="0"/>
              </a:rPr>
              <a:t>John</a:t>
            </a:r>
            <a:r>
              <a:rPr lang="en-US"/>
              <a:t> is assigned to the variable in the executable section. </a:t>
            </a:r>
          </a:p>
          <a:p>
            <a:pPr marL="744436" lvl="3" eaLnBrk="1" hangingPunct="1">
              <a:lnSpc>
                <a:spcPct val="95000"/>
              </a:lnSpc>
            </a:pPr>
            <a:r>
              <a:rPr lang="en-US"/>
              <a:t>String literals must be enclosed in single quotation marks. If your string has a quotation mark as in “Today’s Date,” the string would be </a:t>
            </a:r>
            <a:r>
              <a:rPr lang="en-US">
                <a:latin typeface="Courier New" pitchFamily="49" charset="0"/>
                <a:cs typeface="Courier New" pitchFamily="49" charset="0"/>
              </a:rPr>
              <a:t>'</a:t>
            </a:r>
            <a:r>
              <a:rPr lang="en-US">
                <a:latin typeface="Courier New" pitchFamily="49" charset="0"/>
              </a:rPr>
              <a:t>Today</a:t>
            </a:r>
            <a:r>
              <a:rPr lang="en-US">
                <a:latin typeface="Courier New" pitchFamily="49" charset="0"/>
                <a:cs typeface="Courier New" pitchFamily="49" charset="0"/>
              </a:rPr>
              <a:t>''</a:t>
            </a:r>
            <a:r>
              <a:rPr lang="en-US">
                <a:latin typeface="Courier New" pitchFamily="49" charset="0"/>
              </a:rPr>
              <a:t>s</a:t>
            </a:r>
            <a:r>
              <a:rPr lang="en-US"/>
              <a:t> </a:t>
            </a:r>
            <a:r>
              <a:rPr lang="en-US">
                <a:latin typeface="Courier New" pitchFamily="49" charset="0"/>
              </a:rPr>
              <a:t>Date</a:t>
            </a:r>
            <a:r>
              <a:rPr lang="en-US">
                <a:latin typeface="Courier New" pitchFamily="49" charset="0"/>
                <a:cs typeface="Courier New" pitchFamily="49" charset="0"/>
              </a:rPr>
              <a:t>'</a:t>
            </a:r>
            <a:r>
              <a:rPr lang="en-US"/>
              <a:t>.</a:t>
            </a:r>
          </a:p>
          <a:p>
            <a:pPr marL="744436" lvl="3" eaLnBrk="1" hangingPunct="1">
              <a:lnSpc>
                <a:spcPct val="95000"/>
              </a:lnSpc>
            </a:pPr>
            <a:r>
              <a:rPr lang="en-US"/>
              <a:t>The assignment operator is: “</a:t>
            </a:r>
            <a:r>
              <a:rPr lang="en-US">
                <a:latin typeface="Courier New" pitchFamily="49" charset="0"/>
              </a:rPr>
              <a:t>:=</a:t>
            </a:r>
            <a:r>
              <a:rPr lang="en-US"/>
              <a:t>”.</a:t>
            </a:r>
          </a:p>
          <a:p>
            <a:pPr marL="744436" lvl="3" eaLnBrk="1" hangingPunct="1">
              <a:lnSpc>
                <a:spcPct val="95000"/>
              </a:lnSpc>
            </a:pPr>
            <a:r>
              <a:rPr lang="en-US"/>
              <a:t>The </a:t>
            </a:r>
            <a:r>
              <a:rPr lang="en-US">
                <a:latin typeface="Courier New" pitchFamily="49" charset="0"/>
              </a:rPr>
              <a:t>PUT_LINE</a:t>
            </a:r>
            <a:r>
              <a:rPr lang="en-US"/>
              <a:t> procedure is invoked by passing the </a:t>
            </a:r>
            <a:r>
              <a:rPr lang="en-US">
                <a:latin typeface="Courier New" pitchFamily="49" charset="0"/>
              </a:rPr>
              <a:t>v_myName</a:t>
            </a:r>
            <a:r>
              <a:rPr lang="en-US"/>
              <a:t> variable. The value of the variable is concatenated with the string </a:t>
            </a:r>
            <a:r>
              <a:rPr lang="en-US">
                <a:latin typeface="Courier New" pitchFamily="49" charset="0"/>
                <a:cs typeface="Courier New" pitchFamily="49" charset="0"/>
              </a:rPr>
              <a:t>'</a:t>
            </a:r>
            <a:r>
              <a:rPr lang="en-US">
                <a:latin typeface="Courier New" pitchFamily="49" charset="0"/>
              </a:rPr>
              <a:t>My</a:t>
            </a:r>
            <a:r>
              <a:rPr lang="en-US"/>
              <a:t> </a:t>
            </a:r>
            <a:r>
              <a:rPr lang="en-US">
                <a:latin typeface="Courier New" pitchFamily="49" charset="0"/>
              </a:rPr>
              <a:t>name is</a:t>
            </a:r>
            <a:r>
              <a:rPr lang="en-US" b="1">
                <a:latin typeface="Courier New" pitchFamily="49" charset="0"/>
              </a:rPr>
              <a:t>:</a:t>
            </a:r>
            <a:r>
              <a:rPr lang="en-US">
                <a:latin typeface="Courier New" pitchFamily="49" charset="0"/>
                <a:cs typeface="Courier New" pitchFamily="49" charset="0"/>
              </a:rPr>
              <a:t>'</a:t>
            </a:r>
            <a:r>
              <a:rPr lang="en-US"/>
              <a:t>.</a:t>
            </a:r>
          </a:p>
          <a:p>
            <a:pPr marL="744436" lvl="3" eaLnBrk="1" hangingPunct="1">
              <a:lnSpc>
                <a:spcPct val="95000"/>
              </a:lnSpc>
            </a:pPr>
            <a:r>
              <a:rPr lang="en-US"/>
              <a:t>Output of this anonymous block is:</a:t>
            </a:r>
          </a:p>
          <a:p>
            <a:pPr lvl="2" eaLnBrk="1" hangingPunct="1">
              <a:lnSpc>
                <a:spcPct val="95000"/>
              </a:lnSpc>
              <a:buFont typeface="Times New Roman" pitchFamily="18" charset="0"/>
              <a:buAutoNum type="arabicPeriod"/>
            </a:pPr>
            <a:endParaRPr lang="en-US"/>
          </a:p>
          <a:p>
            <a:pPr lvl="2" eaLnBrk="1" hangingPunct="1">
              <a:lnSpc>
                <a:spcPct val="95000"/>
              </a:lnSpc>
            </a:pPr>
            <a:endParaRPr lang="en-US"/>
          </a:p>
          <a:p>
            <a:pPr lvl="2" eaLnBrk="1" hangingPunct="1">
              <a:lnSpc>
                <a:spcPct val="95000"/>
              </a:lnSpc>
            </a:pPr>
            <a:endParaRPr lang="en-US"/>
          </a:p>
          <a:p>
            <a:pPr lvl="2" eaLnBrk="1" hangingPunct="1">
              <a:lnSpc>
                <a:spcPct val="95000"/>
              </a:lnSpc>
            </a:pPr>
            <a:endParaRPr lang="en-US"/>
          </a:p>
          <a:p>
            <a:pPr lvl="2" eaLnBrk="1" hangingPunct="1">
              <a:lnSpc>
                <a:spcPct val="95000"/>
              </a:lnSpc>
              <a:buFont typeface="Times New Roman" pitchFamily="18" charset="0"/>
              <a:buNone/>
            </a:pPr>
            <a:r>
              <a:rPr lang="en-US"/>
              <a:t>2.	In the second block, the </a:t>
            </a:r>
            <a:r>
              <a:rPr lang="en-US">
                <a:latin typeface="Courier New" pitchFamily="49" charset="0"/>
              </a:rPr>
              <a:t>v_myName</a:t>
            </a:r>
            <a:r>
              <a:rPr lang="en-US"/>
              <a:t> variable is declared and initialized in the declarative section. </a:t>
            </a:r>
            <a:r>
              <a:rPr lang="en-US">
                <a:latin typeface="Courier New" pitchFamily="49" charset="0"/>
              </a:rPr>
              <a:t>v_myName</a:t>
            </a:r>
            <a:r>
              <a:rPr lang="en-US"/>
              <a:t> holds the value </a:t>
            </a:r>
            <a:r>
              <a:rPr lang="en-US">
                <a:latin typeface="Courier New" pitchFamily="49" charset="0"/>
              </a:rPr>
              <a:t>John</a:t>
            </a:r>
            <a:r>
              <a:rPr lang="en-US"/>
              <a:t> after initialization. This value is manipulated in the executable section of the block. The output of this anonymous block is:</a:t>
            </a:r>
          </a:p>
        </p:txBody>
      </p:sp>
      <p:pic>
        <p:nvPicPr>
          <p:cNvPr id="1729540" name="Picture 10" descr="C:\Coursedev\11gR2_PLSQL\D49990CG20\images\2-7a.gif"/>
          <p:cNvPicPr>
            <a:picLocks noChangeAspect="1" noChangeArrowheads="1"/>
          </p:cNvPicPr>
          <p:nvPr/>
        </p:nvPicPr>
        <p:blipFill>
          <a:blip r:embed="rId3"/>
          <a:srcRect t="7080" b="7080"/>
          <a:stretch>
            <a:fillRect/>
          </a:stretch>
        </p:blipFill>
        <p:spPr bwMode="auto">
          <a:xfrm>
            <a:off x="3514751" y="6859017"/>
            <a:ext cx="2007293" cy="836310"/>
          </a:xfrm>
          <a:prstGeom prst="rect">
            <a:avLst/>
          </a:prstGeom>
          <a:noFill/>
          <a:ln w="9525">
            <a:solidFill>
              <a:schemeClr val="tx1"/>
            </a:solidFill>
            <a:miter lim="800000"/>
            <a:headEnd/>
            <a:tailEnd/>
          </a:ln>
        </p:spPr>
      </p:pic>
      <p:pic>
        <p:nvPicPr>
          <p:cNvPr id="1729541" name="Picture 11" descr="C:\Coursedev\11gR2_PLSQL\D49990CG20\images\2-7b.gif"/>
          <p:cNvPicPr>
            <a:picLocks noChangeAspect="1" noChangeArrowheads="1"/>
          </p:cNvPicPr>
          <p:nvPr/>
        </p:nvPicPr>
        <p:blipFill>
          <a:blip r:embed="rId4"/>
          <a:srcRect b="26666"/>
          <a:stretch>
            <a:fillRect/>
          </a:stretch>
        </p:blipFill>
        <p:spPr bwMode="auto">
          <a:xfrm>
            <a:off x="3591158" y="8282016"/>
            <a:ext cx="1778070" cy="375227"/>
          </a:xfrm>
          <a:prstGeom prst="rect">
            <a:avLst/>
          </a:prstGeom>
          <a:noFill/>
          <a:ln w="9525">
            <a:solidFill>
              <a:schemeClr val="tx1"/>
            </a:solidFill>
            <a:miter lim="800000"/>
            <a:headEnd/>
            <a:tailEnd/>
          </a:ln>
        </p:spPr>
      </p:pic>
      <p:sp>
        <p:nvSpPr>
          <p:cNvPr id="47110" name="Footer Placeholder 9"/>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B22BBB8E-24BF-48EF-8770-96567C90482D}" type="slidenum">
              <a:rPr lang="en-US" smtClean="0">
                <a:solidFill>
                  <a:srgbClr val="000000"/>
                </a:solidFill>
              </a:rPr>
              <a:pPr eaLnBrk="1" hangingPunct="1">
                <a:defRPr/>
              </a:pPr>
              <a:t>27</a:t>
            </a:fld>
            <a:endParaRPr lang="en-US">
              <a:solidFill>
                <a:srgbClr val="000000"/>
              </a:solidFill>
            </a:endParaRPr>
          </a:p>
        </p:txBody>
      </p:sp>
    </p:spTree>
    <p:extLst>
      <p:ext uri="{BB962C8B-B14F-4D97-AF65-F5344CB8AC3E}">
        <p14:creationId xmlns:p14="http://schemas.microsoft.com/office/powerpoint/2010/main" val="117723740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buFont typeface="Times New Roman" pitchFamily="18" charset="0"/>
              <a:buNone/>
            </a:pPr>
            <a:r>
              <a:rPr lang="en-US"/>
              <a:t>5.</a:t>
            </a:r>
            <a:r>
              <a:rPr lang="en-US" b="1"/>
              <a:t>	Step to End of Method: </a:t>
            </a:r>
            <a:r>
              <a:rPr lang="en-US"/>
              <a:t>Goes to the last statement of the current subprogram</a:t>
            </a:r>
          </a:p>
          <a:p>
            <a:pPr lvl="2" eaLnBrk="1" hangingPunct="1">
              <a:buFont typeface="Times New Roman" pitchFamily="18" charset="0"/>
              <a:buNone/>
            </a:pPr>
            <a:r>
              <a:rPr lang="en-US"/>
              <a:t>6.</a:t>
            </a:r>
            <a:r>
              <a:rPr lang="en-US" b="1"/>
              <a:t>	Resume: </a:t>
            </a:r>
            <a:r>
              <a:rPr lang="en-US"/>
              <a:t>Continues execution</a:t>
            </a:r>
          </a:p>
          <a:p>
            <a:pPr lvl="2" eaLnBrk="1" hangingPunct="1">
              <a:buFont typeface="Times New Roman" pitchFamily="18" charset="0"/>
              <a:buNone/>
            </a:pPr>
            <a:r>
              <a:rPr lang="en-US"/>
              <a:t>7.</a:t>
            </a:r>
            <a:r>
              <a:rPr lang="en-US" b="1"/>
              <a:t>	Pause: </a:t>
            </a:r>
            <a:r>
              <a:rPr lang="en-US"/>
              <a:t>Halts execution but does not exit, thus allowing you to resume execution</a:t>
            </a:r>
          </a:p>
          <a:p>
            <a:pPr lvl="2" eaLnBrk="1" hangingPunct="1">
              <a:buFont typeface="Times New Roman" pitchFamily="18" charset="0"/>
              <a:buNone/>
            </a:pPr>
            <a:r>
              <a:rPr lang="en-US"/>
              <a:t>8.</a:t>
            </a:r>
            <a:r>
              <a:rPr lang="en-US" b="1"/>
              <a:t>	Terminate: </a:t>
            </a:r>
            <a:r>
              <a:rPr lang="en-US"/>
              <a:t>Halts and exits the execution. You cannot resume execution from this point; instead, to start running or debugging from the beginning of the subprogram, click the Run or Debug icon in the Source tab toolbar.</a:t>
            </a:r>
          </a:p>
        </p:txBody>
      </p:sp>
      <p:sp>
        <p:nvSpPr>
          <p:cNvPr id="870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D31A86D-DC29-405A-AFAC-1EFB233E719F}" type="slidenum">
              <a:rPr lang="en-US" smtClean="0">
                <a:solidFill>
                  <a:srgbClr val="000000"/>
                </a:solidFill>
                <a:latin typeface="Arial" charset="0"/>
              </a:rPr>
              <a:pPr>
                <a:defRPr/>
              </a:pPr>
              <a:t>243</a:t>
            </a:fld>
            <a:endParaRPr lang="en-US">
              <a:solidFill>
                <a:srgbClr val="000000"/>
              </a:solidFill>
              <a:latin typeface="Arial" charset="0"/>
            </a:endParaRPr>
          </a:p>
        </p:txBody>
      </p:sp>
      <p:sp>
        <p:nvSpPr>
          <p:cNvPr id="901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128582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Setting Expression Watches</a:t>
            </a:r>
          </a:p>
          <a:p>
            <a:pPr lvl="1" eaLnBrk="1" hangingPunct="1"/>
            <a:r>
              <a:rPr lang="en-US"/>
              <a:t>A watch enables you to monitor the changing values of variables or expressions as your program runs. After you enter a watch expression, the Watches window displays the current value of the expression. As your program runs, the value of the watch changes as your program updates the values of the variables in the watch expression. </a:t>
            </a:r>
          </a:p>
          <a:p>
            <a:pPr lvl="1" eaLnBrk="1" hangingPunct="1"/>
            <a:r>
              <a:rPr lang="en-US"/>
              <a:t>A watch evaluates an expression according to the current context, which is controlled by the selection in the Stack window. If you move to a new context, the expression is reevaluated for the new context. If the execution point moves to a location where any of the variables in the watch expression are undefined, the entire watch expression becomes undefined. If the execution point returns to a location where the watch expression can be evaluated, the Watches window again displays the value of the watch expression. </a:t>
            </a:r>
          </a:p>
          <a:p>
            <a:pPr lvl="1" eaLnBrk="1" hangingPunct="1"/>
            <a:r>
              <a:rPr lang="en-US"/>
              <a:t>To open the Watches window, click View, then Debugger, then Watches. </a:t>
            </a:r>
          </a:p>
          <a:p>
            <a:pPr lvl="1" eaLnBrk="1" hangingPunct="1"/>
            <a:r>
              <a:rPr lang="en-US"/>
              <a:t>To add a watch, right-click in the Watches window and select Add Watch. To edit a watch, right-click in the Watches window and select Edit Watch.</a:t>
            </a:r>
          </a:p>
          <a:p>
            <a:pPr lvl="1" eaLnBrk="1" hangingPunct="1"/>
            <a:r>
              <a:rPr lang="en-US" b="1"/>
              <a:t>Note:</a:t>
            </a:r>
            <a:r>
              <a:rPr lang="en-US"/>
              <a:t> If you cannot see some of the debugging tabs described in this lesson, you can re-display such tabs by using the View &gt; Debugger menu option.</a:t>
            </a:r>
          </a:p>
        </p:txBody>
      </p:sp>
      <p:sp>
        <p:nvSpPr>
          <p:cNvPr id="880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BC310501-F035-4AA4-81C7-B7FF1455E587}" type="slidenum">
              <a:rPr lang="en-US" smtClean="0">
                <a:solidFill>
                  <a:srgbClr val="000000"/>
                </a:solidFill>
                <a:latin typeface="Arial" charset="0"/>
              </a:rPr>
              <a:pPr>
                <a:defRPr/>
              </a:pPr>
              <a:t>244</a:t>
            </a:fld>
            <a:endParaRPr lang="en-US">
              <a:solidFill>
                <a:srgbClr val="000000"/>
              </a:solidFill>
              <a:latin typeface="Arial" charset="0"/>
            </a:endParaRPr>
          </a:p>
        </p:txBody>
      </p:sp>
      <p:sp>
        <p:nvSpPr>
          <p:cNvPr id="911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545068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emp_list</a:t>
            </a:r>
            <a:r>
              <a:rPr lang="en-US"/>
              <a:t> procedure gathers employee information such the employee’s department name, ID, name, salary, and commission percentage. The procedure creates a record to store the employee’s information. The procedure also creates a table that can hold multiple records of employees. “i” is a counter. </a:t>
            </a:r>
          </a:p>
          <a:p>
            <a:pPr lvl="1" eaLnBrk="1" hangingPunct="1"/>
            <a:r>
              <a:rPr lang="en-US"/>
              <a:t>The code opens the cursor and fetches the employees’ records. The code also checks whether or not there are more records to fetch or whether the number of records fetched so far is less than the number of records that you specify. The code eventually prints out the employees’ information. The procedure also calls the </a:t>
            </a:r>
            <a:r>
              <a:rPr lang="en-US">
                <a:latin typeface="Courier New" pitchFamily="49" charset="0"/>
              </a:rPr>
              <a:t>get_location</a:t>
            </a:r>
            <a:r>
              <a:rPr lang="en-US"/>
              <a:t> function that returns the name of the city in which an employee works.</a:t>
            </a:r>
          </a:p>
          <a:p>
            <a:pPr lvl="1" eaLnBrk="1" hangingPunct="1"/>
            <a:r>
              <a:rPr lang="en-US" b="1"/>
              <a:t>Note: </a:t>
            </a:r>
            <a:r>
              <a:rPr lang="en-US"/>
              <a:t>Make sure that you are displaying the procedure code in edit mode. To edit the procedure code, click the Edit icon on the procedure’s toolbar.</a:t>
            </a:r>
          </a:p>
        </p:txBody>
      </p:sp>
      <p:sp>
        <p:nvSpPr>
          <p:cNvPr id="890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338B8DB-9AB1-4C22-B6DA-C320889EF002}" type="slidenum">
              <a:rPr lang="en-US" smtClean="0">
                <a:solidFill>
                  <a:srgbClr val="000000"/>
                </a:solidFill>
                <a:latin typeface="Arial" charset="0"/>
              </a:rPr>
              <a:pPr>
                <a:defRPr/>
              </a:pPr>
              <a:t>245</a:t>
            </a:fld>
            <a:endParaRPr lang="en-US">
              <a:solidFill>
                <a:srgbClr val="000000"/>
              </a:solidFill>
              <a:latin typeface="Arial" charset="0"/>
            </a:endParaRPr>
          </a:p>
        </p:txBody>
      </p:sp>
      <p:sp>
        <p:nvSpPr>
          <p:cNvPr id="921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9558389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Debugging a Procedure Example: Creating a New Procedure</a:t>
            </a:r>
          </a:p>
          <a:p>
            <a:pPr lvl="1" eaLnBrk="1" hangingPunct="1"/>
            <a:r>
              <a:rPr lang="en-US"/>
              <a:t>This function returns the city in which an employee works. It is called from the </a:t>
            </a:r>
            <a:r>
              <a:rPr lang="en-US">
                <a:latin typeface="Courier New" pitchFamily="49" charset="0"/>
              </a:rPr>
              <a:t>emp_list </a:t>
            </a:r>
            <a:r>
              <a:rPr lang="en-US"/>
              <a:t>procedure.</a:t>
            </a:r>
          </a:p>
        </p:txBody>
      </p:sp>
      <p:sp>
        <p:nvSpPr>
          <p:cNvPr id="901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A558B4E-B00A-4806-9DC4-9D0067ECAA7F}" type="slidenum">
              <a:rPr lang="en-US" smtClean="0">
                <a:solidFill>
                  <a:srgbClr val="000000"/>
                </a:solidFill>
                <a:latin typeface="Arial" charset="0"/>
              </a:rPr>
              <a:pPr>
                <a:defRPr/>
              </a:pPr>
              <a:t>246</a:t>
            </a:fld>
            <a:endParaRPr lang="en-US">
              <a:solidFill>
                <a:srgbClr val="000000"/>
              </a:solidFill>
              <a:latin typeface="Arial" charset="0"/>
            </a:endParaRPr>
          </a:p>
        </p:txBody>
      </p:sp>
      <p:sp>
        <p:nvSpPr>
          <p:cNvPr id="931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8989491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the example in the slide, the </a:t>
            </a:r>
            <a:r>
              <a:rPr lang="en-US">
                <a:latin typeface="Courier New" pitchFamily="49" charset="0"/>
              </a:rPr>
              <a:t>emp_list</a:t>
            </a:r>
            <a:r>
              <a:rPr lang="en-US"/>
              <a:t> procedure is displayed in edit mode, and four breakpoints are added to various locations in the code. To compile the procedure for debugging, right-click the code, and then select Compile for Debug from the shortcut menu. The Messages – Log tab displays the message that the procedure was compiled.</a:t>
            </a:r>
          </a:p>
        </p:txBody>
      </p:sp>
      <p:sp>
        <p:nvSpPr>
          <p:cNvPr id="9113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05C2D27-1C33-4722-983D-4D2096D82BC8}" type="slidenum">
              <a:rPr lang="en-US" smtClean="0">
                <a:solidFill>
                  <a:srgbClr val="000000"/>
                </a:solidFill>
                <a:latin typeface="Arial" charset="0"/>
              </a:rPr>
              <a:pPr>
                <a:defRPr/>
              </a:pPr>
              <a:t>247</a:t>
            </a:fld>
            <a:endParaRPr lang="en-US">
              <a:solidFill>
                <a:srgbClr val="000000"/>
              </a:solidFill>
              <a:latin typeface="Arial" charset="0"/>
            </a:endParaRPr>
          </a:p>
        </p:txBody>
      </p:sp>
      <p:sp>
        <p:nvSpPr>
          <p:cNvPr id="942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8442851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the example in the slide, the </a:t>
            </a:r>
            <a:r>
              <a:rPr lang="en-US">
                <a:latin typeface="Courier New" pitchFamily="49" charset="0"/>
              </a:rPr>
              <a:t>get_location</a:t>
            </a:r>
            <a:r>
              <a:rPr lang="en-US"/>
              <a:t> function is displayed in edit mode. To compile the function for debugging, right-click the code, and then select Compile for Debug from the shortcut menu. The Messages – Log tab displays the message that the function was compiled.</a:t>
            </a:r>
          </a:p>
        </p:txBody>
      </p:sp>
      <p:sp>
        <p:nvSpPr>
          <p:cNvPr id="921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1AFEC0B-7175-4D40-9B69-717B3E8215CA}" type="slidenum">
              <a:rPr lang="en-US" smtClean="0">
                <a:solidFill>
                  <a:srgbClr val="000000"/>
                </a:solidFill>
                <a:latin typeface="Arial" charset="0"/>
              </a:rPr>
              <a:pPr>
                <a:defRPr/>
              </a:pPr>
              <a:t>248</a:t>
            </a:fld>
            <a:endParaRPr lang="en-US">
              <a:solidFill>
                <a:srgbClr val="000000"/>
              </a:solidFill>
              <a:latin typeface="Arial" charset="0"/>
            </a:endParaRPr>
          </a:p>
        </p:txBody>
      </p:sp>
      <p:sp>
        <p:nvSpPr>
          <p:cNvPr id="952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1109376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next step in the debugging process is to debug the procedure using any of the several available methods mentioned earlier, such as clicking the Debug icon on the procedure’s toolbar. An anonymous block is displayed, where you are prompted to enter the parameters for this procedure. </a:t>
            </a:r>
            <a:r>
              <a:rPr lang="en-US">
                <a:latin typeface="Courier New" pitchFamily="49" charset="0"/>
              </a:rPr>
              <a:t>emp_list</a:t>
            </a:r>
            <a:r>
              <a:rPr lang="en-US"/>
              <a:t> has one parameter, </a:t>
            </a:r>
            <a:r>
              <a:rPr lang="en-US">
                <a:latin typeface="Courier New" pitchFamily="49" charset="0"/>
              </a:rPr>
              <a:t>PMAXROWS</a:t>
            </a:r>
            <a:r>
              <a:rPr lang="en-US"/>
              <a:t>, which specifies the number of records to return. Replace the second </a:t>
            </a:r>
            <a:r>
              <a:rPr lang="en-US">
                <a:latin typeface="Courier New" pitchFamily="49" charset="0"/>
              </a:rPr>
              <a:t>PMAXROWS</a:t>
            </a:r>
            <a:r>
              <a:rPr lang="en-US"/>
              <a:t> with a number such as 100, and then click OK.</a:t>
            </a:r>
          </a:p>
        </p:txBody>
      </p:sp>
      <p:sp>
        <p:nvSpPr>
          <p:cNvPr id="9318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52B0414-B579-4DAD-96A3-E29BEF73CDC9}" type="slidenum">
              <a:rPr lang="en-US" smtClean="0">
                <a:solidFill>
                  <a:srgbClr val="000000"/>
                </a:solidFill>
                <a:latin typeface="Arial" charset="0"/>
              </a:rPr>
              <a:pPr>
                <a:defRPr/>
              </a:pPr>
              <a:t>249</a:t>
            </a:fld>
            <a:endParaRPr lang="en-US">
              <a:solidFill>
                <a:srgbClr val="000000"/>
              </a:solidFill>
              <a:latin typeface="Arial" charset="0"/>
            </a:endParaRPr>
          </a:p>
        </p:txBody>
      </p:sp>
      <p:sp>
        <p:nvSpPr>
          <p:cNvPr id="962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0871939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Step Into Debugging Tool </a:t>
            </a:r>
          </a:p>
          <a:p>
            <a:pPr lvl="1" eaLnBrk="1" hangingPunct="1"/>
            <a:r>
              <a:rPr lang="en-US"/>
              <a:t>The Step Into command executes a single program statement at a time. If the execution point is located on a call to a subprogram, the Step Into command steps into that subprogram and places the execution point on the subprogram’s first statement. If the execution point is located on the last statement of a subprogram, choosing Step Into causes the debugger to return from the subprogram, placing the execution point on the line of code that follows the call to the subprogram you are returning from. The term </a:t>
            </a:r>
            <a:r>
              <a:rPr lang="en-US" i="1"/>
              <a:t>single stepping</a:t>
            </a:r>
            <a:r>
              <a:rPr lang="en-US"/>
              <a:t> refers to using Step Into to run successively though the statements in your program code. You can step into a subprogram in any of the following ways: Select Debug &gt; Step Into, press F7, or click the Step Into icon in the Debugging – Log toolbar. </a:t>
            </a:r>
          </a:p>
          <a:p>
            <a:pPr lvl="1" eaLnBrk="1" hangingPunct="1"/>
            <a:r>
              <a:rPr lang="en-US"/>
              <a:t>In the example in the slide, the program control is stopped at the first breakpoint in the code. The arrow next to the breakpoint indicated that this is the line of code that will be executed next. Note the various tabs at the bottom of the window. </a:t>
            </a:r>
            <a:endParaRPr lang="en-US" b="1"/>
          </a:p>
          <a:p>
            <a:pPr lvl="1" eaLnBrk="1" hangingPunct="1"/>
            <a:r>
              <a:rPr lang="en-US" b="1"/>
              <a:t>Note: </a:t>
            </a:r>
            <a:r>
              <a:rPr lang="en-US"/>
              <a:t>The Step Into and Step Over commands offer the simplest way of moving through your program code. While the two commands are very similar, they each offer a different way to control code execution.</a:t>
            </a:r>
          </a:p>
        </p:txBody>
      </p:sp>
      <p:sp>
        <p:nvSpPr>
          <p:cNvPr id="942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F512456-36CA-4590-9B0D-C69123DC9C74}" type="slidenum">
              <a:rPr lang="en-US" smtClean="0">
                <a:solidFill>
                  <a:srgbClr val="000000"/>
                </a:solidFill>
                <a:latin typeface="Arial" charset="0"/>
              </a:rPr>
              <a:pPr>
                <a:defRPr/>
              </a:pPr>
              <a:t>250</a:t>
            </a:fld>
            <a:endParaRPr lang="en-US">
              <a:solidFill>
                <a:srgbClr val="000000"/>
              </a:solidFill>
              <a:latin typeface="Arial" charset="0"/>
            </a:endParaRPr>
          </a:p>
        </p:txBody>
      </p:sp>
      <p:sp>
        <p:nvSpPr>
          <p:cNvPr id="972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0200640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Debugging </a:t>
            </a:r>
            <a:r>
              <a:rPr lang="en-US">
                <a:latin typeface="Courier New" pitchFamily="49" charset="0"/>
              </a:rPr>
              <a:t>emp_list:</a:t>
            </a:r>
            <a:r>
              <a:rPr lang="en-US"/>
              <a:t> Step Into the Code</a:t>
            </a:r>
          </a:p>
          <a:p>
            <a:pPr lvl="1" eaLnBrk="1" hangingPunct="1"/>
            <a:r>
              <a:rPr lang="en-US"/>
              <a:t>Selecting the Step Into command executes a single program statement at a time. If the execution point is located on a call to a subprogram, the Step Into command steps into that subprogram and places the execution at the first statement in the subprogram. </a:t>
            </a:r>
          </a:p>
          <a:p>
            <a:pPr lvl="1" eaLnBrk="1" hangingPunct="1"/>
            <a:r>
              <a:rPr lang="en-US"/>
              <a:t>In the example in the slide, pressing F7 executes the line of code at the first breakpoint. In this case, program control is transferred to the section where the cursor is defined.</a:t>
            </a:r>
          </a:p>
        </p:txBody>
      </p:sp>
      <p:sp>
        <p:nvSpPr>
          <p:cNvPr id="952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8406305-A628-4CD5-A19F-8605125CB6DE}" type="slidenum">
              <a:rPr lang="en-US" smtClean="0">
                <a:solidFill>
                  <a:srgbClr val="000000"/>
                </a:solidFill>
                <a:latin typeface="Arial" charset="0"/>
              </a:rPr>
              <a:pPr>
                <a:defRPr/>
              </a:pPr>
              <a:t>251</a:t>
            </a:fld>
            <a:endParaRPr lang="en-US">
              <a:solidFill>
                <a:srgbClr val="000000"/>
              </a:solidFill>
              <a:latin typeface="Arial" charset="0"/>
            </a:endParaRPr>
          </a:p>
        </p:txBody>
      </p:sp>
      <p:sp>
        <p:nvSpPr>
          <p:cNvPr id="983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952978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While you are debugging your code, you can use the Data tab to display and modify the variables. You can also set watches to monitor a subset of the variables displayed in the Data tab. To display or hide the Data, Smart Data, and Watch tabs: Select View &gt; Debugger, and then select the tabs that you want to display or hide.</a:t>
            </a:r>
          </a:p>
        </p:txBody>
      </p:sp>
      <p:sp>
        <p:nvSpPr>
          <p:cNvPr id="962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D751346-1D27-4373-BAD3-137B208E8AF0}" type="slidenum">
              <a:rPr lang="en-US" smtClean="0">
                <a:solidFill>
                  <a:srgbClr val="000000"/>
                </a:solidFill>
                <a:latin typeface="Arial" charset="0"/>
              </a:rPr>
              <a:pPr>
                <a:defRPr/>
              </a:pPr>
              <a:t>252</a:t>
            </a:fld>
            <a:endParaRPr lang="en-US">
              <a:solidFill>
                <a:srgbClr val="000000"/>
              </a:solidFill>
              <a:latin typeface="Arial" charset="0"/>
            </a:endParaRPr>
          </a:p>
        </p:txBody>
      </p:sp>
      <p:sp>
        <p:nvSpPr>
          <p:cNvPr id="993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9767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Rectangle 2"/>
          <p:cNvSpPr>
            <a:spLocks noGrp="1" noRot="1" noChangeAspect="1" noChangeArrowheads="1" noTextEdit="1"/>
          </p:cNvSpPr>
          <p:nvPr>
            <p:ph type="sldImg"/>
          </p:nvPr>
        </p:nvSpPr>
        <p:spPr>
          <a:ln/>
        </p:spPr>
      </p:sp>
      <p:sp>
        <p:nvSpPr>
          <p:cNvPr id="1730563" name="Rectangle 3"/>
          <p:cNvSpPr>
            <a:spLocks noGrp="1" noChangeArrowheads="1"/>
          </p:cNvSpPr>
          <p:nvPr>
            <p:ph type="body" idx="1"/>
          </p:nvPr>
        </p:nvSpPr>
        <p:spPr>
          <a:noFill/>
          <a:ln/>
        </p:spPr>
        <p:txBody>
          <a:bodyPr/>
          <a:lstStyle/>
          <a:p>
            <a:pPr lvl="1" eaLnBrk="1" hangingPunct="1"/>
            <a:r>
              <a:rPr lang="en-US"/>
              <a:t>If your string contains an apostrophe (identical to a single quotation mark), you must double the quotation mark, as in the following example: </a:t>
            </a:r>
          </a:p>
          <a:p>
            <a:pPr lvl="4" eaLnBrk="1" hangingPunct="1"/>
            <a:r>
              <a:rPr lang="en-US"/>
              <a:t> v_event  VARCHAR2(15):='Father''s day';</a:t>
            </a:r>
          </a:p>
          <a:p>
            <a:pPr lvl="1" eaLnBrk="1" hangingPunct="1"/>
            <a:r>
              <a:rPr lang="en-US"/>
              <a:t>The first quotation mark acts as the escape character. This makes your string complicated, especially if you have SQL statements as strings. You can specify any character that is not present in the string as a delimiter. The slide shows how to use the </a:t>
            </a:r>
            <a:r>
              <a:rPr lang="en-US">
                <a:latin typeface="Courier New" pitchFamily="49" charset="0"/>
              </a:rPr>
              <a:t>q'</a:t>
            </a:r>
            <a:r>
              <a:rPr lang="en-US"/>
              <a:t> notation to specify the delimiter. The example uses </a:t>
            </a:r>
            <a:r>
              <a:rPr lang="en-US">
                <a:latin typeface="Courier New" pitchFamily="49" charset="0"/>
              </a:rPr>
              <a:t>!</a:t>
            </a:r>
            <a:r>
              <a:rPr lang="en-US"/>
              <a:t> and </a:t>
            </a:r>
            <a:r>
              <a:rPr lang="en-US">
                <a:latin typeface="Courier New" pitchFamily="49" charset="0"/>
              </a:rPr>
              <a:t>[</a:t>
            </a:r>
            <a:r>
              <a:rPr lang="en-US"/>
              <a:t> as delimiters. Consider the following example:</a:t>
            </a:r>
          </a:p>
          <a:p>
            <a:pPr lvl="4" eaLnBrk="1" hangingPunct="1"/>
            <a:r>
              <a:rPr lang="en-US"/>
              <a:t> v_event  := q'!Father's day!';</a:t>
            </a:r>
          </a:p>
          <a:p>
            <a:pPr lvl="1" eaLnBrk="1" hangingPunct="1"/>
            <a:r>
              <a:rPr lang="en-US"/>
              <a:t>You can compare this with the first example on this page. You start the string with </a:t>
            </a:r>
            <a:r>
              <a:rPr lang="en-US">
                <a:latin typeface="Courier New" pitchFamily="49" charset="0"/>
              </a:rPr>
              <a:t>q'</a:t>
            </a:r>
            <a:r>
              <a:rPr lang="en-US"/>
              <a:t> if you want to use a delimiter. The character following the notation is the delimiter used. Enter your string after specifying the delimiter, close the delimiter, and close the notation with a single quotation mark. The following example shows how to use </a:t>
            </a:r>
            <a:r>
              <a:rPr lang="en-US">
                <a:latin typeface="Courier New" pitchFamily="49" charset="0"/>
              </a:rPr>
              <a:t>[</a:t>
            </a:r>
            <a:r>
              <a:rPr lang="en-US"/>
              <a:t> as a delimiter:</a:t>
            </a:r>
          </a:p>
          <a:p>
            <a:pPr lvl="4" eaLnBrk="1" hangingPunct="1"/>
            <a:r>
              <a:rPr lang="en-US"/>
              <a:t> v_event  := q'[Mother's day]';</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82DD10AF-B2D9-406E-A443-425D24A86CA2}" type="slidenum">
              <a:rPr lang="en-US" smtClean="0">
                <a:solidFill>
                  <a:srgbClr val="000000"/>
                </a:solidFill>
              </a:rPr>
              <a:pPr eaLnBrk="1" hangingPunct="1">
                <a:defRPr/>
              </a:pPr>
              <a:t>28</a:t>
            </a:fld>
            <a:endParaRPr lang="en-US">
              <a:solidFill>
                <a:srgbClr val="000000"/>
              </a:solidFill>
            </a:endParaRPr>
          </a:p>
        </p:txBody>
      </p:sp>
    </p:spTree>
    <p:extLst>
      <p:ext uri="{BB962C8B-B14F-4D97-AF65-F5344CB8AC3E}">
        <p14:creationId xmlns:p14="http://schemas.microsoft.com/office/powerpoint/2010/main" val="210128575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To modify the value of a variable in the Data tab, right-click the variable name, and then select Modify Value from the shortcut menu. The Modify Value window is displayed. The current value for the variable is displayed. You can enter a new value in the second text box, and then click OK.</a:t>
            </a:r>
          </a:p>
        </p:txBody>
      </p:sp>
      <p:sp>
        <p:nvSpPr>
          <p:cNvPr id="972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16D904D1-6539-4CA4-A81D-20C39C4A5B76}" type="slidenum">
              <a:rPr lang="en-US" smtClean="0">
                <a:solidFill>
                  <a:srgbClr val="000000"/>
                </a:solidFill>
                <a:latin typeface="Arial" charset="0"/>
              </a:rPr>
              <a:pPr>
                <a:defRPr/>
              </a:pPr>
              <a:t>253</a:t>
            </a:fld>
            <a:endParaRPr lang="en-US">
              <a:solidFill>
                <a:srgbClr val="000000"/>
              </a:solidFill>
              <a:latin typeface="Arial" charset="0"/>
            </a:endParaRPr>
          </a:p>
        </p:txBody>
      </p:sp>
      <p:sp>
        <p:nvSpPr>
          <p:cNvPr id="1003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968934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Step Over Debugging Tool</a:t>
            </a:r>
          </a:p>
          <a:p>
            <a:pPr lvl="1" eaLnBrk="1" hangingPunct="1"/>
            <a:r>
              <a:rPr lang="en-US"/>
              <a:t>The Step Over command, like Step Into, enables you to execute program statements one at a time. However, if you issue the Step Over command when the execution point is located on a subprogram call, the debugger runs that subprogram without stopping (instead of stepping into it), and then positions the execution point on the statement that follows the subprogram call. If the execution point is located on the last statement of a subprogram, choosing Step Over causes the debugger to return from the subprogram, placing the execution point on the line of code that follows the call to the subprogram you are returning from. You can step over a subprogram in any of the following ways: Select Debug &gt; Step Over, press F8, or click  the Step Over icon in the Debugging – Log toolbar.</a:t>
            </a:r>
          </a:p>
          <a:p>
            <a:pPr lvl="1" eaLnBrk="1" hangingPunct="1"/>
            <a:r>
              <a:rPr lang="en-US"/>
              <a:t>In the example in the slide, stepping over will execute the open cursor line without transferring program control to the cursor definition as was the case with the Step Into option example.</a:t>
            </a:r>
          </a:p>
        </p:txBody>
      </p:sp>
      <p:sp>
        <p:nvSpPr>
          <p:cNvPr id="983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DCD259A-C473-4783-937F-FBBC3917BCA5}" type="slidenum">
              <a:rPr lang="en-US" smtClean="0">
                <a:solidFill>
                  <a:srgbClr val="000000"/>
                </a:solidFill>
                <a:latin typeface="Arial" charset="0"/>
              </a:rPr>
              <a:pPr>
                <a:defRPr/>
              </a:pPr>
              <a:t>254</a:t>
            </a:fld>
            <a:endParaRPr lang="en-US">
              <a:solidFill>
                <a:srgbClr val="000000"/>
              </a:solidFill>
              <a:latin typeface="Arial" charset="0"/>
            </a:endParaRPr>
          </a:p>
        </p:txBody>
      </p:sp>
      <p:sp>
        <p:nvSpPr>
          <p:cNvPr id="1013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290040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Step Out of the code option leaves the current subprogram and goes to the next statement subprogram. In the example in the slide, starting with step 3, if you press Shift + F7, program control leaves the procedure and goes to the next statement in the anonymous block. Continuing to press Shift + F7 will take you to the next anonymous block that prints the contents of the SQL buffer.</a:t>
            </a:r>
          </a:p>
        </p:txBody>
      </p:sp>
      <p:sp>
        <p:nvSpPr>
          <p:cNvPr id="9933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34EB518-EF83-4F18-8A12-5FD456C5B04E}" type="slidenum">
              <a:rPr lang="en-US" smtClean="0">
                <a:solidFill>
                  <a:srgbClr val="000000"/>
                </a:solidFill>
                <a:latin typeface="Arial" charset="0"/>
              </a:rPr>
              <a:pPr>
                <a:defRPr/>
              </a:pPr>
              <a:t>255</a:t>
            </a:fld>
            <a:endParaRPr lang="en-US">
              <a:solidFill>
                <a:srgbClr val="000000"/>
              </a:solidFill>
              <a:latin typeface="Arial" charset="0"/>
            </a:endParaRPr>
          </a:p>
        </p:txBody>
      </p:sp>
      <p:sp>
        <p:nvSpPr>
          <p:cNvPr id="1024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32478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Running to the Cursor Location </a:t>
            </a:r>
          </a:p>
          <a:p>
            <a:pPr lvl="1" eaLnBrk="1" hangingPunct="1"/>
            <a:r>
              <a:rPr lang="en-US"/>
              <a:t>When stepping through your application code in the debugger, you may want to run to a particular location without having to single step or set a breakpoint. To run to a specific program location: In a subprogram editor, position your text cursor on the line of code where you want the debugger to stop. You can run to the cursor location using any of the following procedures: In the procedure editor, right-click and choose Run to Cursor, choose the Debug &gt; Run to Cursor option from the main menu, or press F4.</a:t>
            </a:r>
          </a:p>
          <a:p>
            <a:pPr lvl="1" eaLnBrk="1" hangingPunct="1"/>
            <a:r>
              <a:rPr lang="en-US"/>
              <a:t>Any of the following conditions may result: </a:t>
            </a:r>
          </a:p>
          <a:p>
            <a:pPr lvl="2" eaLnBrk="1" hangingPunct="1">
              <a:spcBef>
                <a:spcPct val="25000"/>
              </a:spcBef>
            </a:pPr>
            <a:r>
              <a:rPr lang="en-US"/>
              <a:t>When you run to the cursor, your program executes without stopping, until the execution reaches the location marked by the text cursor in the source editor. </a:t>
            </a:r>
          </a:p>
          <a:p>
            <a:pPr lvl="2" eaLnBrk="1" hangingPunct="1">
              <a:spcBef>
                <a:spcPct val="25000"/>
              </a:spcBef>
            </a:pPr>
            <a:r>
              <a:rPr lang="en-US"/>
              <a:t>If your program never actually executes the line of code where the text cursor is, the Run to Cursor command will cause your program to run until it encounters a breakpoint or until it finishes.</a:t>
            </a:r>
          </a:p>
        </p:txBody>
      </p:sp>
      <p:sp>
        <p:nvSpPr>
          <p:cNvPr id="1003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7E71582-3043-4EE6-B5FC-F6318BA692A1}" type="slidenum">
              <a:rPr lang="en-US" smtClean="0">
                <a:solidFill>
                  <a:srgbClr val="000000"/>
                </a:solidFill>
                <a:latin typeface="Arial" charset="0"/>
              </a:rPr>
              <a:pPr>
                <a:defRPr/>
              </a:pPr>
              <a:t>256</a:t>
            </a:fld>
            <a:endParaRPr lang="en-US">
              <a:solidFill>
                <a:srgbClr val="000000"/>
              </a:solidFill>
              <a:latin typeface="Arial" charset="0"/>
            </a:endParaRPr>
          </a:p>
        </p:txBody>
      </p:sp>
      <p:sp>
        <p:nvSpPr>
          <p:cNvPr id="1034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2645021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Step to End of Method goes to the last statement in the current subprogram or to the next breakpoint if there are any in the current subprogram. </a:t>
            </a:r>
          </a:p>
          <a:p>
            <a:pPr lvl="1" eaLnBrk="1" hangingPunct="1"/>
            <a:r>
              <a:rPr lang="en-US"/>
              <a:t>In the example in the slide, the Step to End of Method debugging tool is used. Because there is a second breakpoint, selecting Step to End of Method transfers control to that breakpoint. Selecting Step to End of Method again goes through the iterations of the while loop first, and then transfers the program control to the next executable statement in the anonymous block.</a:t>
            </a:r>
          </a:p>
        </p:txBody>
      </p:sp>
      <p:sp>
        <p:nvSpPr>
          <p:cNvPr id="1013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F23BB71-DB25-41A7-9C3E-712276CB83EF}" type="slidenum">
              <a:rPr lang="en-US" smtClean="0">
                <a:solidFill>
                  <a:srgbClr val="000000"/>
                </a:solidFill>
                <a:latin typeface="Arial" charset="0"/>
              </a:rPr>
              <a:pPr>
                <a:defRPr/>
              </a:pPr>
              <a:t>257</a:t>
            </a:fld>
            <a:endParaRPr lang="en-US">
              <a:solidFill>
                <a:srgbClr val="000000"/>
              </a:solidFill>
              <a:latin typeface="Arial" charset="0"/>
            </a:endParaRPr>
          </a:p>
        </p:txBody>
      </p:sp>
      <p:sp>
        <p:nvSpPr>
          <p:cNvPr id="1044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284837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Remote Debugging</a:t>
            </a:r>
          </a:p>
          <a:p>
            <a:pPr lvl="1" eaLnBrk="1" hangingPunct="1"/>
            <a:r>
              <a:rPr lang="en-US"/>
              <a:t>You can use remote debugging to connect to any PL/SQL code in a database and debug it, regardless of where the database is located as long as you have access to the database and have created a connection to it. Remote debugging is when something else, other than you as a developer, kicks off a procedure that you can then debug. Remote debugging and local debugging have many steps in common. To debug remotely, perform the following steps:</a:t>
            </a:r>
          </a:p>
          <a:p>
            <a:pPr lvl="2" eaLnBrk="1" hangingPunct="1">
              <a:buFont typeface="Times New Roman" pitchFamily="18" charset="0"/>
              <a:buNone/>
            </a:pPr>
            <a:r>
              <a:rPr lang="en-US"/>
              <a:t>1.	Edit the subprogram that you would like to debug. </a:t>
            </a:r>
          </a:p>
          <a:p>
            <a:pPr lvl="2" eaLnBrk="1" hangingPunct="1">
              <a:buFont typeface="Times New Roman" pitchFamily="18" charset="0"/>
              <a:buNone/>
            </a:pPr>
            <a:r>
              <a:rPr lang="en-US"/>
              <a:t>2.	Add the breakpoints in the subprogram.</a:t>
            </a:r>
          </a:p>
          <a:p>
            <a:pPr lvl="2" eaLnBrk="1" hangingPunct="1">
              <a:buFont typeface="Times New Roman" pitchFamily="18" charset="0"/>
              <a:buNone/>
            </a:pPr>
            <a:r>
              <a:rPr lang="en-US"/>
              <a:t>3.	Click the </a:t>
            </a:r>
            <a:r>
              <a:rPr lang="en-US" b="1"/>
              <a:t>Compile for Debug</a:t>
            </a:r>
            <a:r>
              <a:rPr lang="en-US"/>
              <a:t> icon in the toolbar.</a:t>
            </a:r>
          </a:p>
          <a:p>
            <a:pPr lvl="2" eaLnBrk="1" hangingPunct="1">
              <a:buFont typeface="Times New Roman" pitchFamily="18" charset="0"/>
              <a:buNone/>
            </a:pPr>
            <a:r>
              <a:rPr lang="en-US"/>
              <a:t>4.	Right-click the connection for the remote database, and select </a:t>
            </a:r>
            <a:r>
              <a:rPr lang="en-US" b="1"/>
              <a:t>Remote Debug</a:t>
            </a:r>
            <a:r>
              <a:rPr lang="en-US"/>
              <a:t>.</a:t>
            </a:r>
          </a:p>
          <a:p>
            <a:pPr lvl="2" eaLnBrk="1" hangingPunct="1">
              <a:buFont typeface="Times New Roman" pitchFamily="18" charset="0"/>
              <a:buNone/>
            </a:pPr>
            <a:r>
              <a:rPr lang="en-US"/>
              <a:t>5.	In the </a:t>
            </a:r>
            <a:r>
              <a:rPr lang="en-US" b="1"/>
              <a:t>Debugger - Attach to JPDA</a:t>
            </a:r>
            <a:r>
              <a:rPr lang="en-US"/>
              <a:t> dialog box, enter the local machine IP address and port number, such as 4000, and then click </a:t>
            </a:r>
            <a:r>
              <a:rPr lang="en-US" b="1"/>
              <a:t>OK</a:t>
            </a:r>
            <a:r>
              <a:rPr lang="en-US"/>
              <a:t>. </a:t>
            </a:r>
          </a:p>
          <a:p>
            <a:pPr lvl="2" eaLnBrk="1" hangingPunct="1">
              <a:buFont typeface="Times New Roman" pitchFamily="18" charset="0"/>
              <a:buNone/>
            </a:pPr>
            <a:r>
              <a:rPr lang="en-US"/>
              <a:t>6.	Issue the debugger connection command using a different session such as SQL*Plus, and then call the procedure in that session.</a:t>
            </a:r>
          </a:p>
          <a:p>
            <a:pPr lvl="2" eaLnBrk="1" hangingPunct="1">
              <a:buFont typeface="Times New Roman" pitchFamily="18" charset="0"/>
              <a:buNone/>
            </a:pPr>
            <a:r>
              <a:rPr lang="en-US"/>
              <a:t>7.	When a breakpoint is reached, control is passed back to the original SQL Developer session and the debugger toolbar is displayed.</a:t>
            </a:r>
          </a:p>
          <a:p>
            <a:pPr lvl="2" eaLnBrk="1" hangingPunct="1">
              <a:buFont typeface="Times New Roman" pitchFamily="18" charset="0"/>
              <a:buNone/>
            </a:pPr>
            <a:r>
              <a:rPr lang="en-US"/>
              <a:t>8.	Debug the subprogram and monitor the data using the debugging tools discussed earlier.</a:t>
            </a:r>
          </a:p>
        </p:txBody>
      </p:sp>
      <p:sp>
        <p:nvSpPr>
          <p:cNvPr id="1024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4D30D6F-E551-425B-B8C6-D991ECB8D99E}" type="slidenum">
              <a:rPr lang="en-US" smtClean="0">
                <a:solidFill>
                  <a:srgbClr val="000000"/>
                </a:solidFill>
                <a:latin typeface="Arial" charset="0"/>
              </a:rPr>
              <a:pPr>
                <a:defRPr/>
              </a:pPr>
              <a:t>258</a:t>
            </a:fld>
            <a:endParaRPr lang="en-US">
              <a:solidFill>
                <a:srgbClr val="000000"/>
              </a:solidFill>
              <a:latin typeface="Arial" charset="0"/>
            </a:endParaRPr>
          </a:p>
        </p:txBody>
      </p:sp>
      <p:sp>
        <p:nvSpPr>
          <p:cNvPr id="1054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3437518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function is a named PL/SQL block that must return a value. Generally, you create a function to compute and return a value, and you create a procedure to perform an action. </a:t>
            </a:r>
          </a:p>
          <a:p>
            <a:pPr lvl="1" eaLnBrk="1" hangingPunct="1"/>
            <a:r>
              <a:rPr lang="en-US"/>
              <a:t>A function can be created or dropped.</a:t>
            </a:r>
          </a:p>
          <a:p>
            <a:pPr lvl="1" eaLnBrk="1" hangingPunct="1"/>
            <a:r>
              <a:rPr lang="en-US"/>
              <a:t>A function is invoked as a part of an expression.</a:t>
            </a:r>
          </a:p>
        </p:txBody>
      </p:sp>
      <p:sp>
        <p:nvSpPr>
          <p:cNvPr id="1044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A84D8618-0CA3-4AA9-B8D1-3E2D55A13561}" type="slidenum">
              <a:rPr lang="en-US" smtClean="0">
                <a:solidFill>
                  <a:srgbClr val="000000"/>
                </a:solidFill>
                <a:latin typeface="Arial" charset="0"/>
              </a:rPr>
              <a:pPr>
                <a:defRPr/>
              </a:pPr>
              <a:t>259</a:t>
            </a:fld>
            <a:endParaRPr lang="en-US">
              <a:solidFill>
                <a:srgbClr val="000000"/>
              </a:solidFill>
              <a:latin typeface="Arial" charset="0"/>
            </a:endParaRPr>
          </a:p>
        </p:txBody>
      </p:sp>
      <p:sp>
        <p:nvSpPr>
          <p:cNvPr id="1075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931126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Slide Image Placeholder 3"/>
          <p:cNvSpPr>
            <a:spLocks noGrp="1" noRot="1" noChangeAspect="1" noTextEdit="1"/>
          </p:cNvSpPr>
          <p:nvPr>
            <p:ph type="sldImg"/>
          </p:nvPr>
        </p:nvSpPr>
        <p:spPr>
          <a:ln/>
        </p:spPr>
      </p:sp>
      <p:sp>
        <p:nvSpPr>
          <p:cNvPr id="38915"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191896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what a package is and what its components are. You also learn how to create and use packages.</a:t>
            </a:r>
          </a:p>
        </p:txBody>
      </p:sp>
      <p:sp>
        <p:nvSpPr>
          <p:cNvPr id="3174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2C08D23D-931D-41F3-91A2-CF9DF4D59B75}" type="slidenum">
              <a:rPr lang="en-US" smtClean="0">
                <a:solidFill>
                  <a:srgbClr val="000000"/>
                </a:solidFill>
                <a:latin typeface="Arial" charset="0"/>
              </a:rPr>
              <a:pPr>
                <a:defRPr/>
              </a:pPr>
              <a:t>261</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6314571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PL/SQL Packages: Overview</a:t>
            </a:r>
          </a:p>
          <a:p>
            <a:pPr lvl="1"/>
            <a:r>
              <a:rPr lang="en-US"/>
              <a:t>PL/SQL packages enable you to bundle related PL/SQL types, variables, data structures, exceptions, and subprograms into one container. For example, a Human Resources package can contain hiring and firing procedures, commission and bonus functions, and tax exemption variables.</a:t>
            </a:r>
          </a:p>
          <a:p>
            <a:pPr lvl="1"/>
            <a:r>
              <a:rPr lang="en-US"/>
              <a:t>A package usually consists of two parts stored separately in the database:</a:t>
            </a:r>
          </a:p>
          <a:p>
            <a:pPr lvl="2"/>
            <a:r>
              <a:rPr lang="en-US"/>
              <a:t>A specification</a:t>
            </a:r>
          </a:p>
          <a:p>
            <a:pPr lvl="2"/>
            <a:r>
              <a:rPr lang="en-US"/>
              <a:t>A body (optional)</a:t>
            </a:r>
          </a:p>
          <a:p>
            <a:pPr lvl="1"/>
            <a:r>
              <a:rPr lang="en-US"/>
              <a:t>The package itself cannot be called, parameterized, or nested. After writing and compiling, the contents can be shared with many applications.</a:t>
            </a:r>
          </a:p>
          <a:p>
            <a:pPr lvl="1"/>
            <a:r>
              <a:rPr lang="en-US"/>
              <a:t>When a PL/SQL-packaged construct is referenced for the first time, the whole package is loaded into memory. Subsequent access to constructs in the same package does not require disk input/output (I/O).</a:t>
            </a:r>
          </a:p>
        </p:txBody>
      </p:sp>
      <p:sp>
        <p:nvSpPr>
          <p:cNvPr id="3379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E84376D9-CC09-4486-B1C6-9B7C46252352}" type="slidenum">
              <a:rPr lang="en-US" smtClean="0">
                <a:solidFill>
                  <a:srgbClr val="000000"/>
                </a:solidFill>
                <a:latin typeface="Arial" charset="0"/>
              </a:rPr>
              <a:pPr>
                <a:defRPr/>
              </a:pPr>
              <a:t>262</a:t>
            </a:fld>
            <a:endParaRPr lang="en-US">
              <a:solidFill>
                <a:srgbClr val="000000"/>
              </a:solidFill>
              <a:latin typeface="Arial" charset="0"/>
            </a:endParaRPr>
          </a:p>
        </p:txBody>
      </p:sp>
      <p:sp>
        <p:nvSpPr>
          <p:cNvPr id="4096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285521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Rectangle 2"/>
          <p:cNvSpPr>
            <a:spLocks noGrp="1" noRot="1" noChangeAspect="1" noChangeArrowheads="1" noTextEdit="1"/>
          </p:cNvSpPr>
          <p:nvPr>
            <p:ph type="sldImg"/>
          </p:nvPr>
        </p:nvSpPr>
        <p:spPr>
          <a:ln/>
        </p:spPr>
      </p:sp>
      <p:sp>
        <p:nvSpPr>
          <p:cNvPr id="1731587" name="Rectangle 3"/>
          <p:cNvSpPr>
            <a:spLocks noGrp="1" noChangeArrowheads="1"/>
          </p:cNvSpPr>
          <p:nvPr>
            <p:ph type="body" idx="1"/>
          </p:nvPr>
        </p:nvSpPr>
        <p:spPr>
          <a:noFill/>
          <a:ln/>
        </p:spPr>
        <p:txBody>
          <a:bodyPr/>
          <a:lstStyle/>
          <a:p>
            <a:pPr lvl="1" eaLnBrk="1" hangingPunct="1"/>
            <a:r>
              <a:rPr lang="en-US"/>
              <a:t>Every PL/SQL variable has a data type, which specifies a storage format, constraints, and a valid range of values. PL/SQL supports several data type categories, including scalar, reference, large object (</a:t>
            </a:r>
            <a:r>
              <a:rPr lang="en-US">
                <a:latin typeface="Courier New" pitchFamily="49" charset="0"/>
              </a:rPr>
              <a:t>LOB</a:t>
            </a:r>
            <a:r>
              <a:rPr lang="en-US"/>
              <a:t>), and composite.</a:t>
            </a:r>
          </a:p>
          <a:p>
            <a:pPr lvl="2" eaLnBrk="1" hangingPunct="1">
              <a:buClr>
                <a:schemeClr val="tx1"/>
              </a:buClr>
            </a:pPr>
            <a:r>
              <a:rPr lang="en-US" b="1"/>
              <a:t>Scalar data types:</a:t>
            </a:r>
            <a:r>
              <a:rPr lang="en-US">
                <a:solidFill>
                  <a:srgbClr val="FC0128"/>
                </a:solidFill>
              </a:rPr>
              <a:t> </a:t>
            </a:r>
            <a:r>
              <a:rPr lang="en-US">
                <a:solidFill>
                  <a:schemeClr val="tx1"/>
                </a:solidFill>
              </a:rPr>
              <a:t>Scalar data types </a:t>
            </a:r>
            <a:r>
              <a:rPr lang="en-US"/>
              <a:t>hold a single value. The value depends on the data type of the variable. For example, the </a:t>
            </a:r>
            <a:r>
              <a:rPr lang="en-US">
                <a:latin typeface="Courier New" pitchFamily="49" charset="0"/>
              </a:rPr>
              <a:t>v_myName</a:t>
            </a:r>
            <a:r>
              <a:rPr lang="en-US"/>
              <a:t> variable in the example in the section “Declaring and Initializing PL/SQL Variables” (in this lesson) is of type </a:t>
            </a:r>
            <a:r>
              <a:rPr lang="en-US">
                <a:latin typeface="Courier New" pitchFamily="49" charset="0"/>
              </a:rPr>
              <a:t>VARCHAR2</a:t>
            </a:r>
            <a:r>
              <a:rPr lang="en-US"/>
              <a:t>. Therefore, </a:t>
            </a:r>
            <a:r>
              <a:rPr lang="en-US">
                <a:latin typeface="Courier New" pitchFamily="49" charset="0"/>
              </a:rPr>
              <a:t>v_myName</a:t>
            </a:r>
            <a:r>
              <a:rPr lang="en-US"/>
              <a:t> can hold a string value. PL/SQL also supports Boolean variables.</a:t>
            </a:r>
          </a:p>
          <a:p>
            <a:pPr lvl="2" eaLnBrk="1" hangingPunct="1"/>
            <a:r>
              <a:rPr lang="en-US" b="1"/>
              <a:t>Reference data types:</a:t>
            </a:r>
            <a:r>
              <a:rPr lang="en-US"/>
              <a:t> </a:t>
            </a:r>
            <a:r>
              <a:rPr lang="en-US">
                <a:solidFill>
                  <a:schemeClr val="tx1"/>
                </a:solidFill>
              </a:rPr>
              <a:t>Reference data types </a:t>
            </a:r>
            <a:r>
              <a:rPr lang="en-US"/>
              <a:t>hold values, called </a:t>
            </a:r>
            <a:r>
              <a:rPr lang="en-US" i="1"/>
              <a:t>pointers</a:t>
            </a:r>
            <a:r>
              <a:rPr lang="en-US"/>
              <a:t>, which point to a storage location.</a:t>
            </a:r>
          </a:p>
          <a:p>
            <a:pPr lvl="2" eaLnBrk="1" hangingPunct="1"/>
            <a:r>
              <a:rPr lang="en-US">
                <a:latin typeface="Courier New" pitchFamily="49" charset="0"/>
              </a:rPr>
              <a:t>LOB</a:t>
            </a:r>
            <a:r>
              <a:rPr lang="en-US" b="1"/>
              <a:t> data types:</a:t>
            </a:r>
            <a:r>
              <a:rPr lang="en-US"/>
              <a:t> </a:t>
            </a:r>
            <a:r>
              <a:rPr lang="en-US">
                <a:latin typeface="Courier New" pitchFamily="49" charset="0"/>
              </a:rPr>
              <a:t>LOB</a:t>
            </a:r>
            <a:r>
              <a:rPr lang="en-US"/>
              <a:t> data types hold values, called </a:t>
            </a:r>
            <a:r>
              <a:rPr lang="en-US" i="1"/>
              <a:t>locators</a:t>
            </a:r>
            <a:r>
              <a:rPr lang="en-US"/>
              <a:t>, which specify the location of large objects (such as graphic images) that are stored outside the table.</a:t>
            </a:r>
          </a:p>
          <a:p>
            <a:pPr lvl="2" eaLnBrk="1" hangingPunct="1">
              <a:buClr>
                <a:schemeClr val="tx1"/>
              </a:buClr>
            </a:pPr>
            <a:r>
              <a:rPr lang="en-US" b="1"/>
              <a:t>Composite data types: </a:t>
            </a:r>
            <a:r>
              <a:rPr lang="en-US">
                <a:solidFill>
                  <a:schemeClr val="tx1"/>
                </a:solidFill>
              </a:rPr>
              <a:t>Composite data types are available by using </a:t>
            </a:r>
            <a:r>
              <a:rPr lang="en-US">
                <a:latin typeface="Palatino-Roman"/>
              </a:rPr>
              <a:t>PL/SQL </a:t>
            </a:r>
            <a:r>
              <a:rPr lang="en-US" i="1">
                <a:latin typeface="Palatino-Roman"/>
              </a:rPr>
              <a:t>collection</a:t>
            </a:r>
            <a:r>
              <a:rPr lang="en-US">
                <a:latin typeface="Palatino-Roman"/>
              </a:rPr>
              <a:t> and </a:t>
            </a:r>
            <a:r>
              <a:rPr lang="en-US" i="1">
                <a:latin typeface="Palatino-Roman"/>
              </a:rPr>
              <a:t>record</a:t>
            </a:r>
            <a:r>
              <a:rPr lang="en-US">
                <a:latin typeface="Palatino-Roman"/>
              </a:rPr>
              <a:t> variables. </a:t>
            </a:r>
            <a:r>
              <a:rPr lang="en-US">
                <a:solidFill>
                  <a:schemeClr val="tx1"/>
                </a:solidFill>
              </a:rPr>
              <a:t>PL/SQL collections and records contain internal elements that you can treat as individual variables.</a:t>
            </a:r>
            <a:endParaRPr lang="en-US"/>
          </a:p>
          <a:p>
            <a:pPr lvl="1" eaLnBrk="1" hangingPunct="1"/>
            <a:r>
              <a:rPr lang="en-US"/>
              <a:t>Non-PL/SQL variables include host language variables declared in precompiler programs, screen fields in Forms applications, and host variables. You learn about host variables later in this lesson.</a:t>
            </a:r>
          </a:p>
          <a:p>
            <a:pPr lvl="1" eaLnBrk="1" hangingPunct="1"/>
            <a:r>
              <a:rPr lang="en-US"/>
              <a:t>For more information about </a:t>
            </a:r>
            <a:r>
              <a:rPr lang="en-US">
                <a:latin typeface="Courier New" pitchFamily="49" charset="0"/>
              </a:rPr>
              <a:t>LOB</a:t>
            </a:r>
            <a:r>
              <a:rPr lang="en-US"/>
              <a:t>s, see the </a:t>
            </a:r>
            <a:r>
              <a:rPr lang="en-US" i="1"/>
              <a:t>PL/SQL User’s Guide and Reference</a:t>
            </a:r>
            <a:r>
              <a:rPr lang="en-US"/>
              <a:t>.</a:t>
            </a:r>
          </a:p>
        </p:txBody>
      </p:sp>
      <p:sp>
        <p:nvSpPr>
          <p:cNvPr id="4915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8C4966DA-FAC1-4128-B30A-69449B39B3B2}" type="slidenum">
              <a:rPr lang="en-US" smtClean="0">
                <a:solidFill>
                  <a:srgbClr val="000000"/>
                </a:solidFill>
              </a:rPr>
              <a:pPr eaLnBrk="1" hangingPunct="1">
                <a:defRPr/>
              </a:pPr>
              <a:t>29</a:t>
            </a:fld>
            <a:endParaRPr lang="en-US">
              <a:solidFill>
                <a:srgbClr val="000000"/>
              </a:solidFill>
            </a:endParaRPr>
          </a:p>
        </p:txBody>
      </p:sp>
    </p:spTree>
    <p:extLst>
      <p:ext uri="{BB962C8B-B14F-4D97-AF65-F5344CB8AC3E}">
        <p14:creationId xmlns:p14="http://schemas.microsoft.com/office/powerpoint/2010/main" val="157307193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Packages provide an alternative to creating procedures and functions as stand-alone schema objects, and they offer several benefits.</a:t>
            </a:r>
          </a:p>
          <a:p>
            <a:pPr lvl="2"/>
            <a:r>
              <a:rPr lang="en-US" b="1"/>
              <a:t>Modularity and easier maintenance:</a:t>
            </a:r>
            <a:r>
              <a:rPr lang="en-US"/>
              <a:t> You encapsulate logically related programming structures in a named module. Each package is easy to understand, and the interface between packages is simple, clear, and well defined.</a:t>
            </a:r>
          </a:p>
          <a:p>
            <a:pPr lvl="2"/>
            <a:r>
              <a:rPr lang="en-US" b="1"/>
              <a:t>Easier application design:</a:t>
            </a:r>
            <a:r>
              <a:rPr lang="en-US"/>
              <a:t> All you need initially is the interface information in the package specification. You can code and compile a specification without its body. Thereafter, stored subprograms that reference the package can compile as well. You need not define the package body fully until you are ready to complete the application.</a:t>
            </a:r>
          </a:p>
          <a:p>
            <a:pPr lvl="2"/>
            <a:r>
              <a:rPr lang="en-US" b="1"/>
              <a:t>Hiding information:</a:t>
            </a:r>
            <a:r>
              <a:rPr lang="en-US"/>
              <a:t> You decide which constructs are public (visible and accessible) and which are private (hidden and inaccessible). Declarations in the package specification are visible and accessible to applications. The package body hides the definition of the private constructs, so that only the package is affected (not your application or any calling programs) if the definition changes. This enables you to change the implementation without having to recompile the calling programs. Also, by hiding implementation details from users, you protect the integrity of the package.</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117E9D4F-B96A-422E-9B82-98CDBEADC0B8}" type="slidenum">
              <a:rPr lang="en-US" smtClean="0">
                <a:solidFill>
                  <a:srgbClr val="000000"/>
                </a:solidFill>
                <a:latin typeface="Arial" charset="0"/>
              </a:rPr>
              <a:pPr>
                <a:defRPr/>
              </a:pPr>
              <a:t>263</a:t>
            </a:fld>
            <a:endParaRPr lang="en-US">
              <a:solidFill>
                <a:srgbClr val="000000"/>
              </a:solidFill>
              <a:latin typeface="Arial" charset="0"/>
            </a:endParaRPr>
          </a:p>
        </p:txBody>
      </p:sp>
      <p:sp>
        <p:nvSpPr>
          <p:cNvPr id="4198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55315912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r>
              <a:rPr lang="en-US" b="1"/>
              <a:t>Added functionality:</a:t>
            </a:r>
            <a:r>
              <a:rPr lang="en-US"/>
              <a:t> Packaged public variables and cursors persist for the duration of a session. Thus, they can be shared by all subprograms that execute in the environment. They also enable you to maintain data across transactions without having to store it in the database. Private constructs also persist for the duration of the session but can be accessed only within the package.</a:t>
            </a:r>
          </a:p>
          <a:p>
            <a:pPr lvl="2"/>
            <a:r>
              <a:rPr lang="en-US" b="1"/>
              <a:t>Better performance:</a:t>
            </a:r>
            <a:r>
              <a:rPr lang="en-US"/>
              <a:t> When you call a packaged subprogram the first time, the entire package is loaded into memory. Later calls to related subprograms in the package, therefore, require no further disk I/O. Packaged subprograms also stop cascading dependencies and thus avoid unnecessary compilation.</a:t>
            </a:r>
          </a:p>
          <a:p>
            <a:pPr lvl="2"/>
            <a:r>
              <a:rPr lang="en-US" b="1"/>
              <a:t>Overloading:</a:t>
            </a:r>
            <a:r>
              <a:rPr lang="en-US"/>
              <a:t> With packages, you can overload procedures and functions, which means you can create multiple subprograms with the same name in the same package, each taking parameters of different number or data type.</a:t>
            </a:r>
          </a:p>
          <a:p>
            <a:pPr lvl="1"/>
            <a:r>
              <a:rPr lang="en-US" b="1"/>
              <a:t>Note:</a:t>
            </a:r>
            <a:r>
              <a:rPr lang="en-US"/>
              <a:t> Dependencies are covered in detail in the lesson titled “Managing Dependencies.”</a:t>
            </a:r>
          </a:p>
        </p:txBody>
      </p:sp>
      <p:sp>
        <p:nvSpPr>
          <p:cNvPr id="358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C4E38B63-BD2E-404F-931B-5AAB146F7061}" type="slidenum">
              <a:rPr lang="en-US" smtClean="0">
                <a:solidFill>
                  <a:srgbClr val="000000"/>
                </a:solidFill>
                <a:latin typeface="Arial" charset="0"/>
              </a:rPr>
              <a:pPr>
                <a:defRPr/>
              </a:pPr>
              <a:t>264</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5705180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create a package in two parts:</a:t>
            </a:r>
          </a:p>
          <a:p>
            <a:pPr lvl="2"/>
            <a:r>
              <a:rPr lang="en-US"/>
              <a:t>The </a:t>
            </a:r>
            <a:r>
              <a:rPr lang="en-US" b="1"/>
              <a:t>package specification</a:t>
            </a:r>
            <a:r>
              <a:rPr lang="en-US"/>
              <a:t> is the interface to your applications. It declares the public types, variables, constants, exceptions, cursors, and subprograms available for use. The package specification may also include </a:t>
            </a:r>
            <a:r>
              <a:rPr lang="en-US">
                <a:latin typeface="Courier New" pitchFamily="49" charset="0"/>
              </a:rPr>
              <a:t>PRAGMA</a:t>
            </a:r>
            <a:r>
              <a:rPr lang="en-US"/>
              <a:t>s, which are directives to the compiler.</a:t>
            </a:r>
          </a:p>
          <a:p>
            <a:pPr lvl="2"/>
            <a:r>
              <a:rPr lang="en-US"/>
              <a:t>The </a:t>
            </a:r>
            <a:r>
              <a:rPr lang="en-US" b="1"/>
              <a:t>package body</a:t>
            </a:r>
            <a:r>
              <a:rPr lang="en-US"/>
              <a:t> defines its own subprograms and must fully implement subprograms declared in the specification part. The package body may also define PL/SQL constructs, such as types, variables, constants, exceptions, and cursors.</a:t>
            </a:r>
          </a:p>
          <a:p>
            <a:pPr lvl="1"/>
            <a:r>
              <a:rPr lang="en-US" b="1"/>
              <a:t>Public components</a:t>
            </a:r>
            <a:r>
              <a:rPr lang="en-US"/>
              <a:t> are declared in the package specification. The specification defines a public application programming interface (API) for users of package features and functionality—that is, public components can be referenced from any Oracle server environment that is external to the package.</a:t>
            </a:r>
          </a:p>
          <a:p>
            <a:pPr lvl="1"/>
            <a:r>
              <a:rPr lang="en-US" b="1"/>
              <a:t>Private components</a:t>
            </a:r>
            <a:r>
              <a:rPr lang="en-US"/>
              <a:t> are placed in the package body and can be referenced only by other constructs within the same package body. Private components can reference the public components of a package.</a:t>
            </a:r>
          </a:p>
          <a:p>
            <a:pPr lvl="1"/>
            <a:r>
              <a:rPr lang="en-US" b="1"/>
              <a:t>Note:</a:t>
            </a:r>
            <a:r>
              <a:rPr lang="en-US"/>
              <a:t> If a package specification does not contain subprogram declarations, then there is no requirement for a package body.</a:t>
            </a:r>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DC2AF90F-6F4A-4D5E-9A9F-93D7EF9ED8A5}" type="slidenum">
              <a:rPr lang="en-US" smtClean="0">
                <a:solidFill>
                  <a:srgbClr val="000000"/>
                </a:solidFill>
                <a:latin typeface="Arial" charset="0"/>
              </a:rPr>
              <a:pPr>
                <a:defRPr/>
              </a:pPr>
              <a:t>265</a:t>
            </a:fld>
            <a:endParaRPr lang="en-US">
              <a:solidFill>
                <a:srgbClr val="000000"/>
              </a:solidFill>
              <a:latin typeface="Arial" charset="0"/>
            </a:endParaRPr>
          </a:p>
        </p:txBody>
      </p:sp>
      <p:sp>
        <p:nvSpPr>
          <p:cNvPr id="4403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012081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visibility of a component describes whether that component can be seen, that is, referenced and used by other components or objects. The visibility of components depends on whether they are </a:t>
            </a:r>
            <a:r>
              <a:rPr lang="en-US" i="1"/>
              <a:t>locally</a:t>
            </a:r>
            <a:r>
              <a:rPr lang="en-US"/>
              <a:t> or </a:t>
            </a:r>
            <a:r>
              <a:rPr lang="en-US" i="1"/>
              <a:t>globally</a:t>
            </a:r>
            <a:r>
              <a:rPr lang="en-US"/>
              <a:t> declared.</a:t>
            </a:r>
          </a:p>
          <a:p>
            <a:pPr lvl="1" eaLnBrk="1" hangingPunct="1"/>
            <a:r>
              <a:rPr lang="en-US"/>
              <a:t>Local components are visible within the structure in which they are declared, such as:</a:t>
            </a:r>
          </a:p>
          <a:p>
            <a:pPr lvl="2" eaLnBrk="1" hangingPunct="1"/>
            <a:r>
              <a:rPr lang="en-US"/>
              <a:t>Variables defined in a subprogram can be referenced within that subprogram, and are not visible to external components—for example, </a:t>
            </a:r>
            <a:r>
              <a:rPr lang="en-US">
                <a:latin typeface="Courier New" pitchFamily="49" charset="0"/>
              </a:rPr>
              <a:t>local_var</a:t>
            </a:r>
            <a:r>
              <a:rPr lang="en-US"/>
              <a:t> can be used in procedure A.</a:t>
            </a:r>
          </a:p>
          <a:p>
            <a:pPr lvl="2" eaLnBrk="1" hangingPunct="1"/>
            <a:r>
              <a:rPr lang="en-US"/>
              <a:t>Private package variables, which are declared in a package body, can be referenced by other components in the same package body. They are not visible to any subprograms or objects that are outside the package. For example, </a:t>
            </a:r>
            <a:r>
              <a:rPr lang="en-US">
                <a:latin typeface="Courier New" pitchFamily="49" charset="0"/>
              </a:rPr>
              <a:t>private_var</a:t>
            </a:r>
            <a:r>
              <a:rPr lang="en-US"/>
              <a:t> can be used by procedures A and B within the package body, but not outside the package.</a:t>
            </a:r>
          </a:p>
          <a:p>
            <a:pPr lvl="1" eaLnBrk="1" hangingPunct="1"/>
            <a:r>
              <a:rPr lang="en-US"/>
              <a:t>Globally declared components are visible internally and externally to the package, such as:</a:t>
            </a:r>
          </a:p>
          <a:p>
            <a:pPr lvl="1" eaLnBrk="1" hangingPunct="1">
              <a:spcBef>
                <a:spcPct val="0"/>
              </a:spcBef>
            </a:pPr>
            <a:r>
              <a:rPr lang="en-US"/>
              <a:t>A public variable, which is declared in a package specification, can be referenced and changed outside the package (for example, </a:t>
            </a:r>
            <a:r>
              <a:rPr lang="en-US">
                <a:latin typeface="Courier New" pitchFamily="49" charset="0"/>
              </a:rPr>
              <a:t>public_var</a:t>
            </a:r>
            <a:r>
              <a:rPr lang="en-US"/>
              <a:t> can be referenced externally).</a:t>
            </a:r>
          </a:p>
          <a:p>
            <a:pPr lvl="2" eaLnBrk="1" hangingPunct="1"/>
            <a:r>
              <a:rPr lang="en-US"/>
              <a:t>A package subprogram in the specification can be called from external code sources (for example, procedure A can be called from an environment external to the package).</a:t>
            </a:r>
          </a:p>
          <a:p>
            <a:pPr lvl="1" eaLnBrk="1" hangingPunct="1"/>
            <a:r>
              <a:rPr lang="en-US" b="1"/>
              <a:t>Note:</a:t>
            </a:r>
            <a:r>
              <a:rPr lang="en-US"/>
              <a:t> Private subprograms, such as procedure B, can be invoked only with public subprograms, such as procedure A, or other private package constructs. A public variable declared in the package specification is a global variable.</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09D31C25-05A8-4B65-B9AC-E594DB94A480}" type="slidenum">
              <a:rPr lang="en-US" smtClean="0">
                <a:solidFill>
                  <a:srgbClr val="000000"/>
                </a:solidFill>
                <a:latin typeface="Arial" charset="0"/>
              </a:rPr>
              <a:pPr>
                <a:defRPr/>
              </a:pPr>
              <a:t>266</a:t>
            </a:fld>
            <a:endParaRPr lang="en-US">
              <a:solidFill>
                <a:srgbClr val="000000"/>
              </a:solidFill>
              <a:latin typeface="Arial" charset="0"/>
            </a:endParaRPr>
          </a:p>
        </p:txBody>
      </p:sp>
      <p:sp>
        <p:nvSpPr>
          <p:cNvPr id="4506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5649618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Developing PL/SQL Packages</a:t>
            </a:r>
          </a:p>
          <a:p>
            <a:pPr lvl="1" eaLnBrk="1" hangingPunct="1"/>
            <a:r>
              <a:rPr lang="en-US"/>
              <a:t>The graphic in the slide illustrates the basic steps involved in developing and using a package:</a:t>
            </a:r>
          </a:p>
          <a:p>
            <a:pPr lvl="2" eaLnBrk="1" hangingPunct="1">
              <a:buFont typeface="Times New Roman" pitchFamily="18" charset="0"/>
              <a:buNone/>
            </a:pPr>
            <a:r>
              <a:rPr lang="en-US"/>
              <a:t>1.	Create the procedure using SQL Developer’s Object Navigator tree or the SQL Worksheet area. </a:t>
            </a:r>
          </a:p>
          <a:p>
            <a:pPr lvl="2" eaLnBrk="1" hangingPunct="1">
              <a:buFont typeface="Times New Roman" pitchFamily="18" charset="0"/>
              <a:buNone/>
            </a:pPr>
            <a:r>
              <a:rPr lang="en-US"/>
              <a:t>2.	Compile the package. The package is created in the database. The </a:t>
            </a:r>
            <a:r>
              <a:rPr lang="en-US">
                <a:latin typeface="Courier New" pitchFamily="49" charset="0"/>
              </a:rPr>
              <a:t>CREATE</a:t>
            </a:r>
            <a:r>
              <a:rPr lang="en-US"/>
              <a:t> </a:t>
            </a:r>
            <a:r>
              <a:rPr lang="en-US">
                <a:latin typeface="Courier New" pitchFamily="49" charset="0"/>
              </a:rPr>
              <a:t>PACKAGE</a:t>
            </a:r>
            <a:r>
              <a:rPr lang="en-US"/>
              <a:t> statement creates and stores source code and the compiled </a:t>
            </a:r>
            <a:r>
              <a:rPr lang="en-US" i="1"/>
              <a:t>m-code</a:t>
            </a:r>
            <a:r>
              <a:rPr lang="en-US"/>
              <a:t> in the database. To compile the package, right-click the package’s name in the Object Navigator tree, and then click Compile. </a:t>
            </a:r>
          </a:p>
          <a:p>
            <a:pPr lvl="2" eaLnBrk="1" hangingPunct="1">
              <a:buFont typeface="Times New Roman" pitchFamily="18" charset="0"/>
              <a:buNone/>
            </a:pPr>
            <a:r>
              <a:rPr lang="en-US"/>
              <a:t>3.	If there are no compilation warnings or errors, you execute any public construct within the package specification from an Oracle Server environment. </a:t>
            </a:r>
          </a:p>
          <a:p>
            <a:pPr lvl="2" eaLnBrk="1" hangingPunct="1">
              <a:buFont typeface="Times New Roman" pitchFamily="18" charset="0"/>
              <a:buNone/>
            </a:pPr>
            <a:r>
              <a:rPr lang="en-US"/>
              <a:t>4.	If there are compilation warning or errors, you can view (and then correct) the warnings or errors using one of the following methods: </a:t>
            </a:r>
          </a:p>
          <a:p>
            <a:pPr lvl="3" eaLnBrk="1" hangingPunct="1"/>
            <a:r>
              <a:rPr lang="en-US"/>
              <a:t>Using the SQL Developer interface (the Compiler – Log tab)</a:t>
            </a:r>
          </a:p>
          <a:p>
            <a:pPr lvl="3" eaLnBrk="1" hangingPunct="1"/>
            <a:r>
              <a:rPr lang="en-US"/>
              <a:t>Using the </a:t>
            </a:r>
            <a:r>
              <a:rPr lang="en-US">
                <a:latin typeface="Courier New" pitchFamily="49" charset="0"/>
              </a:rPr>
              <a:t>SHOW ERRORS</a:t>
            </a:r>
            <a:r>
              <a:rPr lang="en-US"/>
              <a:t> SQL*Plus command</a:t>
            </a:r>
          </a:p>
          <a:p>
            <a:pPr lvl="3" eaLnBrk="1" hangingPunct="1"/>
            <a:r>
              <a:rPr lang="en-US"/>
              <a:t>Using the </a:t>
            </a:r>
            <a:r>
              <a:rPr lang="en-US">
                <a:latin typeface="Courier New" pitchFamily="49" charset="0"/>
              </a:rPr>
              <a:t>USER/ALL/DBA_ERRORS</a:t>
            </a:r>
            <a:r>
              <a:rPr lang="en-US"/>
              <a:t> views</a:t>
            </a:r>
          </a:p>
        </p:txBody>
      </p:sp>
      <p:sp>
        <p:nvSpPr>
          <p:cNvPr id="389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69DBE45A-EE43-4863-8DEC-093A0514B74E}" type="slidenum">
              <a:rPr lang="en-US" smtClean="0">
                <a:solidFill>
                  <a:srgbClr val="000000"/>
                </a:solidFill>
                <a:latin typeface="Arial" charset="0"/>
              </a:rPr>
              <a:pPr>
                <a:defRPr/>
              </a:pPr>
              <a:t>267</a:t>
            </a:fld>
            <a:endParaRPr lang="en-US">
              <a:solidFill>
                <a:srgbClr val="000000"/>
              </a:solidFill>
              <a:latin typeface="Arial" charset="0"/>
            </a:endParaRPr>
          </a:p>
        </p:txBody>
      </p:sp>
      <p:sp>
        <p:nvSpPr>
          <p:cNvPr id="460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8840324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the Package Specification</a:t>
            </a:r>
          </a:p>
          <a:p>
            <a:pPr lvl="1" eaLnBrk="1" hangingPunct="1"/>
            <a:r>
              <a:rPr lang="en-US"/>
              <a:t>To create packages, you declare all public constructs within the </a:t>
            </a:r>
            <a:r>
              <a:rPr lang="en-US">
                <a:solidFill>
                  <a:schemeClr val="tx1"/>
                </a:solidFill>
              </a:rPr>
              <a:t>package specification.</a:t>
            </a:r>
          </a:p>
          <a:p>
            <a:pPr lvl="2" eaLnBrk="1" hangingPunct="1"/>
            <a:r>
              <a:rPr lang="en-US"/>
              <a:t>Specify the </a:t>
            </a:r>
            <a:r>
              <a:rPr lang="en-US">
                <a:latin typeface="Courier New" pitchFamily="49" charset="0"/>
              </a:rPr>
              <a:t>OR</a:t>
            </a:r>
            <a:r>
              <a:rPr lang="en-US"/>
              <a:t> </a:t>
            </a:r>
            <a:r>
              <a:rPr lang="en-US">
                <a:latin typeface="Courier New" pitchFamily="49" charset="0"/>
              </a:rPr>
              <a:t>REPLACE</a:t>
            </a:r>
            <a:r>
              <a:rPr lang="en-US"/>
              <a:t> option if overwriting an existing package specification.</a:t>
            </a:r>
          </a:p>
          <a:p>
            <a:pPr lvl="2" eaLnBrk="1" hangingPunct="1"/>
            <a:r>
              <a:rPr lang="en-US"/>
              <a:t>Initialize a variable with a constant value or formula within the declaration, if required; otherwise, the variable is initialized implicitly to </a:t>
            </a:r>
            <a:r>
              <a:rPr lang="en-US">
                <a:latin typeface="Courier New" pitchFamily="49" charset="0"/>
              </a:rPr>
              <a:t>NULL</a:t>
            </a:r>
            <a:r>
              <a:rPr lang="en-US"/>
              <a:t>.</a:t>
            </a:r>
          </a:p>
          <a:p>
            <a:pPr lvl="1" eaLnBrk="1" hangingPunct="1"/>
            <a:r>
              <a:rPr lang="en-US"/>
              <a:t>The following are definitions of items in the package syntax:</a:t>
            </a:r>
          </a:p>
          <a:p>
            <a:pPr lvl="2" eaLnBrk="1" hangingPunct="1">
              <a:buSzPct val="70000"/>
              <a:buFont typeface="Courier New" pitchFamily="49" charset="0"/>
              <a:buChar char="•"/>
            </a:pPr>
            <a:r>
              <a:rPr lang="en-US" b="1">
                <a:latin typeface="Courier New" pitchFamily="49" charset="0"/>
              </a:rPr>
              <a:t>package_name</a:t>
            </a:r>
            <a:r>
              <a:rPr lang="en-US"/>
              <a:t> specifies a name for the package that must be unique among objects within the owning schema. Including the package name after the </a:t>
            </a:r>
            <a:r>
              <a:rPr lang="en-US">
                <a:latin typeface="Courier New" pitchFamily="49" charset="0"/>
              </a:rPr>
              <a:t>END</a:t>
            </a:r>
            <a:r>
              <a:rPr lang="en-US"/>
              <a:t> keyword is optional.</a:t>
            </a:r>
          </a:p>
          <a:p>
            <a:pPr lvl="2" eaLnBrk="1" hangingPunct="1">
              <a:buSzPct val="70000"/>
              <a:buFont typeface="Courier New" pitchFamily="49" charset="0"/>
              <a:buChar char="•"/>
            </a:pPr>
            <a:r>
              <a:rPr lang="en-US" b="1">
                <a:latin typeface="Courier New" pitchFamily="49" charset="0"/>
              </a:rPr>
              <a:t>public type and variable declarations</a:t>
            </a:r>
            <a:r>
              <a:rPr lang="en-US"/>
              <a:t> declares public variables, constants, cursors, exceptions, user-defined types, and subtypes.</a:t>
            </a:r>
          </a:p>
          <a:p>
            <a:pPr lvl="2" eaLnBrk="1" hangingPunct="1">
              <a:buSzPct val="70000"/>
              <a:buFont typeface="Courier New" pitchFamily="49" charset="0"/>
              <a:buChar char="•"/>
            </a:pPr>
            <a:r>
              <a:rPr lang="en-US" b="1">
                <a:latin typeface="Courier New" pitchFamily="49" charset="0"/>
              </a:rPr>
              <a:t>subprogram specification</a:t>
            </a:r>
            <a:r>
              <a:rPr lang="en-US"/>
              <a:t> specifies the public procedure or function declarations.</a:t>
            </a:r>
          </a:p>
          <a:p>
            <a:pPr lvl="1" eaLnBrk="1" hangingPunct="1"/>
            <a:r>
              <a:rPr lang="en-US"/>
              <a:t>The package specification should contain procedure and function headings terminated by a semicolon, without the </a:t>
            </a:r>
            <a:r>
              <a:rPr lang="en-US">
                <a:latin typeface="Courier New" pitchFamily="49" charset="0"/>
              </a:rPr>
              <a:t>IS</a:t>
            </a:r>
            <a:r>
              <a:rPr lang="en-US"/>
              <a:t> (or </a:t>
            </a:r>
            <a:r>
              <a:rPr lang="en-US">
                <a:latin typeface="Courier New" pitchFamily="49" charset="0"/>
              </a:rPr>
              <a:t>AS</a:t>
            </a:r>
            <a:r>
              <a:rPr lang="en-US"/>
              <a:t>) keyword and its PL/SQL block. The implementation of a procedure or function that is declared in a package specification is done in the package body.</a:t>
            </a:r>
          </a:p>
          <a:p>
            <a:pPr lvl="1" eaLnBrk="1" hangingPunct="1"/>
            <a:r>
              <a:rPr lang="en-US"/>
              <a:t>The Oracle database stores the specification and body of a package separately. This enables you to change the implementation of a program construct in the package body without invalidating other schema objects that call or reference the program construct.</a:t>
            </a:r>
          </a:p>
        </p:txBody>
      </p:sp>
      <p:sp>
        <p:nvSpPr>
          <p:cNvPr id="409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263096EC-CFEE-44E9-96D6-3B071F15BE92}" type="slidenum">
              <a:rPr lang="en-US" smtClean="0">
                <a:solidFill>
                  <a:srgbClr val="000000"/>
                </a:solidFill>
                <a:latin typeface="Arial" charset="0"/>
              </a:rPr>
              <a:pPr>
                <a:defRPr/>
              </a:pPr>
              <a:t>268</a:t>
            </a:fld>
            <a:endParaRPr lang="en-US">
              <a:solidFill>
                <a:srgbClr val="000000"/>
              </a:solidFill>
              <a:latin typeface="Arial" charset="0"/>
            </a:endParaRPr>
          </a:p>
        </p:txBody>
      </p:sp>
      <p:sp>
        <p:nvSpPr>
          <p:cNvPr id="471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1361455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a package called </a:t>
            </a:r>
            <a:r>
              <a:rPr lang="en-US">
                <a:latin typeface="Courier New" pitchFamily="49" charset="0"/>
              </a:rPr>
              <a:t>comm_pkg</a:t>
            </a:r>
            <a:r>
              <a:rPr lang="en-US"/>
              <a:t> used to manage business processing rules for commission calculations. </a:t>
            </a:r>
          </a:p>
          <a:p>
            <a:pPr lvl="1" eaLnBrk="1" hangingPunct="1"/>
            <a:r>
              <a:rPr lang="en-US"/>
              <a:t>The </a:t>
            </a:r>
            <a:r>
              <a:rPr lang="en-US">
                <a:latin typeface="Courier New" pitchFamily="49" charset="0"/>
              </a:rPr>
              <a:t>v_std_comm</a:t>
            </a:r>
            <a:r>
              <a:rPr lang="en-US"/>
              <a:t> public (global) variable is declared to hold a maximum allowable percentage commission for the user session, and it is initialized to </a:t>
            </a:r>
            <a:r>
              <a:rPr lang="en-US">
                <a:latin typeface="Courier New" pitchFamily="49" charset="0"/>
              </a:rPr>
              <a:t>0.10</a:t>
            </a:r>
            <a:r>
              <a:rPr lang="en-US"/>
              <a:t> (that is, 10%).</a:t>
            </a:r>
          </a:p>
          <a:p>
            <a:pPr lvl="1" eaLnBrk="1" hangingPunct="1"/>
            <a:r>
              <a:rPr lang="en-US"/>
              <a:t>The </a:t>
            </a:r>
            <a:r>
              <a:rPr lang="en-US">
                <a:latin typeface="Courier New" pitchFamily="49" charset="0"/>
              </a:rPr>
              <a:t>reset_comm</a:t>
            </a:r>
            <a:r>
              <a:rPr lang="en-US"/>
              <a:t> public procedure is declared to accept a new commission percentage that updates the standard commission percentage if the commission validation rules are accepted. The validation rules for resetting the commission are not made public and do not appear in the package specification. The validation rules are managed by using a private function in the package body.</a:t>
            </a:r>
          </a:p>
        </p:txBody>
      </p:sp>
      <p:sp>
        <p:nvSpPr>
          <p:cNvPr id="440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65092A98-9D0C-4AC2-BB5E-BF56F47CB589}" type="slidenum">
              <a:rPr lang="en-US" smtClean="0">
                <a:solidFill>
                  <a:srgbClr val="000000"/>
                </a:solidFill>
                <a:latin typeface="Arial" charset="0"/>
              </a:rPr>
              <a:pPr>
                <a:defRPr/>
              </a:pPr>
              <a:t>269</a:t>
            </a:fld>
            <a:endParaRPr lang="en-US">
              <a:solidFill>
                <a:srgbClr val="000000"/>
              </a:solidFill>
              <a:latin typeface="Arial" charset="0"/>
            </a:endParaRPr>
          </a:p>
        </p:txBody>
      </p:sp>
      <p:sp>
        <p:nvSpPr>
          <p:cNvPr id="501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6510839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Create a package body to define and implement all public subprograms and supporting private constructs. When creating a package body, perform the following steps:</a:t>
            </a:r>
          </a:p>
          <a:p>
            <a:pPr lvl="2" eaLnBrk="1" hangingPunct="1"/>
            <a:r>
              <a:rPr lang="en-US"/>
              <a:t>Specify the </a:t>
            </a:r>
            <a:r>
              <a:rPr lang="en-US">
                <a:latin typeface="Courier New" pitchFamily="49" charset="0"/>
              </a:rPr>
              <a:t>OR</a:t>
            </a:r>
            <a:r>
              <a:rPr lang="en-US"/>
              <a:t> </a:t>
            </a:r>
            <a:r>
              <a:rPr lang="en-US">
                <a:latin typeface="Courier New" pitchFamily="49" charset="0"/>
              </a:rPr>
              <a:t>REPLACE</a:t>
            </a:r>
            <a:r>
              <a:rPr lang="en-US"/>
              <a:t> option to overwrite an existing package body.</a:t>
            </a:r>
          </a:p>
          <a:p>
            <a:pPr lvl="2" eaLnBrk="1" hangingPunct="1"/>
            <a:r>
              <a:rPr lang="en-US"/>
              <a:t>Define the subprograms in an appropriate order. The basic principle is that you must declare a variable or subprogram before it can be referenced by other components in the same package body. It is common to see all private variables and subprograms defined first and the public subprograms defined last in the package body.</a:t>
            </a:r>
          </a:p>
          <a:p>
            <a:pPr lvl="2" eaLnBrk="1" hangingPunct="1"/>
            <a:r>
              <a:rPr lang="en-US"/>
              <a:t>Complete the implementation for all procedures or functions declared in the package specification within the package body.</a:t>
            </a:r>
          </a:p>
          <a:p>
            <a:pPr lvl="1" eaLnBrk="1" hangingPunct="1">
              <a:lnSpc>
                <a:spcPct val="90000"/>
              </a:lnSpc>
            </a:pPr>
            <a:r>
              <a:rPr lang="en-US"/>
              <a:t>The following are definitions of items in the package body syntax:</a:t>
            </a:r>
          </a:p>
          <a:p>
            <a:pPr lvl="2" eaLnBrk="1" hangingPunct="1">
              <a:lnSpc>
                <a:spcPct val="95000"/>
              </a:lnSpc>
              <a:buSzPct val="70000"/>
              <a:buFont typeface="Courier New" pitchFamily="49" charset="0"/>
              <a:buChar char="•"/>
            </a:pPr>
            <a:r>
              <a:rPr lang="en-US" b="1">
                <a:latin typeface="Courier New" pitchFamily="49" charset="0"/>
              </a:rPr>
              <a:t>package_name</a:t>
            </a:r>
            <a:r>
              <a:rPr lang="en-US"/>
              <a:t> specifies a name for the package that must be the same as its package specification. Using the package name after the </a:t>
            </a:r>
            <a:r>
              <a:rPr lang="en-US">
                <a:latin typeface="Courier New" pitchFamily="49" charset="0"/>
              </a:rPr>
              <a:t>END</a:t>
            </a:r>
            <a:r>
              <a:rPr lang="en-US"/>
              <a:t> keyword is optional.</a:t>
            </a:r>
          </a:p>
          <a:p>
            <a:pPr lvl="2" eaLnBrk="1" hangingPunct="1">
              <a:buSzPct val="70000"/>
              <a:buFont typeface="Courier New" pitchFamily="49" charset="0"/>
              <a:buChar char="•"/>
            </a:pPr>
            <a:r>
              <a:rPr lang="en-US" b="1">
                <a:latin typeface="Courier New" pitchFamily="49" charset="0"/>
              </a:rPr>
              <a:t>private type and variable declarations</a:t>
            </a:r>
            <a:r>
              <a:rPr lang="en-US"/>
              <a:t> declares private variables, constants, cursors, exceptions, user-defined types, and subtypes.</a:t>
            </a:r>
          </a:p>
          <a:p>
            <a:pPr lvl="2" eaLnBrk="1" hangingPunct="1">
              <a:buSzPct val="70000"/>
              <a:buFont typeface="Courier New" pitchFamily="49" charset="0"/>
              <a:buChar char="•"/>
            </a:pPr>
            <a:r>
              <a:rPr lang="en-US" b="1">
                <a:latin typeface="Courier New" pitchFamily="49" charset="0"/>
              </a:rPr>
              <a:t>subprogram specification</a:t>
            </a:r>
            <a:r>
              <a:rPr lang="en-US"/>
              <a:t> specifies the full implementation of any private and/or public procedures or functions.</a:t>
            </a:r>
          </a:p>
          <a:p>
            <a:pPr lvl="2" eaLnBrk="1" hangingPunct="1">
              <a:buSzPct val="70000"/>
              <a:buFont typeface="Courier New" pitchFamily="49" charset="0"/>
              <a:buChar char="•"/>
            </a:pPr>
            <a:r>
              <a:rPr lang="en-US" b="1">
                <a:latin typeface="Courier New" pitchFamily="49" charset="0"/>
              </a:rPr>
              <a:t>[BEGIN initialization statements]</a:t>
            </a:r>
            <a:r>
              <a:rPr lang="en-US"/>
              <a:t> is an optional block of initialization code that executes when the package is first referenced.</a:t>
            </a:r>
          </a:p>
        </p:txBody>
      </p:sp>
      <p:sp>
        <p:nvSpPr>
          <p:cNvPr id="450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198805D2-D30F-4350-A7E4-2D468F871B78}" type="slidenum">
              <a:rPr lang="en-US" smtClean="0">
                <a:solidFill>
                  <a:srgbClr val="000000"/>
                </a:solidFill>
                <a:latin typeface="Arial" charset="0"/>
              </a:rPr>
              <a:pPr>
                <a:defRPr/>
              </a:pPr>
              <a:t>270</a:t>
            </a:fld>
            <a:endParaRPr lang="en-US">
              <a:solidFill>
                <a:srgbClr val="000000"/>
              </a:solidFill>
              <a:latin typeface="Arial" charset="0"/>
            </a:endParaRPr>
          </a:p>
        </p:txBody>
      </p:sp>
      <p:sp>
        <p:nvSpPr>
          <p:cNvPr id="512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8760525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the complete package body for </a:t>
            </a:r>
            <a:r>
              <a:rPr lang="en-US">
                <a:latin typeface="Courier New" pitchFamily="49" charset="0"/>
              </a:rPr>
              <a:t>comm_pkg</a:t>
            </a:r>
            <a:r>
              <a:rPr lang="en-US"/>
              <a:t>, with a private function called </a:t>
            </a:r>
            <a:r>
              <a:rPr lang="en-US">
                <a:latin typeface="Courier New" pitchFamily="49" charset="0"/>
              </a:rPr>
              <a:t>validate</a:t>
            </a:r>
            <a:r>
              <a:rPr lang="en-US"/>
              <a:t> to check for a valid commission. The validation requires that the commission be </a:t>
            </a:r>
            <a:r>
              <a:rPr lang="en-US">
                <a:solidFill>
                  <a:schemeClr val="tx1"/>
                </a:solidFill>
              </a:rPr>
              <a:t>positive and less than</a:t>
            </a:r>
            <a:r>
              <a:rPr lang="en-US"/>
              <a:t> the highest commission among existing employees. The </a:t>
            </a:r>
            <a:r>
              <a:rPr lang="en-US">
                <a:latin typeface="Courier New" pitchFamily="49" charset="0"/>
              </a:rPr>
              <a:t>reset_comm</a:t>
            </a:r>
            <a:r>
              <a:rPr lang="en-US"/>
              <a:t> procedure invokes the private validation function before changing the standard commission in </a:t>
            </a:r>
            <a:r>
              <a:rPr lang="en-US">
                <a:latin typeface="Courier New" pitchFamily="49" charset="0"/>
              </a:rPr>
              <a:t>v_std_comm</a:t>
            </a:r>
            <a:r>
              <a:rPr lang="en-US"/>
              <a:t>. In the example, note the following:</a:t>
            </a:r>
          </a:p>
          <a:p>
            <a:pPr lvl="2" eaLnBrk="1" hangingPunct="1">
              <a:buFont typeface="Courier New" pitchFamily="49" charset="0"/>
              <a:buChar char="•"/>
            </a:pPr>
            <a:r>
              <a:rPr lang="en-US"/>
              <a:t>The </a:t>
            </a:r>
            <a:r>
              <a:rPr lang="en-US">
                <a:latin typeface="Courier New" pitchFamily="49" charset="0"/>
              </a:rPr>
              <a:t>v_std_comm</a:t>
            </a:r>
            <a:r>
              <a:rPr lang="en-US"/>
              <a:t> variable referenced in the </a:t>
            </a:r>
            <a:r>
              <a:rPr lang="en-US">
                <a:latin typeface="Courier New" pitchFamily="49" charset="0"/>
              </a:rPr>
              <a:t>reset_comm</a:t>
            </a:r>
            <a:r>
              <a:rPr lang="en-US"/>
              <a:t> procedure is a public variable. Variables declared in the package specification, such as </a:t>
            </a:r>
            <a:r>
              <a:rPr lang="en-US">
                <a:latin typeface="Courier New" pitchFamily="49" charset="0"/>
              </a:rPr>
              <a:t>v_std_comm</a:t>
            </a:r>
            <a:r>
              <a:rPr lang="en-US"/>
              <a:t>, can be directly referenced without qualification.</a:t>
            </a:r>
          </a:p>
          <a:p>
            <a:pPr lvl="2" eaLnBrk="1" hangingPunct="1">
              <a:buFont typeface="Courier New" pitchFamily="49" charset="0"/>
              <a:buChar char="•"/>
            </a:pPr>
            <a:r>
              <a:rPr lang="en-US"/>
              <a:t>The </a:t>
            </a:r>
            <a:r>
              <a:rPr lang="en-US">
                <a:latin typeface="Courier New" pitchFamily="49" charset="0"/>
              </a:rPr>
              <a:t>reset_comm</a:t>
            </a:r>
            <a:r>
              <a:rPr lang="en-US"/>
              <a:t> procedure implements the public definition in the specification.</a:t>
            </a:r>
          </a:p>
          <a:p>
            <a:pPr lvl="2" eaLnBrk="1" hangingPunct="1">
              <a:buFont typeface="Courier New" pitchFamily="49" charset="0"/>
              <a:buChar char="•"/>
            </a:pPr>
            <a:r>
              <a:rPr lang="en-US"/>
              <a:t>In the </a:t>
            </a:r>
            <a:r>
              <a:rPr lang="en-US">
                <a:latin typeface="Courier New" pitchFamily="49" charset="0"/>
              </a:rPr>
              <a:t>comm_pkg</a:t>
            </a:r>
            <a:r>
              <a:rPr lang="en-US"/>
              <a:t> body, the </a:t>
            </a:r>
            <a:r>
              <a:rPr lang="en-US">
                <a:latin typeface="Courier New" pitchFamily="49" charset="0"/>
              </a:rPr>
              <a:t>validate</a:t>
            </a:r>
            <a:r>
              <a:rPr lang="en-US"/>
              <a:t> function is private and is directly referenced from the </a:t>
            </a:r>
            <a:r>
              <a:rPr lang="en-US">
                <a:latin typeface="Courier New" pitchFamily="49" charset="0"/>
              </a:rPr>
              <a:t>reset_comm</a:t>
            </a:r>
            <a:r>
              <a:rPr lang="en-US"/>
              <a:t> procedure without qualification.</a:t>
            </a:r>
          </a:p>
          <a:p>
            <a:pPr lvl="1" eaLnBrk="1" hangingPunct="1"/>
            <a:r>
              <a:rPr lang="en-US" b="1"/>
              <a:t>Note:</a:t>
            </a:r>
            <a:r>
              <a:rPr lang="en-US"/>
              <a:t> The </a:t>
            </a:r>
            <a:r>
              <a:rPr lang="en-US">
                <a:latin typeface="Courier New" pitchFamily="49" charset="0"/>
              </a:rPr>
              <a:t>validate</a:t>
            </a:r>
            <a:r>
              <a:rPr lang="en-US"/>
              <a:t> function appears before the </a:t>
            </a:r>
            <a:r>
              <a:rPr lang="en-US">
                <a:latin typeface="Courier New" pitchFamily="49" charset="0"/>
              </a:rPr>
              <a:t>reset_comm</a:t>
            </a:r>
            <a:r>
              <a:rPr lang="en-US"/>
              <a:t> procedure because the </a:t>
            </a:r>
            <a:r>
              <a:rPr lang="en-US">
                <a:latin typeface="Courier New" pitchFamily="49" charset="0"/>
              </a:rPr>
              <a:t>reset_comm</a:t>
            </a:r>
            <a:r>
              <a:rPr lang="en-US"/>
              <a:t> procedure references the </a:t>
            </a:r>
            <a:r>
              <a:rPr lang="en-US">
                <a:latin typeface="Courier New" pitchFamily="49" charset="0"/>
              </a:rPr>
              <a:t>validate</a:t>
            </a:r>
            <a:r>
              <a:rPr lang="en-US"/>
              <a:t> function. It is possible to create forward declarations for subprograms in the package body if their order of appearance needs to be changed. If a package specification declares only types, constants, variables, and exceptions without any subprogram specifications, then the package body is unnecessary. However, the body can be used to initialize items declared in the package specification.</a:t>
            </a:r>
          </a:p>
        </p:txBody>
      </p:sp>
      <p:sp>
        <p:nvSpPr>
          <p:cNvPr id="460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DB72F9BB-8788-49C2-BFA1-B13A6B26161B}" type="slidenum">
              <a:rPr lang="en-US" smtClean="0">
                <a:solidFill>
                  <a:srgbClr val="000000"/>
                </a:solidFill>
                <a:latin typeface="Arial" charset="0"/>
              </a:rPr>
              <a:pPr>
                <a:defRPr/>
              </a:pPr>
              <a:t>271</a:t>
            </a:fld>
            <a:endParaRPr lang="en-US">
              <a:solidFill>
                <a:srgbClr val="000000"/>
              </a:solidFill>
              <a:latin typeface="Arial" charset="0"/>
            </a:endParaRPr>
          </a:p>
        </p:txBody>
      </p:sp>
      <p:sp>
        <p:nvSpPr>
          <p:cNvPr id="52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9825539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Invoking Package Subprograms</a:t>
            </a:r>
          </a:p>
          <a:p>
            <a:pPr lvl="1" eaLnBrk="1" hangingPunct="1"/>
            <a:r>
              <a:rPr lang="en-US"/>
              <a:t>After the package is stored in the database, you can invoke public or private subprograms within the same package, or public subprograms if external to the package. Fully qualify the subprogram with its package name when invoked externally from the package. Use the </a:t>
            </a:r>
            <a:r>
              <a:rPr lang="en-US">
                <a:latin typeface="Courier New" pitchFamily="49" charset="0"/>
              </a:rPr>
              <a:t>package_name.subprogram</a:t>
            </a:r>
            <a:r>
              <a:rPr lang="en-US"/>
              <a:t> syntax.</a:t>
            </a:r>
          </a:p>
          <a:p>
            <a:pPr lvl="1" eaLnBrk="1" hangingPunct="1"/>
            <a:r>
              <a:rPr lang="en-US"/>
              <a:t>Fully qualifying a subprogram when invoked within the same package is optional.</a:t>
            </a:r>
          </a:p>
          <a:p>
            <a:pPr lvl="1" eaLnBrk="1" hangingPunct="1"/>
            <a:r>
              <a:rPr lang="en-US" b="1"/>
              <a:t>Example 1:</a:t>
            </a:r>
            <a:r>
              <a:rPr lang="en-US"/>
              <a:t> Invokes the </a:t>
            </a:r>
            <a:r>
              <a:rPr lang="en-US">
                <a:latin typeface="Courier New" pitchFamily="49" charset="0"/>
              </a:rPr>
              <a:t>validate</a:t>
            </a:r>
            <a:r>
              <a:rPr lang="en-US"/>
              <a:t> function from the </a:t>
            </a:r>
            <a:r>
              <a:rPr lang="en-US">
                <a:latin typeface="Courier New" pitchFamily="49" charset="0"/>
              </a:rPr>
              <a:t>reset_comm</a:t>
            </a:r>
            <a:r>
              <a:rPr lang="en-US"/>
              <a:t> procedure within the same package. The package name prefix is not required; it is optional.</a:t>
            </a:r>
          </a:p>
          <a:p>
            <a:pPr lvl="1" eaLnBrk="1" hangingPunct="1"/>
            <a:r>
              <a:rPr lang="en-US" b="1"/>
              <a:t>Example 2:</a:t>
            </a:r>
            <a:r>
              <a:rPr lang="en-US"/>
              <a:t> Calls the </a:t>
            </a:r>
            <a:r>
              <a:rPr lang="en-US">
                <a:latin typeface="Courier New" pitchFamily="49" charset="0"/>
              </a:rPr>
              <a:t>reset_comm</a:t>
            </a:r>
            <a:r>
              <a:rPr lang="en-US"/>
              <a:t> procedure from SQL*Plus (an environment external to the package) to reset the prevailing commission to 0.15 for the user session.</a:t>
            </a:r>
          </a:p>
          <a:p>
            <a:pPr lvl="1" eaLnBrk="1" hangingPunct="1"/>
            <a:r>
              <a:rPr lang="en-US" b="1"/>
              <a:t>Example 3:</a:t>
            </a:r>
            <a:r>
              <a:rPr lang="en-US"/>
              <a:t> Calls the </a:t>
            </a:r>
            <a:r>
              <a:rPr lang="en-US">
                <a:latin typeface="Courier New" pitchFamily="49" charset="0"/>
              </a:rPr>
              <a:t>reset_comm</a:t>
            </a:r>
            <a:r>
              <a:rPr lang="en-US"/>
              <a:t> procedure that is owned by a schema user called </a:t>
            </a:r>
            <a:r>
              <a:rPr lang="en-US">
                <a:latin typeface="Courier New" pitchFamily="49" charset="0"/>
              </a:rPr>
              <a:t>SCOTT</a:t>
            </a:r>
            <a:r>
              <a:rPr lang="en-US"/>
              <a:t>. Using SQL*Plus, the qualified package procedure is prefixed with the schema name. This can be simplified by using a synonym that references the </a:t>
            </a:r>
            <a:r>
              <a:rPr lang="en-US">
                <a:latin typeface="Courier New" pitchFamily="49" charset="0"/>
              </a:rPr>
              <a:t>schema.package_name</a:t>
            </a:r>
            <a:r>
              <a:rPr lang="en-US"/>
              <a:t>.</a:t>
            </a:r>
          </a:p>
          <a:p>
            <a:pPr lvl="1" eaLnBrk="1" hangingPunct="1"/>
            <a:r>
              <a:rPr lang="en-US"/>
              <a:t>Assume that a database link named </a:t>
            </a:r>
            <a:r>
              <a:rPr lang="en-US">
                <a:latin typeface="Courier New" pitchFamily="49" charset="0"/>
              </a:rPr>
              <a:t>NY</a:t>
            </a:r>
            <a:r>
              <a:rPr lang="en-US"/>
              <a:t> has been created for a remote database in which the </a:t>
            </a:r>
            <a:r>
              <a:rPr lang="en-US">
                <a:latin typeface="Courier New" pitchFamily="49" charset="0"/>
              </a:rPr>
              <a:t>reset_comm</a:t>
            </a:r>
            <a:r>
              <a:rPr lang="en-US"/>
              <a:t> package procedure is created. To invoke the remote procedure, use:</a:t>
            </a:r>
          </a:p>
          <a:p>
            <a:pPr lvl="4" eaLnBrk="1" hangingPunct="1"/>
            <a:r>
              <a:rPr lang="en-US"/>
              <a:t>EXECUTE comm_pkg.reset_comm@NY(0.15)</a:t>
            </a:r>
          </a:p>
        </p:txBody>
      </p:sp>
      <p:sp>
        <p:nvSpPr>
          <p:cNvPr id="471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71E839AB-78F7-4831-98A7-B44D4BF64608}" type="slidenum">
              <a:rPr lang="en-US" smtClean="0">
                <a:solidFill>
                  <a:srgbClr val="000000"/>
                </a:solidFill>
                <a:latin typeface="Arial" charset="0"/>
              </a:rPr>
              <a:pPr>
                <a:defRPr/>
              </a:pPr>
              <a:t>272</a:t>
            </a:fld>
            <a:endParaRPr lang="en-US">
              <a:solidFill>
                <a:srgbClr val="000000"/>
              </a:solidFill>
              <a:latin typeface="Arial" charset="0"/>
            </a:endParaRPr>
          </a:p>
        </p:txBody>
      </p:sp>
      <p:sp>
        <p:nvSpPr>
          <p:cNvPr id="532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1747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Rectangle 2"/>
          <p:cNvSpPr>
            <a:spLocks noGrp="1" noRot="1" noChangeAspect="1" noChangeArrowheads="1" noTextEdit="1"/>
          </p:cNvSpPr>
          <p:nvPr>
            <p:ph type="sldImg"/>
          </p:nvPr>
        </p:nvSpPr>
        <p:spPr>
          <a:ln/>
        </p:spPr>
      </p:sp>
      <p:sp>
        <p:nvSpPr>
          <p:cNvPr id="1732611" name="Rectangle 3"/>
          <p:cNvSpPr>
            <a:spLocks noGrp="1" noChangeArrowheads="1"/>
          </p:cNvSpPr>
          <p:nvPr>
            <p:ph type="body" idx="1"/>
          </p:nvPr>
        </p:nvSpPr>
        <p:spPr>
          <a:noFill/>
          <a:ln/>
        </p:spPr>
        <p:txBody>
          <a:bodyPr/>
          <a:lstStyle/>
          <a:p>
            <a:pPr lvl="1" eaLnBrk="1" hangingPunct="1"/>
            <a:r>
              <a:rPr lang="en-US"/>
              <a:t>Here are some guidelines to follow when you declare PL/SQL variables. </a:t>
            </a:r>
          </a:p>
          <a:p>
            <a:pPr lvl="2" eaLnBrk="1" hangingPunct="1"/>
            <a:r>
              <a:rPr lang="en-US"/>
              <a:t>Follow consistent naming conventions—for example, you might use </a:t>
            </a:r>
            <a:r>
              <a:rPr lang="en-US">
                <a:latin typeface="Courier New" pitchFamily="49" charset="0"/>
              </a:rPr>
              <a:t>name</a:t>
            </a:r>
            <a:r>
              <a:rPr lang="en-US"/>
              <a:t> to represent a variable and </a:t>
            </a:r>
            <a:r>
              <a:rPr lang="en-US">
                <a:latin typeface="Courier New" pitchFamily="49" charset="0"/>
              </a:rPr>
              <a:t>c_name</a:t>
            </a:r>
            <a:r>
              <a:rPr lang="en-US"/>
              <a:t> to represent a constant. Similarly, to name a variable, you can use </a:t>
            </a:r>
            <a:r>
              <a:rPr lang="en-US">
                <a:latin typeface="Courier New" pitchFamily="49" charset="0"/>
              </a:rPr>
              <a:t>v_fname</a:t>
            </a:r>
            <a:r>
              <a:rPr lang="en-US"/>
              <a:t>. The key is to apply your naming convention consistently for easier identification.</a:t>
            </a:r>
          </a:p>
          <a:p>
            <a:pPr lvl="2" eaLnBrk="1" hangingPunct="1"/>
            <a:r>
              <a:rPr lang="en-US"/>
              <a:t>Use meaningful and appropriate identifiers for variables. For example, consider using </a:t>
            </a:r>
            <a:r>
              <a:rPr lang="en-US">
                <a:latin typeface="Courier New" pitchFamily="49" charset="0"/>
              </a:rPr>
              <a:t>salary</a:t>
            </a:r>
            <a:r>
              <a:rPr lang="en-US"/>
              <a:t> and </a:t>
            </a:r>
            <a:r>
              <a:rPr lang="en-US">
                <a:latin typeface="Courier New" pitchFamily="49" charset="0"/>
              </a:rPr>
              <a:t>sal_with_commission</a:t>
            </a:r>
            <a:r>
              <a:rPr lang="en-US"/>
              <a:t> instead of </a:t>
            </a:r>
            <a:r>
              <a:rPr lang="en-US">
                <a:latin typeface="Courier New" pitchFamily="49" charset="0"/>
              </a:rPr>
              <a:t>salary1</a:t>
            </a:r>
            <a:r>
              <a:rPr lang="en-US"/>
              <a:t> and </a:t>
            </a:r>
            <a:r>
              <a:rPr lang="en-US">
                <a:latin typeface="Courier New" pitchFamily="49" charset="0"/>
              </a:rPr>
              <a:t>salary2</a:t>
            </a:r>
            <a:r>
              <a:rPr lang="en-US"/>
              <a:t>.</a:t>
            </a:r>
          </a:p>
          <a:p>
            <a:pPr lvl="2" eaLnBrk="1" hangingPunct="1"/>
            <a:r>
              <a:rPr lang="en-US"/>
              <a:t>If you use the </a:t>
            </a:r>
            <a:r>
              <a:rPr lang="en-US">
                <a:latin typeface="Courier New" pitchFamily="49" charset="0"/>
              </a:rPr>
              <a:t>NOT</a:t>
            </a:r>
            <a:r>
              <a:rPr lang="en-US"/>
              <a:t> </a:t>
            </a:r>
            <a:r>
              <a:rPr lang="en-US">
                <a:latin typeface="Courier New" pitchFamily="49" charset="0"/>
              </a:rPr>
              <a:t>NULL</a:t>
            </a:r>
            <a:r>
              <a:rPr lang="en-US"/>
              <a:t> constraint, you must assign a value when you declare the variable. </a:t>
            </a:r>
          </a:p>
          <a:p>
            <a:pPr lvl="2" eaLnBrk="1" hangingPunct="1"/>
            <a:r>
              <a:rPr lang="en-US"/>
              <a:t>In constant declarations, the </a:t>
            </a:r>
            <a:r>
              <a:rPr lang="en-US">
                <a:latin typeface="Courier New" pitchFamily="49" charset="0"/>
              </a:rPr>
              <a:t>CONSTANT</a:t>
            </a:r>
            <a:r>
              <a:rPr lang="en-US"/>
              <a:t> keyword must precede the type specifier. The following declaration names a constant of </a:t>
            </a:r>
            <a:r>
              <a:rPr lang="en-US">
                <a:latin typeface="Courier New" pitchFamily="49" charset="0"/>
              </a:rPr>
              <a:t>NUMBER</a:t>
            </a:r>
            <a:r>
              <a:rPr lang="en-US"/>
              <a:t> type and assigns the value of 50,000 to the constant. A constant must be initialized in its declaration; otherwise, you get a compilation error. After initializing a constant, you cannot change its value.</a:t>
            </a:r>
          </a:p>
          <a:p>
            <a:pPr lvl="4" eaLnBrk="1" hangingPunct="1"/>
            <a:r>
              <a:rPr lang="en-US"/>
              <a:t>sal CONSTANT NUMBER := 50000.00;</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CAC0B2F-382D-49A9-A0C9-7C3FEA41957E}" type="slidenum">
              <a:rPr lang="en-US" smtClean="0">
                <a:solidFill>
                  <a:srgbClr val="000000"/>
                </a:solidFill>
              </a:rPr>
              <a:pPr eaLnBrk="1" hangingPunct="1">
                <a:defRPr/>
              </a:pPr>
              <a:t>30</a:t>
            </a:fld>
            <a:endParaRPr lang="en-US">
              <a:solidFill>
                <a:srgbClr val="000000"/>
              </a:solidFill>
            </a:endParaRPr>
          </a:p>
        </p:txBody>
      </p:sp>
    </p:spTree>
    <p:extLst>
      <p:ext uri="{BB962C8B-B14F-4D97-AF65-F5344CB8AC3E}">
        <p14:creationId xmlns:p14="http://schemas.microsoft.com/office/powerpoint/2010/main" val="141071422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variables and constants declared within stand-alone subprograms exist only for the duration that the subprogram executes. To provide data that exists for the duration of the user session, create a package specification containing public (global) variables and constant declarations. In this case, create a package specification without a package body, known as a </a:t>
            </a:r>
            <a:r>
              <a:rPr lang="en-US" i="1"/>
              <a:t>bodiless package</a:t>
            </a:r>
            <a:r>
              <a:rPr lang="en-US"/>
              <a:t>. As discussed earlier in this lesson, if a specification declares only types, constants, variables, and exceptions, then the package body is unnecessary.</a:t>
            </a:r>
          </a:p>
          <a:p>
            <a:pPr lvl="1" eaLnBrk="1" hangingPunct="1">
              <a:lnSpc>
                <a:spcPct val="85000"/>
              </a:lnSpc>
            </a:pPr>
            <a:r>
              <a:rPr lang="en-US" b="1"/>
              <a:t>Examples</a:t>
            </a:r>
            <a:endParaRPr lang="en-US"/>
          </a:p>
          <a:p>
            <a:pPr lvl="1" eaLnBrk="1" hangingPunct="1"/>
            <a:r>
              <a:rPr lang="en-US"/>
              <a:t>The first code box in the slide creates a bodiless package specification with several constants to be used for conversion rates. A package body is not required to support this package specification. It is assumed that the </a:t>
            </a:r>
            <a:r>
              <a:rPr lang="en-US">
                <a:latin typeface="Courier New" pitchFamily="49" charset="0"/>
              </a:rPr>
              <a:t>SET SERVEROUTPUT ON</a:t>
            </a:r>
            <a:r>
              <a:rPr lang="en-US"/>
              <a:t> statement was issued before executing the code examples in the slide. </a:t>
            </a:r>
          </a:p>
          <a:p>
            <a:pPr lvl="1" eaLnBrk="1" hangingPunct="1"/>
            <a:r>
              <a:rPr lang="en-US"/>
              <a:t>The second code box references the </a:t>
            </a:r>
            <a:r>
              <a:rPr lang="en-US">
                <a:latin typeface="Courier New" pitchFamily="49" charset="0"/>
              </a:rPr>
              <a:t>c_mile_2_kilo</a:t>
            </a:r>
            <a:r>
              <a:rPr lang="en-US"/>
              <a:t> constant in the </a:t>
            </a:r>
            <a:r>
              <a:rPr lang="en-US">
                <a:latin typeface="Courier New" pitchFamily="49" charset="0"/>
              </a:rPr>
              <a:t>global_consts</a:t>
            </a:r>
            <a:r>
              <a:rPr lang="en-US"/>
              <a:t> package by prefixing the package name to the identifier of the constant.</a:t>
            </a:r>
          </a:p>
          <a:p>
            <a:pPr lvl="1" eaLnBrk="1" hangingPunct="1"/>
            <a:r>
              <a:rPr lang="en-US"/>
              <a:t>The third example creates a stand-alone function </a:t>
            </a:r>
            <a:r>
              <a:rPr lang="en-US">
                <a:latin typeface="Courier New" pitchFamily="49" charset="0"/>
              </a:rPr>
              <a:t>c_mtr2yrd</a:t>
            </a:r>
            <a:r>
              <a:rPr lang="en-US"/>
              <a:t> to convert meters to yards, and uses the constant conversion rate </a:t>
            </a:r>
            <a:r>
              <a:rPr lang="en-US">
                <a:latin typeface="Courier New" pitchFamily="49" charset="0"/>
              </a:rPr>
              <a:t>c_meter_2_yard</a:t>
            </a:r>
            <a:r>
              <a:rPr lang="en-US"/>
              <a:t> declared in the </a:t>
            </a:r>
            <a:r>
              <a:rPr lang="en-US">
                <a:latin typeface="Courier New" pitchFamily="49" charset="0"/>
              </a:rPr>
              <a:t>global_consts</a:t>
            </a:r>
            <a:r>
              <a:rPr lang="en-US"/>
              <a:t> package. The function is invoked in a </a:t>
            </a:r>
            <a:r>
              <a:rPr lang="en-US">
                <a:latin typeface="Courier New" pitchFamily="49" charset="0"/>
              </a:rPr>
              <a:t>DBMS_OUTPUT.PUT_LINE</a:t>
            </a:r>
            <a:r>
              <a:rPr lang="en-US"/>
              <a:t> parameter.</a:t>
            </a:r>
          </a:p>
          <a:p>
            <a:pPr lvl="1" eaLnBrk="1" hangingPunct="1"/>
            <a:r>
              <a:rPr lang="en-US" b="1"/>
              <a:t>Rule to be followed:</a:t>
            </a:r>
            <a:r>
              <a:rPr lang="en-US"/>
              <a:t> When referencing a variable, cursor, constant, or exception from outside the package, you must qualify it with the name of the package.</a:t>
            </a:r>
          </a:p>
        </p:txBody>
      </p:sp>
      <p:sp>
        <p:nvSpPr>
          <p:cNvPr id="491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A950F2B8-A8D9-4737-8813-828956A321AF}" type="slidenum">
              <a:rPr lang="en-US" smtClean="0">
                <a:solidFill>
                  <a:srgbClr val="000000"/>
                </a:solidFill>
                <a:latin typeface="Arial" charset="0"/>
              </a:rPr>
              <a:pPr>
                <a:defRPr/>
              </a:pPr>
              <a:t>273</a:t>
            </a:fld>
            <a:endParaRPr lang="en-US">
              <a:solidFill>
                <a:srgbClr val="000000"/>
              </a:solidFill>
              <a:latin typeface="Arial" charset="0"/>
            </a:endParaRPr>
          </a:p>
        </p:txBody>
      </p:sp>
      <p:sp>
        <p:nvSpPr>
          <p:cNvPr id="553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746818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Removing Packages</a:t>
            </a:r>
          </a:p>
          <a:p>
            <a:pPr lvl="1"/>
            <a:r>
              <a:rPr lang="en-US"/>
              <a:t>When a package is no longer required, you can use a SQL statement in SQL Developer to remove it. A package has two parts; therefore, you can remove the whole package, or you can remove only the package body and retain the package specification.</a:t>
            </a:r>
          </a:p>
        </p:txBody>
      </p:sp>
      <p:sp>
        <p:nvSpPr>
          <p:cNvPr id="501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53546F06-4B5E-43DA-B6E7-5813673FD3D7}" type="slidenum">
              <a:rPr lang="en-US" smtClean="0">
                <a:solidFill>
                  <a:srgbClr val="000000"/>
                </a:solidFill>
                <a:latin typeface="Arial" charset="0"/>
              </a:rPr>
              <a:pPr>
                <a:defRPr/>
              </a:pPr>
              <a:t>274</a:t>
            </a:fld>
            <a:endParaRPr lang="en-US">
              <a:solidFill>
                <a:srgbClr val="000000"/>
              </a:solidFill>
              <a:latin typeface="Arial" charset="0"/>
            </a:endParaRPr>
          </a:p>
        </p:txBody>
      </p:sp>
      <p:sp>
        <p:nvSpPr>
          <p:cNvPr id="563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531728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Packages in the Data Dictionary</a:t>
            </a:r>
          </a:p>
          <a:p>
            <a:pPr lvl="1" eaLnBrk="1" hangingPunct="1"/>
            <a:r>
              <a:rPr lang="en-US"/>
              <a:t>The source code for PL/SQL packages is also stored in the </a:t>
            </a:r>
            <a:r>
              <a:rPr lang="en-US">
                <a:latin typeface="Courier New" pitchFamily="49" charset="0"/>
              </a:rPr>
              <a:t>USER_SOURCE</a:t>
            </a:r>
            <a:r>
              <a:rPr lang="en-US"/>
              <a:t> and </a:t>
            </a:r>
            <a:r>
              <a:rPr lang="en-US">
                <a:latin typeface="Courier New" pitchFamily="49" charset="0"/>
              </a:rPr>
              <a:t>ALL_SOURCE</a:t>
            </a:r>
            <a:r>
              <a:rPr lang="en-US"/>
              <a:t> data dictionary views. The </a:t>
            </a:r>
            <a:r>
              <a:rPr lang="en-US">
                <a:latin typeface="Courier New" pitchFamily="49" charset="0"/>
              </a:rPr>
              <a:t>USER_SOURCE</a:t>
            </a:r>
            <a:r>
              <a:rPr lang="en-US"/>
              <a:t> table is used to display PL/SQL code that you own. The </a:t>
            </a:r>
            <a:r>
              <a:rPr lang="en-US">
                <a:latin typeface="Courier New" pitchFamily="49" charset="0"/>
              </a:rPr>
              <a:t>ALL_SOURCE</a:t>
            </a:r>
            <a:r>
              <a:rPr lang="en-US"/>
              <a:t> table is used to display PL/SQL code to which you have been granted the </a:t>
            </a:r>
            <a:r>
              <a:rPr lang="en-US">
                <a:latin typeface="Courier New" pitchFamily="49" charset="0"/>
              </a:rPr>
              <a:t>EXECUTE</a:t>
            </a:r>
            <a:r>
              <a:rPr lang="en-US"/>
              <a:t> right by the owner of that subprogram code and provides an </a:t>
            </a:r>
            <a:r>
              <a:rPr lang="en-US">
                <a:latin typeface="Courier New" pitchFamily="49" charset="0"/>
              </a:rPr>
              <a:t>OWNER</a:t>
            </a:r>
            <a:r>
              <a:rPr lang="en-US"/>
              <a:t> column in addition to the preceding columns.</a:t>
            </a:r>
          </a:p>
          <a:p>
            <a:pPr lvl="1" eaLnBrk="1" hangingPunct="1"/>
            <a:r>
              <a:rPr lang="en-US"/>
              <a:t>When querying the package, use a condition in which the </a:t>
            </a:r>
            <a:r>
              <a:rPr lang="en-US">
                <a:latin typeface="Courier New" pitchFamily="49" charset="0"/>
              </a:rPr>
              <a:t>TYPE</a:t>
            </a:r>
            <a:r>
              <a:rPr lang="en-US"/>
              <a:t> column is:</a:t>
            </a:r>
          </a:p>
          <a:p>
            <a:pPr lvl="2" eaLnBrk="1" hangingPunct="1"/>
            <a:r>
              <a:rPr lang="en-US"/>
              <a:t>Equal to </a:t>
            </a:r>
            <a:r>
              <a:rPr lang="en-US">
                <a:latin typeface="Courier New" pitchFamily="49" charset="0"/>
              </a:rPr>
              <a:t>'PACKAGE'</a:t>
            </a:r>
            <a:r>
              <a:rPr lang="en-US"/>
              <a:t> to display the source code for the package specification</a:t>
            </a:r>
          </a:p>
          <a:p>
            <a:pPr lvl="2" eaLnBrk="1" hangingPunct="1"/>
            <a:r>
              <a:rPr lang="en-US"/>
              <a:t>Equal to </a:t>
            </a:r>
            <a:r>
              <a:rPr lang="en-US">
                <a:latin typeface="Courier New" pitchFamily="49" charset="0"/>
              </a:rPr>
              <a:t>'PACKAGE BODY'</a:t>
            </a:r>
            <a:r>
              <a:rPr lang="en-US"/>
              <a:t> to display the source code for the package body</a:t>
            </a:r>
          </a:p>
          <a:p>
            <a:pPr lvl="1" eaLnBrk="1" hangingPunct="1"/>
            <a:r>
              <a:rPr lang="en-US"/>
              <a:t>You can also view the package specification and body in SQL Developer using the package name in the Packages node.</a:t>
            </a:r>
          </a:p>
          <a:p>
            <a:pPr lvl="1" eaLnBrk="1" hangingPunct="1"/>
            <a:r>
              <a:rPr lang="en-US" b="1"/>
              <a:t>Note:</a:t>
            </a:r>
            <a:r>
              <a:rPr lang="en-US"/>
              <a:t> You cannot display the source code for Oracle PL/SQL built-in packages, or PL/SQL whose source code has been wrapped by using a </a:t>
            </a:r>
            <a:r>
              <a:rPr lang="en-US">
                <a:latin typeface="Courier New" pitchFamily="49" charset="0"/>
              </a:rPr>
              <a:t>WRAP</a:t>
            </a:r>
            <a:r>
              <a:rPr lang="en-US"/>
              <a:t> utility or obfuscation. Obfuscating and wrapping </a:t>
            </a:r>
            <a:r>
              <a:rPr lang="en-US">
                <a:cs typeface="Times New Roman" pitchFamily="18" charset="0"/>
              </a:rPr>
              <a:t>PL/SQL source code is covered in a later lesson. Clicking the Execute Statement (F9) icon (instead of the Run Script icon) in the SQL Worksheet toolbar, sometimes displays a better formatted output in the Results tab as shown in the slide examples.</a:t>
            </a:r>
            <a:endParaRPr lang="en-US"/>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9F690B4B-1B2E-42DA-AA1D-4798B4516BCE}" type="slidenum">
              <a:rPr lang="en-US" smtClean="0">
                <a:solidFill>
                  <a:srgbClr val="000000"/>
                </a:solidFill>
                <a:latin typeface="Arial" charset="0"/>
              </a:rPr>
              <a:pPr>
                <a:defRPr/>
              </a:pPr>
              <a:t>275</a:t>
            </a:fld>
            <a:endParaRPr lang="en-US">
              <a:solidFill>
                <a:srgbClr val="000000"/>
              </a:solidFill>
              <a:latin typeface="Arial" charset="0"/>
            </a:endParaRPr>
          </a:p>
        </p:txBody>
      </p:sp>
      <p:sp>
        <p:nvSpPr>
          <p:cNvPr id="573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4046433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Keep your packages as general as possible, so that they can be reused in future applications. Also, avoid writing packages</a:t>
            </a:r>
            <a:r>
              <a:rPr lang="en-US" dirty="0">
                <a:solidFill>
                  <a:schemeClr val="hlink"/>
                </a:solidFill>
              </a:rPr>
              <a:t> </a:t>
            </a:r>
            <a:r>
              <a:rPr lang="en-US" dirty="0"/>
              <a:t>that duplicate features provided by the Oracle server.</a:t>
            </a:r>
          </a:p>
          <a:p>
            <a:pPr lvl="1" eaLnBrk="1" hangingPunct="1"/>
            <a:r>
              <a:rPr lang="en-US" dirty="0"/>
              <a:t>Package specifications reflect the design of your application, so define them before defining the package bodies. The package specification should contain only those constructs that must be visible to the users of the package. Thus, other developers cannot misuse the package by basing code on irrelevant details.</a:t>
            </a:r>
          </a:p>
          <a:p>
            <a:pPr lvl="1" eaLnBrk="1" hangingPunct="1"/>
            <a:r>
              <a:rPr lang="en-US" dirty="0"/>
              <a:t>Place items in the declaration part of the package body when you must maintain them throughout a session or across transactions. For example, declare a variable called </a:t>
            </a:r>
            <a:r>
              <a:rPr lang="en-US" dirty="0">
                <a:latin typeface="Courier New" pitchFamily="49" charset="0"/>
              </a:rPr>
              <a:t>NUMBER_EMPLOYED</a:t>
            </a:r>
            <a:r>
              <a:rPr lang="en-US" dirty="0"/>
              <a:t> as a private variable if each call to a procedure that uses the variable needs to be maintained. When declared as a global variable in the package specification, the value of that global variable is initialized in a session the first time a construct from the package is invoked.</a:t>
            </a:r>
          </a:p>
          <a:p>
            <a:pPr lvl="1" eaLnBrk="1" hangingPunct="1"/>
            <a:r>
              <a:rPr lang="en-US" dirty="0"/>
              <a:t>Before Oracle Database 19c, changes to the package body did not require recompilation of dependent constructs, whereas changes to the package specification required the recompilation of every stored subprogram that references the package. Oracle Database 19c</a:t>
            </a:r>
            <a:r>
              <a:rPr lang="en-US" i="1" dirty="0"/>
              <a:t> </a:t>
            </a:r>
            <a:r>
              <a:rPr lang="en-US" dirty="0"/>
              <a:t>reduces this dependency. Dependencies are now tracked at the level of element within unit. Fine-Grain Dependency Management is covered in a later lesson.</a:t>
            </a:r>
          </a:p>
        </p:txBody>
      </p:sp>
      <p:sp>
        <p:nvSpPr>
          <p:cNvPr id="532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C35F978A-8FE9-4FE3-8176-F50F4F918299}" type="slidenum">
              <a:rPr lang="en-US" smtClean="0">
                <a:solidFill>
                  <a:srgbClr val="000000"/>
                </a:solidFill>
                <a:latin typeface="Arial" charset="0"/>
              </a:rPr>
              <a:pPr>
                <a:defRPr/>
              </a:pPr>
              <a:t>276</a:t>
            </a:fld>
            <a:endParaRPr lang="en-US">
              <a:solidFill>
                <a:srgbClr val="000000"/>
              </a:solidFill>
              <a:latin typeface="Arial" charset="0"/>
            </a:endParaRPr>
          </a:p>
        </p:txBody>
      </p:sp>
      <p:sp>
        <p:nvSpPr>
          <p:cNvPr id="593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6483765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group related procedures and functions in a package. Packages improve organization, management, security, and performance. </a:t>
            </a:r>
          </a:p>
          <a:p>
            <a:pPr lvl="1"/>
            <a:r>
              <a:rPr lang="en-US"/>
              <a:t>A package consists of a package specification and a package body. You can change a package body without affecting its package specification.</a:t>
            </a:r>
          </a:p>
          <a:p>
            <a:pPr lvl="1"/>
            <a:r>
              <a:rPr lang="en-US"/>
              <a:t>Packages enable you to hide source code from users. When you invoke a package for the first time, the entire package is loaded into memory. This reduces the disk access for subsequent calls.</a:t>
            </a:r>
          </a:p>
          <a:p>
            <a:pPr lvl="1"/>
            <a:endParaRPr lang="en-US"/>
          </a:p>
        </p:txBody>
      </p:sp>
      <p:sp>
        <p:nvSpPr>
          <p:cNvPr id="60419" name="Rectangle 4"/>
          <p:cNvSpPr>
            <a:spLocks noChangeArrowheads="1"/>
          </p:cNvSpPr>
          <p:nvPr/>
        </p:nvSpPr>
        <p:spPr bwMode="auto">
          <a:xfrm>
            <a:off x="466406" y="4849328"/>
            <a:ext cx="6075998" cy="386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91519" eaLnBrk="0" hangingPunct="0">
              <a:spcBef>
                <a:spcPct val="30000"/>
              </a:spcBef>
              <a:tabLst>
                <a:tab pos="456524" algn="l"/>
              </a:tabLst>
            </a:pPr>
            <a:r>
              <a:rPr lang="en-US" sz="1200">
                <a:solidFill>
                  <a:srgbClr val="000000"/>
                </a:solidFill>
              </a:rPr>
              <a:t> </a:t>
            </a:r>
          </a:p>
        </p:txBody>
      </p:sp>
      <p:sp>
        <p:nvSpPr>
          <p:cNvPr id="60420" name="Rectangle 5"/>
          <p:cNvSpPr>
            <a:spLocks noChangeArrowheads="1"/>
          </p:cNvSpPr>
          <p:nvPr/>
        </p:nvSpPr>
        <p:spPr bwMode="auto">
          <a:xfrm>
            <a:off x="490283" y="4849328"/>
            <a:ext cx="6071223" cy="386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91519" eaLnBrk="0" hangingPunct="0">
              <a:spcBef>
                <a:spcPct val="30000"/>
              </a:spcBef>
              <a:tabLst>
                <a:tab pos="456524" algn="l"/>
              </a:tabLst>
            </a:pPr>
            <a:endParaRPr lang="en-US" sz="1100">
              <a:solidFill>
                <a:srgbClr val="000000"/>
              </a:solidFill>
            </a:endParaRPr>
          </a:p>
          <a:p>
            <a:pPr defTabSz="491519" eaLnBrk="0" hangingPunct="0">
              <a:spcBef>
                <a:spcPct val="30000"/>
              </a:spcBef>
              <a:tabLst>
                <a:tab pos="456524" algn="l"/>
              </a:tabLst>
            </a:pPr>
            <a:endParaRPr lang="en-US" sz="1100">
              <a:solidFill>
                <a:srgbClr val="000000"/>
              </a:solidFill>
            </a:endParaRPr>
          </a:p>
          <a:p>
            <a:pPr defTabSz="491519" eaLnBrk="0" hangingPunct="0">
              <a:spcBef>
                <a:spcPct val="30000"/>
              </a:spcBef>
              <a:tabLst>
                <a:tab pos="456524" algn="l"/>
              </a:tabLst>
            </a:pPr>
            <a:endParaRPr lang="en-US" sz="1100">
              <a:solidFill>
                <a:srgbClr val="000000"/>
              </a:solidFill>
            </a:endParaRPr>
          </a:p>
        </p:txBody>
      </p:sp>
      <p:sp>
        <p:nvSpPr>
          <p:cNvPr id="55301"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A654FE31-D2F0-4D8D-B190-751EBE17483C}" type="slidenum">
              <a:rPr lang="en-US" smtClean="0">
                <a:solidFill>
                  <a:srgbClr val="000000"/>
                </a:solidFill>
                <a:latin typeface="Arial" charset="0"/>
              </a:rPr>
              <a:pPr>
                <a:defRPr/>
              </a:pPr>
              <a:t>277</a:t>
            </a:fld>
            <a:endParaRPr lang="en-US">
              <a:solidFill>
                <a:srgbClr val="000000"/>
              </a:solidFill>
              <a:latin typeface="Arial" charset="0"/>
            </a:endParaRPr>
          </a:p>
        </p:txBody>
      </p:sp>
      <p:sp>
        <p:nvSpPr>
          <p:cNvPr id="60422" name="Slide Image Placeholder 8"/>
          <p:cNvSpPr>
            <a:spLocks noGrp="1" noRot="1" noChangeAspect="1" noTextEdit="1"/>
          </p:cNvSpPr>
          <p:nvPr>
            <p:ph type="sldImg"/>
          </p:nvPr>
        </p:nvSpPr>
        <p:spPr>
          <a:ln/>
        </p:spPr>
      </p:sp>
    </p:spTree>
    <p:extLst>
      <p:ext uri="{BB962C8B-B14F-4D97-AF65-F5344CB8AC3E}">
        <p14:creationId xmlns:p14="http://schemas.microsoft.com/office/powerpoint/2010/main" val="72252609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4"/>
          <p:cNvSpPr>
            <a:spLocks noGrp="1" noRot="1" noChangeAspect="1" noChangeArrowheads="1" noTextEdit="1"/>
          </p:cNvSpPr>
          <p:nvPr>
            <p:ph type="sldImg"/>
          </p:nvPr>
        </p:nvSpPr>
        <p:spPr>
          <a:ln/>
        </p:spPr>
      </p:sp>
      <p:sp>
        <p:nvSpPr>
          <p:cNvPr id="337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232925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the more advanced features of PL/SQL, including overloading, forward referencing, one-time-only procedures, and the persistency of variables, constants, exceptions, and cursors. It also explains the effect of packaging functions that are used in SQL statements.</a:t>
            </a:r>
          </a:p>
        </p:txBody>
      </p:sp>
      <p:sp>
        <p:nvSpPr>
          <p:cNvPr id="2867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97F9D709-ED46-4B3F-A5B3-E34C92D663B4}" type="slidenum">
              <a:rPr lang="en-US" smtClean="0">
                <a:solidFill>
                  <a:srgbClr val="000000"/>
                </a:solidFill>
                <a:latin typeface="Arial" charset="0"/>
              </a:rPr>
              <a:pPr>
                <a:defRPr/>
              </a:pPr>
              <a:t>279</a:t>
            </a:fld>
            <a:endParaRPr lang="en-US">
              <a:solidFill>
                <a:srgbClr val="000000"/>
              </a:solidFill>
              <a:latin typeface="Arial" charset="0"/>
            </a:endParaRPr>
          </a:p>
        </p:txBody>
      </p:sp>
      <p:sp>
        <p:nvSpPr>
          <p:cNvPr id="348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1132071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overloading feature in PL/SQL enables you to develop two or more packaged subprograms with the same name. Overloading is useful when you want a subprogram to accept similar sets of parameters that have different data types. For example, the </a:t>
            </a:r>
            <a:r>
              <a:rPr lang="en-US">
                <a:latin typeface="Courier New" pitchFamily="49" charset="0"/>
              </a:rPr>
              <a:t>TO_CHAR</a:t>
            </a:r>
            <a:r>
              <a:rPr lang="en-US"/>
              <a:t> function has more than one way to be called, enabling you to convert a number or a date to a character string.</a:t>
            </a:r>
          </a:p>
          <a:p>
            <a:pPr lvl="1" eaLnBrk="1" hangingPunct="1">
              <a:spcBef>
                <a:spcPct val="20000"/>
              </a:spcBef>
            </a:pPr>
            <a:r>
              <a:rPr lang="en-US"/>
              <a:t>PL/SQL allows overloading of package subprogram names and object type methods.</a:t>
            </a:r>
          </a:p>
          <a:p>
            <a:pPr lvl="1" eaLnBrk="1" hangingPunct="1">
              <a:spcBef>
                <a:spcPct val="20000"/>
              </a:spcBef>
            </a:pPr>
            <a:r>
              <a:rPr lang="en-US"/>
              <a:t>The key rule is that you can use the same name for different subprograms as long as their formal parameters differ in </a:t>
            </a:r>
            <a:r>
              <a:rPr lang="en-US" i="1"/>
              <a:t>number</a:t>
            </a:r>
            <a:r>
              <a:rPr lang="en-US"/>
              <a:t>, </a:t>
            </a:r>
            <a:r>
              <a:rPr lang="en-US" i="1"/>
              <a:t>order</a:t>
            </a:r>
            <a:r>
              <a:rPr lang="en-US"/>
              <a:t>, or </a:t>
            </a:r>
            <a:r>
              <a:rPr lang="en-US" i="1"/>
              <a:t>data type</a:t>
            </a:r>
            <a:r>
              <a:rPr lang="en-US"/>
              <a:t> family.</a:t>
            </a:r>
          </a:p>
          <a:p>
            <a:pPr lvl="1" eaLnBrk="1" hangingPunct="1">
              <a:spcBef>
                <a:spcPct val="20000"/>
              </a:spcBef>
            </a:pPr>
            <a:r>
              <a:rPr lang="en-US"/>
              <a:t>Consider using overloading when:</a:t>
            </a:r>
          </a:p>
          <a:p>
            <a:pPr lvl="2" eaLnBrk="1" hangingPunct="1"/>
            <a:r>
              <a:rPr lang="en-US"/>
              <a:t>Processing rules for two or more subprograms are similar, but the type or number of parameters used varies</a:t>
            </a:r>
          </a:p>
          <a:p>
            <a:pPr lvl="2" eaLnBrk="1" hangingPunct="1"/>
            <a:r>
              <a:rPr lang="en-US"/>
              <a:t>Providing alternative ways for finding different data with varying search criteria. For example, you may want to find employees by their employee ID and also provide a way to find employees by their last name. The logic is intrinsically the same, but the parameters or search criteria differ.</a:t>
            </a:r>
          </a:p>
          <a:p>
            <a:pPr lvl="2" eaLnBrk="1" hangingPunct="1"/>
            <a:r>
              <a:rPr lang="en-US"/>
              <a:t>Extending functionality when you do not want to replace existing code</a:t>
            </a:r>
          </a:p>
          <a:p>
            <a:pPr lvl="1" eaLnBrk="1" hangingPunct="1">
              <a:lnSpc>
                <a:spcPct val="95000"/>
              </a:lnSpc>
              <a:spcBef>
                <a:spcPct val="20000"/>
              </a:spcBef>
            </a:pPr>
            <a:r>
              <a:rPr lang="en-US" b="1"/>
              <a:t>Note:</a:t>
            </a:r>
            <a:r>
              <a:rPr lang="en-US"/>
              <a:t> Stand-alone subprograms cannot be overloaded. Writing local subprograms in object type methods is not discussed in this course.</a:t>
            </a:r>
          </a:p>
        </p:txBody>
      </p:sp>
      <p:sp>
        <p:nvSpPr>
          <p:cNvPr id="307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F7ED9FAD-A8E6-4F64-88DC-E2469E2DD3B0}" type="slidenum">
              <a:rPr lang="en-US" smtClean="0">
                <a:solidFill>
                  <a:srgbClr val="000000"/>
                </a:solidFill>
                <a:latin typeface="Arial" charset="0"/>
              </a:rPr>
              <a:pPr>
                <a:defRPr/>
              </a:pPr>
              <a:t>280</a:t>
            </a:fld>
            <a:endParaRPr lang="en-US">
              <a:solidFill>
                <a:srgbClr val="000000"/>
              </a:solidFill>
              <a:latin typeface="Arial" charset="0"/>
            </a:endParaRPr>
          </a:p>
        </p:txBody>
      </p:sp>
      <p:sp>
        <p:nvSpPr>
          <p:cNvPr id="358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9464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Overloading: Example</a:t>
            </a:r>
          </a:p>
          <a:p>
            <a:pPr lvl="1" eaLnBrk="1" hangingPunct="1"/>
            <a:r>
              <a:rPr lang="en-US"/>
              <a:t>The slide shows the </a:t>
            </a:r>
            <a:r>
              <a:rPr lang="en-US">
                <a:latin typeface="Courier New" pitchFamily="49" charset="0"/>
              </a:rPr>
              <a:t>dept_pkg</a:t>
            </a:r>
            <a:r>
              <a:rPr lang="en-US"/>
              <a:t> package specification with an overloaded procedure called </a:t>
            </a:r>
            <a:r>
              <a:rPr lang="en-US">
                <a:latin typeface="Courier New" pitchFamily="49" charset="0"/>
              </a:rPr>
              <a:t>add_department</a:t>
            </a:r>
            <a:r>
              <a:rPr lang="en-US"/>
              <a:t>. The first declaration takes three parameters that are used to provide data for a new department record inserted into the department table. The second declaration takes only two parameters because this version internally generates the department ID through an Oracle sequence.</a:t>
            </a:r>
          </a:p>
          <a:p>
            <a:pPr lvl="1" eaLnBrk="1" hangingPunct="1"/>
            <a:r>
              <a:rPr lang="en-US"/>
              <a:t>It is better to specify data types using the </a:t>
            </a:r>
            <a:r>
              <a:rPr lang="en-US">
                <a:latin typeface="Courier New" pitchFamily="49" charset="0"/>
              </a:rPr>
              <a:t>%TYPE</a:t>
            </a:r>
            <a:r>
              <a:rPr lang="en-US"/>
              <a:t> attribute for variables that are used to populate columns in database tables, as shown in the example in the slide; however, you can also specify the data types as follows: </a:t>
            </a:r>
          </a:p>
          <a:p>
            <a:pPr lvl="4" eaLnBrk="1" hangingPunct="1"/>
            <a:r>
              <a:rPr lang="en-US"/>
              <a:t>CREATE OR REPLACE PACKAGE dept_pkg_method2 IS</a:t>
            </a:r>
          </a:p>
          <a:p>
            <a:pPr lvl="4" eaLnBrk="1" hangingPunct="1"/>
            <a:r>
              <a:rPr lang="en-US"/>
              <a:t>  PROCEDURE add_department(p_deptno NUMBER,</a:t>
            </a:r>
            <a:br>
              <a:rPr lang="en-US"/>
            </a:br>
            <a:r>
              <a:rPr lang="en-US"/>
              <a:t>   p_name VARCHAR2 := 'unknown', p_loc NUMBER := 1700);</a:t>
            </a:r>
          </a:p>
          <a:p>
            <a:pPr lvl="4" eaLnBrk="1" hangingPunct="1"/>
            <a:r>
              <a:rPr lang="en-US"/>
              <a:t>...</a:t>
            </a:r>
          </a:p>
        </p:txBody>
      </p:sp>
      <p:sp>
        <p:nvSpPr>
          <p:cNvPr id="327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82ACCE98-0475-4C4E-8B70-DC01B1ADF009}" type="slidenum">
              <a:rPr lang="en-US" smtClean="0">
                <a:solidFill>
                  <a:srgbClr val="000000"/>
                </a:solidFill>
                <a:latin typeface="Arial" charset="0"/>
              </a:rPr>
              <a:pPr>
                <a:defRPr/>
              </a:pPr>
              <a:t>281</a:t>
            </a:fld>
            <a:endParaRPr lang="en-US">
              <a:solidFill>
                <a:srgbClr val="000000"/>
              </a:solidFill>
              <a:latin typeface="Arial" charset="0"/>
            </a:endParaRPr>
          </a:p>
        </p:txBody>
      </p:sp>
      <p:sp>
        <p:nvSpPr>
          <p:cNvPr id="368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097014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Overloading: Example (continued)</a:t>
            </a:r>
          </a:p>
          <a:p>
            <a:pPr lvl="1" eaLnBrk="1" hangingPunct="1"/>
            <a:r>
              <a:rPr lang="en-US"/>
              <a:t>If you call </a:t>
            </a:r>
            <a:r>
              <a:rPr lang="en-US">
                <a:latin typeface="Courier New" pitchFamily="49" charset="0"/>
              </a:rPr>
              <a:t>add_department</a:t>
            </a:r>
            <a:r>
              <a:rPr lang="en-US"/>
              <a:t> with an explicitly provided department ID, then PL/SQL uses the first version of the procedure. Consider the following example:</a:t>
            </a:r>
          </a:p>
          <a:p>
            <a:pPr lvl="4" eaLnBrk="1" hangingPunct="1"/>
            <a:r>
              <a:rPr lang="en-US"/>
              <a:t>EXECUTE dept_pkg.add_department(980,'Education',2500)</a:t>
            </a:r>
          </a:p>
          <a:p>
            <a:pPr lvl="4" eaLnBrk="1" hangingPunct="1"/>
            <a:r>
              <a:rPr lang="en-US"/>
              <a:t>SELECT * FROM departments</a:t>
            </a:r>
          </a:p>
          <a:p>
            <a:pPr lvl="4" eaLnBrk="1" hangingPunct="1"/>
            <a:r>
              <a:rPr lang="en-US"/>
              <a:t>WHERE department_id = 980;</a:t>
            </a:r>
          </a:p>
          <a:p>
            <a:pPr lvl="4" eaLnBrk="1" hangingPunct="1"/>
            <a:endParaRPr lang="en-US"/>
          </a:p>
          <a:p>
            <a:pPr lvl="4" eaLnBrk="1" hangingPunct="1"/>
            <a:endParaRPr lang="en-US"/>
          </a:p>
          <a:p>
            <a:pPr lvl="4" eaLnBrk="1" hangingPunct="1"/>
            <a:endParaRPr lang="en-US"/>
          </a:p>
          <a:p>
            <a:pPr lvl="4" eaLnBrk="1" hangingPunct="1"/>
            <a:endParaRPr lang="en-US"/>
          </a:p>
          <a:p>
            <a:pPr lvl="1" eaLnBrk="1" hangingPunct="1"/>
            <a:r>
              <a:rPr lang="en-US"/>
              <a:t>If you call </a:t>
            </a:r>
            <a:r>
              <a:rPr lang="en-US">
                <a:latin typeface="Courier New" pitchFamily="49" charset="0"/>
              </a:rPr>
              <a:t>add_department</a:t>
            </a:r>
            <a:r>
              <a:rPr lang="en-US"/>
              <a:t> with no department ID, PL/SQL uses the second version:</a:t>
            </a:r>
            <a:endParaRPr lang="en-US">
              <a:latin typeface="Courier New" pitchFamily="49" charset="0"/>
            </a:endParaRPr>
          </a:p>
          <a:p>
            <a:pPr lvl="4" eaLnBrk="1" hangingPunct="1"/>
            <a:r>
              <a:rPr lang="en-US">
                <a:cs typeface="Times New Roman" pitchFamily="18" charset="0"/>
              </a:rPr>
              <a:t>EXECUTE dept_pkg.add_department ('Training', 2400)</a:t>
            </a:r>
            <a:r>
              <a:rPr lang="en-US"/>
              <a:t> </a:t>
            </a:r>
          </a:p>
          <a:p>
            <a:pPr lvl="4" eaLnBrk="1" hangingPunct="1"/>
            <a:r>
              <a:rPr lang="en-US"/>
              <a:t>SELECT * FROM departments</a:t>
            </a:r>
          </a:p>
          <a:p>
            <a:pPr lvl="4" eaLnBrk="1" hangingPunct="1"/>
            <a:r>
              <a:rPr lang="en-US"/>
              <a:t>WHERE department_name = 'Training';</a:t>
            </a:r>
          </a:p>
        </p:txBody>
      </p:sp>
      <p:sp>
        <p:nvSpPr>
          <p:cNvPr id="33797"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5FB8786C-D671-44F5-B5D9-51361138CB92}" type="slidenum">
              <a:rPr lang="en-US" smtClean="0">
                <a:solidFill>
                  <a:srgbClr val="000000"/>
                </a:solidFill>
                <a:latin typeface="Arial" charset="0"/>
              </a:rPr>
              <a:pPr>
                <a:defRPr/>
              </a:pPr>
              <a:t>282</a:t>
            </a:fld>
            <a:endParaRPr lang="en-US">
              <a:solidFill>
                <a:srgbClr val="000000"/>
              </a:solidFill>
              <a:latin typeface="Arial" charset="0"/>
            </a:endParaRPr>
          </a:p>
        </p:txBody>
      </p:sp>
      <p:sp>
        <p:nvSpPr>
          <p:cNvPr id="37892" name="Slide Image Placeholder 8"/>
          <p:cNvSpPr>
            <a:spLocks noGrp="1" noRot="1" noChangeAspect="1" noTextEdit="1"/>
          </p:cNvSpPr>
          <p:nvPr>
            <p:ph type="sldImg"/>
          </p:nvPr>
        </p:nvSpPr>
        <p:spPr>
          <a:ln/>
        </p:spPr>
      </p:sp>
      <p:pic>
        <p:nvPicPr>
          <p:cNvPr id="378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33" y="6479020"/>
            <a:ext cx="4355235" cy="68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8005366"/>
            <a:ext cx="4632213" cy="72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1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p:cNvSpPr>
            <a:spLocks noGrp="1" noRot="1" noChangeAspect="1" noChangeArrowheads="1" noTextEdit="1"/>
          </p:cNvSpPr>
          <p:nvPr>
            <p:ph type="sldImg"/>
          </p:nvPr>
        </p:nvSpPr>
        <p:spPr>
          <a:ln/>
        </p:spPr>
      </p:sp>
      <p:sp>
        <p:nvSpPr>
          <p:cNvPr id="1733635" name="Rectangle 3"/>
          <p:cNvSpPr>
            <a:spLocks noGrp="1" noChangeArrowheads="1"/>
          </p:cNvSpPr>
          <p:nvPr>
            <p:ph type="body" idx="1"/>
          </p:nvPr>
        </p:nvSpPr>
        <p:spPr>
          <a:noFill/>
          <a:ln/>
        </p:spPr>
        <p:txBody>
          <a:bodyPr/>
          <a:lstStyle/>
          <a:p>
            <a:pPr lvl="2" eaLnBrk="1" hangingPunct="1">
              <a:spcBef>
                <a:spcPct val="25000"/>
              </a:spcBef>
            </a:pPr>
            <a:r>
              <a:rPr lang="en-US"/>
              <a:t>Initialize the variable to an expression with the assignment operator (</a:t>
            </a:r>
            <a:r>
              <a:rPr lang="en-US">
                <a:latin typeface="Courier New" pitchFamily="49" charset="0"/>
              </a:rPr>
              <a:t>:=</a:t>
            </a:r>
            <a:r>
              <a:rPr lang="en-US"/>
              <a:t>) or with the </a:t>
            </a:r>
            <a:r>
              <a:rPr lang="en-US">
                <a:latin typeface="Courier New" pitchFamily="49" charset="0"/>
              </a:rPr>
              <a:t>DEFAULT</a:t>
            </a:r>
            <a:r>
              <a:rPr lang="en-US"/>
              <a:t> reserved word. If you do not assign an initial value, the new variable contains </a:t>
            </a:r>
            <a:r>
              <a:rPr lang="en-US">
                <a:latin typeface="Courier New" pitchFamily="49" charset="0"/>
              </a:rPr>
              <a:t>NULL</a:t>
            </a:r>
            <a:r>
              <a:rPr lang="en-US"/>
              <a:t> by default until you assign a value. To assign or reassign a value to a variable, you write a PL/SQL assignment statement. However, it is good programming practice to initialize all variables.</a:t>
            </a:r>
          </a:p>
          <a:p>
            <a:pPr lvl="2" eaLnBrk="1" hangingPunct="1"/>
            <a:r>
              <a:rPr lang="en-US"/>
              <a:t>Two objects can have the same name only if they are defined in different blocks. Where they coexist, you can qualify them with labels and use them.</a:t>
            </a:r>
          </a:p>
          <a:p>
            <a:pPr lvl="2" eaLnBrk="1" hangingPunct="1"/>
            <a:r>
              <a:rPr lang="en-US"/>
              <a:t>Avoid using column names as identifiers. If PL/SQL variables occur in SQL statements and have the same name as a column, the Oracle Server assumes that it is the column that is being referenced. Although the code example in the slide works, code that is written using the same name for a database table and a variable is not easy to read or maintain.</a:t>
            </a:r>
          </a:p>
          <a:p>
            <a:pPr lvl="2" eaLnBrk="1" hangingPunct="1"/>
            <a:r>
              <a:rPr lang="en-US"/>
              <a:t>Impose the </a:t>
            </a:r>
            <a:r>
              <a:rPr lang="en-US">
                <a:latin typeface="Courier New" pitchFamily="49" charset="0"/>
              </a:rPr>
              <a:t>NOT</a:t>
            </a:r>
            <a:r>
              <a:rPr lang="en-US"/>
              <a:t> </a:t>
            </a:r>
            <a:r>
              <a:rPr lang="en-US">
                <a:latin typeface="Courier New" pitchFamily="49" charset="0"/>
              </a:rPr>
              <a:t>NULL</a:t>
            </a:r>
            <a:r>
              <a:rPr lang="en-US"/>
              <a:t> constraint when the variable must contain a value. You cannot </a:t>
            </a:r>
            <a:br>
              <a:rPr lang="en-US"/>
            </a:br>
            <a:r>
              <a:rPr lang="en-US"/>
              <a:t>assign nulls to a variable that is defined as </a:t>
            </a:r>
            <a:r>
              <a:rPr lang="en-US">
                <a:latin typeface="Courier New" pitchFamily="49" charset="0"/>
              </a:rPr>
              <a:t>NOT</a:t>
            </a:r>
            <a:r>
              <a:rPr lang="en-US"/>
              <a:t> </a:t>
            </a:r>
            <a:r>
              <a:rPr lang="en-US">
                <a:latin typeface="Courier New" pitchFamily="49" charset="0"/>
              </a:rPr>
              <a:t>NULL</a:t>
            </a:r>
            <a:r>
              <a:rPr lang="en-US"/>
              <a:t>. The </a:t>
            </a:r>
            <a:r>
              <a:rPr lang="en-US">
                <a:latin typeface="Courier New" pitchFamily="49" charset="0"/>
              </a:rPr>
              <a:t>NOT</a:t>
            </a:r>
            <a:r>
              <a:rPr lang="en-US"/>
              <a:t> </a:t>
            </a:r>
            <a:r>
              <a:rPr lang="en-US">
                <a:latin typeface="Courier New" pitchFamily="49" charset="0"/>
              </a:rPr>
              <a:t>NULL</a:t>
            </a:r>
            <a:r>
              <a:rPr lang="en-US"/>
              <a:t> constraint must be </a:t>
            </a:r>
            <a:br>
              <a:rPr lang="en-US"/>
            </a:br>
            <a:r>
              <a:rPr lang="en-US"/>
              <a:t>followed by an initialization clause.</a:t>
            </a:r>
          </a:p>
          <a:p>
            <a:pPr lvl="4" eaLnBrk="1" hangingPunct="1"/>
            <a:r>
              <a:rPr lang="en-US"/>
              <a:t>pincode VARCHAR2(15)</a:t>
            </a:r>
            <a:r>
              <a:rPr lang="en-US">
                <a:latin typeface="Times New Roman" pitchFamily="18" charset="0"/>
              </a:rPr>
              <a:t> </a:t>
            </a:r>
            <a:r>
              <a:rPr lang="en-US"/>
              <a:t>NOT NULL := 'Oxford';</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DC611F9-A8C7-4F40-BAD3-63AFDF5B1F3B}" type="slidenum">
              <a:rPr lang="en-US" smtClean="0">
                <a:solidFill>
                  <a:srgbClr val="000000"/>
                </a:solidFill>
              </a:rPr>
              <a:pPr eaLnBrk="1" hangingPunct="1">
                <a:defRPr/>
              </a:pPr>
              <a:t>31</a:t>
            </a:fld>
            <a:endParaRPr lang="en-US">
              <a:solidFill>
                <a:srgbClr val="000000"/>
              </a:solidFill>
            </a:endParaRPr>
          </a:p>
        </p:txBody>
      </p:sp>
    </p:spTree>
    <p:extLst>
      <p:ext uri="{BB962C8B-B14F-4D97-AF65-F5344CB8AC3E}">
        <p14:creationId xmlns:p14="http://schemas.microsoft.com/office/powerpoint/2010/main" val="127888101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package named </a:t>
            </a:r>
            <a:r>
              <a:rPr lang="en-US">
                <a:latin typeface="Courier New" pitchFamily="49" charset="0"/>
              </a:rPr>
              <a:t>STANDARD</a:t>
            </a:r>
            <a:r>
              <a:rPr lang="en-US"/>
              <a:t> defines the PL/SQL environment and globally declares types, exceptions, and subprograms that are available automatically to PL/SQL programs. Most of the built-in functions that are found in the </a:t>
            </a:r>
            <a:r>
              <a:rPr lang="en-US">
                <a:latin typeface="Courier New" pitchFamily="49" charset="0"/>
              </a:rPr>
              <a:t>STANDARD</a:t>
            </a:r>
            <a:r>
              <a:rPr lang="en-US"/>
              <a:t> package are overloaded. For example, the </a:t>
            </a:r>
            <a:r>
              <a:rPr lang="en-US">
                <a:latin typeface="Courier New" pitchFamily="49" charset="0"/>
              </a:rPr>
              <a:t>TO_CHAR</a:t>
            </a:r>
            <a:r>
              <a:rPr lang="en-US"/>
              <a:t> function has four different declarations, as shown in the slide. The </a:t>
            </a:r>
            <a:r>
              <a:rPr lang="en-US">
                <a:latin typeface="Courier New" pitchFamily="49" charset="0"/>
              </a:rPr>
              <a:t>TO_CHAR</a:t>
            </a:r>
            <a:r>
              <a:rPr lang="en-US"/>
              <a:t> function can take either the </a:t>
            </a:r>
            <a:r>
              <a:rPr lang="en-US">
                <a:latin typeface="Courier New" pitchFamily="49" charset="0"/>
              </a:rPr>
              <a:t>DATE</a:t>
            </a:r>
            <a:r>
              <a:rPr lang="en-US"/>
              <a:t> or the </a:t>
            </a:r>
            <a:r>
              <a:rPr lang="en-US">
                <a:latin typeface="Courier New" pitchFamily="49" charset="0"/>
              </a:rPr>
              <a:t>NUMBER</a:t>
            </a:r>
            <a:r>
              <a:rPr lang="en-US"/>
              <a:t> data type and convert it to the character data type. The format to which the date or number has to be converted can also be specified in the function call.</a:t>
            </a:r>
          </a:p>
          <a:p>
            <a:pPr lvl="1" eaLnBrk="1" hangingPunct="1"/>
            <a:r>
              <a:rPr lang="en-US"/>
              <a:t>If you re-declare a built-in subprogram in another PL/SQL program, then your local declaration overrides the standard or built-in subprogram. To be able to access the built-in subprogram, you must qualify it with its package name. For example, if you re-declare the </a:t>
            </a:r>
            <a:r>
              <a:rPr lang="en-US">
                <a:latin typeface="Courier New" pitchFamily="49" charset="0"/>
              </a:rPr>
              <a:t>TO_CHAR</a:t>
            </a:r>
            <a:r>
              <a:rPr lang="en-US"/>
              <a:t> function to access the built-in function, you refer to it as </a:t>
            </a:r>
            <a:r>
              <a:rPr lang="en-US">
                <a:latin typeface="Courier New" pitchFamily="49" charset="0"/>
              </a:rPr>
              <a:t>STANDARD.TO_CHAR</a:t>
            </a:r>
            <a:r>
              <a:rPr lang="en-US"/>
              <a:t>.</a:t>
            </a:r>
          </a:p>
          <a:p>
            <a:pPr lvl="1" eaLnBrk="1" hangingPunct="1"/>
            <a:r>
              <a:rPr lang="en-US"/>
              <a:t>If you re-declare a built-in subprogram as a stand-alone subprogram, then, to access your subprogram, you must qualify it with your schema name: for example, </a:t>
            </a:r>
            <a:r>
              <a:rPr lang="en-US">
                <a:latin typeface="Courier New" pitchFamily="49" charset="0"/>
              </a:rPr>
              <a:t>SCOTT.TO_CHAR</a:t>
            </a:r>
            <a:r>
              <a:rPr lang="en-US"/>
              <a:t>.</a:t>
            </a:r>
          </a:p>
          <a:p>
            <a:pPr lvl="1" eaLnBrk="1" hangingPunct="1"/>
            <a:r>
              <a:rPr lang="en-US"/>
              <a:t>In the example in the slide, PL/SQL resolves a call to </a:t>
            </a:r>
            <a:r>
              <a:rPr lang="en-US">
                <a:latin typeface="Courier New" pitchFamily="49" charset="0"/>
              </a:rPr>
              <a:t>TO_CHAR</a:t>
            </a:r>
            <a:r>
              <a:rPr lang="en-US"/>
              <a:t> by matching the number and data types of the formal and actual parameters.</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5F382960-E388-4FEB-B028-491868C0AB04}" type="slidenum">
              <a:rPr lang="en-US" smtClean="0">
                <a:solidFill>
                  <a:srgbClr val="000000"/>
                </a:solidFill>
                <a:latin typeface="Arial" charset="0"/>
              </a:rPr>
              <a:pPr>
                <a:defRPr/>
              </a:pPr>
              <a:t>283</a:t>
            </a:fld>
            <a:endParaRPr lang="en-US">
              <a:solidFill>
                <a:srgbClr val="000000"/>
              </a:solidFill>
              <a:latin typeface="Arial" charset="0"/>
            </a:endParaRPr>
          </a:p>
        </p:txBody>
      </p:sp>
      <p:sp>
        <p:nvSpPr>
          <p:cNvPr id="389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0912385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Forward Declarations</a:t>
            </a:r>
          </a:p>
          <a:p>
            <a:pPr lvl="1" eaLnBrk="1" hangingPunct="1"/>
            <a:r>
              <a:rPr lang="en-US"/>
              <a:t>In general, PL/SQL is like other block-structured languages and does not allow forward references. You must declare an identifier before using it. For example, a subprogram must be declared before you can call it.</a:t>
            </a:r>
          </a:p>
          <a:p>
            <a:pPr lvl="1" eaLnBrk="1" hangingPunct="1"/>
            <a:r>
              <a:rPr lang="en-US"/>
              <a:t>Coding standards often require that subprograms be kept in alphabetical sequence to make them easy to find. In this case, you may encounter problems, as shown in the slide, where the </a:t>
            </a:r>
            <a:r>
              <a:rPr lang="en-US">
                <a:latin typeface="Courier New" pitchFamily="49" charset="0"/>
              </a:rPr>
              <a:t>calc_rating</a:t>
            </a:r>
            <a:r>
              <a:rPr lang="en-US"/>
              <a:t> procedure cannot be referenced because it has not yet been declared.</a:t>
            </a:r>
          </a:p>
          <a:p>
            <a:pPr lvl="1" eaLnBrk="1" hangingPunct="1"/>
            <a:r>
              <a:rPr lang="en-US"/>
              <a:t>You can solve the illegal reference problem by reversing the order of the two procedures. However, this easy solution does not work if the coding rules require subprograms to be declared in alphabetical order.</a:t>
            </a:r>
          </a:p>
          <a:p>
            <a:pPr lvl="1" eaLnBrk="1" hangingPunct="1"/>
            <a:r>
              <a:rPr lang="en-US"/>
              <a:t>The solution in this case is to use forward declarations provided in PL/SQL. A forward declaration enables you to declare the heading of a subprogram, that is, the subprogram specification terminated by a semicolon.</a:t>
            </a:r>
          </a:p>
          <a:p>
            <a:pPr lvl="1" eaLnBrk="1" hangingPunct="1"/>
            <a:r>
              <a:rPr lang="en-US" b="1"/>
              <a:t>Note:</a:t>
            </a:r>
            <a:r>
              <a:rPr lang="en-US"/>
              <a:t> The compilation error for </a:t>
            </a:r>
            <a:r>
              <a:rPr lang="en-US">
                <a:latin typeface="Courier New" pitchFamily="49" charset="0"/>
              </a:rPr>
              <a:t>calc_rating</a:t>
            </a:r>
            <a:r>
              <a:rPr lang="en-US"/>
              <a:t> occurs only if </a:t>
            </a:r>
            <a:r>
              <a:rPr lang="en-US">
                <a:latin typeface="Courier New" pitchFamily="49" charset="0"/>
              </a:rPr>
              <a:t>calc_rating</a:t>
            </a:r>
            <a:r>
              <a:rPr lang="en-US"/>
              <a:t> is a private packaged procedure. If </a:t>
            </a:r>
            <a:r>
              <a:rPr lang="en-US">
                <a:latin typeface="Courier New" pitchFamily="49" charset="0"/>
              </a:rPr>
              <a:t>calc_rating</a:t>
            </a:r>
            <a:r>
              <a:rPr lang="en-US"/>
              <a:t> is declared in the package specification, it is already declared as if it is a forward declaration, and its reference can be resolved by the compiler.</a:t>
            </a:r>
          </a:p>
        </p:txBody>
      </p:sp>
      <p:sp>
        <p:nvSpPr>
          <p:cNvPr id="358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FAF9ACB4-BF33-489D-8481-3CEA7517C393}" type="slidenum">
              <a:rPr lang="en-US" smtClean="0">
                <a:solidFill>
                  <a:srgbClr val="000000"/>
                </a:solidFill>
                <a:latin typeface="Arial" charset="0"/>
              </a:rPr>
              <a:pPr>
                <a:defRPr/>
              </a:pPr>
              <a:t>284</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10612955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Forward Declarations (continued)</a:t>
            </a:r>
          </a:p>
          <a:p>
            <a:pPr lvl="1" eaLnBrk="1" hangingPunct="1"/>
            <a:r>
              <a:rPr lang="en-US"/>
              <a:t>As previously mentioned, PL/SQL enables you to create a special subprogram declaration called a </a:t>
            </a:r>
            <a:r>
              <a:rPr lang="en-US">
                <a:solidFill>
                  <a:schemeClr val="tx1"/>
                </a:solidFill>
              </a:rPr>
              <a:t>forward declaration</a:t>
            </a:r>
            <a:r>
              <a:rPr lang="en-US"/>
              <a:t>. A forward declaration may be required for private subprograms in the package body, and consists of the subprogram specification terminated by a semicolon. Forward declarations help to:</a:t>
            </a:r>
          </a:p>
          <a:p>
            <a:pPr lvl="2" eaLnBrk="1" hangingPunct="1"/>
            <a:r>
              <a:rPr lang="en-US"/>
              <a:t>Define subprograms in logical or alphabetical order</a:t>
            </a:r>
          </a:p>
          <a:p>
            <a:pPr lvl="2" eaLnBrk="1" hangingPunct="1"/>
            <a:r>
              <a:rPr lang="en-US"/>
              <a:t>Define mutually recursive subprograms. Mutually recursive programs are programs that call each other directly or indirectly.</a:t>
            </a:r>
          </a:p>
          <a:p>
            <a:pPr lvl="2" eaLnBrk="1" hangingPunct="1"/>
            <a:r>
              <a:rPr lang="en-US"/>
              <a:t>Group and logically organize subprograms in a package body</a:t>
            </a:r>
          </a:p>
          <a:p>
            <a:pPr lvl="1" eaLnBrk="1" hangingPunct="1"/>
            <a:r>
              <a:rPr lang="en-US"/>
              <a:t>When creating a forward declaration:</a:t>
            </a:r>
          </a:p>
          <a:p>
            <a:pPr lvl="2" eaLnBrk="1" hangingPunct="1"/>
            <a:r>
              <a:rPr lang="en-US"/>
              <a:t>The formal parameters must appear in both the forward declaration and the subprogram body</a:t>
            </a:r>
          </a:p>
          <a:p>
            <a:pPr lvl="2" eaLnBrk="1" hangingPunct="1"/>
            <a:r>
              <a:rPr lang="en-US"/>
              <a:t>The subprogram body can appear anywhere after the forward declaration, but both must appear in the same program unit</a:t>
            </a:r>
          </a:p>
          <a:p>
            <a:pPr lvl="1" eaLnBrk="1" hangingPunct="1"/>
            <a:r>
              <a:rPr lang="en-US" b="1"/>
              <a:t>Forward Declarations and Packages</a:t>
            </a:r>
          </a:p>
          <a:p>
            <a:pPr lvl="1" eaLnBrk="1" hangingPunct="1"/>
            <a:r>
              <a:rPr lang="en-US"/>
              <a:t>Typically, the subprogram specifications go in the package specification, and the subprogram bodies go in the package body. The public subprogram declarations in the package specification do not require forward declarations.</a:t>
            </a:r>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E5962545-B27C-42DF-AC62-2DD9751A060A}" type="slidenum">
              <a:rPr lang="en-US" smtClean="0">
                <a:solidFill>
                  <a:srgbClr val="000000"/>
                </a:solidFill>
                <a:latin typeface="Arial" charset="0"/>
              </a:rPr>
              <a:pPr>
                <a:defRPr/>
              </a:pPr>
              <a:t>285</a:t>
            </a:fld>
            <a:endParaRPr lang="en-US">
              <a:solidFill>
                <a:srgbClr val="000000"/>
              </a:solidFill>
              <a:latin typeface="Arial" charset="0"/>
            </a:endParaRPr>
          </a:p>
        </p:txBody>
      </p:sp>
      <p:sp>
        <p:nvSpPr>
          <p:cNvPr id="409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6350976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Package Initialization Block</a:t>
            </a:r>
          </a:p>
          <a:p>
            <a:pPr lvl="1" eaLnBrk="1" hangingPunct="1"/>
            <a:r>
              <a:rPr lang="en-US"/>
              <a:t>The first time a component in a package is referenced, the entire package is loaded into memory for the user session. By default, the initial value of variables is </a:t>
            </a:r>
            <a:r>
              <a:rPr lang="en-US">
                <a:latin typeface="Courier New" pitchFamily="49" charset="0"/>
              </a:rPr>
              <a:t>NULL</a:t>
            </a:r>
            <a:r>
              <a:rPr lang="en-US"/>
              <a:t> (if not explicitly initialized). To initialize package variables, you can:</a:t>
            </a:r>
          </a:p>
          <a:p>
            <a:pPr lvl="2" eaLnBrk="1" hangingPunct="1">
              <a:spcBef>
                <a:spcPct val="25000"/>
              </a:spcBef>
            </a:pPr>
            <a:r>
              <a:rPr lang="en-US"/>
              <a:t>Use assignment operations in their declarations for simple initialization tasks</a:t>
            </a:r>
          </a:p>
          <a:p>
            <a:pPr lvl="2" eaLnBrk="1" hangingPunct="1"/>
            <a:r>
              <a:rPr lang="en-US"/>
              <a:t>Add code block to the end of a package body for more complex initialization tasks</a:t>
            </a:r>
          </a:p>
          <a:p>
            <a:pPr lvl="1" eaLnBrk="1" hangingPunct="1"/>
            <a:r>
              <a:rPr lang="en-US"/>
              <a:t>Consider the block of code at the end of a package body as a package initialization block that executes once, when the package is first invoked within the user session.</a:t>
            </a:r>
          </a:p>
          <a:p>
            <a:pPr lvl="1" eaLnBrk="1" hangingPunct="1"/>
            <a:r>
              <a:rPr lang="en-US"/>
              <a:t>The example in the slide shows the </a:t>
            </a:r>
            <a:r>
              <a:rPr lang="en-US">
                <a:latin typeface="Courier New" pitchFamily="49" charset="0"/>
              </a:rPr>
              <a:t>v_tax</a:t>
            </a:r>
            <a:r>
              <a:rPr lang="en-US"/>
              <a:t> public variable being initialized to the value in the </a:t>
            </a:r>
            <a:r>
              <a:rPr lang="en-US">
                <a:latin typeface="Courier New" pitchFamily="49" charset="0"/>
              </a:rPr>
              <a:t>tax_rates</a:t>
            </a:r>
            <a:r>
              <a:rPr lang="en-US"/>
              <a:t> table the first time the </a:t>
            </a:r>
            <a:r>
              <a:rPr lang="en-US">
                <a:latin typeface="Courier New" pitchFamily="49" charset="0"/>
              </a:rPr>
              <a:t>taxes</a:t>
            </a:r>
            <a:r>
              <a:rPr lang="en-US"/>
              <a:t> package is referenced.</a:t>
            </a:r>
          </a:p>
          <a:p>
            <a:pPr lvl="1" eaLnBrk="1" hangingPunct="1"/>
            <a:r>
              <a:rPr lang="en-US" b="1"/>
              <a:t>Note:</a:t>
            </a:r>
            <a:r>
              <a:rPr lang="en-US"/>
              <a:t> If you initialize the variable in the declaration by using an assignment operation, it is overwritten by the code in the initialization block at the end of the package body. The initialization block is terminated by the </a:t>
            </a:r>
            <a:r>
              <a:rPr lang="en-US">
                <a:latin typeface="Courier New" pitchFamily="49" charset="0"/>
              </a:rPr>
              <a:t>END</a:t>
            </a:r>
            <a:r>
              <a:rPr lang="en-US"/>
              <a:t> keyword for the package body.</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97F3426B-7B9C-46E3-B40E-CC6E47F0B3C4}" type="slidenum">
              <a:rPr lang="en-US" smtClean="0">
                <a:solidFill>
                  <a:srgbClr val="000000"/>
                </a:solidFill>
                <a:latin typeface="Arial" charset="0"/>
              </a:rPr>
              <a:pPr>
                <a:defRPr/>
              </a:pPr>
              <a:t>286</a:t>
            </a:fld>
            <a:endParaRPr lang="en-US">
              <a:solidFill>
                <a:srgbClr val="000000"/>
              </a:solidFill>
              <a:latin typeface="Arial" charset="0"/>
            </a:endParaRPr>
          </a:p>
        </p:txBody>
      </p:sp>
      <p:sp>
        <p:nvSpPr>
          <p:cNvPr id="419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8911194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Package Functions in SQL and Restrictions</a:t>
            </a:r>
          </a:p>
          <a:p>
            <a:pPr lvl="1" eaLnBrk="1" hangingPunct="1"/>
            <a:r>
              <a:rPr lang="en-US"/>
              <a:t>To execute a SQL statement that calls a stored function, the Oracle Server must know the purity level of the function, or the extent to which the function is free of side effects. The term </a:t>
            </a:r>
            <a:r>
              <a:rPr lang="en-US" i="1"/>
              <a:t>side effect</a:t>
            </a:r>
            <a:r>
              <a:rPr lang="en-US"/>
              <a:t> refers to accessing database tables, package variables, and so forth for reading or writing. It is important to control side effects because they can prevent the proper parallelization of a query, produce order-dependent and therefore indeterminate results, or require impermissible actions such as the maintenance of package state across user sessions.</a:t>
            </a:r>
          </a:p>
          <a:p>
            <a:pPr lvl="1" eaLnBrk="1" hangingPunct="1"/>
            <a:r>
              <a:rPr lang="en-US"/>
              <a:t>In general, restrictions are changes to database tables or public package variables (those declared in a package specification). Restrictions can delay the execution of a query, yield order-dependent (therefore indeterminate) results, or require that the package state variables be maintained across user sessions. Various restrictions are not allowed when a function is called from a SQL query or a DML statement.</a:t>
            </a:r>
          </a:p>
        </p:txBody>
      </p:sp>
      <p:sp>
        <p:nvSpPr>
          <p:cNvPr id="389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0EFFAE6E-F85F-49B3-9089-CDD430598F41}" type="slidenum">
              <a:rPr lang="en-US" smtClean="0">
                <a:solidFill>
                  <a:srgbClr val="000000"/>
                </a:solidFill>
                <a:latin typeface="Arial" charset="0"/>
              </a:rPr>
              <a:pPr>
                <a:defRPr/>
              </a:pPr>
              <a:t>287</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9330430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fewer side effects a function has, the better it can be optimized within a query, particularly when the </a:t>
            </a:r>
            <a:r>
              <a:rPr lang="en-US">
                <a:latin typeface="Courier New" pitchFamily="49" charset="0"/>
              </a:rPr>
              <a:t>PARALLEL_ENABLE</a:t>
            </a:r>
            <a:r>
              <a:rPr lang="en-US"/>
              <a:t> or </a:t>
            </a:r>
            <a:r>
              <a:rPr lang="en-US">
                <a:latin typeface="Courier New" pitchFamily="49" charset="0"/>
              </a:rPr>
              <a:t>DETERMINISTIC</a:t>
            </a:r>
            <a:r>
              <a:rPr lang="en-US"/>
              <a:t> hints are used.</a:t>
            </a:r>
          </a:p>
          <a:p>
            <a:pPr lvl="1" eaLnBrk="1" hangingPunct="1"/>
            <a:r>
              <a:rPr lang="en-US"/>
              <a:t>To be callable from SQL statements, a stored function (and any subprograms that it calls) must obey the purity rules listed in the slide. The purpose of those rules is to control side effects.</a:t>
            </a:r>
          </a:p>
          <a:p>
            <a:pPr lvl="1" eaLnBrk="1" hangingPunct="1"/>
            <a:r>
              <a:rPr lang="en-US"/>
              <a:t>If any SQL statement inside the function body violates a rule, you get an error at run time (when the statement is parsed).</a:t>
            </a:r>
          </a:p>
          <a:p>
            <a:pPr lvl="1" eaLnBrk="1" hangingPunct="1"/>
            <a:r>
              <a:rPr lang="en-US"/>
              <a:t>To check for purity rule violations at compile time, use the </a:t>
            </a:r>
            <a:r>
              <a:rPr lang="en-US">
                <a:latin typeface="Courier New" pitchFamily="49" charset="0"/>
              </a:rPr>
              <a:t>RESTRICT_REFERENCES</a:t>
            </a:r>
            <a:r>
              <a:rPr lang="en-US"/>
              <a:t> pragma to assert that a function does not read or write database tables or package variables. </a:t>
            </a:r>
          </a:p>
          <a:p>
            <a:pPr lvl="1" eaLnBrk="1" hangingPunct="1"/>
            <a:r>
              <a:rPr lang="en-US" b="1"/>
              <a:t>Note</a:t>
            </a:r>
            <a:endParaRPr lang="en-US"/>
          </a:p>
          <a:p>
            <a:pPr lvl="2" eaLnBrk="1" hangingPunct="1">
              <a:spcBef>
                <a:spcPct val="25000"/>
              </a:spcBef>
            </a:pPr>
            <a:r>
              <a:rPr lang="en-US"/>
              <a:t>In the slide, a DML statement refers to 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a:t>
            </a:r>
          </a:p>
          <a:p>
            <a:pPr lvl="2" eaLnBrk="1" hangingPunct="1">
              <a:spcBef>
                <a:spcPct val="25000"/>
              </a:spcBef>
            </a:pPr>
            <a:r>
              <a:rPr lang="en-US"/>
              <a:t>For information about using the </a:t>
            </a:r>
            <a:r>
              <a:rPr lang="en-US">
                <a:latin typeface="Courier New" pitchFamily="49" charset="0"/>
              </a:rPr>
              <a:t>RESTRICT_REFERENCES</a:t>
            </a:r>
            <a:r>
              <a:rPr lang="en-US"/>
              <a:t> pragma, refer to the </a:t>
            </a:r>
            <a:r>
              <a:rPr lang="en-US" i="1"/>
              <a:t>Oracle Database PL/SQL Language Reference.</a:t>
            </a:r>
            <a:endParaRPr lang="en-US"/>
          </a:p>
        </p:txBody>
      </p:sp>
      <p:sp>
        <p:nvSpPr>
          <p:cNvPr id="3993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E266D253-C22A-468B-BB11-4B13EE5A02D5}" type="slidenum">
              <a:rPr lang="en-US" smtClean="0">
                <a:solidFill>
                  <a:srgbClr val="000000"/>
                </a:solidFill>
                <a:latin typeface="Arial" charset="0"/>
              </a:rPr>
              <a:pPr>
                <a:defRPr/>
              </a:pPr>
              <a:t>288</a:t>
            </a:fld>
            <a:endParaRPr lang="en-US">
              <a:solidFill>
                <a:srgbClr val="000000"/>
              </a:solidFill>
              <a:latin typeface="Arial" charset="0"/>
            </a:endParaRPr>
          </a:p>
        </p:txBody>
      </p:sp>
      <p:sp>
        <p:nvSpPr>
          <p:cNvPr id="44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0354725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first code example in the slide shows how to create the package specification and the body encapsulating the tax function in the </a:t>
            </a:r>
            <a:r>
              <a:rPr lang="en-US">
                <a:latin typeface="Courier New" pitchFamily="49" charset="0"/>
              </a:rPr>
              <a:t>taxes_pkg</a:t>
            </a:r>
            <a:r>
              <a:rPr lang="en-US"/>
              <a:t> package. The second code example shows how to call the packaged tax function in the </a:t>
            </a:r>
            <a:r>
              <a:rPr lang="en-US">
                <a:latin typeface="Courier New" pitchFamily="49" charset="0"/>
              </a:rPr>
              <a:t>SELECT</a:t>
            </a:r>
            <a:r>
              <a:rPr lang="en-US"/>
              <a:t> statement. The results are as follows:</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lvl="1" eaLnBrk="1" hangingPunct="1"/>
            <a:r>
              <a:rPr lang="en-US" b="1"/>
              <a:t>. . .</a:t>
            </a:r>
            <a:endParaRPr lang="en-US"/>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92" y="4807989"/>
            <a:ext cx="1592" cy="159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0966" name="Footer Placeholder 7"/>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A6761CBD-9D89-4D20-A70C-F60857461B74}" type="slidenum">
              <a:rPr lang="en-US" smtClean="0">
                <a:solidFill>
                  <a:srgbClr val="000000"/>
                </a:solidFill>
                <a:latin typeface="Arial" charset="0"/>
              </a:rPr>
              <a:pPr>
                <a:defRPr/>
              </a:pPr>
              <a:t>289</a:t>
            </a:fld>
            <a:endParaRPr lang="en-US">
              <a:solidFill>
                <a:srgbClr val="000000"/>
              </a:solidFill>
              <a:latin typeface="Arial" charset="0"/>
            </a:endParaRPr>
          </a:p>
        </p:txBody>
      </p:sp>
      <p:sp>
        <p:nvSpPr>
          <p:cNvPr id="45061" name="Slide Image Placeholder 9"/>
          <p:cNvSpPr>
            <a:spLocks noGrp="1" noRot="1" noChangeAspect="1" noTextEdit="1"/>
          </p:cNvSpPr>
          <p:nvPr>
            <p:ph type="sldImg"/>
          </p:nvPr>
        </p:nvSpPr>
        <p:spPr>
          <a:ln/>
        </p:spPr>
      </p:sp>
      <p:pic>
        <p:nvPicPr>
          <p:cNvPr id="450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6040196"/>
            <a:ext cx="3056305" cy="161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541" y="11506421"/>
            <a:ext cx="3065856" cy="40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525" y="8100762"/>
            <a:ext cx="1318032" cy="28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4707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collection of public and private package variables represents the package state for the user session. That is, the package state is the set of values stored in all the package variables at a given point in time. In general, the package state exists for the life of the user session.</a:t>
            </a:r>
          </a:p>
          <a:p>
            <a:pPr lvl="1" eaLnBrk="1" hangingPunct="1"/>
            <a:r>
              <a:rPr lang="en-US"/>
              <a:t>Package variables are initialized the first time a package is loaded into memory for a user session. The package variables are, by default, unique to each session and hold their values until the user session is terminated. In other words, </a:t>
            </a:r>
            <a:r>
              <a:rPr lang="en-US">
                <a:solidFill>
                  <a:schemeClr val="tx1"/>
                </a:solidFill>
              </a:rPr>
              <a:t>the variables are stored in the User Global Area (UGA) memory allocated by the database for each user session. </a:t>
            </a:r>
            <a:r>
              <a:rPr lang="en-US"/>
              <a:t>The package state changes when a package subprogram is invoked and its logic modifies the variable state. Public package state can be directly modified by operations appropriate to its type.</a:t>
            </a:r>
          </a:p>
          <a:p>
            <a:pPr lvl="1" eaLnBrk="1" hangingPunct="1"/>
            <a:r>
              <a:rPr lang="en-US">
                <a:latin typeface="Courier New" pitchFamily="49" charset="0"/>
                <a:cs typeface="Times New Roman" pitchFamily="18" charset="0"/>
              </a:rPr>
              <a:t>PRAGMA</a:t>
            </a:r>
            <a:r>
              <a:rPr lang="en-US">
                <a:cs typeface="Times New Roman" pitchFamily="18" charset="0"/>
              </a:rPr>
              <a:t> signifies that the statement is a compiler directive. </a:t>
            </a:r>
            <a:r>
              <a:rPr lang="en-US">
                <a:latin typeface="Courier New" pitchFamily="49" charset="0"/>
                <a:cs typeface="Times New Roman" pitchFamily="18" charset="0"/>
              </a:rPr>
              <a:t>PRAGMA</a:t>
            </a:r>
            <a:r>
              <a:rPr lang="en-US">
                <a:cs typeface="Times New Roman" pitchFamily="18" charset="0"/>
              </a:rPr>
              <a:t>s are processed at compile time, not at run time. They do not affect the meaning of a program; they simply convey information to the compiler. If you add </a:t>
            </a:r>
            <a:r>
              <a:rPr lang="en-US">
                <a:latin typeface="Courier New" pitchFamily="49" charset="0"/>
                <a:cs typeface="Times New Roman" pitchFamily="18" charset="0"/>
              </a:rPr>
              <a:t>PRAGMA SERIALLY_RESUABLE</a:t>
            </a:r>
            <a:r>
              <a:rPr lang="en-US">
                <a:cs typeface="Times New Roman" pitchFamily="18" charset="0"/>
              </a:rPr>
              <a:t> to the package specification, then the database stores package variables in the System Global Area (SGA) shared across user sessions. </a:t>
            </a:r>
            <a:r>
              <a:rPr lang="en-US"/>
              <a:t>In this case, the package state is maintained for the life of a subprogram call or a single reference to a package construct. The </a:t>
            </a:r>
            <a:r>
              <a:rPr lang="en-US">
                <a:latin typeface="Courier New" pitchFamily="49" charset="0"/>
              </a:rPr>
              <a:t>SERIALLY_REUSABLE</a:t>
            </a:r>
            <a:r>
              <a:rPr lang="en-US"/>
              <a:t> directive is useful if you want to conserve memory and if the package state does not need to persist for each user session.</a:t>
            </a:r>
          </a:p>
        </p:txBody>
      </p:sp>
      <p:sp>
        <p:nvSpPr>
          <p:cNvPr id="430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741FA410-FFDD-410E-8795-3C5CE26EA4C8}" type="slidenum">
              <a:rPr lang="en-US" smtClean="0">
                <a:solidFill>
                  <a:srgbClr val="000000"/>
                </a:solidFill>
                <a:latin typeface="Arial" charset="0"/>
              </a:rPr>
              <a:pPr>
                <a:defRPr/>
              </a:pPr>
              <a:t>290</a:t>
            </a:fld>
            <a:endParaRPr lang="en-US">
              <a:solidFill>
                <a:srgbClr val="000000"/>
              </a:solidFill>
              <a:latin typeface="Arial" charset="0"/>
            </a:endParaRPr>
          </a:p>
        </p:txBody>
      </p:sp>
      <p:sp>
        <p:nvSpPr>
          <p:cNvPr id="460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4266792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sequence is based on two different users, Scott and Jones, executing </a:t>
            </a:r>
            <a:r>
              <a:rPr lang="en-US">
                <a:latin typeface="Courier New" pitchFamily="49" charset="0"/>
              </a:rPr>
              <a:t>comm_pkg</a:t>
            </a:r>
            <a:r>
              <a:rPr lang="en-US"/>
              <a:t> (covered in the lesson titled “Creating Packages”), in which the </a:t>
            </a:r>
            <a:r>
              <a:rPr lang="en-US">
                <a:latin typeface="Courier New" pitchFamily="49" charset="0"/>
              </a:rPr>
              <a:t>reset_comm</a:t>
            </a:r>
            <a:r>
              <a:rPr lang="en-US"/>
              <a:t> procedure invokes the </a:t>
            </a:r>
            <a:r>
              <a:rPr lang="en-US">
                <a:latin typeface="Courier New" pitchFamily="49" charset="0"/>
              </a:rPr>
              <a:t>validate</a:t>
            </a:r>
            <a:r>
              <a:rPr lang="en-US"/>
              <a:t> function to check the new commission. The example shows how the persistent state of the </a:t>
            </a:r>
            <a:r>
              <a:rPr lang="en-US">
                <a:latin typeface="Courier New" pitchFamily="49" charset="0"/>
              </a:rPr>
              <a:t>v_std_comm</a:t>
            </a:r>
            <a:r>
              <a:rPr lang="en-US"/>
              <a:t> package variable is maintained in each user session.</a:t>
            </a:r>
          </a:p>
          <a:p>
            <a:pPr lvl="1" eaLnBrk="1" hangingPunct="1">
              <a:lnSpc>
                <a:spcPct val="90000"/>
              </a:lnSpc>
            </a:pPr>
            <a:r>
              <a:rPr lang="en-US" b="1"/>
              <a:t>At 9:00:</a:t>
            </a:r>
            <a:r>
              <a:rPr lang="en-US"/>
              <a:t> Scott calls </a:t>
            </a:r>
            <a:r>
              <a:rPr lang="en-US">
                <a:latin typeface="Courier New" pitchFamily="49" charset="0"/>
              </a:rPr>
              <a:t>reset_comm</a:t>
            </a:r>
            <a:r>
              <a:rPr lang="en-US"/>
              <a:t> with a new commission value of 0.25, the package state for </a:t>
            </a:r>
            <a:r>
              <a:rPr lang="en-US">
                <a:latin typeface="Courier New" pitchFamily="49" charset="0"/>
              </a:rPr>
              <a:t>v_std_comm</a:t>
            </a:r>
            <a:r>
              <a:rPr lang="en-US"/>
              <a:t> is initialized to 0.10 and then set to 0.25, which is validated because it is less than the database maximum value of 0.4. </a:t>
            </a:r>
          </a:p>
          <a:p>
            <a:pPr lvl="1" eaLnBrk="1" hangingPunct="1">
              <a:lnSpc>
                <a:spcPct val="90000"/>
              </a:lnSpc>
            </a:pPr>
            <a:r>
              <a:rPr lang="en-US" b="1"/>
              <a:t>At 9:30:</a:t>
            </a:r>
            <a:r>
              <a:rPr lang="en-US"/>
              <a:t> Jones inserts a new row into the </a:t>
            </a:r>
            <a:r>
              <a:rPr lang="en-US">
                <a:latin typeface="Courier New" pitchFamily="49" charset="0"/>
              </a:rPr>
              <a:t>EMPLOYEES</a:t>
            </a:r>
            <a:r>
              <a:rPr lang="en-US"/>
              <a:t> table with a new maximum </a:t>
            </a:r>
            <a:r>
              <a:rPr lang="en-US">
                <a:latin typeface="Courier New" pitchFamily="49" charset="0"/>
              </a:rPr>
              <a:t>v_commission_pct</a:t>
            </a:r>
            <a:r>
              <a:rPr lang="en-US"/>
              <a:t> value of 0.8. This is not committed, so it is visible to Jones only. Scott’s state is unaffected. </a:t>
            </a:r>
          </a:p>
          <a:p>
            <a:pPr lvl="1" eaLnBrk="1" hangingPunct="1">
              <a:lnSpc>
                <a:spcPct val="90000"/>
              </a:lnSpc>
            </a:pPr>
            <a:r>
              <a:rPr lang="en-US" b="1"/>
              <a:t>At 9:35:</a:t>
            </a:r>
            <a:r>
              <a:rPr lang="en-US"/>
              <a:t> Jones calls </a:t>
            </a:r>
            <a:r>
              <a:rPr lang="en-US">
                <a:latin typeface="Courier New" pitchFamily="49" charset="0"/>
              </a:rPr>
              <a:t>reset_comm</a:t>
            </a:r>
            <a:r>
              <a:rPr lang="en-US"/>
              <a:t> with a new commission value of 0.5. The state for Jones’s </a:t>
            </a:r>
            <a:r>
              <a:rPr lang="en-US">
                <a:latin typeface="Courier New" pitchFamily="49" charset="0"/>
              </a:rPr>
              <a:t>v_std_comm</a:t>
            </a:r>
            <a:r>
              <a:rPr lang="en-US"/>
              <a:t> is first initialized to 0.10 and then set to the new value 0.5 that is valid for his session with the database maximum value of 0.8.</a:t>
            </a:r>
          </a:p>
          <a:p>
            <a:pPr lvl="1" eaLnBrk="1" hangingPunct="1">
              <a:lnSpc>
                <a:spcPct val="95000"/>
              </a:lnSpc>
            </a:pPr>
            <a:r>
              <a:rPr lang="en-US" b="1"/>
              <a:t>At 10:00:</a:t>
            </a:r>
            <a:r>
              <a:rPr lang="en-US"/>
              <a:t> Scott calls </a:t>
            </a:r>
            <a:r>
              <a:rPr lang="en-US">
                <a:latin typeface="Courier New" pitchFamily="49" charset="0"/>
              </a:rPr>
              <a:t>reset_comm</a:t>
            </a:r>
            <a:r>
              <a:rPr lang="en-US"/>
              <a:t> with a new commission value of 0.6, which is greater than the maximum database commission visible to his session, that is, 0.4. (Jones did not commit the 0.8 value.)</a:t>
            </a:r>
          </a:p>
          <a:p>
            <a:pPr lvl="1" eaLnBrk="1" hangingPunct="1">
              <a:lnSpc>
                <a:spcPct val="95000"/>
              </a:lnSpc>
            </a:pPr>
            <a:r>
              <a:rPr lang="en-US" b="1"/>
              <a:t>Between 11:00 and 12:00:</a:t>
            </a:r>
            <a:r>
              <a:rPr lang="en-US"/>
              <a:t> Jones rolls back the transaction (</a:t>
            </a:r>
            <a:r>
              <a:rPr lang="en-US">
                <a:latin typeface="Courier New" pitchFamily="49" charset="0"/>
              </a:rPr>
              <a:t>INSERT</a:t>
            </a:r>
            <a:r>
              <a:rPr lang="en-US"/>
              <a:t> statement) and exits the session. Jones logs in at 11:45 and successfully executes the procedure, setting his state to 0.2.</a:t>
            </a:r>
          </a:p>
        </p:txBody>
      </p:sp>
      <p:sp>
        <p:nvSpPr>
          <p:cNvPr id="450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0CA54CCB-806E-4977-91F4-100A526B08C4}" type="slidenum">
              <a:rPr lang="en-US" smtClean="0">
                <a:solidFill>
                  <a:srgbClr val="000000"/>
                </a:solidFill>
                <a:latin typeface="Arial" charset="0"/>
              </a:rPr>
              <a:pPr>
                <a:defRPr/>
              </a:pPr>
              <a:t>291</a:t>
            </a:fld>
            <a:endParaRPr lang="en-US">
              <a:solidFill>
                <a:srgbClr val="000000"/>
              </a:solidFill>
              <a:latin typeface="Arial" charset="0"/>
            </a:endParaRPr>
          </a:p>
        </p:txBody>
      </p:sp>
      <p:sp>
        <p:nvSpPr>
          <p:cNvPr id="471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364322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shows the </a:t>
            </a:r>
            <a:r>
              <a:rPr lang="en-US">
                <a:latin typeface="Courier New" pitchFamily="49" charset="0"/>
              </a:rPr>
              <a:t>CURS_PKG</a:t>
            </a:r>
            <a:r>
              <a:rPr lang="en-US"/>
              <a:t> package specification and body. The body declaration is continued in the next slide.</a:t>
            </a:r>
          </a:p>
          <a:p>
            <a:pPr lvl="1" eaLnBrk="1" hangingPunct="1"/>
            <a:r>
              <a:rPr lang="en-US"/>
              <a:t>To use this package, perform the following steps to process the rows:</a:t>
            </a:r>
          </a:p>
          <a:p>
            <a:pPr lvl="2" eaLnBrk="1" hangingPunct="1">
              <a:spcBef>
                <a:spcPct val="25000"/>
              </a:spcBef>
              <a:buFont typeface="Times New Roman" pitchFamily="18" charset="0"/>
              <a:buNone/>
            </a:pPr>
            <a:r>
              <a:rPr lang="en-US"/>
              <a:t>1.	Call the </a:t>
            </a:r>
            <a:r>
              <a:rPr lang="en-US">
                <a:latin typeface="Courier New" pitchFamily="49" charset="0"/>
              </a:rPr>
              <a:t>open</a:t>
            </a:r>
            <a:r>
              <a:rPr lang="en-US"/>
              <a:t> procedure to open the cursor.</a:t>
            </a:r>
          </a:p>
        </p:txBody>
      </p:sp>
      <p:sp>
        <p:nvSpPr>
          <p:cNvPr id="460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24756828-7605-4556-A4A6-322A1E16B34B}" type="slidenum">
              <a:rPr lang="en-US" smtClean="0">
                <a:solidFill>
                  <a:srgbClr val="000000"/>
                </a:solidFill>
                <a:latin typeface="Arial" charset="0"/>
              </a:rPr>
              <a:pPr>
                <a:defRPr/>
              </a:pPr>
              <a:t>292</a:t>
            </a:fld>
            <a:endParaRPr lang="en-US">
              <a:solidFill>
                <a:srgbClr val="000000"/>
              </a:solidFill>
              <a:latin typeface="Arial" charset="0"/>
            </a:endParaRPr>
          </a:p>
        </p:txBody>
      </p:sp>
      <p:sp>
        <p:nvSpPr>
          <p:cNvPr id="481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5934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3"/>
          <p:cNvSpPr>
            <a:spLocks noGrp="1" noChangeArrowheads="1"/>
          </p:cNvSpPr>
          <p:nvPr>
            <p:ph type="body" idx="1"/>
          </p:nvPr>
        </p:nvSpPr>
        <p:spPr>
          <a:noFill/>
          <a:ln/>
        </p:spPr>
        <p:txBody>
          <a:bodyPr/>
          <a:lstStyle/>
          <a:p>
            <a:pPr lvl="1"/>
            <a:r>
              <a:rPr lang="en-US"/>
              <a:t>The table in the slide displays some examples of the naming conventions for PL/SQL structures that are used in this course.</a:t>
            </a:r>
          </a:p>
        </p:txBody>
      </p:sp>
      <p:sp>
        <p:nvSpPr>
          <p:cNvPr id="1734659" name="Slide Image Placeholder 9"/>
          <p:cNvSpPr>
            <a:spLocks noGrp="1" noRot="1" noChangeAspect="1" noTextEdit="1"/>
          </p:cNvSpPr>
          <p:nvPr>
            <p:ph type="sldImg"/>
          </p:nvPr>
        </p:nvSpPr>
        <p:spPr>
          <a:ln/>
        </p:spPr>
      </p:sp>
      <p:sp>
        <p:nvSpPr>
          <p:cNvPr id="52228" name="Footer Placeholder 10"/>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6BCFEC94-A708-45E6-BC49-A820F8455E7B}" type="slidenum">
              <a:rPr lang="en-US" smtClean="0">
                <a:solidFill>
                  <a:srgbClr val="000000"/>
                </a:solidFill>
              </a:rPr>
              <a:pPr eaLnBrk="1" hangingPunct="1">
                <a:defRPr/>
              </a:pPr>
              <a:t>32</a:t>
            </a:fld>
            <a:endParaRPr lang="en-US">
              <a:solidFill>
                <a:srgbClr val="000000"/>
              </a:solidFill>
            </a:endParaRPr>
          </a:p>
        </p:txBody>
      </p:sp>
    </p:spTree>
    <p:extLst>
      <p:ext uri="{BB962C8B-B14F-4D97-AF65-F5344CB8AC3E}">
        <p14:creationId xmlns:p14="http://schemas.microsoft.com/office/powerpoint/2010/main" val="104203692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buFont typeface="Times New Roman" pitchFamily="18" charset="0"/>
              <a:buNone/>
            </a:pPr>
            <a:r>
              <a:rPr lang="en-US"/>
              <a:t>2.	Call the </a:t>
            </a:r>
            <a:r>
              <a:rPr lang="en-US">
                <a:latin typeface="Courier New" pitchFamily="49" charset="0"/>
              </a:rPr>
              <a:t>next</a:t>
            </a:r>
            <a:r>
              <a:rPr lang="en-US"/>
              <a:t> procedure to fetch one or a specified number of rows. If you request more rows than actually exist, the procedure successfully handles termination.</a:t>
            </a:r>
            <a:br>
              <a:rPr lang="en-US"/>
            </a:br>
            <a:r>
              <a:rPr lang="en-US"/>
              <a:t>It returns </a:t>
            </a:r>
            <a:r>
              <a:rPr lang="en-US">
                <a:latin typeface="Courier New" pitchFamily="49" charset="0"/>
              </a:rPr>
              <a:t>TRUE</a:t>
            </a:r>
            <a:r>
              <a:rPr lang="en-US"/>
              <a:t> if more rows need to be processed; otherwise it returns </a:t>
            </a:r>
            <a:r>
              <a:rPr lang="en-US">
                <a:latin typeface="Courier New" pitchFamily="49" charset="0"/>
              </a:rPr>
              <a:t>FALSE</a:t>
            </a:r>
            <a:r>
              <a:rPr lang="en-US"/>
              <a:t>.</a:t>
            </a:r>
          </a:p>
          <a:p>
            <a:pPr lvl="2" eaLnBrk="1" hangingPunct="1">
              <a:buFont typeface="Times New Roman" pitchFamily="18" charset="0"/>
              <a:buNone/>
            </a:pPr>
            <a:r>
              <a:rPr lang="en-US"/>
              <a:t>3.	Call the </a:t>
            </a:r>
            <a:r>
              <a:rPr lang="en-US">
                <a:latin typeface="Courier New" pitchFamily="49" charset="0"/>
              </a:rPr>
              <a:t>close</a:t>
            </a:r>
            <a:r>
              <a:rPr lang="en-US"/>
              <a:t> procedure to close the cursor, before or at the end of processing the rows.</a:t>
            </a:r>
          </a:p>
          <a:p>
            <a:pPr lvl="1" eaLnBrk="1" hangingPunct="1"/>
            <a:r>
              <a:rPr lang="en-US" b="1"/>
              <a:t>Note:</a:t>
            </a:r>
            <a:r>
              <a:rPr lang="en-US"/>
              <a:t> The cursor declaration is private to the package. </a:t>
            </a:r>
            <a:r>
              <a:rPr lang="en-US">
                <a:cs typeface="Times New Roman" pitchFamily="18" charset="0"/>
              </a:rPr>
              <a:t>Therefore, the cursor state can be influenced by invoking the package procedure and functions listed in the slide.</a:t>
            </a:r>
            <a:endParaRPr lang="en-US"/>
          </a:p>
        </p:txBody>
      </p:sp>
      <p:sp>
        <p:nvSpPr>
          <p:cNvPr id="471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A962FC87-5491-49EC-B672-84702A1697AA}" type="slidenum">
              <a:rPr lang="en-US" smtClean="0">
                <a:solidFill>
                  <a:srgbClr val="000000"/>
                </a:solidFill>
                <a:latin typeface="Arial" charset="0"/>
              </a:rPr>
              <a:pPr>
                <a:defRPr/>
              </a:pPr>
              <a:t>293</a:t>
            </a:fld>
            <a:endParaRPr lang="en-US">
              <a:solidFill>
                <a:srgbClr val="000000"/>
              </a:solidFill>
              <a:latin typeface="Arial" charset="0"/>
            </a:endParaRPr>
          </a:p>
        </p:txBody>
      </p:sp>
      <p:sp>
        <p:nvSpPr>
          <p:cNvPr id="491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0587776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95000"/>
              </a:lnSpc>
            </a:pPr>
            <a:r>
              <a:rPr lang="en-US"/>
              <a:t>Recall that the state of a package variable or cursor persists across transactions within a session. However, the state does not persist</a:t>
            </a:r>
            <a:r>
              <a:rPr lang="en-US">
                <a:solidFill>
                  <a:schemeClr val="hlink"/>
                </a:solidFill>
              </a:rPr>
              <a:t> </a:t>
            </a:r>
            <a:r>
              <a:rPr lang="en-US"/>
              <a:t>across different sessions for the same user. The database tables hold data that persists across sessions and users. The call to </a:t>
            </a:r>
            <a:r>
              <a:rPr lang="en-US">
                <a:latin typeface="Courier New" pitchFamily="49" charset="0"/>
              </a:rPr>
              <a:t>curs_pkg.open</a:t>
            </a:r>
            <a:r>
              <a:rPr lang="en-US"/>
              <a:t> opens the cursor, which remains open until the session is terminated, or the cursor is explicitly closed. The anonymous block executes the </a:t>
            </a:r>
            <a:r>
              <a:rPr lang="en-US">
                <a:latin typeface="Courier New" pitchFamily="49" charset="0"/>
              </a:rPr>
              <a:t>next</a:t>
            </a:r>
            <a:r>
              <a:rPr lang="en-US"/>
              <a:t> function in the </a:t>
            </a:r>
            <a:r>
              <a:rPr lang="en-US">
                <a:latin typeface="Courier New" pitchFamily="49" charset="0"/>
              </a:rPr>
              <a:t>Declaration</a:t>
            </a:r>
            <a:r>
              <a:rPr lang="en-US"/>
              <a:t> section, initializing the </a:t>
            </a:r>
            <a:r>
              <a:rPr lang="en-US">
                <a:latin typeface="Courier New" pitchFamily="49" charset="0"/>
              </a:rPr>
              <a:t>BOOLEAN</a:t>
            </a:r>
            <a:r>
              <a:rPr lang="en-US"/>
              <a:t> variable </a:t>
            </a:r>
            <a:r>
              <a:rPr lang="en-US">
                <a:latin typeface="Courier New" pitchFamily="49" charset="0"/>
              </a:rPr>
              <a:t>b_more</a:t>
            </a:r>
            <a:r>
              <a:rPr lang="en-US"/>
              <a:t> to </a:t>
            </a:r>
            <a:r>
              <a:rPr lang="en-US">
                <a:latin typeface="Courier New" pitchFamily="49" charset="0"/>
              </a:rPr>
              <a:t>TRUE</a:t>
            </a:r>
            <a:r>
              <a:rPr lang="en-US"/>
              <a:t>, as there are more than three rows in the </a:t>
            </a:r>
            <a:r>
              <a:rPr lang="en-US">
                <a:latin typeface="Courier New" pitchFamily="49" charset="0"/>
              </a:rPr>
              <a:t>EMPLOYEES</a:t>
            </a:r>
            <a:r>
              <a:rPr lang="en-US"/>
              <a:t> table. The block checks for the end of the result set and closes the cursor, if appropriate. When the block executes, it displays the first three rows:</a:t>
            </a:r>
          </a:p>
          <a:p>
            <a:pPr lvl="4" eaLnBrk="1" hangingPunct="1">
              <a:lnSpc>
                <a:spcPct val="95000"/>
              </a:lnSpc>
            </a:pPr>
            <a:r>
              <a:rPr lang="en-US"/>
              <a:t>Id :100</a:t>
            </a:r>
          </a:p>
          <a:p>
            <a:pPr lvl="4" eaLnBrk="1" hangingPunct="1">
              <a:lnSpc>
                <a:spcPct val="95000"/>
              </a:lnSpc>
            </a:pPr>
            <a:r>
              <a:rPr lang="en-US"/>
              <a:t>Id :101</a:t>
            </a:r>
          </a:p>
          <a:p>
            <a:pPr lvl="4" eaLnBrk="1" hangingPunct="1">
              <a:lnSpc>
                <a:spcPct val="95000"/>
              </a:lnSpc>
            </a:pPr>
            <a:r>
              <a:rPr lang="en-US"/>
              <a:t>Id :102</a:t>
            </a:r>
          </a:p>
          <a:p>
            <a:pPr lvl="1" eaLnBrk="1" hangingPunct="1">
              <a:lnSpc>
                <a:spcPct val="95000"/>
              </a:lnSpc>
            </a:pPr>
            <a:r>
              <a:rPr lang="en-US"/>
              <a:t>If you click the Run Script (F5) icon again, the next three rows are displayed:</a:t>
            </a:r>
          </a:p>
          <a:p>
            <a:pPr lvl="4" eaLnBrk="1" hangingPunct="1">
              <a:lnSpc>
                <a:spcPct val="95000"/>
              </a:lnSpc>
            </a:pPr>
            <a:r>
              <a:rPr lang="en-US"/>
              <a:t>Id :103</a:t>
            </a:r>
          </a:p>
          <a:p>
            <a:pPr lvl="4" eaLnBrk="1" hangingPunct="1">
              <a:lnSpc>
                <a:spcPct val="95000"/>
              </a:lnSpc>
            </a:pPr>
            <a:r>
              <a:rPr lang="en-US"/>
              <a:t>Id :104</a:t>
            </a:r>
          </a:p>
          <a:p>
            <a:pPr lvl="4" eaLnBrk="1" hangingPunct="1">
              <a:lnSpc>
                <a:spcPct val="95000"/>
              </a:lnSpc>
            </a:pPr>
            <a:r>
              <a:rPr lang="en-US"/>
              <a:t>Id :105</a:t>
            </a:r>
          </a:p>
          <a:p>
            <a:pPr lvl="1" eaLnBrk="1" hangingPunct="1">
              <a:lnSpc>
                <a:spcPct val="95000"/>
              </a:lnSpc>
            </a:pPr>
            <a:r>
              <a:rPr lang="en-US"/>
              <a:t>To close the cursor, you can issue the following command to close the cursor in the package, or exit the session: </a:t>
            </a:r>
          </a:p>
          <a:p>
            <a:pPr lvl="4" eaLnBrk="1" hangingPunct="1">
              <a:lnSpc>
                <a:spcPct val="95000"/>
              </a:lnSpc>
            </a:pPr>
            <a:r>
              <a:rPr lang="en-US"/>
              <a:t>EXECUTE curs_pkg.close</a:t>
            </a:r>
          </a:p>
        </p:txBody>
      </p:sp>
      <p:sp>
        <p:nvSpPr>
          <p:cNvPr id="4813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44A62D18-B36C-4A91-B138-1654869671C5}" type="slidenum">
              <a:rPr lang="en-US" smtClean="0">
                <a:solidFill>
                  <a:srgbClr val="000000"/>
                </a:solidFill>
                <a:latin typeface="Arial" charset="0"/>
              </a:rPr>
              <a:pPr>
                <a:defRPr/>
              </a:pPr>
              <a:t>294</a:t>
            </a:fld>
            <a:endParaRPr lang="en-US">
              <a:solidFill>
                <a:srgbClr val="000000"/>
              </a:solidFill>
              <a:latin typeface="Arial" charset="0"/>
            </a:endParaRPr>
          </a:p>
        </p:txBody>
      </p:sp>
      <p:sp>
        <p:nvSpPr>
          <p:cNvPr id="501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877822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10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Associative arrays used to be known as index by tables. </a:t>
            </a:r>
          </a:p>
          <a:p>
            <a:pPr lvl="1" eaLnBrk="1" hangingPunct="1"/>
            <a:r>
              <a:rPr lang="en-US"/>
              <a:t>The </a:t>
            </a:r>
            <a:r>
              <a:rPr lang="en-US">
                <a:latin typeface="Courier New" pitchFamily="49" charset="0"/>
              </a:rPr>
              <a:t>emp_pkg</a:t>
            </a:r>
            <a:r>
              <a:rPr lang="en-US"/>
              <a:t> package contains a </a:t>
            </a:r>
            <a:r>
              <a:rPr lang="en-US">
                <a:latin typeface="Courier New" pitchFamily="49" charset="0"/>
              </a:rPr>
              <a:t>get_employees</a:t>
            </a:r>
            <a:r>
              <a:rPr lang="en-US"/>
              <a:t> procedure that reads rows from the </a:t>
            </a:r>
            <a:r>
              <a:rPr lang="en-US">
                <a:latin typeface="Courier New" pitchFamily="49" charset="0"/>
              </a:rPr>
              <a:t>EMPLOYEES</a:t>
            </a:r>
            <a:r>
              <a:rPr lang="en-US"/>
              <a:t> table and returns the rows using the </a:t>
            </a:r>
            <a:r>
              <a:rPr lang="en-US">
                <a:latin typeface="Courier New" pitchFamily="49" charset="0"/>
              </a:rPr>
              <a:t>OUT</a:t>
            </a:r>
            <a:r>
              <a:rPr lang="en-US"/>
              <a:t> parameter, which is an associative array (PL/SQL table of records). The key points include the following:</a:t>
            </a:r>
          </a:p>
          <a:p>
            <a:pPr lvl="2" eaLnBrk="1" hangingPunct="1">
              <a:lnSpc>
                <a:spcPct val="97000"/>
              </a:lnSpc>
              <a:buSzPct val="70000"/>
              <a:buFont typeface="Courier New" pitchFamily="49" charset="0"/>
              <a:buChar char="•"/>
            </a:pPr>
            <a:r>
              <a:rPr lang="en-US">
                <a:latin typeface="Courier New" pitchFamily="49" charset="0"/>
              </a:rPr>
              <a:t>employee_table_type</a:t>
            </a:r>
            <a:r>
              <a:rPr lang="en-US"/>
              <a:t> is declared as a public type.</a:t>
            </a:r>
          </a:p>
          <a:p>
            <a:pPr lvl="2" eaLnBrk="1" hangingPunct="1">
              <a:lnSpc>
                <a:spcPct val="97000"/>
              </a:lnSpc>
              <a:buSzPct val="70000"/>
              <a:buFont typeface="Courier New" pitchFamily="49" charset="0"/>
              <a:buChar char="•"/>
            </a:pPr>
            <a:r>
              <a:rPr lang="en-US">
                <a:latin typeface="Courier New" pitchFamily="49" charset="0"/>
              </a:rPr>
              <a:t>employee_table_type</a:t>
            </a:r>
            <a:r>
              <a:rPr lang="en-US"/>
              <a:t> is used for a formal output parameter in the procedure, and the </a:t>
            </a:r>
            <a:r>
              <a:rPr lang="en-US">
                <a:latin typeface="Courier New" pitchFamily="49" charset="0"/>
              </a:rPr>
              <a:t>employees</a:t>
            </a:r>
            <a:r>
              <a:rPr lang="en-US"/>
              <a:t> variable in the calling block (shown below).</a:t>
            </a:r>
          </a:p>
          <a:p>
            <a:pPr lvl="1" eaLnBrk="1" hangingPunct="1"/>
            <a:r>
              <a:rPr lang="en-US">
                <a:cs typeface="Times New Roman" pitchFamily="18" charset="0"/>
              </a:rPr>
              <a:t>In SQL Developer, you can invoke the </a:t>
            </a:r>
            <a:r>
              <a:rPr lang="en-US">
                <a:latin typeface="Courier New" pitchFamily="49" charset="0"/>
                <a:cs typeface="Courier New" pitchFamily="49" charset="0"/>
              </a:rPr>
              <a:t>get_employees</a:t>
            </a:r>
            <a:r>
              <a:rPr lang="en-US">
                <a:cs typeface="Times New Roman" pitchFamily="18" charset="0"/>
              </a:rPr>
              <a:t> procedure in an anonymous PL/SQL block by using the </a:t>
            </a:r>
            <a:r>
              <a:rPr lang="en-US">
                <a:latin typeface="Courier New" pitchFamily="49" charset="0"/>
                <a:cs typeface="Times New Roman" pitchFamily="18" charset="0"/>
              </a:rPr>
              <a:t>v_</a:t>
            </a:r>
            <a:r>
              <a:rPr lang="en-US">
                <a:latin typeface="Courier New" pitchFamily="49" charset="0"/>
                <a:cs typeface="Courier New" pitchFamily="49" charset="0"/>
              </a:rPr>
              <a:t>employees</a:t>
            </a:r>
            <a:r>
              <a:rPr lang="en-US">
                <a:cs typeface="Times New Roman" pitchFamily="18" charset="0"/>
              </a:rPr>
              <a:t> variable, as shown in the following example and output</a:t>
            </a:r>
            <a:r>
              <a:rPr lang="en-US"/>
              <a:t>:</a:t>
            </a:r>
          </a:p>
          <a:p>
            <a:pPr lvl="4" eaLnBrk="1" hangingPunct="1">
              <a:lnSpc>
                <a:spcPct val="97000"/>
              </a:lnSpc>
              <a:spcBef>
                <a:spcPct val="10000"/>
              </a:spcBef>
            </a:pPr>
            <a:r>
              <a:rPr lang="en-US"/>
              <a:t>SET SERVEROUTPUT ON</a:t>
            </a:r>
          </a:p>
          <a:p>
            <a:pPr lvl="4" eaLnBrk="1" hangingPunct="1">
              <a:lnSpc>
                <a:spcPct val="97000"/>
              </a:lnSpc>
              <a:spcBef>
                <a:spcPct val="10000"/>
              </a:spcBef>
            </a:pPr>
            <a:r>
              <a:rPr lang="en-US"/>
              <a:t>DECLARE</a:t>
            </a:r>
          </a:p>
          <a:p>
            <a:pPr lvl="4" eaLnBrk="1" hangingPunct="1">
              <a:lnSpc>
                <a:spcPct val="97000"/>
              </a:lnSpc>
              <a:spcBef>
                <a:spcPct val="10000"/>
              </a:spcBef>
            </a:pPr>
            <a:r>
              <a:rPr lang="en-US"/>
              <a:t> </a:t>
            </a:r>
            <a:r>
              <a:rPr lang="en-US">
                <a:cs typeface="Times New Roman" pitchFamily="18" charset="0"/>
              </a:rPr>
              <a:t>v_</a:t>
            </a:r>
            <a:r>
              <a:rPr lang="en-US"/>
              <a:t>employees  emp_pkg.emp_table_type;</a:t>
            </a:r>
          </a:p>
          <a:p>
            <a:pPr lvl="4" eaLnBrk="1" hangingPunct="1">
              <a:lnSpc>
                <a:spcPct val="97000"/>
              </a:lnSpc>
              <a:spcBef>
                <a:spcPct val="10000"/>
              </a:spcBef>
            </a:pPr>
            <a:r>
              <a:rPr lang="en-US"/>
              <a:t>BEGIN</a:t>
            </a:r>
          </a:p>
          <a:p>
            <a:pPr lvl="4" eaLnBrk="1" hangingPunct="1">
              <a:lnSpc>
                <a:spcPct val="97000"/>
              </a:lnSpc>
              <a:spcBef>
                <a:spcPct val="10000"/>
              </a:spcBef>
            </a:pPr>
            <a:r>
              <a:rPr lang="en-US"/>
              <a:t>  emp_pkg.get_employees(v_employees);</a:t>
            </a:r>
          </a:p>
          <a:p>
            <a:pPr lvl="4" eaLnBrk="1" hangingPunct="1">
              <a:lnSpc>
                <a:spcPct val="97000"/>
              </a:lnSpc>
              <a:spcBef>
                <a:spcPct val="10000"/>
              </a:spcBef>
            </a:pPr>
            <a:r>
              <a:rPr lang="en-US"/>
              <a:t>  DBMS_OUTPUT.PUT_LINE('Emp 5: '||v_employees(4).last_name);</a:t>
            </a:r>
          </a:p>
          <a:p>
            <a:pPr lvl="4" eaLnBrk="1" hangingPunct="1">
              <a:lnSpc>
                <a:spcPct val="97000"/>
              </a:lnSpc>
              <a:spcBef>
                <a:spcPct val="10000"/>
              </a:spcBef>
            </a:pPr>
            <a:r>
              <a:rPr lang="en-US"/>
              <a:t>END;</a:t>
            </a:r>
          </a:p>
          <a:p>
            <a:pPr lvl="4" eaLnBrk="1" hangingPunct="1">
              <a:lnSpc>
                <a:spcPct val="97000"/>
              </a:lnSpc>
              <a:spcBef>
                <a:spcPct val="10000"/>
              </a:spcBef>
            </a:pPr>
            <a:endParaRPr lang="en-US"/>
          </a:p>
        </p:txBody>
      </p:sp>
      <p:sp>
        <p:nvSpPr>
          <p:cNvPr id="49156"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B0BD2B68-51A7-40AE-9F1A-4B06189AE61D}" type="slidenum">
              <a:rPr lang="en-US" smtClean="0">
                <a:solidFill>
                  <a:srgbClr val="000000"/>
                </a:solidFill>
                <a:latin typeface="Arial" charset="0"/>
              </a:rPr>
              <a:pPr>
                <a:defRPr/>
              </a:pPr>
              <a:t>295</a:t>
            </a:fld>
            <a:endParaRPr lang="en-US">
              <a:solidFill>
                <a:srgbClr val="000000"/>
              </a:solidFill>
              <a:latin typeface="Arial" charset="0"/>
            </a:endParaRPr>
          </a:p>
        </p:txBody>
      </p:sp>
      <p:sp>
        <p:nvSpPr>
          <p:cNvPr id="51204" name="Slide Image Placeholder 7"/>
          <p:cNvSpPr>
            <a:spLocks noGrp="1" noRot="1" noChangeAspect="1" noTextEdit="1"/>
          </p:cNvSpPr>
          <p:nvPr>
            <p:ph type="sldImg"/>
          </p:nvPr>
        </p:nvSpPr>
        <p:spPr>
          <a:ln/>
        </p:spPr>
      </p:sp>
      <p:pic>
        <p:nvPicPr>
          <p:cNvPr id="512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4" y="8158001"/>
            <a:ext cx="1833783" cy="39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34443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Overloading is a feature that enables you to define different subprograms with the same name. It is logical to give two subprograms the same name when the processing in both the subprograms is the same but the parameters passed to them vary.</a:t>
            </a:r>
          </a:p>
          <a:p>
            <a:pPr lvl="1"/>
            <a:r>
              <a:rPr lang="en-US"/>
              <a:t>PL/SQL permits a special subprogram declaration called a forward declaration. A forward declaration enables you to define subprograms in logical or alphabetical order, define mutually recursive subprograms, and group subprograms in a package.</a:t>
            </a:r>
          </a:p>
          <a:p>
            <a:pPr lvl="1"/>
            <a:r>
              <a:rPr lang="en-US"/>
              <a:t>A package initialization block is executed only when the package is first invoked within the other user session. You can use this feature to initialize variables only once per session.</a:t>
            </a:r>
          </a:p>
          <a:p>
            <a:pPr lvl="1"/>
            <a:r>
              <a:rPr lang="en-US"/>
              <a:t>You can keep track of the state of a package variable or cursor, which persists throughout the user session, from the time the user first references the variable or cursor to the time the user disconnects.</a:t>
            </a:r>
          </a:p>
          <a:p>
            <a:pPr lvl="1"/>
            <a:r>
              <a:rPr lang="en-US"/>
              <a:t>Using the PL/SQL wrapper, you can obscure the source code stored in the database to protect your intellectual property.</a:t>
            </a:r>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8E9ED66B-B7B5-4BFF-BCE9-3F788359B9C9}" type="slidenum">
              <a:rPr lang="en-US" smtClean="0">
                <a:solidFill>
                  <a:srgbClr val="000000"/>
                </a:solidFill>
                <a:latin typeface="Arial" charset="0"/>
              </a:rPr>
              <a:pPr>
                <a:defRPr/>
              </a:pPr>
              <a:t>296</a:t>
            </a:fld>
            <a:endParaRPr lang="en-US">
              <a:solidFill>
                <a:srgbClr val="000000"/>
              </a:solidFill>
              <a:latin typeface="Arial" charset="0"/>
            </a:endParaRPr>
          </a:p>
        </p:txBody>
      </p:sp>
      <p:sp>
        <p:nvSpPr>
          <p:cNvPr id="5222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87931049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4"/>
          <p:cNvSpPr>
            <a:spLocks noGrp="1" noRot="1" noChangeAspect="1" noChangeArrowheads="1" noTextEdit="1"/>
          </p:cNvSpPr>
          <p:nvPr>
            <p:ph type="sldImg"/>
          </p:nvPr>
        </p:nvSpPr>
        <p:spPr>
          <a:ln/>
        </p:spPr>
      </p:sp>
      <p:sp>
        <p:nvSpPr>
          <p:cNvPr id="368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18004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how to use some of the Oracle-supplied packages and their capabilities. </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B207ED9-9A92-410C-8087-A82162B5D374}" type="slidenum">
              <a:rPr lang="en-US" smtClean="0">
                <a:solidFill>
                  <a:srgbClr val="000000"/>
                </a:solidFill>
                <a:latin typeface="Arial" charset="0"/>
              </a:rPr>
              <a:pPr>
                <a:defRPr/>
              </a:pPr>
              <a:t>298</a:t>
            </a:fld>
            <a:endParaRPr lang="en-US">
              <a:solidFill>
                <a:srgbClr val="000000"/>
              </a:solidFill>
              <a:latin typeface="Arial" charset="0"/>
            </a:endParaRPr>
          </a:p>
        </p:txBody>
      </p:sp>
      <p:sp>
        <p:nvSpPr>
          <p:cNvPr id="3789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98112682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solidFill>
                  <a:schemeClr val="tx1"/>
                </a:solidFill>
              </a:rPr>
              <a:t>Packages are provided with the Oracle server to allow either of the following:</a:t>
            </a:r>
          </a:p>
          <a:p>
            <a:pPr lvl="2" eaLnBrk="1" hangingPunct="1"/>
            <a:r>
              <a:rPr lang="en-US">
                <a:solidFill>
                  <a:schemeClr val="tx1"/>
                </a:solidFill>
              </a:rPr>
              <a:t>PL/SQL access to certain SQL features</a:t>
            </a:r>
          </a:p>
          <a:p>
            <a:pPr lvl="2" eaLnBrk="1" hangingPunct="1"/>
            <a:r>
              <a:rPr lang="en-US">
                <a:solidFill>
                  <a:schemeClr val="tx1"/>
                </a:solidFill>
              </a:rPr>
              <a:t>The extension of the functionality of the database</a:t>
            </a:r>
          </a:p>
          <a:p>
            <a:pPr lvl="1" eaLnBrk="1" hangingPunct="1"/>
            <a:r>
              <a:rPr lang="en-US">
                <a:solidFill>
                  <a:schemeClr val="tx1"/>
                </a:solidFill>
              </a:rPr>
              <a:t>You can use the functionality provided by these packages when creating your application, or you may simply want to use these packages as ideas when you create your own stored procedures. </a:t>
            </a:r>
          </a:p>
          <a:p>
            <a:pPr lvl="1" eaLnBrk="1" hangingPunct="1"/>
            <a:r>
              <a:rPr lang="en-US">
                <a:solidFill>
                  <a:schemeClr val="tx1"/>
                </a:solidFill>
              </a:rPr>
              <a:t>Most of the standard packages are created by running </a:t>
            </a:r>
            <a:r>
              <a:rPr lang="en-US">
                <a:solidFill>
                  <a:schemeClr val="tx1"/>
                </a:solidFill>
                <a:latin typeface="Courier New" pitchFamily="49" charset="0"/>
              </a:rPr>
              <a:t>catproc.sql</a:t>
            </a:r>
            <a:r>
              <a:rPr lang="en-US">
                <a:solidFill>
                  <a:schemeClr val="tx1"/>
                </a:solidFill>
              </a:rPr>
              <a:t>. The </a:t>
            </a:r>
            <a:r>
              <a:rPr lang="en-US">
                <a:solidFill>
                  <a:schemeClr val="tx1"/>
                </a:solidFill>
                <a:latin typeface="Courier New" pitchFamily="49" charset="0"/>
              </a:rPr>
              <a:t>DBMS_OUTPUT</a:t>
            </a:r>
            <a:r>
              <a:rPr lang="en-US">
                <a:solidFill>
                  <a:schemeClr val="tx1"/>
                </a:solidFill>
              </a:rPr>
              <a:t> package is the one that you will be most familiar with during this course. You should already be familiar with this package if you attended the </a:t>
            </a:r>
            <a:r>
              <a:rPr lang="en-US" i="1">
                <a:solidFill>
                  <a:schemeClr val="tx1"/>
                </a:solidFill>
              </a:rPr>
              <a:t>Oracle Database: PL/SQL Fundamentals</a:t>
            </a:r>
            <a:r>
              <a:rPr lang="en-US">
                <a:solidFill>
                  <a:schemeClr val="tx1"/>
                </a:solidFill>
              </a:rPr>
              <a:t> course.</a:t>
            </a:r>
            <a:endParaRPr lang="en-US"/>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DB0CC18D-67D7-484B-BB2F-2DB012EE6ECE}" type="slidenum">
              <a:rPr lang="en-US" smtClean="0">
                <a:solidFill>
                  <a:srgbClr val="000000"/>
                </a:solidFill>
                <a:latin typeface="Arial" charset="0"/>
              </a:rPr>
              <a:pPr>
                <a:defRPr/>
              </a:pPr>
              <a:t>299</a:t>
            </a:fld>
            <a:endParaRPr lang="en-US">
              <a:solidFill>
                <a:srgbClr val="000000"/>
              </a:solidFill>
              <a:latin typeface="Arial" charset="0"/>
            </a:endParaRPr>
          </a:p>
        </p:txBody>
      </p:sp>
      <p:sp>
        <p:nvSpPr>
          <p:cNvPr id="389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041612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a:t>List of Some Oracle-Supplied Packages</a:t>
            </a:r>
          </a:p>
          <a:p>
            <a:pPr lvl="1">
              <a:buFontTx/>
              <a:buNone/>
            </a:pPr>
            <a:r>
              <a:rPr lang="en-US"/>
              <a:t>The list of PL/SQL packages provided with an Oracle database grows with the release of new versions. This lesson covers the first three packages in the slide. For more information, refer to the </a:t>
            </a:r>
            <a:r>
              <a:rPr lang="en-US" i="1"/>
              <a:t>Oracle Database PL/SQL Packages and Types Reference</a:t>
            </a:r>
            <a:r>
              <a:rPr lang="en-US"/>
              <a:t>. The following is a brief description about the remaining listed packages in the slide:</a:t>
            </a:r>
          </a:p>
          <a:p>
            <a:pPr lvl="2">
              <a:buSzPct val="70000"/>
              <a:buFont typeface="Courier New" pitchFamily="49" charset="0"/>
              <a:buChar char="•"/>
            </a:pPr>
            <a:r>
              <a:rPr lang="en-US">
                <a:latin typeface="Courier New" pitchFamily="49" charset="0"/>
                <a:cs typeface="Times New Roman" pitchFamily="18" charset="0"/>
              </a:rPr>
              <a:t>DBMS_OUTPUT</a:t>
            </a:r>
            <a:r>
              <a:rPr lang="en-US">
                <a:cs typeface="Times New Roman" pitchFamily="18" charset="0"/>
              </a:rPr>
              <a:t> provides debugging and buffering of text data.</a:t>
            </a:r>
          </a:p>
          <a:p>
            <a:pPr lvl="2">
              <a:buSzPct val="70000"/>
              <a:buFont typeface="Courier New" pitchFamily="49" charset="0"/>
              <a:buChar char="•"/>
            </a:pPr>
            <a:r>
              <a:rPr lang="en-US">
                <a:latin typeface="Courier New" pitchFamily="49" charset="0"/>
                <a:cs typeface="Times New Roman" pitchFamily="18" charset="0"/>
              </a:rPr>
              <a:t>UTL_FILE</a:t>
            </a:r>
            <a:r>
              <a:rPr lang="en-US">
                <a:cs typeface="Times New Roman" pitchFamily="18" charset="0"/>
              </a:rPr>
              <a:t> enables reading and writing of operating system text files.</a:t>
            </a:r>
          </a:p>
          <a:p>
            <a:pPr lvl="2">
              <a:buSzPct val="70000"/>
              <a:buFont typeface="Courier New" pitchFamily="49" charset="0"/>
              <a:buChar char="•"/>
            </a:pPr>
            <a:r>
              <a:rPr lang="en-US">
                <a:latin typeface="Courier New" pitchFamily="49" charset="0"/>
                <a:cs typeface="Times New Roman" pitchFamily="18" charset="0"/>
              </a:rPr>
              <a:t>UTL_MAIL</a:t>
            </a:r>
            <a:r>
              <a:rPr lang="en-US">
                <a:cs typeface="Times New Roman" pitchFamily="18" charset="0"/>
              </a:rPr>
              <a:t> enables composing and sending of email messages.</a:t>
            </a:r>
          </a:p>
          <a:p>
            <a:pPr lvl="2">
              <a:buSzPct val="70000"/>
              <a:buFont typeface="Courier New" pitchFamily="49" charset="0"/>
              <a:buChar char="•"/>
            </a:pPr>
            <a:r>
              <a:rPr lang="en-US">
                <a:latin typeface="Courier New" pitchFamily="49" charset="0"/>
                <a:cs typeface="Times New Roman" pitchFamily="18" charset="0"/>
              </a:rPr>
              <a:t>DBMS_ALERT</a:t>
            </a:r>
            <a:r>
              <a:rPr lang="en-US"/>
              <a:t> </a:t>
            </a:r>
            <a:r>
              <a:rPr lang="en-US">
                <a:cs typeface="Times New Roman" pitchFamily="18" charset="0"/>
              </a:rPr>
              <a:t>supports asynchronous notification of database events. Messages or alerts are sent on a </a:t>
            </a:r>
            <a:r>
              <a:rPr lang="en-US">
                <a:latin typeface="Courier New" pitchFamily="49" charset="0"/>
                <a:cs typeface="Times New Roman" pitchFamily="18" charset="0"/>
              </a:rPr>
              <a:t>COMMIT</a:t>
            </a:r>
            <a:r>
              <a:rPr lang="en-US">
                <a:cs typeface="Times New Roman" pitchFamily="18" charset="0"/>
              </a:rPr>
              <a:t> command.</a:t>
            </a:r>
          </a:p>
          <a:p>
            <a:pPr lvl="2">
              <a:buSzPct val="70000"/>
              <a:buFont typeface="Courier New" pitchFamily="49" charset="0"/>
              <a:buChar char="•"/>
            </a:pPr>
            <a:r>
              <a:rPr lang="en-US">
                <a:latin typeface="Courier New" pitchFamily="49" charset="0"/>
                <a:cs typeface="Times New Roman" pitchFamily="18" charset="0"/>
              </a:rPr>
              <a:t>DBMS_LOCK</a:t>
            </a:r>
            <a:r>
              <a:rPr lang="en-US">
                <a:cs typeface="Times New Roman" pitchFamily="18" charset="0"/>
              </a:rPr>
              <a:t> is used to request, convert, and release locks through Oracle Lock Management services.</a:t>
            </a:r>
          </a:p>
          <a:p>
            <a:pPr lvl="2">
              <a:buSzPct val="70000"/>
              <a:buFont typeface="Courier New" pitchFamily="49" charset="0"/>
              <a:buChar char="•"/>
            </a:pPr>
            <a:r>
              <a:rPr lang="en-US">
                <a:latin typeface="Courier New" pitchFamily="49" charset="0"/>
                <a:cs typeface="Times New Roman" pitchFamily="18" charset="0"/>
              </a:rPr>
              <a:t>DBMS_SESSION</a:t>
            </a:r>
            <a:r>
              <a:rPr lang="en-US">
                <a:cs typeface="Times New Roman" pitchFamily="18" charset="0"/>
              </a:rPr>
              <a:t> enables programmatic use of the </a:t>
            </a:r>
            <a:r>
              <a:rPr lang="en-US">
                <a:latin typeface="Courier New" pitchFamily="49" charset="0"/>
                <a:cs typeface="Times New Roman" pitchFamily="18" charset="0"/>
              </a:rPr>
              <a:t>ALTER</a:t>
            </a:r>
            <a:r>
              <a:rPr lang="en-US">
                <a:cs typeface="Times New Roman" pitchFamily="18" charset="0"/>
              </a:rPr>
              <a:t> </a:t>
            </a:r>
            <a:r>
              <a:rPr lang="en-US">
                <a:latin typeface="Courier New" pitchFamily="49" charset="0"/>
                <a:cs typeface="Times New Roman" pitchFamily="18" charset="0"/>
              </a:rPr>
              <a:t>SESSION</a:t>
            </a:r>
            <a:r>
              <a:rPr lang="en-US">
                <a:cs typeface="Times New Roman" pitchFamily="18" charset="0"/>
              </a:rPr>
              <a:t> SQL statement and other session-level commands.</a:t>
            </a:r>
          </a:p>
          <a:p>
            <a:pPr lvl="2">
              <a:buSzPct val="70000"/>
              <a:buFont typeface="Courier New" pitchFamily="49" charset="0"/>
              <a:buChar char="•"/>
            </a:pPr>
            <a:r>
              <a:rPr lang="en-US">
                <a:latin typeface="Courier New" pitchFamily="49" charset="0"/>
                <a:cs typeface="Times New Roman" pitchFamily="18" charset="0"/>
              </a:rPr>
              <a:t>DBMS_APPLICATION_INFO</a:t>
            </a:r>
            <a:r>
              <a:rPr lang="en-US">
                <a:cs typeface="Times New Roman" pitchFamily="18" charset="0"/>
              </a:rPr>
              <a:t> can be used with Oracle Trace and the SQL trace facility to record names of executing modules or transactions in the database for later use when tracking the performance of various modules and debugging.</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F722D061-5CE2-4362-9727-CDE88A5CFD39}" type="slidenum">
              <a:rPr lang="en-US" smtClean="0">
                <a:solidFill>
                  <a:srgbClr val="000000"/>
                </a:solidFill>
                <a:latin typeface="Arial" charset="0"/>
              </a:rPr>
              <a:pPr>
                <a:defRPr/>
              </a:pPr>
              <a:t>300</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580482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DBMS_OUTPUT</a:t>
            </a:r>
            <a:r>
              <a:rPr lang="en-US"/>
              <a:t> package sends textual messages from any PL/SQL block into a buffer in the database. Procedures provided by the package include the following:</a:t>
            </a:r>
          </a:p>
          <a:p>
            <a:pPr lvl="2" eaLnBrk="1" hangingPunct="1">
              <a:buSzPct val="70000"/>
              <a:buFont typeface="Courier New" pitchFamily="49" charset="0"/>
              <a:buChar char="•"/>
            </a:pPr>
            <a:r>
              <a:rPr lang="en-US">
                <a:latin typeface="Courier New" pitchFamily="49" charset="0"/>
              </a:rPr>
              <a:t>PUT</a:t>
            </a:r>
            <a:r>
              <a:rPr lang="en-US"/>
              <a:t> </a:t>
            </a:r>
            <a:r>
              <a:rPr lang="en-US">
                <a:cs typeface="Times New Roman" pitchFamily="18" charset="0"/>
              </a:rPr>
              <a:t>appends text from the procedure to the current line of the line output buffer.</a:t>
            </a:r>
          </a:p>
          <a:p>
            <a:pPr lvl="2" eaLnBrk="1" hangingPunct="1">
              <a:buSzPct val="70000"/>
              <a:buFont typeface="Courier New" pitchFamily="49" charset="0"/>
              <a:buChar char="•"/>
            </a:pPr>
            <a:r>
              <a:rPr lang="en-US">
                <a:latin typeface="Courier New" pitchFamily="49" charset="0"/>
              </a:rPr>
              <a:t>NEW_LINE</a:t>
            </a:r>
            <a:r>
              <a:rPr lang="en-US">
                <a:cs typeface="Times New Roman" pitchFamily="18" charset="0"/>
              </a:rPr>
              <a:t> places an end-of-line marker in the output buffer.</a:t>
            </a:r>
          </a:p>
          <a:p>
            <a:pPr lvl="2" eaLnBrk="1" hangingPunct="1">
              <a:buSzPct val="70000"/>
              <a:buFont typeface="Courier New" pitchFamily="49" charset="0"/>
              <a:buChar char="•"/>
            </a:pPr>
            <a:r>
              <a:rPr lang="en-US">
                <a:latin typeface="Courier New" pitchFamily="49" charset="0"/>
              </a:rPr>
              <a:t>PUT_LINE</a:t>
            </a:r>
            <a:r>
              <a:rPr lang="en-US">
                <a:cs typeface="Times New Roman" pitchFamily="18" charset="0"/>
              </a:rPr>
              <a:t> combines the action of </a:t>
            </a:r>
            <a:r>
              <a:rPr lang="en-US">
                <a:latin typeface="Courier New" pitchFamily="49" charset="0"/>
              </a:rPr>
              <a:t>PUT</a:t>
            </a:r>
            <a:r>
              <a:rPr lang="en-US">
                <a:cs typeface="Times New Roman" pitchFamily="18" charset="0"/>
              </a:rPr>
              <a:t> and </a:t>
            </a:r>
            <a:r>
              <a:rPr lang="en-US">
                <a:latin typeface="Courier New" pitchFamily="49" charset="0"/>
              </a:rPr>
              <a:t>NEW_LINE</a:t>
            </a:r>
            <a:r>
              <a:rPr lang="en-US"/>
              <a:t> (to trim leading spaces).</a:t>
            </a:r>
          </a:p>
          <a:p>
            <a:pPr lvl="2" eaLnBrk="1" hangingPunct="1">
              <a:buSzPct val="70000"/>
              <a:buFont typeface="Courier New" pitchFamily="49" charset="0"/>
              <a:buChar char="•"/>
            </a:pPr>
            <a:r>
              <a:rPr lang="en-US">
                <a:latin typeface="Courier New" pitchFamily="49" charset="0"/>
              </a:rPr>
              <a:t>GET_LINE</a:t>
            </a:r>
            <a:r>
              <a:rPr lang="en-US">
                <a:cs typeface="Times New Roman" pitchFamily="18" charset="0"/>
              </a:rPr>
              <a:t> retrieves the current line from the buffer into a procedure variable.</a:t>
            </a:r>
          </a:p>
          <a:p>
            <a:pPr lvl="2" eaLnBrk="1" hangingPunct="1">
              <a:buSzPct val="70000"/>
              <a:buFont typeface="Courier New" pitchFamily="49" charset="0"/>
              <a:buChar char="•"/>
            </a:pPr>
            <a:r>
              <a:rPr lang="en-US">
                <a:latin typeface="Courier New" pitchFamily="49" charset="0"/>
              </a:rPr>
              <a:t>GET_LINES</a:t>
            </a:r>
            <a:r>
              <a:rPr lang="en-US">
                <a:cs typeface="Times New Roman" pitchFamily="18" charset="0"/>
              </a:rPr>
              <a:t> retrieves an array of lines into a procedure-array variable.</a:t>
            </a:r>
          </a:p>
          <a:p>
            <a:pPr lvl="2" eaLnBrk="1" hangingPunct="1">
              <a:buSzPct val="70000"/>
              <a:buFont typeface="Courier New" pitchFamily="49" charset="0"/>
              <a:buChar char="•"/>
            </a:pPr>
            <a:r>
              <a:rPr lang="en-US">
                <a:latin typeface="Courier New" pitchFamily="49" charset="0"/>
              </a:rPr>
              <a:t>ENABLE/DISABLE</a:t>
            </a:r>
            <a:r>
              <a:rPr lang="en-US"/>
              <a:t> </a:t>
            </a:r>
            <a:r>
              <a:rPr lang="en-US">
                <a:cs typeface="Times New Roman" pitchFamily="18" charset="0"/>
              </a:rPr>
              <a:t>enables and disables calls to </a:t>
            </a:r>
            <a:r>
              <a:rPr lang="en-US">
                <a:latin typeface="Courier New" pitchFamily="49" charset="0"/>
              </a:rPr>
              <a:t>DBMS_OUTPUT</a:t>
            </a:r>
            <a:r>
              <a:rPr lang="en-US">
                <a:cs typeface="Times New Roman" pitchFamily="18" charset="0"/>
              </a:rPr>
              <a:t> procedures.</a:t>
            </a:r>
          </a:p>
          <a:p>
            <a:pPr lvl="1" eaLnBrk="1" hangingPunct="1"/>
            <a:r>
              <a:rPr lang="en-US"/>
              <a:t>The buffer size can be set by using:</a:t>
            </a:r>
          </a:p>
          <a:p>
            <a:pPr lvl="2" eaLnBrk="1" hangingPunct="1"/>
            <a:r>
              <a:rPr lang="en-US"/>
              <a:t>The </a:t>
            </a:r>
            <a:r>
              <a:rPr lang="en-US">
                <a:latin typeface="Courier New" pitchFamily="49" charset="0"/>
              </a:rPr>
              <a:t>SIZE</a:t>
            </a:r>
            <a:r>
              <a:rPr lang="en-US"/>
              <a:t> </a:t>
            </a:r>
            <a:r>
              <a:rPr lang="en-US">
                <a:latin typeface="Courier New" pitchFamily="49" charset="0"/>
              </a:rPr>
              <a:t>n</a:t>
            </a:r>
            <a:r>
              <a:rPr lang="en-US"/>
              <a:t> option appended to the </a:t>
            </a:r>
            <a:r>
              <a:rPr lang="en-US">
                <a:latin typeface="Courier New" pitchFamily="49" charset="0"/>
              </a:rPr>
              <a:t>SET</a:t>
            </a:r>
            <a:r>
              <a:rPr lang="en-US"/>
              <a:t> </a:t>
            </a:r>
            <a:r>
              <a:rPr lang="en-US">
                <a:latin typeface="Courier New" pitchFamily="49" charset="0"/>
              </a:rPr>
              <a:t>SERVEROUTPUT</a:t>
            </a:r>
            <a:r>
              <a:rPr lang="en-US"/>
              <a:t> </a:t>
            </a:r>
            <a:r>
              <a:rPr lang="en-US">
                <a:latin typeface="Courier New" pitchFamily="49" charset="0"/>
              </a:rPr>
              <a:t>ON</a:t>
            </a:r>
            <a:r>
              <a:rPr lang="en-US"/>
              <a:t> command where </a:t>
            </a:r>
            <a:r>
              <a:rPr lang="en-US">
                <a:latin typeface="Courier New" pitchFamily="49" charset="0"/>
              </a:rPr>
              <a:t>n</a:t>
            </a:r>
            <a:r>
              <a:rPr lang="en-US"/>
              <a:t> is the number of characters. The minimum is 2,000 and the maximum is unlimited. The default is 20,000. </a:t>
            </a:r>
          </a:p>
          <a:p>
            <a:pPr lvl="2" eaLnBrk="1" hangingPunct="1"/>
            <a:r>
              <a:rPr lang="en-US"/>
              <a:t>An integer parameter between 2,000 and 1,000,000 in the </a:t>
            </a:r>
            <a:r>
              <a:rPr lang="en-US">
                <a:latin typeface="Courier New" pitchFamily="49" charset="0"/>
              </a:rPr>
              <a:t>ENABLE</a:t>
            </a:r>
            <a:r>
              <a:rPr lang="en-US"/>
              <a:t> procedure</a:t>
            </a:r>
          </a:p>
          <a:p>
            <a:pPr lvl="1" eaLnBrk="1" hangingPunct="1"/>
            <a:r>
              <a:rPr lang="en-US"/>
              <a:t>You can output results to the window for debugging</a:t>
            </a:r>
            <a:r>
              <a:rPr lang="en-US">
                <a:solidFill>
                  <a:schemeClr val="hlink"/>
                </a:solidFill>
              </a:rPr>
              <a:t> </a:t>
            </a:r>
            <a:r>
              <a:rPr lang="en-US"/>
              <a:t>purposes. You can trace a code execution path for a function or procedure. You can send messages between subprograms and triggers.</a:t>
            </a:r>
          </a:p>
          <a:p>
            <a:pPr lvl="1" eaLnBrk="1" hangingPunct="1"/>
            <a:r>
              <a:rPr lang="en-US" b="1"/>
              <a:t>Note:</a:t>
            </a:r>
            <a:r>
              <a:rPr lang="en-US"/>
              <a:t> There is no mechanism to flush output during the execution of a procedure.</a:t>
            </a:r>
          </a:p>
        </p:txBody>
      </p:sp>
      <p:sp>
        <p:nvSpPr>
          <p:cNvPr id="409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6CC27E59-C56A-40BA-BCF4-628C052C4A2B}" type="slidenum">
              <a:rPr lang="en-US" smtClean="0">
                <a:solidFill>
                  <a:srgbClr val="000000"/>
                </a:solidFill>
                <a:latin typeface="Arial" charset="0"/>
              </a:rPr>
              <a:pPr>
                <a:defRPr/>
              </a:pPr>
              <a:t>301</a:t>
            </a:fld>
            <a:endParaRPr lang="en-US">
              <a:solidFill>
                <a:srgbClr val="000000"/>
              </a:solidFill>
              <a:latin typeface="Arial" charset="0"/>
            </a:endParaRPr>
          </a:p>
        </p:txBody>
      </p:sp>
      <p:sp>
        <p:nvSpPr>
          <p:cNvPr id="409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2623725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p:nvPr>
        </p:nvSpPr>
        <p:spPr>
          <a:ln/>
        </p:spPr>
      </p:sp>
      <p:sp>
        <p:nvSpPr>
          <p:cNvPr id="419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Interacting with Operating System Files</a:t>
            </a:r>
          </a:p>
          <a:p>
            <a:pPr lvl="1" eaLnBrk="1" hangingPunct="1"/>
            <a:r>
              <a:rPr lang="en-US"/>
              <a:t>The Oracle-supplied </a:t>
            </a:r>
            <a:r>
              <a:rPr lang="en-US">
                <a:latin typeface="Courier New" pitchFamily="49" charset="0"/>
              </a:rPr>
              <a:t>UTL_FILE</a:t>
            </a:r>
            <a:r>
              <a:rPr lang="en-US"/>
              <a:t> package is used to access text files in the operating system of the database server. The database provides read and write access to specific operating system directories by using:</a:t>
            </a:r>
          </a:p>
          <a:p>
            <a:pPr lvl="2" eaLnBrk="1" hangingPunct="1"/>
            <a:r>
              <a:rPr lang="en-US"/>
              <a:t>A </a:t>
            </a:r>
            <a:r>
              <a:rPr lang="en-US">
                <a:latin typeface="Courier New" pitchFamily="49" charset="0"/>
              </a:rPr>
              <a:t>CREATE</a:t>
            </a:r>
            <a:r>
              <a:rPr lang="en-US"/>
              <a:t> </a:t>
            </a:r>
            <a:r>
              <a:rPr lang="en-US">
                <a:latin typeface="Courier New" pitchFamily="49" charset="0"/>
              </a:rPr>
              <a:t>DIRECTORY</a:t>
            </a:r>
            <a:r>
              <a:rPr lang="en-US"/>
              <a:t> statement that associates an alias with an operating system directory. The database directory alias can be granted the </a:t>
            </a:r>
            <a:r>
              <a:rPr lang="en-US">
                <a:latin typeface="Courier New" pitchFamily="49" charset="0"/>
              </a:rPr>
              <a:t>READ</a:t>
            </a:r>
            <a:r>
              <a:rPr lang="en-US"/>
              <a:t> and </a:t>
            </a:r>
            <a:r>
              <a:rPr lang="en-US">
                <a:latin typeface="Courier New" pitchFamily="49" charset="0"/>
              </a:rPr>
              <a:t>WRITE</a:t>
            </a:r>
            <a:r>
              <a:rPr lang="en-US"/>
              <a:t> privileges to control the type of access to files in the operating system. For example:</a:t>
            </a:r>
          </a:p>
          <a:p>
            <a:pPr lvl="4" eaLnBrk="1" hangingPunct="1"/>
            <a:r>
              <a:rPr lang="en-US"/>
              <a:t>CREATE DIRECTORY my_dir AS '/temp/my_files';</a:t>
            </a:r>
            <a:br>
              <a:rPr lang="en-US"/>
            </a:br>
            <a:r>
              <a:rPr lang="en-US"/>
              <a:t>GRANT READ, WRITE ON DIRECTORY my_dir TO public.</a:t>
            </a:r>
          </a:p>
          <a:p>
            <a:pPr lvl="2" eaLnBrk="1" hangingPunct="1"/>
            <a:r>
              <a:rPr lang="en-US"/>
              <a:t>The paths specified in the </a:t>
            </a:r>
            <a:r>
              <a:rPr lang="en-US">
                <a:latin typeface="Courier New" pitchFamily="49" charset="0"/>
              </a:rPr>
              <a:t>utl_file_dir</a:t>
            </a:r>
            <a:r>
              <a:rPr lang="en-US"/>
              <a:t> database initialization parameter</a:t>
            </a:r>
          </a:p>
          <a:p>
            <a:pPr lvl="1" eaLnBrk="1" hangingPunct="1"/>
            <a:r>
              <a:rPr lang="en-US"/>
              <a:t>It is recommended that you use the </a:t>
            </a:r>
            <a:r>
              <a:rPr lang="en-US">
                <a:latin typeface="Courier New" pitchFamily="49" charset="0"/>
              </a:rPr>
              <a:t>CREATE DIRECTORY</a:t>
            </a:r>
            <a:r>
              <a:rPr lang="en-US"/>
              <a:t> feature instead of </a:t>
            </a:r>
            <a:r>
              <a:rPr lang="en-US">
                <a:latin typeface="Courier New" pitchFamily="49" charset="0"/>
              </a:rPr>
              <a:t>UTL_FILE_DIR</a:t>
            </a:r>
            <a:r>
              <a:rPr lang="en-US"/>
              <a:t> for directory access verification. Directory objects offer more flexibility and granular control to the </a:t>
            </a:r>
            <a:r>
              <a:rPr lang="en-US">
                <a:latin typeface="Courier New" pitchFamily="49" charset="0"/>
              </a:rPr>
              <a:t>UTL_FILE</a:t>
            </a:r>
            <a:r>
              <a:rPr lang="en-US"/>
              <a:t> application administrator, can be maintained dynamically (that is, without shutting down the database), and are consistent with other Oracle tools. The </a:t>
            </a:r>
            <a:r>
              <a:rPr lang="en-US">
                <a:latin typeface="Courier New" pitchFamily="49" charset="0"/>
              </a:rPr>
              <a:t>CREATE DIRECTORY</a:t>
            </a:r>
            <a:r>
              <a:rPr lang="en-US"/>
              <a:t> privilege is granted only to </a:t>
            </a:r>
            <a:r>
              <a:rPr lang="en-US">
                <a:latin typeface="Courier New" pitchFamily="49" charset="0"/>
              </a:rPr>
              <a:t>SYS</a:t>
            </a:r>
            <a:r>
              <a:rPr lang="en-US"/>
              <a:t> and </a:t>
            </a:r>
            <a:r>
              <a:rPr lang="en-US">
                <a:latin typeface="Courier New" pitchFamily="49" charset="0"/>
              </a:rPr>
              <a:t>SYSTEM</a:t>
            </a:r>
            <a:r>
              <a:rPr lang="en-US"/>
              <a:t> by default.</a:t>
            </a:r>
          </a:p>
          <a:p>
            <a:pPr lvl="1" eaLnBrk="1" hangingPunct="1"/>
            <a:r>
              <a:rPr lang="en-US"/>
              <a:t>The operating system directories specified by using either of these techniques should be accessible to and on the same machine as the database server processes. The path (directory) names may be case-sensitive for some operating systems.</a:t>
            </a:r>
          </a:p>
        </p:txBody>
      </p:sp>
      <p:sp>
        <p:nvSpPr>
          <p:cNvPr id="419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EED591CF-B47E-4E1E-8278-1ECC53A9616A}" type="slidenum">
              <a:rPr lang="en-US" smtClean="0">
                <a:solidFill>
                  <a:srgbClr val="000000"/>
                </a:solidFill>
                <a:latin typeface="Arial" charset="0"/>
              </a:rPr>
              <a:pPr>
                <a:defRPr/>
              </a:pPr>
              <a:t>302</a:t>
            </a:fld>
            <a:endParaRPr lang="en-US">
              <a:solidFill>
                <a:srgbClr val="000000"/>
              </a:solidFill>
              <a:latin typeface="Arial" charset="0"/>
            </a:endParaRPr>
          </a:p>
        </p:txBody>
      </p:sp>
    </p:spTree>
    <p:extLst>
      <p:ext uri="{BB962C8B-B14F-4D97-AF65-F5344CB8AC3E}">
        <p14:creationId xmlns:p14="http://schemas.microsoft.com/office/powerpoint/2010/main" val="64882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PL/SQL and the PL/SQL programming constructs. You also learn about the benefits of PL/SQL.</a:t>
            </a:r>
          </a:p>
        </p:txBody>
      </p:sp>
      <p:sp>
        <p:nvSpPr>
          <p:cNvPr id="33795" name="Slide Image Placeholder 6"/>
          <p:cNvSpPr>
            <a:spLocks noGrp="1" noRot="1" noChangeAspect="1" noTextEdit="1"/>
          </p:cNvSpPr>
          <p:nvPr>
            <p:ph type="sldImg"/>
          </p:nvPr>
        </p:nvSpPr>
        <p:spPr>
          <a:ln/>
        </p:spPr>
      </p:sp>
      <p:sp>
        <p:nvSpPr>
          <p:cNvPr id="337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52D9151-EB85-42D1-AA21-A2830A43F6C3}" type="slidenum">
              <a:rPr lang="en-US" smtClean="0">
                <a:solidFill>
                  <a:srgbClr val="000000"/>
                </a:solidFill>
              </a:rPr>
              <a:pPr eaLnBrk="1" hangingPunct="1"/>
              <a:t>6</a:t>
            </a:fld>
            <a:endParaRPr lang="en-US">
              <a:solidFill>
                <a:srgbClr val="000000"/>
              </a:solidFill>
            </a:endParaRPr>
          </a:p>
        </p:txBody>
      </p:sp>
    </p:spTree>
    <p:extLst>
      <p:ext uri="{BB962C8B-B14F-4D97-AF65-F5344CB8AC3E}">
        <p14:creationId xmlns:p14="http://schemas.microsoft.com/office/powerpoint/2010/main" val="1967164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5682" name="Object 4"/>
          <p:cNvGraphicFramePr>
            <a:graphicFrameLocks/>
          </p:cNvGraphicFramePr>
          <p:nvPr/>
        </p:nvGraphicFramePr>
        <p:xfrm>
          <a:off x="458446" y="5533004"/>
          <a:ext cx="6064856" cy="2070106"/>
        </p:xfrm>
        <a:graphic>
          <a:graphicData uri="http://schemas.openxmlformats.org/presentationml/2006/ole">
            <mc:AlternateContent xmlns:mc="http://schemas.openxmlformats.org/markup-compatibility/2006">
              <mc:Choice xmlns:v="urn:schemas-microsoft-com:vml" Requires="v">
                <p:oleObj spid="_x0000_s2053" name="Document" r:id="rId4" imgW="6454127" imgH="2205203" progId="Word.Document.8">
                  <p:embed/>
                </p:oleObj>
              </mc:Choice>
              <mc:Fallback>
                <p:oleObj name="Document" r:id="rId4" imgW="6454127" imgH="2205203"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46" y="5533004"/>
                        <a:ext cx="6064856" cy="207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5683" name="Slide Image Placeholder 6"/>
          <p:cNvSpPr>
            <a:spLocks noGrp="1" noRot="1" noChangeAspect="1" noTextEdit="1"/>
          </p:cNvSpPr>
          <p:nvPr>
            <p:ph type="sldImg"/>
          </p:nvPr>
        </p:nvSpPr>
        <p:spPr>
          <a:ln/>
        </p:spPr>
      </p:sp>
      <p:sp>
        <p:nvSpPr>
          <p:cNvPr id="1735684" name="Notes Placeholder 7"/>
          <p:cNvSpPr>
            <a:spLocks noGrp="1"/>
          </p:cNvSpPr>
          <p:nvPr>
            <p:ph type="body" idx="1"/>
          </p:nvPr>
        </p:nvSpPr>
        <p:spPr>
          <a:noFill/>
          <a:ln/>
        </p:spPr>
        <p:txBody>
          <a:bodyPr/>
          <a:lstStyle/>
          <a:p>
            <a:endParaRPr lang="en-US"/>
          </a:p>
        </p:txBody>
      </p:sp>
      <p:sp>
        <p:nvSpPr>
          <p:cNvPr id="5325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F18D809-64B5-46C5-97B6-5A229D0CC54D}" type="slidenum">
              <a:rPr lang="en-US" smtClean="0">
                <a:solidFill>
                  <a:srgbClr val="000000"/>
                </a:solidFill>
              </a:rPr>
              <a:pPr eaLnBrk="1" hangingPunct="1">
                <a:defRPr/>
              </a:pPr>
              <a:t>33</a:t>
            </a:fld>
            <a:endParaRPr lang="en-US">
              <a:solidFill>
                <a:srgbClr val="000000"/>
              </a:solidFill>
            </a:endParaRPr>
          </a:p>
        </p:txBody>
      </p:sp>
    </p:spTree>
    <p:extLst>
      <p:ext uri="{BB962C8B-B14F-4D97-AF65-F5344CB8AC3E}">
        <p14:creationId xmlns:p14="http://schemas.microsoft.com/office/powerpoint/2010/main" val="87948947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052"/>
          <p:cNvSpPr>
            <a:spLocks noGrp="1" noRot="1" noChangeAspect="1" noChangeArrowheads="1" noTextEdit="1"/>
          </p:cNvSpPr>
          <p:nvPr>
            <p:ph type="sldImg"/>
          </p:nvPr>
        </p:nvSpPr>
        <p:spPr>
          <a:ln/>
        </p:spPr>
      </p:sp>
      <p:sp>
        <p:nvSpPr>
          <p:cNvPr id="43011"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table in the slide lists some of the </a:t>
            </a:r>
            <a:r>
              <a:rPr lang="en-US">
                <a:latin typeface="Courier New" pitchFamily="49" charset="0"/>
              </a:rPr>
              <a:t>UTL_FILE</a:t>
            </a:r>
            <a:r>
              <a:rPr lang="en-US"/>
              <a:t> Package subprograms. For a complete list of the package’s subprograms, see </a:t>
            </a:r>
            <a:r>
              <a:rPr lang="en-US" i="1"/>
              <a:t>Oracle Database PL/SQL Packages and Types Reference.</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8987D9DA-8D91-4758-8217-27E7F5AA538C}" type="slidenum">
              <a:rPr lang="en-US" smtClean="0">
                <a:solidFill>
                  <a:srgbClr val="000000"/>
                </a:solidFill>
                <a:latin typeface="Arial" charset="0"/>
              </a:rPr>
              <a:pPr>
                <a:defRPr/>
              </a:pPr>
              <a:t>303</a:t>
            </a:fld>
            <a:endParaRPr lang="en-US">
              <a:solidFill>
                <a:srgbClr val="000000"/>
              </a:solidFill>
              <a:latin typeface="Arial" charset="0"/>
            </a:endParaRPr>
          </a:p>
        </p:txBody>
      </p:sp>
    </p:spTree>
    <p:extLst>
      <p:ext uri="{BB962C8B-B14F-4D97-AF65-F5344CB8AC3E}">
        <p14:creationId xmlns:p14="http://schemas.microsoft.com/office/powerpoint/2010/main" val="31902648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procedures and functions in the </a:t>
            </a:r>
            <a:r>
              <a:rPr lang="en-US">
                <a:latin typeface="Courier New" pitchFamily="49" charset="0"/>
              </a:rPr>
              <a:t>UTL_FILE</a:t>
            </a:r>
            <a:r>
              <a:rPr lang="en-US"/>
              <a:t> package to open files with the </a:t>
            </a:r>
            <a:r>
              <a:rPr lang="en-US">
                <a:latin typeface="Courier New" pitchFamily="49" charset="0"/>
              </a:rPr>
              <a:t>FOPEN</a:t>
            </a:r>
            <a:r>
              <a:rPr lang="en-US"/>
              <a:t> function. You can then either read from or write or append to the file until processing is done. After you finish processing the file, close the file by using the </a:t>
            </a:r>
            <a:r>
              <a:rPr lang="en-US">
                <a:latin typeface="Courier New" pitchFamily="49" charset="0"/>
              </a:rPr>
              <a:t>FCLOSE</a:t>
            </a:r>
            <a:r>
              <a:rPr lang="en-US"/>
              <a:t> procedure. The following are the subprograms:</a:t>
            </a:r>
          </a:p>
          <a:p>
            <a:pPr lvl="2" eaLnBrk="1" hangingPunct="1"/>
            <a:r>
              <a:rPr lang="en-US">
                <a:cs typeface="Times New Roman" pitchFamily="18" charset="0"/>
              </a:rPr>
              <a:t>The </a:t>
            </a:r>
            <a:r>
              <a:rPr lang="en-US">
                <a:latin typeface="Courier New" pitchFamily="49" charset="0"/>
                <a:cs typeface="Times New Roman" pitchFamily="18" charset="0"/>
              </a:rPr>
              <a:t>FOPEN</a:t>
            </a:r>
            <a:r>
              <a:rPr lang="en-US">
                <a:cs typeface="Times New Roman" pitchFamily="18" charset="0"/>
              </a:rPr>
              <a:t> function opens a file in a specified directory for input/output (I/O) and returns a file handle used in subsequent I/O operations.</a:t>
            </a:r>
          </a:p>
          <a:p>
            <a:pPr lvl="2" eaLnBrk="1" hangingPunct="1"/>
            <a:r>
              <a:rPr lang="en-US">
                <a:cs typeface="Times New Roman" pitchFamily="18" charset="0"/>
              </a:rPr>
              <a:t>The </a:t>
            </a:r>
            <a:r>
              <a:rPr lang="en-US">
                <a:latin typeface="Courier New" pitchFamily="49" charset="0"/>
                <a:cs typeface="Times New Roman" pitchFamily="18" charset="0"/>
              </a:rPr>
              <a:t>IS_OPEN</a:t>
            </a:r>
            <a:r>
              <a:rPr lang="en-US">
                <a:cs typeface="Times New Roman" pitchFamily="18" charset="0"/>
              </a:rPr>
              <a:t> function returns a Boolean value whenever a file handle refers to an open file. Use </a:t>
            </a:r>
            <a:r>
              <a:rPr lang="en-US">
                <a:latin typeface="Courier New" pitchFamily="49" charset="0"/>
                <a:cs typeface="Courier New" pitchFamily="49" charset="0"/>
              </a:rPr>
              <a:t>IS_OPEN</a:t>
            </a:r>
            <a:r>
              <a:rPr lang="en-US">
                <a:cs typeface="Times New Roman" pitchFamily="18" charset="0"/>
              </a:rPr>
              <a:t> to check whether the file is already open before opening the file.</a:t>
            </a:r>
          </a:p>
          <a:p>
            <a:pPr lvl="2" eaLnBrk="1" hangingPunct="1"/>
            <a:r>
              <a:rPr lang="en-US">
                <a:cs typeface="Times New Roman" pitchFamily="18" charset="0"/>
              </a:rPr>
              <a:t>The </a:t>
            </a:r>
            <a:r>
              <a:rPr lang="en-US">
                <a:latin typeface="Courier New" pitchFamily="49" charset="0"/>
                <a:cs typeface="Times New Roman" pitchFamily="18" charset="0"/>
              </a:rPr>
              <a:t>GET_LINE</a:t>
            </a:r>
            <a:r>
              <a:rPr lang="en-US">
                <a:cs typeface="Times New Roman" pitchFamily="18" charset="0"/>
              </a:rPr>
              <a:t> procedure reads a line of text from the file into an output buffer parameter. (The maximum input record size is 1,023 bytes unless you specify a larger size in the overloaded version of </a:t>
            </a:r>
            <a:r>
              <a:rPr lang="en-US">
                <a:latin typeface="Courier New" pitchFamily="49" charset="0"/>
                <a:cs typeface="Times New Roman" pitchFamily="18" charset="0"/>
              </a:rPr>
              <a:t>FOPEN</a:t>
            </a:r>
            <a:r>
              <a:rPr lang="en-US">
                <a:cs typeface="Times New Roman" pitchFamily="18" charset="0"/>
              </a:rPr>
              <a:t>.)</a:t>
            </a:r>
          </a:p>
          <a:p>
            <a:pPr lvl="2" eaLnBrk="1" hangingPunct="1"/>
            <a:r>
              <a:rPr lang="en-US">
                <a:cs typeface="Times New Roman" pitchFamily="18" charset="0"/>
              </a:rPr>
              <a:t>The </a:t>
            </a:r>
            <a:r>
              <a:rPr lang="en-US">
                <a:latin typeface="Courier New" pitchFamily="49" charset="0"/>
                <a:cs typeface="Times New Roman" pitchFamily="18" charset="0"/>
              </a:rPr>
              <a:t>PUT</a:t>
            </a:r>
            <a:r>
              <a:rPr lang="en-US">
                <a:cs typeface="Times New Roman" pitchFamily="18" charset="0"/>
              </a:rPr>
              <a:t> and </a:t>
            </a:r>
            <a:r>
              <a:rPr lang="en-US">
                <a:latin typeface="Courier New" pitchFamily="49" charset="0"/>
                <a:cs typeface="Times New Roman" pitchFamily="18" charset="0"/>
              </a:rPr>
              <a:t>PUT_LINE</a:t>
            </a:r>
            <a:r>
              <a:rPr lang="en-US">
                <a:cs typeface="Times New Roman" pitchFamily="18" charset="0"/>
              </a:rPr>
              <a:t> procedures write text to the opened file.</a:t>
            </a:r>
          </a:p>
          <a:p>
            <a:pPr lvl="2" eaLnBrk="1" hangingPunct="1"/>
            <a:r>
              <a:rPr lang="en-US">
                <a:cs typeface="Times New Roman" pitchFamily="18" charset="0"/>
              </a:rPr>
              <a:t>The </a:t>
            </a:r>
            <a:r>
              <a:rPr lang="en-US">
                <a:latin typeface="Courier New" pitchFamily="49" charset="0"/>
                <a:cs typeface="Times New Roman" pitchFamily="18" charset="0"/>
              </a:rPr>
              <a:t>PUTF</a:t>
            </a:r>
            <a:r>
              <a:rPr lang="en-US">
                <a:cs typeface="Times New Roman" pitchFamily="18" charset="0"/>
              </a:rPr>
              <a:t> procedure provides formatted output with two format specifiers: </a:t>
            </a:r>
            <a:r>
              <a:rPr lang="en-US">
                <a:latin typeface="Courier New" pitchFamily="49" charset="0"/>
                <a:cs typeface="Times New Roman" pitchFamily="18" charset="0"/>
              </a:rPr>
              <a:t>%s</a:t>
            </a:r>
            <a:r>
              <a:rPr lang="en-US">
                <a:cs typeface="Times New Roman" pitchFamily="18" charset="0"/>
              </a:rPr>
              <a:t> to substitute a value into the output string and </a:t>
            </a:r>
            <a:r>
              <a:rPr lang="en-US">
                <a:latin typeface="Courier New" pitchFamily="49" charset="0"/>
                <a:cs typeface="Times New Roman" pitchFamily="18" charset="0"/>
              </a:rPr>
              <a:t>\n</a:t>
            </a:r>
            <a:r>
              <a:rPr lang="en-US">
                <a:cs typeface="Times New Roman" pitchFamily="18" charset="0"/>
              </a:rPr>
              <a:t> for a new line character.</a:t>
            </a:r>
          </a:p>
          <a:p>
            <a:pPr lvl="2" eaLnBrk="1" hangingPunct="1"/>
            <a:r>
              <a:rPr lang="en-US">
                <a:cs typeface="Times New Roman" pitchFamily="18" charset="0"/>
              </a:rPr>
              <a:t>The </a:t>
            </a:r>
            <a:r>
              <a:rPr lang="en-US">
                <a:latin typeface="Courier New" pitchFamily="49" charset="0"/>
                <a:cs typeface="Times New Roman" pitchFamily="18" charset="0"/>
              </a:rPr>
              <a:t>NEW_LINE</a:t>
            </a:r>
            <a:r>
              <a:rPr lang="en-US">
                <a:cs typeface="Times New Roman" pitchFamily="18" charset="0"/>
              </a:rPr>
              <a:t> procedure terminates a line in an output file.</a:t>
            </a:r>
          </a:p>
          <a:p>
            <a:pPr lvl="2" eaLnBrk="1" hangingPunct="1"/>
            <a:r>
              <a:rPr lang="en-US">
                <a:cs typeface="Times New Roman" pitchFamily="18" charset="0"/>
              </a:rPr>
              <a:t>The </a:t>
            </a:r>
            <a:r>
              <a:rPr lang="en-US">
                <a:latin typeface="Courier New" pitchFamily="49" charset="0"/>
                <a:cs typeface="Times New Roman" pitchFamily="18" charset="0"/>
              </a:rPr>
              <a:t>FFLUSH</a:t>
            </a:r>
            <a:r>
              <a:rPr lang="en-US">
                <a:cs typeface="Times New Roman" pitchFamily="18" charset="0"/>
              </a:rPr>
              <a:t> procedure writes all data buffered in memory to a file.</a:t>
            </a:r>
          </a:p>
          <a:p>
            <a:pPr lvl="2" eaLnBrk="1" hangingPunct="1"/>
            <a:r>
              <a:rPr lang="en-US">
                <a:cs typeface="Times New Roman" pitchFamily="18" charset="0"/>
              </a:rPr>
              <a:t>The </a:t>
            </a:r>
            <a:r>
              <a:rPr lang="en-US">
                <a:latin typeface="Courier New" pitchFamily="49" charset="0"/>
                <a:cs typeface="Times New Roman" pitchFamily="18" charset="0"/>
              </a:rPr>
              <a:t>FCLOSE</a:t>
            </a:r>
            <a:r>
              <a:rPr lang="en-US">
                <a:cs typeface="Times New Roman" pitchFamily="18" charset="0"/>
              </a:rPr>
              <a:t> procedure closes an opened file.</a:t>
            </a:r>
          </a:p>
          <a:p>
            <a:pPr lvl="2" eaLnBrk="1" hangingPunct="1"/>
            <a:r>
              <a:rPr lang="en-US">
                <a:cs typeface="Times New Roman" pitchFamily="18" charset="0"/>
              </a:rPr>
              <a:t>The </a:t>
            </a:r>
            <a:r>
              <a:rPr lang="en-US">
                <a:latin typeface="Courier New" pitchFamily="49" charset="0"/>
                <a:cs typeface="Times New Roman" pitchFamily="18" charset="0"/>
              </a:rPr>
              <a:t>FCLOSE_ALL</a:t>
            </a:r>
            <a:r>
              <a:rPr lang="en-US">
                <a:cs typeface="Times New Roman" pitchFamily="18" charset="0"/>
              </a:rPr>
              <a:t> procedure closes all opened file handles for the session.</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D7087F72-7C3A-4814-9187-4C14245B4D86}" type="slidenum">
              <a:rPr lang="en-US" smtClean="0">
                <a:solidFill>
                  <a:srgbClr val="000000"/>
                </a:solidFill>
                <a:latin typeface="Arial" charset="0"/>
              </a:rPr>
              <a:pPr>
                <a:defRPr/>
              </a:pPr>
              <a:t>304</a:t>
            </a:fld>
            <a:endParaRPr lang="en-US">
              <a:solidFill>
                <a:srgbClr val="000000"/>
              </a:solidFill>
              <a:latin typeface="Arial" charset="0"/>
            </a:endParaRPr>
          </a:p>
        </p:txBody>
      </p:sp>
    </p:spTree>
    <p:extLst>
      <p:ext uri="{BB962C8B-B14F-4D97-AF65-F5344CB8AC3E}">
        <p14:creationId xmlns:p14="http://schemas.microsoft.com/office/powerpoint/2010/main" val="11559905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solidFill>
                  <a:schemeClr val="tx1"/>
                </a:solidFill>
                <a:latin typeface="Courier New" pitchFamily="49" charset="0"/>
              </a:rPr>
              <a:t>UTL_FILE</a:t>
            </a:r>
            <a:r>
              <a:rPr lang="en-US">
                <a:solidFill>
                  <a:schemeClr val="tx1"/>
                </a:solidFill>
              </a:rPr>
              <a:t> package declares fifteen exceptions</a:t>
            </a:r>
            <a:r>
              <a:rPr lang="en-US"/>
              <a:t> that indicate an error condition in the operating system file processing. You may have to handle one of these exceptions when using </a:t>
            </a:r>
            <a:r>
              <a:rPr lang="en-US">
                <a:latin typeface="Courier New" pitchFamily="49" charset="0"/>
              </a:rPr>
              <a:t>UTL_FILE</a:t>
            </a:r>
            <a:r>
              <a:rPr lang="en-US"/>
              <a:t> subprograms.</a:t>
            </a:r>
          </a:p>
          <a:p>
            <a:pPr lvl="1" eaLnBrk="1" hangingPunct="1"/>
            <a:r>
              <a:rPr lang="en-US"/>
              <a:t>A subset of the exceptions are displayed in the slide. For additional information about the remaining exceptions, refer to </a:t>
            </a:r>
            <a:r>
              <a:rPr lang="en-US" i="1"/>
              <a:t>Oracle Database PL/SQL Packages and Types Reference</a:t>
            </a:r>
            <a:r>
              <a:rPr lang="en-US"/>
              <a:t>.</a:t>
            </a:r>
            <a:endParaRPr lang="en-US" b="1"/>
          </a:p>
          <a:p>
            <a:pPr lvl="1" eaLnBrk="1" hangingPunct="1"/>
            <a:r>
              <a:rPr lang="en-US" b="1"/>
              <a:t>Note: </a:t>
            </a:r>
            <a:r>
              <a:rPr lang="en-US"/>
              <a:t>These exceptions must always be prefixed with the package name. </a:t>
            </a:r>
            <a:r>
              <a:rPr lang="en-US">
                <a:latin typeface="Courier New" pitchFamily="49" charset="0"/>
              </a:rPr>
              <a:t>UTL_FILE</a:t>
            </a:r>
            <a:r>
              <a:rPr lang="en-US"/>
              <a:t> procedures can also raise predefined PL/SQL exceptions such as </a:t>
            </a:r>
            <a:r>
              <a:rPr lang="en-US">
                <a:latin typeface="Courier New" pitchFamily="49" charset="0"/>
              </a:rPr>
              <a:t>NO_DATA_FOUND</a:t>
            </a:r>
            <a:r>
              <a:rPr lang="en-US"/>
              <a:t> or </a:t>
            </a:r>
            <a:r>
              <a:rPr lang="en-US">
                <a:latin typeface="Courier New" pitchFamily="49" charset="0"/>
              </a:rPr>
              <a:t>VALUE_ERROR</a:t>
            </a:r>
            <a:r>
              <a:rPr lang="en-US"/>
              <a:t>.</a:t>
            </a:r>
          </a:p>
          <a:p>
            <a:pPr lvl="1" eaLnBrk="1" hangingPunct="1"/>
            <a:r>
              <a:rPr lang="en-US"/>
              <a:t>The </a:t>
            </a:r>
            <a:r>
              <a:rPr lang="en-US">
                <a:latin typeface="Courier New" pitchFamily="49" charset="0"/>
              </a:rPr>
              <a:t>NO_DATA_FOUND</a:t>
            </a:r>
            <a:r>
              <a:rPr lang="en-US"/>
              <a:t> exception is raised when reading past the end of a file by using </a:t>
            </a:r>
            <a:r>
              <a:rPr lang="en-US">
                <a:latin typeface="Courier New" pitchFamily="49" charset="0"/>
              </a:rPr>
              <a:t>UTL_FILE.GET_LINE</a:t>
            </a:r>
            <a:r>
              <a:rPr lang="en-US"/>
              <a:t> or </a:t>
            </a:r>
            <a:r>
              <a:rPr lang="en-US">
                <a:latin typeface="Courier New" pitchFamily="49" charset="0"/>
              </a:rPr>
              <a:t>UTL_FILE.GET_LINES</a:t>
            </a:r>
            <a:r>
              <a:rPr lang="en-US"/>
              <a:t>.</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3527C650-7767-4190-92CB-8A34C59B193A}" type="slidenum">
              <a:rPr lang="en-US" smtClean="0">
                <a:solidFill>
                  <a:srgbClr val="000000"/>
                </a:solidFill>
                <a:latin typeface="Arial" charset="0"/>
              </a:rPr>
              <a:pPr>
                <a:defRPr/>
              </a:pPr>
              <a:t>305</a:t>
            </a:fld>
            <a:endParaRPr lang="en-US">
              <a:solidFill>
                <a:srgbClr val="000000"/>
              </a:solidFill>
              <a:latin typeface="Arial" charset="0"/>
            </a:endParaRPr>
          </a:p>
        </p:txBody>
      </p:sp>
    </p:spTree>
    <p:extLst>
      <p:ext uri="{BB962C8B-B14F-4D97-AF65-F5344CB8AC3E}">
        <p14:creationId xmlns:p14="http://schemas.microsoft.com/office/powerpoint/2010/main" val="29865840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parameters include the following:</a:t>
            </a:r>
          </a:p>
          <a:p>
            <a:pPr lvl="2" eaLnBrk="1" hangingPunct="1">
              <a:buSzPct val="70000"/>
              <a:buFont typeface="Courier New" pitchFamily="49" charset="0"/>
              <a:buChar char="•"/>
            </a:pPr>
            <a:r>
              <a:rPr lang="en-US">
                <a:latin typeface="Courier New" pitchFamily="49" charset="0"/>
                <a:cs typeface="Courier New" pitchFamily="49" charset="0"/>
              </a:rPr>
              <a:t>p_location</a:t>
            </a:r>
            <a:r>
              <a:rPr lang="en-US">
                <a:cs typeface="Times New Roman" pitchFamily="18" charset="0"/>
              </a:rPr>
              <a:t> parameter: Specifies the name of a directory alias defined by a </a:t>
            </a:r>
            <a:r>
              <a:rPr lang="en-US">
                <a:latin typeface="Courier New" pitchFamily="49" charset="0"/>
                <a:cs typeface="Times New Roman" pitchFamily="18" charset="0"/>
              </a:rPr>
              <a:t>CREATE DIRECTORY</a:t>
            </a:r>
            <a:r>
              <a:rPr lang="en-US">
                <a:cs typeface="Times New Roman" pitchFamily="18" charset="0"/>
              </a:rPr>
              <a:t> statement, or an operating system–specific path specified by using the </a:t>
            </a:r>
            <a:r>
              <a:rPr lang="en-US">
                <a:latin typeface="Courier New" pitchFamily="49" charset="0"/>
                <a:cs typeface="Times New Roman" pitchFamily="18" charset="0"/>
              </a:rPr>
              <a:t>utl_file_dir</a:t>
            </a:r>
            <a:r>
              <a:rPr lang="en-US">
                <a:cs typeface="Times New Roman" pitchFamily="18" charset="0"/>
              </a:rPr>
              <a:t> database parameter</a:t>
            </a:r>
          </a:p>
          <a:p>
            <a:pPr lvl="2" eaLnBrk="1" hangingPunct="1">
              <a:buSzPct val="70000"/>
              <a:buFont typeface="Courier New" pitchFamily="49" charset="0"/>
              <a:buChar char="•"/>
            </a:pPr>
            <a:r>
              <a:rPr lang="en-US">
                <a:latin typeface="Courier New" pitchFamily="49" charset="0"/>
                <a:cs typeface="Courier New" pitchFamily="49" charset="0"/>
              </a:rPr>
              <a:t>p_filename</a:t>
            </a:r>
            <a:r>
              <a:rPr lang="en-US">
                <a:cs typeface="Times New Roman" pitchFamily="18" charset="0"/>
              </a:rPr>
              <a:t> parameter: Specifies the name of the file, including the extension, without any path information</a:t>
            </a:r>
          </a:p>
          <a:p>
            <a:pPr lvl="2" eaLnBrk="1" hangingPunct="1">
              <a:buSzPct val="70000"/>
              <a:buFont typeface="Courier New" pitchFamily="49" charset="0"/>
              <a:buChar char="•"/>
            </a:pPr>
            <a:r>
              <a:rPr lang="en-US">
                <a:latin typeface="Courier New" pitchFamily="49" charset="0"/>
                <a:cs typeface="Courier New" pitchFamily="49" charset="0"/>
              </a:rPr>
              <a:t>open_mode</a:t>
            </a:r>
            <a:r>
              <a:rPr lang="en-US">
                <a:cs typeface="Times New Roman" pitchFamily="18" charset="0"/>
              </a:rPr>
              <a:t> string: Specifies how the file is to be opened. Values are:</a:t>
            </a:r>
          </a:p>
          <a:p>
            <a:pPr lvl="3" eaLnBrk="1" hangingPunct="1">
              <a:buFont typeface="Times New Roman" pitchFamily="18" charset="0"/>
              <a:buNone/>
            </a:pPr>
            <a:r>
              <a:rPr lang="en-US">
                <a:latin typeface="Courier New" pitchFamily="49" charset="0"/>
                <a:cs typeface="Times New Roman" pitchFamily="18" charset="0"/>
              </a:rPr>
              <a:t>	'R'</a:t>
            </a:r>
            <a:r>
              <a:rPr lang="en-US">
                <a:cs typeface="Times New Roman" pitchFamily="18" charset="0"/>
              </a:rPr>
              <a:t> for reading text (use </a:t>
            </a:r>
            <a:r>
              <a:rPr lang="en-US">
                <a:latin typeface="Courier New" pitchFamily="49" charset="0"/>
                <a:cs typeface="Times New Roman" pitchFamily="18" charset="0"/>
              </a:rPr>
              <a:t>GET_LINE</a:t>
            </a:r>
            <a:r>
              <a:rPr lang="en-US">
                <a:cs typeface="Times New Roman" pitchFamily="18" charset="0"/>
              </a:rPr>
              <a:t>)</a:t>
            </a:r>
          </a:p>
          <a:p>
            <a:pPr lvl="3" eaLnBrk="1" hangingPunct="1">
              <a:buFont typeface="Times New Roman" pitchFamily="18" charset="0"/>
              <a:buNone/>
            </a:pPr>
            <a:r>
              <a:rPr lang="en-US">
                <a:latin typeface="Courier New" pitchFamily="49" charset="0"/>
                <a:cs typeface="Times New Roman" pitchFamily="18" charset="0"/>
              </a:rPr>
              <a:t>	'W'</a:t>
            </a:r>
            <a:r>
              <a:rPr lang="en-US">
                <a:cs typeface="Times New Roman" pitchFamily="18" charset="0"/>
              </a:rPr>
              <a:t> for writing text (</a:t>
            </a:r>
            <a:r>
              <a:rPr lang="en-US">
                <a:latin typeface="Courier New" pitchFamily="49" charset="0"/>
                <a:cs typeface="Times New Roman" pitchFamily="18" charset="0"/>
              </a:rPr>
              <a:t>PUT</a:t>
            </a:r>
            <a:r>
              <a:rPr lang="en-US">
                <a:cs typeface="Times New Roman" pitchFamily="18" charset="0"/>
              </a:rPr>
              <a:t>, </a:t>
            </a:r>
            <a:r>
              <a:rPr lang="en-US">
                <a:latin typeface="Courier New" pitchFamily="49" charset="0"/>
                <a:cs typeface="Times New Roman" pitchFamily="18" charset="0"/>
              </a:rPr>
              <a:t>PUT_LINE</a:t>
            </a:r>
            <a:r>
              <a:rPr lang="en-US">
                <a:cs typeface="Times New Roman" pitchFamily="18" charset="0"/>
              </a:rPr>
              <a:t>, </a:t>
            </a:r>
            <a:r>
              <a:rPr lang="en-US">
                <a:latin typeface="Courier New" pitchFamily="49" charset="0"/>
                <a:cs typeface="Times New Roman" pitchFamily="18" charset="0"/>
              </a:rPr>
              <a:t>NEW_LINE</a:t>
            </a:r>
            <a:r>
              <a:rPr lang="en-US">
                <a:cs typeface="Times New Roman" pitchFamily="18" charset="0"/>
              </a:rPr>
              <a:t>, </a:t>
            </a:r>
            <a:r>
              <a:rPr lang="en-US">
                <a:latin typeface="Courier New" pitchFamily="49" charset="0"/>
                <a:cs typeface="Times New Roman" pitchFamily="18" charset="0"/>
              </a:rPr>
              <a:t>PUTF</a:t>
            </a:r>
            <a:r>
              <a:rPr lang="en-US">
                <a:cs typeface="Times New Roman" pitchFamily="18" charset="0"/>
              </a:rPr>
              <a:t>, </a:t>
            </a:r>
            <a:r>
              <a:rPr lang="en-US">
                <a:latin typeface="Courier New" pitchFamily="49" charset="0"/>
                <a:cs typeface="Times New Roman" pitchFamily="18" charset="0"/>
              </a:rPr>
              <a:t>FFLUSH</a:t>
            </a:r>
            <a:r>
              <a:rPr lang="en-US">
                <a:cs typeface="Times New Roman" pitchFamily="18" charset="0"/>
              </a:rPr>
              <a:t>)</a:t>
            </a:r>
          </a:p>
          <a:p>
            <a:pPr lvl="3" eaLnBrk="1" hangingPunct="1">
              <a:buFont typeface="Times New Roman" pitchFamily="18" charset="0"/>
              <a:buNone/>
            </a:pPr>
            <a:r>
              <a:rPr lang="en-US">
                <a:latin typeface="Courier New" pitchFamily="49" charset="0"/>
                <a:cs typeface="Times New Roman" pitchFamily="18" charset="0"/>
              </a:rPr>
              <a:t>	'A'</a:t>
            </a:r>
            <a:r>
              <a:rPr lang="en-US">
                <a:cs typeface="Times New Roman" pitchFamily="18" charset="0"/>
              </a:rPr>
              <a:t> for appending text (</a:t>
            </a:r>
            <a:r>
              <a:rPr lang="en-US">
                <a:latin typeface="Courier New" pitchFamily="49" charset="0"/>
                <a:cs typeface="Times New Roman" pitchFamily="18" charset="0"/>
              </a:rPr>
              <a:t>PUT</a:t>
            </a:r>
            <a:r>
              <a:rPr lang="en-US">
                <a:cs typeface="Times New Roman" pitchFamily="18" charset="0"/>
              </a:rPr>
              <a:t>, </a:t>
            </a:r>
            <a:r>
              <a:rPr lang="en-US">
                <a:latin typeface="Courier New" pitchFamily="49" charset="0"/>
                <a:cs typeface="Times New Roman" pitchFamily="18" charset="0"/>
              </a:rPr>
              <a:t>PUT_LINE</a:t>
            </a:r>
            <a:r>
              <a:rPr lang="en-US">
                <a:cs typeface="Times New Roman" pitchFamily="18" charset="0"/>
              </a:rPr>
              <a:t>, </a:t>
            </a:r>
            <a:r>
              <a:rPr lang="en-US">
                <a:latin typeface="Courier New" pitchFamily="49" charset="0"/>
                <a:cs typeface="Times New Roman" pitchFamily="18" charset="0"/>
              </a:rPr>
              <a:t>NEW_LINE</a:t>
            </a:r>
            <a:r>
              <a:rPr lang="en-US">
                <a:cs typeface="Times New Roman" pitchFamily="18" charset="0"/>
              </a:rPr>
              <a:t>, </a:t>
            </a:r>
            <a:r>
              <a:rPr lang="en-US">
                <a:latin typeface="Courier New" pitchFamily="49" charset="0"/>
                <a:cs typeface="Times New Roman" pitchFamily="18" charset="0"/>
              </a:rPr>
              <a:t>PUTF</a:t>
            </a:r>
            <a:r>
              <a:rPr lang="en-US">
                <a:cs typeface="Times New Roman" pitchFamily="18" charset="0"/>
              </a:rPr>
              <a:t>, </a:t>
            </a:r>
            <a:r>
              <a:rPr lang="en-US">
                <a:latin typeface="Courier New" pitchFamily="49" charset="0"/>
                <a:cs typeface="Times New Roman" pitchFamily="18" charset="0"/>
              </a:rPr>
              <a:t>FFLUSH</a:t>
            </a:r>
            <a:r>
              <a:rPr lang="en-US">
                <a:cs typeface="Times New Roman" pitchFamily="18" charset="0"/>
              </a:rPr>
              <a:t>)</a:t>
            </a:r>
          </a:p>
          <a:p>
            <a:pPr lvl="1" eaLnBrk="1" hangingPunct="1"/>
            <a:r>
              <a:rPr lang="en-US"/>
              <a:t>The return value from </a:t>
            </a:r>
            <a:r>
              <a:rPr lang="en-US">
                <a:latin typeface="Courier New" pitchFamily="49" charset="0"/>
              </a:rPr>
              <a:t>FOPEN</a:t>
            </a:r>
            <a:r>
              <a:rPr lang="en-US"/>
              <a:t> is a file handle whose type is </a:t>
            </a:r>
            <a:r>
              <a:rPr lang="en-US">
                <a:latin typeface="Courier New" pitchFamily="49" charset="0"/>
              </a:rPr>
              <a:t>UTL_FILE.FILE_TYPE</a:t>
            </a:r>
            <a:r>
              <a:rPr lang="en-US"/>
              <a:t>. The handle must be used on subsequent calls to routines that operate on the opened file.</a:t>
            </a:r>
          </a:p>
          <a:p>
            <a:pPr lvl="1" eaLnBrk="1" hangingPunct="1"/>
            <a:r>
              <a:rPr lang="en-US"/>
              <a:t>The </a:t>
            </a:r>
            <a:r>
              <a:rPr lang="en-US">
                <a:latin typeface="Courier New" pitchFamily="49" charset="0"/>
              </a:rPr>
              <a:t>IS_OPEN</a:t>
            </a:r>
            <a:r>
              <a:rPr lang="en-US"/>
              <a:t> function parameter is the file handle. The </a:t>
            </a:r>
            <a:r>
              <a:rPr lang="en-US">
                <a:solidFill>
                  <a:schemeClr val="tx1"/>
                </a:solidFill>
                <a:latin typeface="Courier New" pitchFamily="49" charset="0"/>
              </a:rPr>
              <a:t>IS_OPEN</a:t>
            </a:r>
            <a:r>
              <a:rPr lang="en-US">
                <a:solidFill>
                  <a:srgbClr val="FC0128"/>
                </a:solidFill>
              </a:rPr>
              <a:t> </a:t>
            </a:r>
            <a:r>
              <a:rPr lang="en-US"/>
              <a:t>function tests a file handle to see whether it identifies an opened file. It returns a Boolean value of </a:t>
            </a:r>
            <a:r>
              <a:rPr lang="en-US">
                <a:latin typeface="Courier New" pitchFamily="49" charset="0"/>
              </a:rPr>
              <a:t>TRUE</a:t>
            </a:r>
            <a:r>
              <a:rPr lang="en-US"/>
              <a:t> if the file has been opened; otherwise it returns a value of </a:t>
            </a:r>
            <a:r>
              <a:rPr lang="en-US">
                <a:latin typeface="Courier New" pitchFamily="49" charset="0"/>
              </a:rPr>
              <a:t>FALSE</a:t>
            </a:r>
            <a:r>
              <a:rPr lang="en-US"/>
              <a:t> indicating that the file has not been opened. The example in the slide shows how to combine the use of the two subprograms. For the full syntax, refer to </a:t>
            </a:r>
            <a:r>
              <a:rPr lang="en-US" i="1"/>
              <a:t>Oracle Database PL/SQL Packages and Types Reference</a:t>
            </a:r>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B3357E8-002B-412A-B6F4-D6C8A7242FF2}" type="slidenum">
              <a:rPr lang="en-US" smtClean="0">
                <a:solidFill>
                  <a:srgbClr val="000000"/>
                </a:solidFill>
                <a:latin typeface="Arial" charset="0"/>
              </a:rPr>
              <a:pPr>
                <a:defRPr/>
              </a:pPr>
              <a:t>306</a:t>
            </a:fld>
            <a:endParaRPr lang="en-US">
              <a:solidFill>
                <a:srgbClr val="000000"/>
              </a:solidFill>
              <a:latin typeface="Arial" charset="0"/>
            </a:endParaRPr>
          </a:p>
        </p:txBody>
      </p:sp>
    </p:spTree>
    <p:extLst>
      <p:ext uri="{BB962C8B-B14F-4D97-AF65-F5344CB8AC3E}">
        <p14:creationId xmlns:p14="http://schemas.microsoft.com/office/powerpoint/2010/main" val="102631419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Rot="1" noChangeAspect="1" noChangeArrowheads="1" noTextEdit="1"/>
          </p:cNvSpPr>
          <p:nvPr>
            <p:ph type="sldImg"/>
          </p:nvPr>
        </p:nvSpPr>
        <p:spPr>
          <a:ln/>
        </p:spPr>
      </p:sp>
      <p:sp>
        <p:nvSpPr>
          <p:cNvPr id="4710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slide example, the </a:t>
            </a:r>
            <a:r>
              <a:rPr lang="en-US">
                <a:latin typeface="Courier New" pitchFamily="49" charset="0"/>
              </a:rPr>
              <a:t>sal_status</a:t>
            </a:r>
            <a:r>
              <a:rPr lang="en-US"/>
              <a:t> procedure creates a report of employees for each department, along with their salaries. The data is written to a text file by using the </a:t>
            </a:r>
            <a:r>
              <a:rPr lang="en-US">
                <a:latin typeface="Courier New" pitchFamily="49" charset="0"/>
              </a:rPr>
              <a:t>UTL_FILE</a:t>
            </a:r>
            <a:r>
              <a:rPr lang="en-US"/>
              <a:t> package. In the code example, the </a:t>
            </a:r>
            <a:r>
              <a:rPr lang="en-US">
                <a:latin typeface="Courier New" pitchFamily="49" charset="0"/>
              </a:rPr>
              <a:t>file</a:t>
            </a:r>
            <a:r>
              <a:rPr lang="en-US"/>
              <a:t> variable is declared as </a:t>
            </a:r>
            <a:r>
              <a:rPr lang="en-US">
                <a:latin typeface="Courier New" pitchFamily="49" charset="0"/>
              </a:rPr>
              <a:t>UTL_FILE.FILE_TYPE</a:t>
            </a:r>
            <a:r>
              <a:rPr lang="en-US"/>
              <a:t>, a package type that is a record with a field called </a:t>
            </a:r>
            <a:r>
              <a:rPr lang="en-US">
                <a:latin typeface="Courier New" pitchFamily="49" charset="0"/>
              </a:rPr>
              <a:t>ID</a:t>
            </a:r>
            <a:r>
              <a:rPr lang="en-US"/>
              <a:t> of the </a:t>
            </a:r>
            <a:r>
              <a:rPr lang="en-US">
                <a:latin typeface="Courier New" pitchFamily="49" charset="0"/>
              </a:rPr>
              <a:t>BINARY_INTEGER</a:t>
            </a:r>
            <a:r>
              <a:rPr lang="en-US"/>
              <a:t> data type. For example:</a:t>
            </a:r>
          </a:p>
          <a:p>
            <a:pPr lvl="4" eaLnBrk="1" hangingPunct="1"/>
            <a:r>
              <a:rPr lang="en-US"/>
              <a:t>TYPE file_type IS RECORD (id BINARY_INTEGER);</a:t>
            </a:r>
          </a:p>
          <a:p>
            <a:pPr lvl="1" eaLnBrk="1" hangingPunct="1"/>
            <a:r>
              <a:rPr lang="en-US"/>
              <a:t>The field of </a:t>
            </a:r>
            <a:r>
              <a:rPr lang="en-US">
                <a:solidFill>
                  <a:schemeClr val="tx1"/>
                </a:solidFill>
                <a:latin typeface="Courier New" pitchFamily="49" charset="0"/>
              </a:rPr>
              <a:t>FILE_TYPE</a:t>
            </a:r>
            <a:r>
              <a:rPr lang="en-US">
                <a:solidFill>
                  <a:schemeClr val="tx1"/>
                </a:solidFill>
              </a:rPr>
              <a:t> </a:t>
            </a:r>
            <a:r>
              <a:rPr lang="en-US"/>
              <a:t>record is private to the </a:t>
            </a:r>
            <a:r>
              <a:rPr lang="en-US">
                <a:latin typeface="Courier New" pitchFamily="49" charset="0"/>
              </a:rPr>
              <a:t>UTL_FILE</a:t>
            </a:r>
            <a:r>
              <a:rPr lang="en-US"/>
              <a:t> package and should never be referenced or changed. The </a:t>
            </a:r>
            <a:r>
              <a:rPr lang="en-US">
                <a:latin typeface="Courier New" pitchFamily="49" charset="0"/>
              </a:rPr>
              <a:t>sal_status</a:t>
            </a:r>
            <a:r>
              <a:rPr lang="en-US"/>
              <a:t> procedure accepts two parameters:</a:t>
            </a:r>
          </a:p>
          <a:p>
            <a:pPr lvl="2" eaLnBrk="1" hangingPunct="1"/>
            <a:r>
              <a:rPr lang="en-US"/>
              <a:t>The </a:t>
            </a:r>
            <a:r>
              <a:rPr lang="en-US">
                <a:latin typeface="Courier New" pitchFamily="49" charset="0"/>
              </a:rPr>
              <a:t>p_dir</a:t>
            </a:r>
            <a:r>
              <a:rPr lang="en-US"/>
              <a:t> parameter for the name of the directory in which to write the text file</a:t>
            </a:r>
          </a:p>
          <a:p>
            <a:pPr lvl="2" eaLnBrk="1" hangingPunct="1"/>
            <a:r>
              <a:rPr lang="en-US"/>
              <a:t>The </a:t>
            </a:r>
            <a:r>
              <a:rPr lang="en-US">
                <a:latin typeface="Courier New" pitchFamily="49" charset="0"/>
              </a:rPr>
              <a:t>p_filename</a:t>
            </a:r>
            <a:r>
              <a:rPr lang="en-US"/>
              <a:t> parameter to specify the name of the file</a:t>
            </a:r>
          </a:p>
          <a:p>
            <a:pPr lvl="1" eaLnBrk="1" hangingPunct="1"/>
            <a:r>
              <a:rPr lang="en-US"/>
              <a:t>For example, to call the procedure, use the following after ensuring that the external file and the database are on the same PC:</a:t>
            </a:r>
          </a:p>
          <a:p>
            <a:pPr lvl="4" eaLnBrk="1" hangingPunct="1"/>
            <a:r>
              <a:rPr lang="en-US"/>
              <a:t>EXECUTE sal_status('REPORTS_DIR', 'salreport2.txt')</a:t>
            </a:r>
          </a:p>
          <a:p>
            <a:pPr lvl="1" eaLnBrk="1" hangingPunct="1"/>
            <a:r>
              <a:rPr lang="en-US" b="1"/>
              <a:t>Note:</a:t>
            </a:r>
            <a:r>
              <a:rPr lang="en-US"/>
              <a:t> The directory location used (</a:t>
            </a:r>
            <a:r>
              <a:rPr lang="en-US">
                <a:latin typeface="Courier New" pitchFamily="49" charset="0"/>
              </a:rPr>
              <a:t>REPORTS_DIR</a:t>
            </a:r>
            <a:r>
              <a:rPr lang="en-US"/>
              <a:t>) must be in uppercase characters if it is a directory alias created by a </a:t>
            </a:r>
            <a:r>
              <a:rPr lang="en-US">
                <a:latin typeface="Courier New" pitchFamily="49" charset="0"/>
              </a:rPr>
              <a:t>CREATE</a:t>
            </a:r>
            <a:r>
              <a:rPr lang="en-US"/>
              <a:t> </a:t>
            </a:r>
            <a:r>
              <a:rPr lang="en-US">
                <a:latin typeface="Courier New" pitchFamily="49" charset="0"/>
              </a:rPr>
              <a:t>DIRECTORY</a:t>
            </a:r>
            <a:r>
              <a:rPr lang="en-US"/>
              <a:t> statement. When reading a file in a loop, the loop should exit when it detects the </a:t>
            </a:r>
            <a:r>
              <a:rPr lang="en-US">
                <a:latin typeface="Courier New" pitchFamily="49" charset="0"/>
              </a:rPr>
              <a:t>NO_DATA_FOUND</a:t>
            </a:r>
            <a:r>
              <a:rPr lang="en-US"/>
              <a:t> exception. The </a:t>
            </a:r>
            <a:r>
              <a:rPr lang="en-US">
                <a:latin typeface="Courier New" pitchFamily="49" charset="0"/>
              </a:rPr>
              <a:t>UTL_FILE</a:t>
            </a:r>
            <a:r>
              <a:rPr lang="en-US"/>
              <a:t> output is sent synchronously. A </a:t>
            </a:r>
            <a:r>
              <a:rPr lang="en-US">
                <a:latin typeface="Courier New" pitchFamily="49" charset="0"/>
              </a:rPr>
              <a:t>DBMS_OUTPUT</a:t>
            </a:r>
            <a:r>
              <a:rPr lang="en-US"/>
              <a:t> procedure does not produce an output until the procedure is completed.</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2A847D9D-9652-41E8-811F-7F1BCC279DF4}" type="slidenum">
              <a:rPr lang="en-US" smtClean="0">
                <a:solidFill>
                  <a:srgbClr val="000000"/>
                </a:solidFill>
                <a:latin typeface="Arial" charset="0"/>
              </a:rPr>
              <a:pPr>
                <a:defRPr/>
              </a:pPr>
              <a:t>307</a:t>
            </a:fld>
            <a:endParaRPr lang="en-US">
              <a:solidFill>
                <a:srgbClr val="000000"/>
              </a:solidFill>
              <a:latin typeface="Arial" charset="0"/>
            </a:endParaRPr>
          </a:p>
        </p:txBody>
      </p:sp>
    </p:spTree>
    <p:extLst>
      <p:ext uri="{BB962C8B-B14F-4D97-AF65-F5344CB8AC3E}">
        <p14:creationId xmlns:p14="http://schemas.microsoft.com/office/powerpoint/2010/main" val="4015025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5564803"/>
            <a:ext cx="4651314" cy="294139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0179"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C152E3BE-9A43-4F05-A579-8A0DF162C32D}" type="slidenum">
              <a:rPr lang="en-US" smtClean="0">
                <a:solidFill>
                  <a:srgbClr val="000000"/>
                </a:solidFill>
                <a:latin typeface="Arial" charset="0"/>
              </a:rPr>
              <a:pPr>
                <a:defRPr/>
              </a:pPr>
              <a:t>308</a:t>
            </a:fld>
            <a:endParaRPr lang="en-US">
              <a:solidFill>
                <a:srgbClr val="000000"/>
              </a:solidFill>
              <a:latin typeface="Arial" charset="0"/>
            </a:endParaRPr>
          </a:p>
        </p:txBody>
      </p:sp>
      <p:sp>
        <p:nvSpPr>
          <p:cNvPr id="48132" name="Slide Image Placeholder 7"/>
          <p:cNvSpPr>
            <a:spLocks noGrp="1" noRot="1" noChangeAspect="1" noTextEdit="1"/>
          </p:cNvSpPr>
          <p:nvPr>
            <p:ph type="sldImg"/>
          </p:nvPr>
        </p:nvSpPr>
        <p:spPr>
          <a:ln/>
        </p:spPr>
      </p:sp>
      <p:sp>
        <p:nvSpPr>
          <p:cNvPr id="48133"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following is a sample of the </a:t>
            </a:r>
            <a:r>
              <a:rPr lang="en-US">
                <a:latin typeface="Courier New" pitchFamily="49" charset="0"/>
                <a:cs typeface="Courier New" pitchFamily="49" charset="0"/>
              </a:rPr>
              <a:t>salreport2.txt</a:t>
            </a:r>
            <a:r>
              <a:rPr lang="en-US"/>
              <a:t> output file:</a:t>
            </a:r>
          </a:p>
        </p:txBody>
      </p:sp>
    </p:spTree>
    <p:extLst>
      <p:ext uri="{BB962C8B-B14F-4D97-AF65-F5344CB8AC3E}">
        <p14:creationId xmlns:p14="http://schemas.microsoft.com/office/powerpoint/2010/main" val="101577807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UTL_MAIL</a:t>
            </a:r>
          </a:p>
          <a:p>
            <a:pPr lvl="1" eaLnBrk="1" hangingPunct="1"/>
            <a:r>
              <a:rPr lang="en-US"/>
              <a:t>The </a:t>
            </a:r>
            <a:r>
              <a:rPr lang="en-US">
                <a:latin typeface="Courier New" pitchFamily="49" charset="0"/>
              </a:rPr>
              <a:t>UTL_MAIL</a:t>
            </a:r>
            <a:r>
              <a:rPr lang="en-US"/>
              <a:t> package is a utility for managing email that includes commonly used email features such as attachments, CC, BCC, and return receipt.</a:t>
            </a:r>
          </a:p>
          <a:p>
            <a:pPr lvl="1" eaLnBrk="1" hangingPunct="1"/>
            <a:r>
              <a:rPr lang="en-US"/>
              <a:t>The </a:t>
            </a:r>
            <a:r>
              <a:rPr lang="en-US">
                <a:latin typeface="Courier New" pitchFamily="49" charset="0"/>
              </a:rPr>
              <a:t>UTL_MAIL</a:t>
            </a:r>
            <a:r>
              <a:rPr lang="en-US"/>
              <a:t> package is not installed by default because of the </a:t>
            </a:r>
            <a:r>
              <a:rPr lang="en-US">
                <a:latin typeface="Courier New" pitchFamily="49" charset="0"/>
              </a:rPr>
              <a:t>SMTP_OUT_SERVER</a:t>
            </a:r>
            <a:r>
              <a:rPr lang="en-US"/>
              <a:t> configuration requirement and the security exposure this involves. When installing </a:t>
            </a:r>
            <a:r>
              <a:rPr lang="en-US">
                <a:latin typeface="Courier New" pitchFamily="49" charset="0"/>
              </a:rPr>
              <a:t>UTL_MAIL</a:t>
            </a:r>
            <a:r>
              <a:rPr lang="en-US"/>
              <a:t>, you should take steps to prevent the port defined by </a:t>
            </a:r>
            <a:r>
              <a:rPr lang="en-US">
                <a:latin typeface="Courier New" pitchFamily="49" charset="0"/>
              </a:rPr>
              <a:t>SMTP_OUT_SERVER</a:t>
            </a:r>
            <a:r>
              <a:rPr lang="en-US"/>
              <a:t> being swamped by data transmissions. To install </a:t>
            </a:r>
            <a:r>
              <a:rPr lang="en-US">
                <a:latin typeface="Courier New" pitchFamily="49" charset="0"/>
              </a:rPr>
              <a:t>UTL_MAIL</a:t>
            </a:r>
            <a:r>
              <a:rPr lang="en-US"/>
              <a:t>, log in as a DBA user in SQL*Plus and execute the following scripts:</a:t>
            </a:r>
          </a:p>
          <a:p>
            <a:pPr lvl="4" eaLnBrk="1" hangingPunct="1">
              <a:lnSpc>
                <a:spcPct val="98000"/>
              </a:lnSpc>
            </a:pPr>
            <a:r>
              <a:rPr lang="en-US"/>
              <a:t>@$ORACLE_HOME/rdbms/admin/utlmail.sql</a:t>
            </a:r>
          </a:p>
          <a:p>
            <a:pPr lvl="4" eaLnBrk="1" hangingPunct="1">
              <a:lnSpc>
                <a:spcPct val="98000"/>
              </a:lnSpc>
            </a:pPr>
            <a:r>
              <a:rPr lang="en-US"/>
              <a:t>@$ORACLE_HOME/rdbms/admin/prvtmail.plb</a:t>
            </a:r>
          </a:p>
          <a:p>
            <a:pPr lvl="1" eaLnBrk="1" hangingPunct="1"/>
            <a:r>
              <a:rPr lang="en-US"/>
              <a:t>You should define the </a:t>
            </a:r>
            <a:r>
              <a:rPr lang="en-US">
                <a:latin typeface="Courier New" pitchFamily="49" charset="0"/>
              </a:rPr>
              <a:t>SMTP_OUT_SERVER</a:t>
            </a:r>
            <a:r>
              <a:rPr lang="en-US"/>
              <a:t> parameter in the </a:t>
            </a:r>
            <a:r>
              <a:rPr lang="en-US">
                <a:latin typeface="Courier New" pitchFamily="49" charset="0"/>
              </a:rPr>
              <a:t>init.ora</a:t>
            </a:r>
            <a:r>
              <a:rPr lang="en-US"/>
              <a:t> file database initialization file:</a:t>
            </a:r>
          </a:p>
          <a:p>
            <a:pPr lvl="4" eaLnBrk="1" hangingPunct="1">
              <a:lnSpc>
                <a:spcPct val="98000"/>
              </a:lnSpc>
            </a:pPr>
            <a:r>
              <a:rPr lang="en-US"/>
              <a:t>SMTP_OUT_SERVER=mystmpserver.mydomain.com</a:t>
            </a:r>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95A59A2F-51FE-4865-B95E-D76CB7985C3B}" type="slidenum">
              <a:rPr lang="en-US" smtClean="0">
                <a:solidFill>
                  <a:srgbClr val="000000"/>
                </a:solidFill>
                <a:latin typeface="Arial" charset="0"/>
              </a:rPr>
              <a:pPr>
                <a:defRPr/>
              </a:pPr>
              <a:t>309</a:t>
            </a:fld>
            <a:endParaRPr lang="en-US">
              <a:solidFill>
                <a:srgbClr val="000000"/>
              </a:solidFill>
              <a:latin typeface="Arial" charset="0"/>
            </a:endParaRPr>
          </a:p>
        </p:txBody>
      </p:sp>
      <p:sp>
        <p:nvSpPr>
          <p:cNvPr id="491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9359952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In Oracle Database 19c,</a:t>
            </a:r>
            <a:r>
              <a:rPr lang="en-US" i="1" dirty="0"/>
              <a:t> </a:t>
            </a:r>
            <a:r>
              <a:rPr lang="en-US" dirty="0"/>
              <a:t>the </a:t>
            </a:r>
            <a:r>
              <a:rPr lang="en-US" dirty="0">
                <a:latin typeface="Courier New" pitchFamily="49" charset="0"/>
              </a:rPr>
              <a:t>UTL_MAIL</a:t>
            </a:r>
            <a:r>
              <a:rPr lang="en-US" dirty="0"/>
              <a:t> package is now an invoker’s rights package and the invoking user will need the connect privilege granted in the access control list assigned to the remote network host to which he wants to connect. The Security Administrator performs this task.</a:t>
            </a:r>
            <a:endParaRPr lang="en-US" b="1" dirty="0"/>
          </a:p>
          <a:p>
            <a:pPr lvl="1" eaLnBrk="1" hangingPunct="1"/>
            <a:r>
              <a:rPr lang="en-US" b="1" dirty="0"/>
              <a:t>Note</a:t>
            </a:r>
          </a:p>
          <a:p>
            <a:pPr lvl="2" eaLnBrk="1" hangingPunct="1"/>
            <a:r>
              <a:rPr lang="en-US" dirty="0"/>
              <a:t>For information about how a user with </a:t>
            </a:r>
            <a:r>
              <a:rPr lang="en-US" dirty="0">
                <a:latin typeface="Courier New" pitchFamily="49" charset="0"/>
              </a:rPr>
              <a:t>SYSDBA</a:t>
            </a:r>
            <a:r>
              <a:rPr lang="en-US" dirty="0"/>
              <a:t> capabilities grants a user the required fine-grained privileges required for using this package, refer to the “Managing Fine-Grained Access to External Network Services”</a:t>
            </a:r>
            <a:r>
              <a:rPr lang="en-US" i="1" dirty="0"/>
              <a:t> </a:t>
            </a:r>
            <a:r>
              <a:rPr lang="en-US" dirty="0"/>
              <a:t>topic in </a:t>
            </a:r>
            <a:r>
              <a:rPr lang="en-US" i="1" dirty="0"/>
              <a:t>Oracle Database Security Guide 19c Release 2 (11.2)</a:t>
            </a:r>
            <a:r>
              <a:rPr lang="en-US" dirty="0"/>
              <a:t> and the </a:t>
            </a:r>
            <a:r>
              <a:rPr lang="en-US" i="1" dirty="0"/>
              <a:t>Oracle Database 19c Advanced PL/SQL</a:t>
            </a:r>
            <a:r>
              <a:rPr lang="en-US" dirty="0"/>
              <a:t> instructor-led training course.</a:t>
            </a:r>
          </a:p>
          <a:p>
            <a:pPr lvl="2" eaLnBrk="1" hangingPunct="1"/>
            <a:r>
              <a:rPr lang="en-US" dirty="0"/>
              <a:t>Due to firewall restrictions, the </a:t>
            </a:r>
            <a:r>
              <a:rPr lang="en-US" dirty="0">
                <a:latin typeface="Courier New" pitchFamily="49" charset="0"/>
              </a:rPr>
              <a:t>UTL_MAIL</a:t>
            </a:r>
            <a:r>
              <a:rPr lang="en-US" dirty="0"/>
              <a:t> examples in this lesson cannot be demonstrated; therefore, no labs were designed to use </a:t>
            </a:r>
            <a:r>
              <a:rPr lang="en-US" dirty="0">
                <a:latin typeface="Courier New" pitchFamily="49" charset="0"/>
              </a:rPr>
              <a:t>UTL_MAIL</a:t>
            </a:r>
            <a:r>
              <a:rPr lang="en-US" dirty="0"/>
              <a:t>.</a:t>
            </a:r>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1904957-68EA-43FC-A094-5AC49183DBFE}" type="slidenum">
              <a:rPr lang="en-US" smtClean="0">
                <a:solidFill>
                  <a:srgbClr val="000000"/>
                </a:solidFill>
                <a:latin typeface="Arial" charset="0"/>
              </a:rPr>
              <a:pPr>
                <a:defRPr/>
              </a:pPr>
              <a:t>310</a:t>
            </a:fld>
            <a:endParaRPr lang="en-US">
              <a:solidFill>
                <a:srgbClr val="000000"/>
              </a:solidFill>
              <a:latin typeface="Arial" charset="0"/>
            </a:endParaRPr>
          </a:p>
        </p:txBody>
      </p:sp>
    </p:spTree>
    <p:extLst>
      <p:ext uri="{BB962C8B-B14F-4D97-AF65-F5344CB8AC3E}">
        <p14:creationId xmlns:p14="http://schemas.microsoft.com/office/powerpoint/2010/main" val="15628247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73421EFE-569E-4928-8DA4-151FCFEE72A0}" type="slidenum">
              <a:rPr lang="en-US" smtClean="0">
                <a:solidFill>
                  <a:srgbClr val="000000"/>
                </a:solidFill>
                <a:latin typeface="Arial" charset="0"/>
              </a:rPr>
              <a:pPr>
                <a:defRPr/>
              </a:pPr>
              <a:t>311</a:t>
            </a:fld>
            <a:endParaRPr lang="en-US">
              <a:solidFill>
                <a:srgbClr val="000000"/>
              </a:solidFill>
              <a:latin typeface="Arial" charset="0"/>
            </a:endParaRPr>
          </a:p>
        </p:txBody>
      </p:sp>
      <p:sp>
        <p:nvSpPr>
          <p:cNvPr id="51203" name="Slide Image Placeholder 5"/>
          <p:cNvSpPr>
            <a:spLocks noGrp="1" noRot="1" noChangeAspect="1" noTextEdit="1"/>
          </p:cNvSpPr>
          <p:nvPr>
            <p:ph type="sldImg"/>
          </p:nvPr>
        </p:nvSpPr>
        <p:spPr>
          <a:ln/>
        </p:spPr>
      </p:sp>
      <p:sp>
        <p:nvSpPr>
          <p:cNvPr id="5120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998840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100"/>
          <p:cNvSpPr>
            <a:spLocks noGrp="1" noRot="1" noChangeAspect="1" noChangeArrowheads="1" noTextEdit="1"/>
          </p:cNvSpPr>
          <p:nvPr>
            <p:ph type="sldImg"/>
          </p:nvPr>
        </p:nvSpPr>
        <p:spPr>
          <a:ln/>
        </p:spPr>
      </p:sp>
      <p:sp>
        <p:nvSpPr>
          <p:cNvPr id="5222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how to configure the </a:t>
            </a:r>
            <a:r>
              <a:rPr lang="en-US">
                <a:latin typeface="Courier New" pitchFamily="49" charset="0"/>
              </a:rPr>
              <a:t>SMTP_OUT_SERVER</a:t>
            </a:r>
            <a:r>
              <a:rPr lang="en-US"/>
              <a:t> parameter to the name of the SMTP host in your network, and how to install the </a:t>
            </a:r>
            <a:r>
              <a:rPr lang="en-US">
                <a:latin typeface="Courier New" pitchFamily="49" charset="0"/>
              </a:rPr>
              <a:t>UTL_MAIL</a:t>
            </a:r>
            <a:r>
              <a:rPr lang="en-US"/>
              <a:t> package that is not installed by default. Changing the </a:t>
            </a:r>
            <a:r>
              <a:rPr lang="en-US">
                <a:latin typeface="Courier New" pitchFamily="49" charset="0"/>
              </a:rPr>
              <a:t>SMTP_OUT_SERVER</a:t>
            </a:r>
            <a:r>
              <a:rPr lang="en-US"/>
              <a:t> parameter requires restarting the database instance. These tasks are performed by a user with </a:t>
            </a:r>
            <a:r>
              <a:rPr lang="en-US">
                <a:latin typeface="Courier New" pitchFamily="49" charset="0"/>
              </a:rPr>
              <a:t>SYSDBA</a:t>
            </a:r>
            <a:r>
              <a:rPr lang="en-US"/>
              <a:t> capabilities.</a:t>
            </a:r>
          </a:p>
          <a:p>
            <a:pPr lvl="1" eaLnBrk="1" hangingPunct="1"/>
            <a:r>
              <a:rPr lang="en-US"/>
              <a:t>The last example in the slide shows the simplest way to send a text message by using the </a:t>
            </a:r>
            <a:r>
              <a:rPr lang="en-US">
                <a:latin typeface="Courier New" pitchFamily="49" charset="0"/>
              </a:rPr>
              <a:t>UTL_MAIL.SEND</a:t>
            </a:r>
            <a:r>
              <a:rPr lang="en-US"/>
              <a:t> procedure with at least a subject and a message. The first two required parameters are the following :</a:t>
            </a:r>
          </a:p>
          <a:p>
            <a:pPr lvl="2" eaLnBrk="1" hangingPunct="1"/>
            <a:r>
              <a:rPr lang="en-US"/>
              <a:t>The </a:t>
            </a:r>
            <a:r>
              <a:rPr lang="en-US">
                <a:latin typeface="Courier New" pitchFamily="49" charset="0"/>
              </a:rPr>
              <a:t>sender</a:t>
            </a:r>
            <a:r>
              <a:rPr lang="en-US"/>
              <a:t> email address (in this case, </a:t>
            </a:r>
            <a:r>
              <a:rPr lang="en-US">
                <a:latin typeface="Courier New" pitchFamily="49" charset="0"/>
              </a:rPr>
              <a:t>otn@oracle.com</a:t>
            </a:r>
            <a:r>
              <a:rPr lang="en-US"/>
              <a:t>)</a:t>
            </a:r>
            <a:endParaRPr lang="en-US">
              <a:latin typeface="Courier New" pitchFamily="49" charset="0"/>
            </a:endParaRPr>
          </a:p>
          <a:p>
            <a:pPr lvl="2" eaLnBrk="1" hangingPunct="1"/>
            <a:r>
              <a:rPr lang="en-US"/>
              <a:t>The </a:t>
            </a:r>
            <a:r>
              <a:rPr lang="en-US">
                <a:latin typeface="Courier New" pitchFamily="49" charset="0"/>
              </a:rPr>
              <a:t>recipients</a:t>
            </a:r>
            <a:r>
              <a:rPr lang="en-US"/>
              <a:t> email address (for example, </a:t>
            </a:r>
            <a:r>
              <a:rPr lang="en-US">
                <a:latin typeface="Courier New" pitchFamily="49" charset="0"/>
              </a:rPr>
              <a:t>user@oracle.com</a:t>
            </a:r>
            <a:r>
              <a:rPr lang="en-US"/>
              <a:t>). The value can be a comma-separated list of addresses. </a:t>
            </a:r>
          </a:p>
          <a:p>
            <a:pPr lvl="1" eaLnBrk="1" hangingPunct="1"/>
            <a:r>
              <a:rPr lang="en-US"/>
              <a:t>The </a:t>
            </a:r>
            <a:r>
              <a:rPr lang="en-US">
                <a:latin typeface="Courier New" pitchFamily="49" charset="0"/>
              </a:rPr>
              <a:t>UTL_MAIL.SEND</a:t>
            </a:r>
            <a:r>
              <a:rPr lang="en-US"/>
              <a:t> procedure provides several other parameters, such as </a:t>
            </a:r>
            <a:r>
              <a:rPr lang="en-US">
                <a:latin typeface="Courier New" pitchFamily="49" charset="0"/>
              </a:rPr>
              <a:t>cc</a:t>
            </a:r>
            <a:r>
              <a:rPr lang="en-US"/>
              <a:t>, </a:t>
            </a:r>
            <a:r>
              <a:rPr lang="en-US">
                <a:latin typeface="Courier New" pitchFamily="49" charset="0"/>
              </a:rPr>
              <a:t>bcc</a:t>
            </a:r>
            <a:r>
              <a:rPr lang="en-US"/>
              <a:t>, and </a:t>
            </a:r>
            <a:r>
              <a:rPr lang="en-US">
                <a:latin typeface="Courier New" pitchFamily="49" charset="0"/>
              </a:rPr>
              <a:t>priority</a:t>
            </a:r>
            <a:r>
              <a:rPr lang="en-US"/>
              <a:t> with default values, if not specified. In the example, the </a:t>
            </a:r>
            <a:r>
              <a:rPr lang="en-US">
                <a:latin typeface="Courier New" pitchFamily="49" charset="0"/>
              </a:rPr>
              <a:t>message</a:t>
            </a:r>
            <a:r>
              <a:rPr lang="en-US"/>
              <a:t> parameter specifies the text for the email, and the subject parameter contains the text for the subject line. To send an HTML message with HTML tags, add the </a:t>
            </a:r>
            <a:r>
              <a:rPr lang="en-US">
                <a:latin typeface="Courier New" pitchFamily="49" charset="0"/>
              </a:rPr>
              <a:t>mime_type</a:t>
            </a:r>
            <a:r>
              <a:rPr lang="en-US"/>
              <a:t> parameter (for example, </a:t>
            </a:r>
            <a:r>
              <a:rPr lang="en-US">
                <a:latin typeface="Courier New" pitchFamily="49" charset="0"/>
              </a:rPr>
              <a:t>mime_type=&gt;'text/html'</a:t>
            </a:r>
            <a:r>
              <a:rPr lang="en-US"/>
              <a:t>).</a:t>
            </a:r>
          </a:p>
          <a:p>
            <a:pPr lvl="1" eaLnBrk="1" hangingPunct="1"/>
            <a:r>
              <a:rPr lang="en-US" b="1"/>
              <a:t>Note:</a:t>
            </a:r>
            <a:r>
              <a:rPr lang="en-US"/>
              <a:t> For details about all the </a:t>
            </a:r>
            <a:r>
              <a:rPr lang="en-US">
                <a:latin typeface="Courier New" pitchFamily="49" charset="0"/>
              </a:rPr>
              <a:t>UTL_MAIL</a:t>
            </a:r>
            <a:r>
              <a:rPr lang="en-US"/>
              <a:t> procedure parameters, refer to </a:t>
            </a:r>
            <a:r>
              <a:rPr lang="en-US" i="1"/>
              <a:t>Oracle Database PL/SQL Packages and Types Reference</a:t>
            </a:r>
            <a:r>
              <a:rPr lang="en-US"/>
              <a:t>.</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FB247D5E-C968-48AF-84E0-476D616F18BC}" type="slidenum">
              <a:rPr lang="en-US" smtClean="0">
                <a:solidFill>
                  <a:srgbClr val="000000"/>
                </a:solidFill>
                <a:latin typeface="Arial" charset="0"/>
              </a:rPr>
              <a:pPr>
                <a:defRPr/>
              </a:pPr>
              <a:t>312</a:t>
            </a:fld>
            <a:endParaRPr lang="en-US">
              <a:solidFill>
                <a:srgbClr val="000000"/>
              </a:solidFill>
              <a:latin typeface="Arial" charset="0"/>
            </a:endParaRPr>
          </a:p>
        </p:txBody>
      </p:sp>
    </p:spTree>
    <p:extLst>
      <p:ext uri="{BB962C8B-B14F-4D97-AF65-F5344CB8AC3E}">
        <p14:creationId xmlns:p14="http://schemas.microsoft.com/office/powerpoint/2010/main" val="535425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6706" name="Object 4096"/>
          <p:cNvGraphicFramePr>
            <a:graphicFrameLocks/>
          </p:cNvGraphicFramePr>
          <p:nvPr/>
        </p:nvGraphicFramePr>
        <p:xfrm>
          <a:off x="458446" y="5572753"/>
          <a:ext cx="5873837" cy="3043152"/>
        </p:xfrm>
        <a:graphic>
          <a:graphicData uri="http://schemas.openxmlformats.org/presentationml/2006/ole">
            <mc:AlternateContent xmlns:mc="http://schemas.openxmlformats.org/markup-compatibility/2006">
              <mc:Choice xmlns:v="urn:schemas-microsoft-com:vml" Requires="v">
                <p:oleObj spid="_x0000_s3077" name="Document" r:id="rId4" imgW="6321816" imgH="3535309" progId="Word.Document.8">
                  <p:embed/>
                </p:oleObj>
              </mc:Choice>
              <mc:Fallback>
                <p:oleObj name="Document" r:id="rId4" imgW="6321816" imgH="3535309"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46" y="5572753"/>
                        <a:ext cx="5873837" cy="30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6707" name="Slide Image Placeholder 6"/>
          <p:cNvSpPr>
            <a:spLocks noGrp="1" noRot="1" noChangeAspect="1" noTextEdit="1"/>
          </p:cNvSpPr>
          <p:nvPr>
            <p:ph type="sldImg"/>
          </p:nvPr>
        </p:nvSpPr>
        <p:spPr>
          <a:ln/>
        </p:spPr>
      </p:sp>
      <p:sp>
        <p:nvSpPr>
          <p:cNvPr id="1736708" name="Notes Placeholder 7"/>
          <p:cNvSpPr>
            <a:spLocks noGrp="1"/>
          </p:cNvSpPr>
          <p:nvPr>
            <p:ph type="body" idx="1"/>
          </p:nvPr>
        </p:nvSpPr>
        <p:spPr>
          <a:noFill/>
          <a:ln/>
        </p:spPr>
        <p:txBody>
          <a:bodyPr/>
          <a:lstStyle/>
          <a:p>
            <a:endParaRPr lang="en-US"/>
          </a:p>
        </p:txBody>
      </p:sp>
      <p:sp>
        <p:nvSpPr>
          <p:cNvPr id="54277"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96E602F6-4B1C-4F9B-AE82-F785F8137010}" type="slidenum">
              <a:rPr lang="en-US" smtClean="0">
                <a:solidFill>
                  <a:srgbClr val="000000"/>
                </a:solidFill>
              </a:rPr>
              <a:pPr eaLnBrk="1" hangingPunct="1">
                <a:defRPr/>
              </a:pPr>
              <a:t>34</a:t>
            </a:fld>
            <a:endParaRPr lang="en-US">
              <a:solidFill>
                <a:srgbClr val="000000"/>
              </a:solidFill>
            </a:endParaRPr>
          </a:p>
        </p:txBody>
      </p:sp>
    </p:spTree>
    <p:extLst>
      <p:ext uri="{BB962C8B-B14F-4D97-AF65-F5344CB8AC3E}">
        <p14:creationId xmlns:p14="http://schemas.microsoft.com/office/powerpoint/2010/main" val="12434049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a:t>
            </a:r>
            <a:r>
              <a:rPr lang="en-US"/>
              <a:t> Procedure</a:t>
            </a:r>
          </a:p>
          <a:p>
            <a:pPr lvl="1" eaLnBrk="1" hangingPunct="1"/>
            <a:r>
              <a:rPr lang="en-US"/>
              <a:t>This procedure packages an email message into the appropriate format, locates SMTP information, and delivers the message to the SMTP server for forwarding to the recipients. It hides the SMTP API and exposes a one-line email facility for ease of use.</a:t>
            </a:r>
          </a:p>
          <a:p>
            <a:pPr eaLnBrk="1" hangingPunct="1"/>
            <a:r>
              <a:rPr lang="en-US"/>
              <a:t>The </a:t>
            </a:r>
            <a:r>
              <a:rPr lang="en-US">
                <a:latin typeface="Courier New" pitchFamily="49" charset="0"/>
              </a:rPr>
              <a:t>SEND</a:t>
            </a:r>
            <a:r>
              <a:rPr lang="en-US"/>
              <a:t> Procedure Parameters</a:t>
            </a:r>
          </a:p>
          <a:p>
            <a:pPr lvl="2" eaLnBrk="1" hangingPunct="1">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 </a:t>
            </a:r>
          </a:p>
          <a:p>
            <a:pPr lvl="2" eaLnBrk="1" hangingPunct="1">
              <a:buSzPct val="70000"/>
              <a:buFont typeface="Courier New" pitchFamily="49" charset="0"/>
              <a:buChar char="•"/>
            </a:pPr>
            <a:r>
              <a:rPr lang="en-US" b="1">
                <a:latin typeface="Courier New" pitchFamily="49" charset="0"/>
              </a:rPr>
              <a:t>cc:</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 </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r>
              <a:rPr lang="en-US"/>
              <a:t>.</a:t>
            </a:r>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a:t>
            </a:r>
          </a:p>
        </p:txBody>
      </p:sp>
      <p:sp>
        <p:nvSpPr>
          <p:cNvPr id="563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6E425C54-034C-4A6E-ACD8-2CBB97E75147}" type="slidenum">
              <a:rPr lang="en-US" smtClean="0">
                <a:solidFill>
                  <a:srgbClr val="000000"/>
                </a:solidFill>
                <a:latin typeface="Arial" charset="0"/>
              </a:rPr>
              <a:pPr>
                <a:defRPr/>
              </a:pPr>
              <a:t>313</a:t>
            </a:fld>
            <a:endParaRPr lang="en-US">
              <a:solidFill>
                <a:srgbClr val="000000"/>
              </a:solidFill>
              <a:latin typeface="Arial" charset="0"/>
            </a:endParaRPr>
          </a:p>
        </p:txBody>
      </p:sp>
      <p:sp>
        <p:nvSpPr>
          <p:cNvPr id="532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248213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SEND_ATTACH_RAW</a:t>
            </a:r>
            <a:r>
              <a:rPr lang="en-US"/>
              <a:t> Procedure Parameters</a:t>
            </a:r>
          </a:p>
          <a:p>
            <a:pPr lvl="2" eaLnBrk="1" hangingPunct="1">
              <a:spcBef>
                <a:spcPct val="25000"/>
              </a:spcBef>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a:t>
            </a:r>
          </a:p>
          <a:p>
            <a:pPr lvl="2" eaLnBrk="1" hangingPunct="1">
              <a:buSzPct val="70000"/>
              <a:buFont typeface="Courier New" pitchFamily="49" charset="0"/>
              <a:buChar char="•"/>
            </a:pPr>
            <a:r>
              <a:rPr lang="en-US" b="1">
                <a:latin typeface="Courier New" pitchFamily="49" charset="0"/>
              </a:rPr>
              <a:t>cc</a:t>
            </a:r>
            <a:r>
              <a:rPr lang="en-US" b="1"/>
              <a:t>:</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endParaRPr lang="en-US"/>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attachment</a:t>
            </a:r>
            <a:r>
              <a:rPr lang="en-US" b="1"/>
              <a:t>:</a:t>
            </a:r>
            <a:r>
              <a:rPr lang="en-US"/>
              <a:t> A RAW attachment </a:t>
            </a:r>
          </a:p>
          <a:p>
            <a:pPr lvl="2" eaLnBrk="1" hangingPunct="1">
              <a:buSzPct val="70000"/>
              <a:buFont typeface="Courier New" pitchFamily="49" charset="0"/>
              <a:buChar char="•"/>
            </a:pPr>
            <a:r>
              <a:rPr lang="en-US" b="1">
                <a:latin typeface="Courier New" pitchFamily="49" charset="0"/>
              </a:rPr>
              <a:t>att_inline</a:t>
            </a:r>
            <a:r>
              <a:rPr lang="en-US" b="1"/>
              <a:t>:</a:t>
            </a:r>
            <a:r>
              <a:rPr lang="en-US"/>
              <a:t> Specifies whether the attachment is viewable inline with the message body. The default is </a:t>
            </a:r>
            <a:r>
              <a:rPr lang="en-US">
                <a:latin typeface="Courier New" pitchFamily="49" charset="0"/>
              </a:rPr>
              <a:t>TRUE</a:t>
            </a:r>
            <a:r>
              <a:rPr lang="en-US"/>
              <a:t>.</a:t>
            </a:r>
          </a:p>
        </p:txBody>
      </p:sp>
      <p:sp>
        <p:nvSpPr>
          <p:cNvPr id="57347" name="Footer Placeholder 4"/>
          <p:cNvSpPr>
            <a:spLocks noGrp="1"/>
          </p:cNvSpPr>
          <p:nvPr>
            <p:ph type="ftr" sz="quarter" idx="4"/>
          </p:nvPr>
        </p:nvSpPr>
        <p:spPr/>
        <p:txBody>
          <a:bodyPr/>
          <a:lstStyle/>
          <a:p>
            <a:pPr>
              <a:defRPr/>
            </a:pPr>
            <a:r>
              <a:rPr lang="en-US" dirty="0">
                <a:solidFill>
                  <a:srgbClr val="000000"/>
                </a:solidFill>
                <a:latin typeface="Arial" charset="0"/>
              </a:rPr>
              <a:t>Oracle Database: Develop PL/SQL Program Units   6 - </a:t>
            </a:r>
            <a:fld id="{81D40BD3-01BF-418C-AAFC-88496C833A7F}" type="slidenum">
              <a:rPr lang="en-US" smtClean="0">
                <a:solidFill>
                  <a:srgbClr val="000000"/>
                </a:solidFill>
                <a:latin typeface="Arial" charset="0"/>
              </a:rPr>
              <a:pPr>
                <a:defRPr/>
              </a:pPr>
              <a:t>314</a:t>
            </a:fld>
            <a:endParaRPr lang="en-US" dirty="0">
              <a:solidFill>
                <a:srgbClr val="000000"/>
              </a:solidFill>
              <a:latin typeface="Arial" charset="0"/>
            </a:endParaRPr>
          </a:p>
        </p:txBody>
      </p:sp>
      <p:sp>
        <p:nvSpPr>
          <p:cNvPr id="542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11402916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a procedure calling the </a:t>
            </a:r>
            <a:r>
              <a:rPr lang="en-US">
                <a:latin typeface="Courier New" pitchFamily="49" charset="0"/>
              </a:rPr>
              <a:t>UTL_MAIL.SEND_ATTACH_RAW</a:t>
            </a:r>
            <a:r>
              <a:rPr lang="en-US"/>
              <a:t> procedure to send a textual or an HTML message with a binary attachment. In addition to the </a:t>
            </a:r>
            <a:r>
              <a:rPr lang="en-US">
                <a:latin typeface="Courier New" pitchFamily="49" charset="0"/>
              </a:rPr>
              <a:t>sender</a:t>
            </a:r>
            <a:r>
              <a:rPr lang="en-US"/>
              <a:t>, </a:t>
            </a:r>
            <a:r>
              <a:rPr lang="en-US">
                <a:latin typeface="Courier New" pitchFamily="49" charset="0"/>
              </a:rPr>
              <a:t>recipients</a:t>
            </a:r>
            <a:r>
              <a:rPr lang="en-US"/>
              <a:t>, </a:t>
            </a:r>
            <a:r>
              <a:rPr lang="en-US">
                <a:latin typeface="Courier New" pitchFamily="49" charset="0"/>
              </a:rPr>
              <a:t>message</a:t>
            </a:r>
            <a:r>
              <a:rPr lang="en-US"/>
              <a:t>, </a:t>
            </a:r>
            <a:r>
              <a:rPr lang="en-US">
                <a:latin typeface="Courier New" pitchFamily="49" charset="0"/>
              </a:rPr>
              <a:t>subject</a:t>
            </a:r>
            <a:r>
              <a:rPr lang="en-US"/>
              <a:t>, and </a:t>
            </a:r>
            <a:r>
              <a:rPr lang="en-US">
                <a:latin typeface="Courier New" pitchFamily="49" charset="0"/>
              </a:rPr>
              <a:t>mime_type</a:t>
            </a:r>
            <a:r>
              <a:rPr lang="en-US"/>
              <a:t> parameters that provide values for the main part of the email message, the </a:t>
            </a:r>
            <a:r>
              <a:rPr lang="en-US">
                <a:latin typeface="Courier New" pitchFamily="49" charset="0"/>
              </a:rPr>
              <a:t>SEND_ATTACH_RAW</a:t>
            </a:r>
            <a:r>
              <a:rPr lang="en-US"/>
              <a:t> procedure has the following highlighted parameters:</a:t>
            </a:r>
          </a:p>
          <a:p>
            <a:pPr lvl="2" eaLnBrk="1" hangingPunct="1"/>
            <a:r>
              <a:rPr lang="en-US"/>
              <a:t>The </a:t>
            </a:r>
            <a:r>
              <a:rPr lang="en-US">
                <a:latin typeface="Courier New" pitchFamily="49" charset="0"/>
              </a:rPr>
              <a:t>attachment</a:t>
            </a:r>
            <a:r>
              <a:rPr lang="en-US"/>
              <a:t> parameter (required) accepts a </a:t>
            </a:r>
            <a:r>
              <a:rPr lang="en-US">
                <a:latin typeface="Courier New" pitchFamily="49" charset="0"/>
              </a:rPr>
              <a:t>RAW</a:t>
            </a:r>
            <a:r>
              <a:rPr lang="en-US"/>
              <a:t> data type, with a maximum size of 32,767 binary characters.</a:t>
            </a:r>
          </a:p>
          <a:p>
            <a:pPr lvl="2" eaLnBrk="1" hangingPunct="1"/>
            <a:r>
              <a:rPr lang="en-US"/>
              <a:t>The </a:t>
            </a:r>
            <a:r>
              <a:rPr lang="en-US">
                <a:latin typeface="Courier New" pitchFamily="49" charset="0"/>
              </a:rPr>
              <a:t>att_inline</a:t>
            </a:r>
            <a:r>
              <a:rPr lang="en-US"/>
              <a:t> parameter (optional) is Boolean (default </a:t>
            </a:r>
            <a:r>
              <a:rPr lang="en-US">
                <a:latin typeface="Courier New" pitchFamily="49" charset="0"/>
              </a:rPr>
              <a:t>TRUE</a:t>
            </a:r>
            <a:r>
              <a:rPr lang="en-US"/>
              <a:t>) to indicate that the attachment is viewable with the message body.</a:t>
            </a:r>
          </a:p>
          <a:p>
            <a:pPr lvl="2" eaLnBrk="1" hangingPunct="1"/>
            <a:r>
              <a:rPr lang="en-US"/>
              <a:t>The </a:t>
            </a:r>
            <a:r>
              <a:rPr lang="en-US">
                <a:latin typeface="Courier New" pitchFamily="49" charset="0"/>
              </a:rPr>
              <a:t>att_mime_type</a:t>
            </a:r>
            <a:r>
              <a:rPr lang="en-US"/>
              <a:t> parameter (optional) specifies the format of the attachment. If not provided, it is set to </a:t>
            </a:r>
            <a:r>
              <a:rPr lang="en-US">
                <a:latin typeface="Courier New" pitchFamily="49" charset="0"/>
              </a:rPr>
              <a:t>application/octet</a:t>
            </a:r>
            <a:r>
              <a:rPr lang="en-US"/>
              <a:t>.</a:t>
            </a:r>
          </a:p>
          <a:p>
            <a:pPr lvl="2" eaLnBrk="1" hangingPunct="1"/>
            <a:r>
              <a:rPr lang="en-US"/>
              <a:t>The </a:t>
            </a:r>
            <a:r>
              <a:rPr lang="en-US">
                <a:latin typeface="Courier New" pitchFamily="49" charset="0"/>
              </a:rPr>
              <a:t>att_filename</a:t>
            </a:r>
            <a:r>
              <a:rPr lang="en-US"/>
              <a:t> parameter (optional) assigns any file name to the attachment. It is </a:t>
            </a:r>
            <a:r>
              <a:rPr lang="en-US">
                <a:latin typeface="Courier New" pitchFamily="49" charset="0"/>
              </a:rPr>
              <a:t>NULL</a:t>
            </a:r>
            <a:r>
              <a:rPr lang="en-US"/>
              <a:t> by default, in which case, the name is assigned a default name.</a:t>
            </a:r>
          </a:p>
          <a:p>
            <a:pPr lvl="1" eaLnBrk="1" hangingPunct="1"/>
            <a:r>
              <a:rPr lang="en-US"/>
              <a:t>The </a:t>
            </a:r>
            <a:r>
              <a:rPr lang="en-US">
                <a:latin typeface="Courier New" pitchFamily="49" charset="0"/>
              </a:rPr>
              <a:t>get_image</a:t>
            </a:r>
            <a:r>
              <a:rPr lang="en-US"/>
              <a:t> function in the example uses a </a:t>
            </a:r>
            <a:r>
              <a:rPr lang="en-US">
                <a:latin typeface="Courier New" pitchFamily="49" charset="0"/>
              </a:rPr>
              <a:t>BFILE</a:t>
            </a:r>
            <a:r>
              <a:rPr lang="en-US"/>
              <a:t> to read the image data. Using a </a:t>
            </a:r>
            <a:r>
              <a:rPr lang="en-US">
                <a:latin typeface="Courier New" pitchFamily="49" charset="0"/>
              </a:rPr>
              <a:t>BFILE</a:t>
            </a:r>
            <a:r>
              <a:rPr lang="en-US"/>
              <a:t> requires creating a logical directory name in the database by using the </a:t>
            </a:r>
            <a:r>
              <a:rPr lang="en-US">
                <a:latin typeface="Courier New" pitchFamily="49" charset="0"/>
              </a:rPr>
              <a:t>CREATE DIRECTORY</a:t>
            </a:r>
            <a:r>
              <a:rPr lang="en-US"/>
              <a:t> statement. The code for </a:t>
            </a:r>
            <a:r>
              <a:rPr lang="en-US">
                <a:latin typeface="Courier New" pitchFamily="49" charset="0"/>
              </a:rPr>
              <a:t>get_image</a:t>
            </a:r>
            <a:r>
              <a:rPr lang="en-US"/>
              <a:t> is shown on the following page.</a:t>
            </a:r>
          </a:p>
        </p:txBody>
      </p:sp>
      <p:sp>
        <p:nvSpPr>
          <p:cNvPr id="593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580DB168-A9C9-42A1-A4F1-970B7148D5F7}" type="slidenum">
              <a:rPr lang="en-US" smtClean="0">
                <a:solidFill>
                  <a:srgbClr val="000000"/>
                </a:solidFill>
                <a:latin typeface="Arial" charset="0"/>
              </a:rPr>
              <a:pPr>
                <a:defRPr/>
              </a:pPr>
              <a:t>315</a:t>
            </a:fld>
            <a:endParaRPr lang="en-US">
              <a:solidFill>
                <a:srgbClr val="000000"/>
              </a:solidFill>
              <a:latin typeface="Arial" charset="0"/>
            </a:endParaRPr>
          </a:p>
        </p:txBody>
      </p:sp>
    </p:spTree>
    <p:extLst>
      <p:ext uri="{BB962C8B-B14F-4D97-AF65-F5344CB8AC3E}">
        <p14:creationId xmlns:p14="http://schemas.microsoft.com/office/powerpoint/2010/main" val="166764064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SEND_ATTACH_VARCHAR2</a:t>
            </a:r>
            <a:r>
              <a:rPr lang="en-US"/>
              <a:t> Procedure Parameters</a:t>
            </a:r>
          </a:p>
          <a:p>
            <a:pPr lvl="2" eaLnBrk="1" hangingPunct="1">
              <a:spcBef>
                <a:spcPct val="25000"/>
              </a:spcBef>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a:t>
            </a:r>
          </a:p>
          <a:p>
            <a:pPr lvl="2" eaLnBrk="1" hangingPunct="1">
              <a:buSzPct val="70000"/>
              <a:buFont typeface="Courier New" pitchFamily="49" charset="0"/>
              <a:buChar char="•"/>
            </a:pPr>
            <a:r>
              <a:rPr lang="en-US" b="1">
                <a:latin typeface="Courier New" pitchFamily="49" charset="0"/>
              </a:rPr>
              <a:t>cc</a:t>
            </a:r>
            <a:r>
              <a:rPr lang="en-US" b="1"/>
              <a:t>:</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endParaRPr lang="en-US"/>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attachment</a:t>
            </a:r>
            <a:r>
              <a:rPr lang="en-US" b="1"/>
              <a:t>:</a:t>
            </a:r>
            <a:r>
              <a:rPr lang="en-US"/>
              <a:t> A text attachment </a:t>
            </a:r>
          </a:p>
          <a:p>
            <a:pPr lvl="2" eaLnBrk="1" hangingPunct="1">
              <a:buSzPct val="70000"/>
              <a:buFont typeface="Courier New" pitchFamily="49" charset="0"/>
              <a:buChar char="•"/>
            </a:pPr>
            <a:r>
              <a:rPr lang="en-US" b="1">
                <a:latin typeface="Courier New" pitchFamily="49" charset="0"/>
              </a:rPr>
              <a:t>att_inline</a:t>
            </a:r>
            <a:r>
              <a:rPr lang="en-US" b="1"/>
              <a:t>:</a:t>
            </a:r>
            <a:r>
              <a:rPr lang="en-US"/>
              <a:t> Specifies whether the attachment is inline. The default is </a:t>
            </a:r>
            <a:r>
              <a:rPr lang="en-US">
                <a:latin typeface="Courier New" pitchFamily="49" charset="0"/>
              </a:rPr>
              <a:t>TRUE</a:t>
            </a:r>
            <a:r>
              <a:rPr lang="en-US"/>
              <a:t>. </a:t>
            </a:r>
          </a:p>
          <a:p>
            <a:pPr lvl="2" eaLnBrk="1" hangingPunct="1">
              <a:buSzPct val="70000"/>
              <a:buFont typeface="Courier New" pitchFamily="49" charset="0"/>
              <a:buChar char="•"/>
            </a:pPr>
            <a:r>
              <a:rPr lang="en-US" b="1">
                <a:latin typeface="Courier New" pitchFamily="49" charset="0"/>
              </a:rPr>
              <a:t>att_mime_type</a:t>
            </a:r>
            <a:r>
              <a:rPr lang="en-US" b="1"/>
              <a:t>:</a:t>
            </a:r>
            <a:r>
              <a:rPr lang="en-US"/>
              <a:t> The mime type of the attachment, default is </a:t>
            </a:r>
            <a:r>
              <a:rPr lang="en-US">
                <a:latin typeface="Courier New" pitchFamily="49" charset="0"/>
              </a:rPr>
              <a:t>'text/plain; charset=us-ascii‘</a:t>
            </a:r>
          </a:p>
          <a:p>
            <a:pPr lvl="2" eaLnBrk="1" hangingPunct="1">
              <a:buSzPct val="70000"/>
              <a:buFont typeface="Courier New" pitchFamily="49" charset="0"/>
              <a:buChar char="•"/>
            </a:pPr>
            <a:r>
              <a:rPr lang="en-US" b="1">
                <a:latin typeface="Courier New" pitchFamily="49" charset="0"/>
              </a:rPr>
              <a:t>att_filename</a:t>
            </a:r>
            <a:r>
              <a:rPr lang="en-US" b="1"/>
              <a:t>:</a:t>
            </a:r>
            <a:r>
              <a:rPr lang="en-US"/>
              <a:t> The string specifying a file name containing the attachment. The default is </a:t>
            </a:r>
            <a:r>
              <a:rPr lang="en-US">
                <a:latin typeface="Courier New" pitchFamily="49" charset="0"/>
              </a:rPr>
              <a:t>NULL</a:t>
            </a:r>
            <a:r>
              <a:rPr lang="en-US"/>
              <a:t>.</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A10FBAB4-E484-451A-AB5D-A5C24EF61CC8}" type="slidenum">
              <a:rPr lang="en-US" smtClean="0">
                <a:solidFill>
                  <a:srgbClr val="000000"/>
                </a:solidFill>
                <a:latin typeface="Arial" charset="0"/>
              </a:rPr>
              <a:pPr>
                <a:defRPr/>
              </a:pPr>
              <a:t>316</a:t>
            </a:fld>
            <a:endParaRPr lang="en-US">
              <a:solidFill>
                <a:srgbClr val="000000"/>
              </a:solidFill>
              <a:latin typeface="Arial" charset="0"/>
            </a:endParaRPr>
          </a:p>
        </p:txBody>
      </p:sp>
    </p:spTree>
    <p:extLst>
      <p:ext uri="{BB962C8B-B14F-4D97-AF65-F5344CB8AC3E}">
        <p14:creationId xmlns:p14="http://schemas.microsoft.com/office/powerpoint/2010/main" val="26632808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Sending Email with a Text Attachment</a:t>
            </a:r>
          </a:p>
          <a:p>
            <a:pPr lvl="1" eaLnBrk="1" hangingPunct="1"/>
            <a:r>
              <a:rPr lang="en-US"/>
              <a:t>The slide shows a procedure that calls the </a:t>
            </a:r>
            <a:r>
              <a:rPr lang="en-US">
                <a:latin typeface="Courier New" pitchFamily="49" charset="0"/>
              </a:rPr>
              <a:t>UTL_MAIL.SEND_ATTACH_VARCHAR2</a:t>
            </a:r>
            <a:r>
              <a:rPr lang="en-US"/>
              <a:t> procedure to send a textual or an HTML message with a text attachment. In addition to the </a:t>
            </a:r>
            <a:r>
              <a:rPr lang="en-US">
                <a:latin typeface="Courier New" pitchFamily="49" charset="0"/>
              </a:rPr>
              <a:t>sender</a:t>
            </a:r>
            <a:r>
              <a:rPr lang="en-US"/>
              <a:t>, </a:t>
            </a:r>
            <a:r>
              <a:rPr lang="en-US">
                <a:latin typeface="Courier New" pitchFamily="49" charset="0"/>
              </a:rPr>
              <a:t>recipients</a:t>
            </a:r>
            <a:r>
              <a:rPr lang="en-US"/>
              <a:t>, </a:t>
            </a:r>
            <a:r>
              <a:rPr lang="en-US">
                <a:latin typeface="Courier New" pitchFamily="49" charset="0"/>
              </a:rPr>
              <a:t>message</a:t>
            </a:r>
            <a:r>
              <a:rPr lang="en-US"/>
              <a:t>, </a:t>
            </a:r>
            <a:r>
              <a:rPr lang="en-US">
                <a:latin typeface="Courier New" pitchFamily="49" charset="0"/>
              </a:rPr>
              <a:t>subject</a:t>
            </a:r>
            <a:r>
              <a:rPr lang="en-US"/>
              <a:t>, and </a:t>
            </a:r>
            <a:r>
              <a:rPr lang="en-US">
                <a:latin typeface="Courier New" pitchFamily="49" charset="0"/>
              </a:rPr>
              <a:t>mime_type</a:t>
            </a:r>
            <a:r>
              <a:rPr lang="en-US"/>
              <a:t> parameters that provide values for the main part of the e-mail message, the </a:t>
            </a:r>
            <a:r>
              <a:rPr lang="en-US">
                <a:latin typeface="Courier New" pitchFamily="49" charset="0"/>
              </a:rPr>
              <a:t>SEND_ATTACH_VARCHAR2</a:t>
            </a:r>
            <a:r>
              <a:rPr lang="en-US"/>
              <a:t> procedure has the following parameters highlighted:</a:t>
            </a:r>
          </a:p>
          <a:p>
            <a:pPr lvl="2" eaLnBrk="1" hangingPunct="1"/>
            <a:r>
              <a:rPr lang="en-US"/>
              <a:t>The </a:t>
            </a:r>
            <a:r>
              <a:rPr lang="en-US">
                <a:latin typeface="Courier New" pitchFamily="49" charset="0"/>
              </a:rPr>
              <a:t>attachment</a:t>
            </a:r>
            <a:r>
              <a:rPr lang="en-US"/>
              <a:t> parameter (required) accepts a </a:t>
            </a:r>
            <a:r>
              <a:rPr lang="en-US">
                <a:latin typeface="Courier New" pitchFamily="49" charset="0"/>
              </a:rPr>
              <a:t>VARCHAR2</a:t>
            </a:r>
            <a:r>
              <a:rPr lang="en-US"/>
              <a:t> data type with a maximum size of 32,767 binary characters.</a:t>
            </a:r>
          </a:p>
          <a:p>
            <a:pPr lvl="2" eaLnBrk="1" hangingPunct="1"/>
            <a:r>
              <a:rPr lang="en-US"/>
              <a:t>The </a:t>
            </a:r>
            <a:r>
              <a:rPr lang="en-US">
                <a:latin typeface="Courier New" pitchFamily="49" charset="0"/>
              </a:rPr>
              <a:t>att_inline</a:t>
            </a:r>
            <a:r>
              <a:rPr lang="en-US"/>
              <a:t> parameter (optional) is a Boolean (default </a:t>
            </a:r>
            <a:r>
              <a:rPr lang="en-US">
                <a:latin typeface="Courier New" pitchFamily="49" charset="0"/>
              </a:rPr>
              <a:t>TRUE</a:t>
            </a:r>
            <a:r>
              <a:rPr lang="en-US"/>
              <a:t>) to indicate that the attachment is viewable with the message body.</a:t>
            </a:r>
          </a:p>
          <a:p>
            <a:pPr lvl="2" eaLnBrk="1" hangingPunct="1"/>
            <a:r>
              <a:rPr lang="en-US"/>
              <a:t>The </a:t>
            </a:r>
            <a:r>
              <a:rPr lang="en-US">
                <a:latin typeface="Courier New" pitchFamily="49" charset="0"/>
              </a:rPr>
              <a:t>att_mime_type</a:t>
            </a:r>
            <a:r>
              <a:rPr lang="en-US"/>
              <a:t> parameter (optional) specifies the format of the attachment. If not provided, it is set to </a:t>
            </a:r>
            <a:r>
              <a:rPr lang="en-US">
                <a:latin typeface="Courier New" pitchFamily="49" charset="0"/>
              </a:rPr>
              <a:t>application/octet</a:t>
            </a:r>
            <a:r>
              <a:rPr lang="en-US"/>
              <a:t>.</a:t>
            </a:r>
          </a:p>
          <a:p>
            <a:pPr lvl="2" eaLnBrk="1" hangingPunct="1"/>
            <a:r>
              <a:rPr lang="en-US"/>
              <a:t>The </a:t>
            </a:r>
            <a:r>
              <a:rPr lang="en-US">
                <a:latin typeface="Courier New" pitchFamily="49" charset="0"/>
              </a:rPr>
              <a:t>att_filename</a:t>
            </a:r>
            <a:r>
              <a:rPr lang="en-US"/>
              <a:t> parameter (optional) assigns any file name to the attachment. It is </a:t>
            </a:r>
            <a:r>
              <a:rPr lang="en-US">
                <a:latin typeface="Courier New" pitchFamily="49" charset="0"/>
              </a:rPr>
              <a:t>NULL</a:t>
            </a:r>
            <a:r>
              <a:rPr lang="en-US"/>
              <a:t> by default, in which case, the name is assigned a default name.</a:t>
            </a:r>
          </a:p>
          <a:p>
            <a:pPr lvl="1" eaLnBrk="1" hangingPunct="1"/>
            <a:r>
              <a:rPr lang="en-US"/>
              <a:t>The </a:t>
            </a:r>
            <a:r>
              <a:rPr lang="en-US">
                <a:latin typeface="Courier New" pitchFamily="49" charset="0"/>
              </a:rPr>
              <a:t>get_file</a:t>
            </a:r>
            <a:r>
              <a:rPr lang="en-US"/>
              <a:t> function in the example uses a </a:t>
            </a:r>
            <a:r>
              <a:rPr lang="en-US">
                <a:latin typeface="Courier New" pitchFamily="49" charset="0"/>
              </a:rPr>
              <a:t>BFILE</a:t>
            </a:r>
            <a:r>
              <a:rPr lang="en-US"/>
              <a:t> to read a text file from the operating system directories for the value of the </a:t>
            </a:r>
            <a:r>
              <a:rPr lang="en-US">
                <a:latin typeface="Courier New" pitchFamily="49" charset="0"/>
              </a:rPr>
              <a:t>attachment</a:t>
            </a:r>
            <a:r>
              <a:rPr lang="en-US"/>
              <a:t> parameter, which could simply be populated from a </a:t>
            </a:r>
            <a:r>
              <a:rPr lang="en-US">
                <a:latin typeface="Courier New" pitchFamily="49" charset="0"/>
              </a:rPr>
              <a:t>VARCHAR2</a:t>
            </a:r>
            <a:r>
              <a:rPr lang="en-US"/>
              <a:t> variable. The code for </a:t>
            </a:r>
            <a:r>
              <a:rPr lang="en-US">
                <a:latin typeface="Courier New" pitchFamily="49" charset="0"/>
              </a:rPr>
              <a:t>get_file</a:t>
            </a:r>
            <a:r>
              <a:rPr lang="en-US"/>
              <a:t> is shown on the following page.</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0179CAE1-56DF-4A20-A89C-3F49F5E8D604}" type="slidenum">
              <a:rPr lang="en-US" smtClean="0">
                <a:solidFill>
                  <a:srgbClr val="000000"/>
                </a:solidFill>
                <a:latin typeface="Arial" charset="0"/>
              </a:rPr>
              <a:pPr>
                <a:defRPr/>
              </a:pPr>
              <a:t>317</a:t>
            </a:fld>
            <a:endParaRPr lang="en-US">
              <a:solidFill>
                <a:srgbClr val="000000"/>
              </a:solidFill>
              <a:latin typeface="Arial" charset="0"/>
            </a:endParaRPr>
          </a:p>
        </p:txBody>
      </p:sp>
    </p:spTree>
    <p:extLst>
      <p:ext uri="{BB962C8B-B14F-4D97-AF65-F5344CB8AC3E}">
        <p14:creationId xmlns:p14="http://schemas.microsoft.com/office/powerpoint/2010/main" val="16051502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covers a small subset of packages provided with the Oracle database. You have extensively used </a:t>
            </a:r>
            <a:r>
              <a:rPr lang="en-US">
                <a:latin typeface="Courier New" pitchFamily="49" charset="0"/>
              </a:rPr>
              <a:t>DBMS_OUTPUT</a:t>
            </a:r>
            <a:r>
              <a:rPr lang="en-US"/>
              <a:t> for debugging purposes and displaying procedurally generated information on the screen in SQL*Plus.</a:t>
            </a:r>
          </a:p>
          <a:p>
            <a:pPr lvl="1" eaLnBrk="1" hangingPunct="1"/>
            <a:r>
              <a:rPr lang="en-US"/>
              <a:t>In this lesson, you should have learned how to use the power features provided by the database to create text files in the operating system by using </a:t>
            </a:r>
            <a:r>
              <a:rPr lang="en-US">
                <a:latin typeface="Courier New" pitchFamily="49" charset="0"/>
              </a:rPr>
              <a:t>UTL_FILE</a:t>
            </a:r>
            <a:r>
              <a:rPr lang="en-US"/>
              <a:t>. You also learned how to send </a:t>
            </a:r>
            <a:br>
              <a:rPr lang="en-US"/>
            </a:br>
            <a:r>
              <a:rPr lang="en-US"/>
              <a:t>email with or without binary or text attachments by using the </a:t>
            </a:r>
            <a:r>
              <a:rPr lang="en-US">
                <a:latin typeface="Courier New" pitchFamily="49" charset="0"/>
              </a:rPr>
              <a:t>UTL_MAIL</a:t>
            </a:r>
            <a:r>
              <a:rPr lang="en-US"/>
              <a:t> package.</a:t>
            </a:r>
            <a:endParaRPr lang="en-US" b="1"/>
          </a:p>
          <a:p>
            <a:pPr lvl="1" eaLnBrk="1" hangingPunct="1"/>
            <a:r>
              <a:rPr lang="en-US" b="1"/>
              <a:t>Note:</a:t>
            </a:r>
            <a:r>
              <a:rPr lang="en-US"/>
              <a:t> For more information about all PL/SQL packages and types, refer to </a:t>
            </a:r>
            <a:r>
              <a:rPr lang="en-US" i="1"/>
              <a:t>PL/SQL</a:t>
            </a:r>
            <a:br>
              <a:rPr lang="en-US" i="1"/>
            </a:br>
            <a:r>
              <a:rPr lang="en-US" i="1"/>
              <a:t>Packages and Types Reference</a:t>
            </a:r>
            <a:r>
              <a:rPr lang="en-US"/>
              <a:t>.</a:t>
            </a:r>
          </a:p>
        </p:txBody>
      </p:sp>
      <p:sp>
        <p:nvSpPr>
          <p:cNvPr id="665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08BBE3B9-A2AB-46D4-B8A7-689B296376E4}" type="slidenum">
              <a:rPr lang="en-US" smtClean="0">
                <a:solidFill>
                  <a:srgbClr val="000000"/>
                </a:solidFill>
                <a:latin typeface="Arial" charset="0"/>
              </a:rPr>
              <a:pPr>
                <a:defRPr/>
              </a:pPr>
              <a:t>318</a:t>
            </a:fld>
            <a:endParaRPr lang="en-US">
              <a:solidFill>
                <a:srgbClr val="000000"/>
              </a:solidFill>
              <a:latin typeface="Arial" charset="0"/>
            </a:endParaRPr>
          </a:p>
        </p:txBody>
      </p:sp>
    </p:spTree>
    <p:extLst>
      <p:ext uri="{BB962C8B-B14F-4D97-AF65-F5344CB8AC3E}">
        <p14:creationId xmlns:p14="http://schemas.microsoft.com/office/powerpoint/2010/main" val="33236635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5"/>
          <p:cNvSpPr>
            <a:spLocks noGrp="1" noRot="1" noChangeAspect="1" noTextEdit="1"/>
          </p:cNvSpPr>
          <p:nvPr>
            <p:ph type="sldImg"/>
          </p:nvPr>
        </p:nvSpPr>
        <p:spPr>
          <a:ln/>
        </p:spPr>
      </p:sp>
      <p:sp>
        <p:nvSpPr>
          <p:cNvPr id="327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2540350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to construct and execute SQL statements dynamically—that is, at run time using the Native Dynamic SQL statements in PL/SQL.</a:t>
            </a:r>
          </a:p>
        </p:txBody>
      </p:sp>
      <p:sp>
        <p:nvSpPr>
          <p:cNvPr id="276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86A57C51-A5AA-4C34-AC0D-638D34852DCC}" type="slidenum">
              <a:rPr lang="en-US" smtClean="0">
                <a:solidFill>
                  <a:srgbClr val="000000"/>
                </a:solidFill>
                <a:latin typeface="Arial" charset="0"/>
              </a:rPr>
              <a:pPr>
                <a:defRPr/>
              </a:pPr>
              <a:t>320</a:t>
            </a:fld>
            <a:endParaRPr lang="en-US">
              <a:solidFill>
                <a:srgbClr val="000000"/>
              </a:solidFill>
              <a:latin typeface="Arial" charset="0"/>
            </a:endParaRPr>
          </a:p>
        </p:txBody>
      </p:sp>
      <p:sp>
        <p:nvSpPr>
          <p:cNvPr id="33796" name="Slide Image Placeholder 12"/>
          <p:cNvSpPr>
            <a:spLocks noGrp="1" noRot="1" noChangeAspect="1" noTextEdit="1"/>
          </p:cNvSpPr>
          <p:nvPr>
            <p:ph type="sldImg"/>
          </p:nvPr>
        </p:nvSpPr>
        <p:spPr>
          <a:ln/>
        </p:spPr>
      </p:sp>
    </p:spTree>
    <p:extLst>
      <p:ext uri="{BB962C8B-B14F-4D97-AF65-F5344CB8AC3E}">
        <p14:creationId xmlns:p14="http://schemas.microsoft.com/office/powerpoint/2010/main" val="157424606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Rot="1" noChangeAspect="1" noChangeArrowheads="1" noTextEdit="1"/>
          </p:cNvSpPr>
          <p:nvPr>
            <p:ph type="sldImg"/>
          </p:nvPr>
        </p:nvSpPr>
        <p:spPr>
          <a:ln/>
        </p:spPr>
      </p:sp>
      <p:sp>
        <p:nvSpPr>
          <p:cNvPr id="3481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Steps to Process SQL Statements</a:t>
            </a:r>
          </a:p>
          <a:p>
            <a:pPr lvl="1" eaLnBrk="1" hangingPunct="1"/>
            <a:r>
              <a:rPr lang="en-US"/>
              <a:t>All SQL statements have to go through various stages. However, some stages may not be relevant for all statements. The following are the key stages:</a:t>
            </a:r>
          </a:p>
          <a:p>
            <a:pPr lvl="2" eaLnBrk="1" hangingPunct="1"/>
            <a:r>
              <a:rPr lang="en-US" b="1"/>
              <a:t>Parse: </a:t>
            </a:r>
            <a:r>
              <a:rPr lang="en-US"/>
              <a:t>Every SQL statement must be parsed. </a:t>
            </a:r>
            <a:r>
              <a:rPr lang="en-US">
                <a:solidFill>
                  <a:schemeClr val="tx1"/>
                </a:solidFill>
              </a:rPr>
              <a:t>Parsing </a:t>
            </a:r>
            <a:r>
              <a:rPr lang="en-US"/>
              <a:t>the statement includes checking the statement’s syntax and validating the statement, ensuring that all references to objects are correct and that the relevant privileges to those objects exist.</a:t>
            </a:r>
          </a:p>
          <a:p>
            <a:pPr lvl="2" eaLnBrk="1" hangingPunct="1"/>
            <a:r>
              <a:rPr lang="en-US" b="1"/>
              <a:t>Bind:</a:t>
            </a:r>
            <a:r>
              <a:rPr lang="en-US"/>
              <a:t> After parsing, the Oracle server may need values from or for any bind variable in the statement. The process of obtaining these values is called </a:t>
            </a:r>
            <a:r>
              <a:rPr lang="en-US">
                <a:solidFill>
                  <a:schemeClr val="tx1"/>
                </a:solidFill>
              </a:rPr>
              <a:t>binding</a:t>
            </a:r>
            <a:r>
              <a:rPr lang="en-US">
                <a:solidFill>
                  <a:srgbClr val="FC0128"/>
                </a:solidFill>
              </a:rPr>
              <a:t> </a:t>
            </a:r>
            <a:r>
              <a:rPr lang="en-US"/>
              <a:t>variables. This stage may be skipped if the statement does not contain bind variables.</a:t>
            </a:r>
          </a:p>
          <a:p>
            <a:pPr lvl="2" eaLnBrk="1" hangingPunct="1"/>
            <a:r>
              <a:rPr lang="en-US" b="1"/>
              <a:t>Execute: </a:t>
            </a:r>
            <a:r>
              <a:rPr lang="en-US"/>
              <a:t>At this point, the Oracle server has all necessary information and resources, and the statement is executed. For non-query statements, this is the last phase.</a:t>
            </a:r>
          </a:p>
          <a:p>
            <a:pPr lvl="2" eaLnBrk="1" hangingPunct="1"/>
            <a:r>
              <a:rPr lang="en-US" b="1"/>
              <a:t>Fetch: </a:t>
            </a:r>
            <a:r>
              <a:rPr lang="en-US"/>
              <a:t>In the fetch</a:t>
            </a:r>
            <a:r>
              <a:rPr lang="en-US">
                <a:solidFill>
                  <a:schemeClr val="hlink"/>
                </a:solidFill>
              </a:rPr>
              <a:t> </a:t>
            </a:r>
            <a:r>
              <a:rPr lang="en-US"/>
              <a:t>stage, which is applicable to queries, the rows are selected and ordered (if requested by the query), and each successive </a:t>
            </a:r>
            <a:r>
              <a:rPr lang="en-US">
                <a:solidFill>
                  <a:schemeClr val="tx1"/>
                </a:solidFill>
              </a:rPr>
              <a:t>fetch</a:t>
            </a:r>
            <a:r>
              <a:rPr lang="en-US"/>
              <a:t> retrieves another row of the result, until the last row has been fetched.</a:t>
            </a:r>
          </a:p>
        </p:txBody>
      </p:sp>
      <p:sp>
        <p:nvSpPr>
          <p:cNvPr id="297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2BABB1F3-FD9A-4FAC-AE4B-F2EB547AB981}" type="slidenum">
              <a:rPr lang="en-US" smtClean="0">
                <a:solidFill>
                  <a:srgbClr val="000000"/>
                </a:solidFill>
                <a:latin typeface="Arial" charset="0"/>
              </a:rPr>
              <a:pPr>
                <a:defRPr/>
              </a:pPr>
              <a:t>321</a:t>
            </a:fld>
            <a:endParaRPr lang="en-US">
              <a:solidFill>
                <a:srgbClr val="000000"/>
              </a:solidFill>
              <a:latin typeface="Arial" charset="0"/>
            </a:endParaRPr>
          </a:p>
        </p:txBody>
      </p:sp>
    </p:spTree>
    <p:extLst>
      <p:ext uri="{BB962C8B-B14F-4D97-AF65-F5344CB8AC3E}">
        <p14:creationId xmlns:p14="http://schemas.microsoft.com/office/powerpoint/2010/main" val="167030521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body" idx="1"/>
          </p:nvPr>
        </p:nvSpPr>
        <p:spPr>
          <a:xfrm>
            <a:off x="549180" y="5286563"/>
            <a:ext cx="5958203" cy="34056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Dynamic SQL</a:t>
            </a:r>
          </a:p>
          <a:p>
            <a:pPr lvl="1" eaLnBrk="1" hangingPunct="1"/>
            <a:r>
              <a:rPr lang="en-US"/>
              <a:t>The embedded SQL statements available in PL/SQL are limited to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t>
            </a:r>
            <a:r>
              <a:rPr lang="en-US">
                <a:latin typeface="Courier New" pitchFamily="49" charset="0"/>
              </a:rPr>
              <a:t>MERGE</a:t>
            </a:r>
            <a:r>
              <a:rPr lang="en-US"/>
              <a:t>, </a:t>
            </a:r>
            <a:r>
              <a:rPr lang="en-US">
                <a:latin typeface="Courier New" pitchFamily="49" charset="0"/>
              </a:rPr>
              <a:t>COMMIT</a:t>
            </a:r>
            <a:r>
              <a:rPr lang="en-US"/>
              <a:t>, and </a:t>
            </a:r>
            <a:r>
              <a:rPr lang="en-US">
                <a:latin typeface="Courier New" pitchFamily="49" charset="0"/>
              </a:rPr>
              <a:t>ROLLBACK</a:t>
            </a:r>
            <a:r>
              <a:rPr lang="en-US"/>
              <a:t>, all of which are parsed at compile time—that is, they have a fixed structure. You need to use dynamic SQL functionality if you require:</a:t>
            </a:r>
          </a:p>
          <a:p>
            <a:pPr lvl="2" eaLnBrk="1" hangingPunct="1"/>
            <a:r>
              <a:rPr lang="en-US"/>
              <a:t>The structure of a SQL statement to be altered at run time</a:t>
            </a:r>
          </a:p>
          <a:p>
            <a:pPr lvl="2" eaLnBrk="1" hangingPunct="1"/>
            <a:r>
              <a:rPr lang="en-US"/>
              <a:t>Access to </a:t>
            </a:r>
            <a:r>
              <a:rPr lang="en-US">
                <a:ea typeface="SimSun" pitchFamily="2" charset="-122"/>
              </a:rPr>
              <a:t>data definition language (DDL) </a:t>
            </a:r>
            <a:r>
              <a:rPr lang="en-US"/>
              <a:t>statements and other SQL functionality in PL/SQL</a:t>
            </a:r>
          </a:p>
          <a:p>
            <a:pPr lvl="1" eaLnBrk="1" hangingPunct="1"/>
            <a:r>
              <a:rPr lang="en-US"/>
              <a:t>To perform these kinds of tasks in PL/SQL, you must construct SQL statements dynamically in character strings and execute them using either of the following:</a:t>
            </a:r>
          </a:p>
          <a:p>
            <a:pPr lvl="2" eaLnBrk="1" hangingPunct="1"/>
            <a:r>
              <a:rPr lang="en-US"/>
              <a:t>Native Dynamic SQL statements with </a:t>
            </a:r>
            <a:r>
              <a:rPr lang="en-US">
                <a:latin typeface="Courier New" pitchFamily="49" charset="0"/>
              </a:rPr>
              <a:t>EXECUTE</a:t>
            </a:r>
            <a:r>
              <a:rPr lang="en-US"/>
              <a:t> </a:t>
            </a:r>
            <a:r>
              <a:rPr lang="en-US">
                <a:latin typeface="Courier New" pitchFamily="49" charset="0"/>
              </a:rPr>
              <a:t>IMMEDIATE</a:t>
            </a:r>
            <a:endParaRPr lang="en-US"/>
          </a:p>
          <a:p>
            <a:pPr lvl="2" eaLnBrk="1" hangingPunct="1">
              <a:buSzTx/>
            </a:pPr>
            <a:r>
              <a:rPr lang="en-US"/>
              <a:t>The </a:t>
            </a:r>
            <a:r>
              <a:rPr lang="en-US">
                <a:latin typeface="Courier New" pitchFamily="49" charset="0"/>
              </a:rPr>
              <a:t>DBMS_SQL</a:t>
            </a:r>
            <a:r>
              <a:rPr lang="en-US"/>
              <a:t> package</a:t>
            </a:r>
          </a:p>
          <a:p>
            <a:pPr lvl="1" eaLnBrk="1" hangingPunct="1"/>
            <a:r>
              <a:rPr lang="en-US"/>
              <a:t>The process of using SQL statements that are not embedded in your source program and are constructed in strings and executed at run time is known as “dynamic SQL.” The SQL statements are created dynamically at run time and can access and use PL/SQL variables. For example, you create a procedure that uses dynamic SQL to operate on a table whose name is not known until run time, or execute a DDL statement (such as </a:t>
            </a:r>
            <a:r>
              <a:rPr lang="en-US">
                <a:latin typeface="Courier New" pitchFamily="49" charset="0"/>
              </a:rPr>
              <a:t>CREATE</a:t>
            </a:r>
            <a:r>
              <a:rPr lang="en-US"/>
              <a:t> </a:t>
            </a:r>
            <a:r>
              <a:rPr lang="en-US">
                <a:latin typeface="Courier New" pitchFamily="49" charset="0"/>
              </a:rPr>
              <a:t>TABLE</a:t>
            </a:r>
            <a:r>
              <a:rPr lang="en-US"/>
              <a:t>), a data control statement (such as </a:t>
            </a:r>
            <a:r>
              <a:rPr lang="en-US">
                <a:latin typeface="Courier New" pitchFamily="49" charset="0"/>
              </a:rPr>
              <a:t>GRANT</a:t>
            </a:r>
            <a:r>
              <a:rPr lang="en-US"/>
              <a:t>), or a session control statement (such as </a:t>
            </a:r>
            <a:r>
              <a:rPr lang="en-US">
                <a:latin typeface="Courier New" pitchFamily="49" charset="0"/>
              </a:rPr>
              <a:t>ALTER</a:t>
            </a:r>
            <a:r>
              <a:rPr lang="en-US"/>
              <a:t> </a:t>
            </a:r>
            <a:r>
              <a:rPr lang="en-US">
                <a:latin typeface="Courier New" pitchFamily="49" charset="0"/>
              </a:rPr>
              <a:t>SESSION</a:t>
            </a:r>
            <a:r>
              <a:rPr lang="en-US"/>
              <a:t>).</a:t>
            </a:r>
          </a:p>
        </p:txBody>
      </p:sp>
      <p:sp>
        <p:nvSpPr>
          <p:cNvPr id="307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620B2080-9A3F-47E6-BF6F-AAA86CEC4F06}" type="slidenum">
              <a:rPr lang="en-US" smtClean="0">
                <a:solidFill>
                  <a:srgbClr val="000000"/>
                </a:solidFill>
                <a:latin typeface="Arial" charset="0"/>
              </a:rPr>
              <a:pPr>
                <a:defRPr/>
              </a:pPr>
              <a:t>322</a:t>
            </a:fld>
            <a:endParaRPr lang="en-US">
              <a:solidFill>
                <a:srgbClr val="000000"/>
              </a:solidFill>
              <a:latin typeface="Arial" charset="0"/>
            </a:endParaRPr>
          </a:p>
        </p:txBody>
      </p:sp>
      <p:sp>
        <p:nvSpPr>
          <p:cNvPr id="3584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649635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p:cNvSpPr>
            <a:spLocks noGrp="1" noRot="1" noChangeAspect="1" noChangeArrowheads="1" noTextEdit="1"/>
          </p:cNvSpPr>
          <p:nvPr>
            <p:ph type="sldImg"/>
          </p:nvPr>
        </p:nvSpPr>
        <p:spPr>
          <a:ln/>
        </p:spPr>
      </p:sp>
      <p:sp>
        <p:nvSpPr>
          <p:cNvPr id="1737731" name="Rectangle 3"/>
          <p:cNvSpPr>
            <a:spLocks noGrp="1" noChangeArrowheads="1"/>
          </p:cNvSpPr>
          <p:nvPr>
            <p:ph type="body" idx="1"/>
          </p:nvPr>
        </p:nvSpPr>
        <p:spPr>
          <a:noFill/>
          <a:ln/>
        </p:spPr>
        <p:txBody>
          <a:bodyPr/>
          <a:lstStyle/>
          <a:p>
            <a:pPr lvl="1" eaLnBrk="1" hangingPunct="1"/>
            <a:r>
              <a:rPr lang="en-US"/>
              <a:t>The examples of variable declaration shown in the slide are defined as follows:</a:t>
            </a:r>
          </a:p>
          <a:p>
            <a:pPr lvl="2" eaLnBrk="1" hangingPunct="1">
              <a:buSzPct val="70000"/>
              <a:buFont typeface="Courier New" pitchFamily="49" charset="0"/>
              <a:buChar char="•"/>
            </a:pPr>
            <a:r>
              <a:rPr lang="en-US">
                <a:latin typeface="Courier New" pitchFamily="49" charset="0"/>
              </a:rPr>
              <a:t>v_emp_job</a:t>
            </a:r>
            <a:r>
              <a:rPr lang="en-US"/>
              <a:t>: Variable to store an employee job title</a:t>
            </a:r>
          </a:p>
          <a:p>
            <a:pPr lvl="2" eaLnBrk="1" hangingPunct="1">
              <a:buSzPct val="70000"/>
              <a:buFont typeface="Courier New" pitchFamily="49" charset="0"/>
              <a:buChar char="•"/>
            </a:pPr>
            <a:r>
              <a:rPr lang="en-US">
                <a:latin typeface="Courier New" pitchFamily="49" charset="0"/>
              </a:rPr>
              <a:t>v_count_loop</a:t>
            </a:r>
            <a:r>
              <a:rPr lang="en-US"/>
              <a:t>: Variable to count the iterations of a loop; initialized to </a:t>
            </a:r>
            <a:r>
              <a:rPr lang="en-US">
                <a:latin typeface="Courier New" pitchFamily="49" charset="0"/>
              </a:rPr>
              <a:t>0</a:t>
            </a:r>
          </a:p>
          <a:p>
            <a:pPr lvl="2" eaLnBrk="1" hangingPunct="1">
              <a:buSzPct val="70000"/>
              <a:buFont typeface="Courier New" pitchFamily="49" charset="0"/>
              <a:buChar char="•"/>
            </a:pPr>
            <a:r>
              <a:rPr lang="en-US">
                <a:latin typeface="Courier New" pitchFamily="49" charset="0"/>
              </a:rPr>
              <a:t>v_dept_total_sal</a:t>
            </a:r>
            <a:r>
              <a:rPr lang="en-US"/>
              <a:t>:</a:t>
            </a:r>
            <a:r>
              <a:rPr lang="en-US" sz="400"/>
              <a:t>  </a:t>
            </a:r>
            <a:r>
              <a:rPr lang="en-US"/>
              <a:t>Variable to accumulate the total salary for</a:t>
            </a:r>
            <a:r>
              <a:rPr lang="en-US" sz="800"/>
              <a:t> </a:t>
            </a:r>
            <a:r>
              <a:rPr lang="en-US"/>
              <a:t>a</a:t>
            </a:r>
            <a:r>
              <a:rPr lang="en-US" sz="800"/>
              <a:t> </a:t>
            </a:r>
            <a:r>
              <a:rPr lang="en-US"/>
              <a:t>department;</a:t>
            </a:r>
            <a:r>
              <a:rPr lang="en-US" sz="800"/>
              <a:t> </a:t>
            </a:r>
            <a:r>
              <a:rPr lang="en-US"/>
              <a:t>initialized to </a:t>
            </a:r>
            <a:r>
              <a:rPr lang="en-US">
                <a:latin typeface="Courier New" pitchFamily="49" charset="0"/>
              </a:rPr>
              <a:t>0</a:t>
            </a:r>
          </a:p>
          <a:p>
            <a:pPr lvl="2" eaLnBrk="1" hangingPunct="1">
              <a:buSzPct val="70000"/>
              <a:buFont typeface="Courier New" pitchFamily="49" charset="0"/>
              <a:buChar char="•"/>
            </a:pPr>
            <a:r>
              <a:rPr lang="en-US">
                <a:latin typeface="Courier New" pitchFamily="49" charset="0"/>
              </a:rPr>
              <a:t>v_orderdate</a:t>
            </a:r>
            <a:r>
              <a:rPr lang="en-US"/>
              <a:t>: Variable to store the ship date of an order; initialized to one week from today</a:t>
            </a:r>
          </a:p>
          <a:p>
            <a:pPr lvl="2" eaLnBrk="1" hangingPunct="1">
              <a:buSzPct val="70000"/>
              <a:buFont typeface="Courier New" pitchFamily="49" charset="0"/>
              <a:buChar char="•"/>
            </a:pPr>
            <a:r>
              <a:rPr lang="en-US">
                <a:latin typeface="Courier New" pitchFamily="49" charset="0"/>
              </a:rPr>
              <a:t>c_tax_rate</a:t>
            </a:r>
            <a:r>
              <a:rPr lang="en-US"/>
              <a:t>: Constant variable for the tax rate (which never changes throughout the PL/SQL block); set to </a:t>
            </a:r>
            <a:r>
              <a:rPr lang="en-US">
                <a:latin typeface="Courier New" pitchFamily="49" charset="0"/>
              </a:rPr>
              <a:t>8.25</a:t>
            </a:r>
          </a:p>
          <a:p>
            <a:pPr lvl="2" eaLnBrk="1" hangingPunct="1">
              <a:buSzPct val="70000"/>
              <a:buFont typeface="Courier New" pitchFamily="49" charset="0"/>
              <a:buChar char="•"/>
            </a:pPr>
            <a:r>
              <a:rPr lang="en-US">
                <a:latin typeface="Courier New" pitchFamily="49" charset="0"/>
              </a:rPr>
              <a:t>v_valid</a:t>
            </a:r>
            <a:r>
              <a:rPr lang="en-US"/>
              <a:t>: Flag to indicate whether a piece of data is valid or invalid; initialized to </a:t>
            </a:r>
            <a:r>
              <a:rPr lang="en-US">
                <a:latin typeface="Courier New" pitchFamily="49" charset="0"/>
              </a:rPr>
              <a:t>TRUE</a:t>
            </a:r>
            <a:endParaRPr lang="en-US"/>
          </a:p>
        </p:txBody>
      </p:sp>
      <p:sp>
        <p:nvSpPr>
          <p:cNvPr id="5530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55F2F60-D974-4C4E-8714-00D57B7D7DE4}" type="slidenum">
              <a:rPr lang="en-US" smtClean="0">
                <a:solidFill>
                  <a:srgbClr val="000000"/>
                </a:solidFill>
              </a:rPr>
              <a:pPr eaLnBrk="1" hangingPunct="1">
                <a:defRPr/>
              </a:pPr>
              <a:t>35</a:t>
            </a:fld>
            <a:endParaRPr lang="en-US">
              <a:solidFill>
                <a:srgbClr val="000000"/>
              </a:solidFill>
            </a:endParaRPr>
          </a:p>
        </p:txBody>
      </p:sp>
    </p:spTree>
    <p:extLst>
      <p:ext uri="{BB962C8B-B14F-4D97-AF65-F5344CB8AC3E}">
        <p14:creationId xmlns:p14="http://schemas.microsoft.com/office/powerpoint/2010/main" val="94657749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8"/>
          <p:cNvSpPr>
            <a:spLocks noGrp="1" noRot="1" noChangeAspect="1" noChangeArrowheads="1" noTextEdit="1"/>
          </p:cNvSpPr>
          <p:nvPr>
            <p:ph type="sldImg"/>
          </p:nvPr>
        </p:nvSpPr>
        <p:spPr>
          <a:ln/>
        </p:spPr>
      </p:sp>
      <p:sp>
        <p:nvSpPr>
          <p:cNvPr id="3686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PL/SQL, you need dynamic SQL to execute the following SQL statements where the full text is unknown at compile time such as:</a:t>
            </a:r>
          </a:p>
          <a:p>
            <a:pPr lvl="2" eaLnBrk="1" hangingPunct="1"/>
            <a:r>
              <a:rPr lang="en-US"/>
              <a:t>A </a:t>
            </a:r>
            <a:r>
              <a:rPr lang="en-US">
                <a:latin typeface="Courier New" pitchFamily="49" charset="0"/>
              </a:rPr>
              <a:t>SELECT</a:t>
            </a:r>
            <a:r>
              <a:rPr lang="en-US"/>
              <a:t> statement that includes an identifier that is unknown at compile time (such as a table name)</a:t>
            </a:r>
          </a:p>
          <a:p>
            <a:pPr lvl="2" eaLnBrk="1" hangingPunct="1"/>
            <a:r>
              <a:rPr lang="en-US"/>
              <a:t>A </a:t>
            </a:r>
            <a:r>
              <a:rPr lang="en-US">
                <a:latin typeface="Courier New" pitchFamily="49" charset="0"/>
              </a:rPr>
              <a:t>WHERE</a:t>
            </a:r>
            <a:r>
              <a:rPr lang="en-US"/>
              <a:t> clause in which the column name is unknown at compile time</a:t>
            </a:r>
          </a:p>
          <a:p>
            <a:pPr lvl="1" eaLnBrk="1" hangingPunct="1"/>
            <a:r>
              <a:rPr lang="en-US" b="1"/>
              <a:t>Note</a:t>
            </a:r>
          </a:p>
          <a:p>
            <a:pPr lvl="1" eaLnBrk="1" hangingPunct="1"/>
            <a:r>
              <a:rPr lang="en-US"/>
              <a:t>For additional information about dynamic SQL, see the following resources: </a:t>
            </a:r>
          </a:p>
          <a:p>
            <a:pPr lvl="2" eaLnBrk="1" hangingPunct="1"/>
            <a:r>
              <a:rPr lang="en-US" i="1"/>
              <a:t>Pro*C/C++ Programmer’s Guide</a:t>
            </a:r>
            <a:endParaRPr lang="en-US"/>
          </a:p>
          <a:p>
            <a:pPr lvl="3" eaLnBrk="1" hangingPunct="1"/>
            <a:r>
              <a:rPr lang="en-US" i="1"/>
              <a:t>Lesson 13, Oracle Dynamic SQL, </a:t>
            </a:r>
            <a:r>
              <a:rPr lang="en-US"/>
              <a:t>covers the four available methods that you can use to define dynamic SQL statements. It briefly describes the capabilities and limitations of each method, and then offers guidelines for choosing the right method. Later sections in the same guide show you how to use the methods, and include example programs that you can study. </a:t>
            </a:r>
          </a:p>
          <a:p>
            <a:pPr lvl="3" eaLnBrk="1" hangingPunct="1"/>
            <a:r>
              <a:rPr lang="en-US" i="1"/>
              <a:t>Lesson 15</a:t>
            </a:r>
            <a:r>
              <a:rPr lang="en-US"/>
              <a:t>, </a:t>
            </a:r>
            <a:r>
              <a:rPr lang="en-US" i="1"/>
              <a:t>Oracle Dynamic SQL: Method 4</a:t>
            </a:r>
            <a:r>
              <a:rPr lang="en-US"/>
              <a:t>, contains very detailed information about Method 4 when defining dynamic SQL statements. </a:t>
            </a:r>
          </a:p>
          <a:p>
            <a:pPr lvl="2" eaLnBrk="1" hangingPunct="1"/>
            <a:r>
              <a:rPr lang="en-US" i="1"/>
              <a:t>Oracle PL/SQL Programming</a:t>
            </a:r>
            <a:r>
              <a:rPr lang="en-US"/>
              <a:t> book by Steven Feuerstein and Bill Pribyl.</a:t>
            </a:r>
            <a:r>
              <a:rPr lang="en-US" i="1"/>
              <a:t> Lesson 16</a:t>
            </a:r>
            <a:r>
              <a:rPr lang="en-US"/>
              <a:t>, </a:t>
            </a:r>
            <a:r>
              <a:rPr lang="en-US" i="1"/>
              <a:t>Dynamic SQL and Dynamic PL/SQL,</a:t>
            </a:r>
            <a:r>
              <a:rPr lang="en-US"/>
              <a:t> contains additional information about dynamic SQL. </a:t>
            </a:r>
          </a:p>
        </p:txBody>
      </p:sp>
      <p:sp>
        <p:nvSpPr>
          <p:cNvPr id="317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AEA12670-800F-4973-A2F9-53B93F1A1ABB}" type="slidenum">
              <a:rPr lang="en-US" smtClean="0">
                <a:solidFill>
                  <a:srgbClr val="000000"/>
                </a:solidFill>
                <a:latin typeface="Arial" charset="0"/>
              </a:rPr>
              <a:pPr>
                <a:defRPr/>
              </a:pPr>
              <a:t>323</a:t>
            </a:fld>
            <a:endParaRPr lang="en-US">
              <a:solidFill>
                <a:srgbClr val="000000"/>
              </a:solidFill>
              <a:latin typeface="Arial" charset="0"/>
            </a:endParaRPr>
          </a:p>
        </p:txBody>
      </p:sp>
    </p:spTree>
    <p:extLst>
      <p:ext uri="{BB962C8B-B14F-4D97-AF65-F5344CB8AC3E}">
        <p14:creationId xmlns:p14="http://schemas.microsoft.com/office/powerpoint/2010/main" val="27804671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Rot="1" noChangeAspect="1" noChangeArrowheads="1" noTextEdit="1"/>
          </p:cNvSpPr>
          <p:nvPr>
            <p:ph type="sldImg"/>
          </p:nvPr>
        </p:nvSpPr>
        <p:spPr>
          <a:ln/>
        </p:spPr>
      </p:sp>
      <p:sp>
        <p:nvSpPr>
          <p:cNvPr id="378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Native Dynamic SQL provides the ability to dynamically execute SQL statements whose structure is constructed at execution time. The following statements have been added or extended in PL/SQL to support Native Dynamic SQL:</a:t>
            </a:r>
          </a:p>
          <a:p>
            <a:pPr lvl="2" eaLnBrk="1" hangingPunct="1">
              <a:buSzPct val="70000"/>
              <a:buFont typeface="Courier New" pitchFamily="49" charset="0"/>
              <a:buChar char="•"/>
            </a:pPr>
            <a:r>
              <a:rPr lang="en-US" b="1">
                <a:latin typeface="Courier New" pitchFamily="49" charset="0"/>
              </a:rPr>
              <a:t>EXECUTE</a:t>
            </a:r>
            <a:r>
              <a:rPr lang="en-US" b="1"/>
              <a:t> </a:t>
            </a:r>
            <a:r>
              <a:rPr lang="en-US" b="1">
                <a:latin typeface="Courier New" pitchFamily="49" charset="0"/>
              </a:rPr>
              <a:t>IMMEDIATE</a:t>
            </a:r>
            <a:r>
              <a:rPr lang="en-US" b="1"/>
              <a:t>:</a:t>
            </a:r>
            <a:r>
              <a:rPr lang="en-US"/>
              <a:t> Prepares a statement, executes it, returns variables, and then deallocates resources</a:t>
            </a:r>
          </a:p>
          <a:p>
            <a:pPr lvl="2" eaLnBrk="1" hangingPunct="1">
              <a:buSzPct val="70000"/>
              <a:buFont typeface="Courier New" pitchFamily="49" charset="0"/>
              <a:buChar char="•"/>
            </a:pPr>
            <a:r>
              <a:rPr lang="en-US" b="1">
                <a:latin typeface="Courier New" pitchFamily="49" charset="0"/>
              </a:rPr>
              <a:t>OPEN-FOR</a:t>
            </a:r>
            <a:r>
              <a:rPr lang="en-US" b="1"/>
              <a:t>:</a:t>
            </a:r>
            <a:r>
              <a:rPr lang="en-US"/>
              <a:t> Prepares and executes a statement using a cursor variable</a:t>
            </a:r>
          </a:p>
          <a:p>
            <a:pPr lvl="2" eaLnBrk="1" hangingPunct="1">
              <a:buSzPct val="70000"/>
              <a:buFont typeface="Courier New" pitchFamily="49" charset="0"/>
              <a:buChar char="•"/>
            </a:pPr>
            <a:r>
              <a:rPr lang="en-US" b="1">
                <a:latin typeface="Courier New" pitchFamily="49" charset="0"/>
              </a:rPr>
              <a:t>FETCH</a:t>
            </a:r>
            <a:r>
              <a:rPr lang="en-US" b="1"/>
              <a:t>:</a:t>
            </a:r>
            <a:r>
              <a:rPr lang="en-US"/>
              <a:t> Retrieves the results of an opened statement by using the cursor variable</a:t>
            </a:r>
          </a:p>
          <a:p>
            <a:pPr lvl="2" eaLnBrk="1" hangingPunct="1">
              <a:buSzPct val="70000"/>
              <a:buFont typeface="Courier New" pitchFamily="49" charset="0"/>
              <a:buChar char="•"/>
            </a:pPr>
            <a:r>
              <a:rPr lang="en-US" b="1">
                <a:latin typeface="Courier New" pitchFamily="49" charset="0"/>
              </a:rPr>
              <a:t>CLOSE</a:t>
            </a:r>
            <a:r>
              <a:rPr lang="en-US" b="1"/>
              <a:t>:</a:t>
            </a:r>
            <a:r>
              <a:rPr lang="en-US"/>
              <a:t> Closes the cursor used by the cursor variable and deallocates resources</a:t>
            </a:r>
          </a:p>
          <a:p>
            <a:pPr lvl="1" eaLnBrk="1" hangingPunct="1"/>
            <a:r>
              <a:rPr lang="en-US"/>
              <a:t>You can use bind variables in the dynamic parameters in the </a:t>
            </a:r>
            <a:r>
              <a:rPr lang="en-US">
                <a:latin typeface="Courier New" pitchFamily="49" charset="0"/>
              </a:rPr>
              <a:t>EXECUTE</a:t>
            </a:r>
            <a:r>
              <a:rPr lang="en-US"/>
              <a:t> </a:t>
            </a:r>
            <a:r>
              <a:rPr lang="en-US">
                <a:latin typeface="Courier New" pitchFamily="49" charset="0"/>
              </a:rPr>
              <a:t>IMMEDIATE</a:t>
            </a:r>
            <a:r>
              <a:rPr lang="en-US"/>
              <a:t> and </a:t>
            </a:r>
            <a:r>
              <a:rPr lang="en-US">
                <a:latin typeface="Courier New" pitchFamily="49" charset="0"/>
              </a:rPr>
              <a:t>OPEN</a:t>
            </a:r>
            <a:r>
              <a:rPr lang="en-US"/>
              <a:t> statements. Native Dynamic SQL includes the following capabilities:</a:t>
            </a:r>
          </a:p>
          <a:p>
            <a:pPr lvl="2" eaLnBrk="1" hangingPunct="1"/>
            <a:r>
              <a:rPr lang="en-US"/>
              <a:t>Define a dynamic SQL statement.</a:t>
            </a:r>
          </a:p>
          <a:p>
            <a:pPr lvl="2" eaLnBrk="1" hangingPunct="1"/>
            <a:r>
              <a:rPr lang="en-US"/>
              <a:t>Handle </a:t>
            </a:r>
            <a:r>
              <a:rPr lang="en-US">
                <a:latin typeface="Courier New" pitchFamily="49" charset="0"/>
              </a:rPr>
              <a:t>IN</a:t>
            </a:r>
            <a:r>
              <a:rPr lang="en-US"/>
              <a:t>, </a:t>
            </a:r>
            <a:r>
              <a:rPr lang="en-US">
                <a:latin typeface="Courier New" pitchFamily="49" charset="0"/>
              </a:rPr>
              <a:t>IN</a:t>
            </a:r>
            <a:r>
              <a:rPr lang="en-US"/>
              <a:t> </a:t>
            </a:r>
            <a:r>
              <a:rPr lang="en-US">
                <a:latin typeface="Courier New" pitchFamily="49" charset="0"/>
              </a:rPr>
              <a:t>OUT</a:t>
            </a:r>
            <a:r>
              <a:rPr lang="en-US"/>
              <a:t>, and </a:t>
            </a:r>
            <a:r>
              <a:rPr lang="en-US">
                <a:latin typeface="Courier New" pitchFamily="49" charset="0"/>
              </a:rPr>
              <a:t>OUT</a:t>
            </a:r>
            <a:r>
              <a:rPr lang="en-US"/>
              <a:t> bind variables that are bound by position, not by name.</a:t>
            </a:r>
          </a:p>
        </p:txBody>
      </p:sp>
      <p:sp>
        <p:nvSpPr>
          <p:cNvPr id="327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121CA273-921B-4CC1-817B-3D5DC02C9FB8}" type="slidenum">
              <a:rPr lang="en-US" smtClean="0">
                <a:solidFill>
                  <a:srgbClr val="000000"/>
                </a:solidFill>
                <a:latin typeface="Arial" charset="0"/>
              </a:rPr>
              <a:pPr>
                <a:defRPr/>
              </a:pPr>
              <a:t>324</a:t>
            </a:fld>
            <a:endParaRPr lang="en-US">
              <a:solidFill>
                <a:srgbClr val="000000"/>
              </a:solidFill>
              <a:latin typeface="Arial" charset="0"/>
            </a:endParaRPr>
          </a:p>
        </p:txBody>
      </p:sp>
    </p:spTree>
    <p:extLst>
      <p:ext uri="{BB962C8B-B14F-4D97-AF65-F5344CB8AC3E}">
        <p14:creationId xmlns:p14="http://schemas.microsoft.com/office/powerpoint/2010/main" val="50226288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Rot="1" noChangeAspect="1" noChangeArrowheads="1" noTextEdit="1"/>
          </p:cNvSpPr>
          <p:nvPr>
            <p:ph type="sldImg"/>
          </p:nvPr>
        </p:nvSpPr>
        <p:spPr>
          <a:ln/>
        </p:spPr>
      </p:sp>
      <p:sp>
        <p:nvSpPr>
          <p:cNvPr id="3891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EXECUTE</a:t>
            </a:r>
            <a:r>
              <a:rPr lang="en-US"/>
              <a:t> </a:t>
            </a:r>
            <a:r>
              <a:rPr lang="en-US">
                <a:latin typeface="Courier New" pitchFamily="49" charset="0"/>
              </a:rPr>
              <a:t>IMMEDIATE</a:t>
            </a:r>
            <a:r>
              <a:rPr lang="en-US"/>
              <a:t> statement can be used to execute SQL statements or PL/SQL anonymous blocks. The syntactical elements include the following:</a:t>
            </a:r>
          </a:p>
          <a:p>
            <a:pPr lvl="2" eaLnBrk="1" hangingPunct="1">
              <a:buSzPct val="70000"/>
              <a:buFont typeface="Courier New" pitchFamily="49" charset="0"/>
              <a:buChar char="•"/>
            </a:pPr>
            <a:r>
              <a:rPr lang="en-US">
                <a:latin typeface="Courier New" pitchFamily="49" charset="0"/>
                <a:cs typeface="Courier New" pitchFamily="49" charset="0"/>
              </a:rPr>
              <a:t>dynamic_string</a:t>
            </a:r>
            <a:r>
              <a:rPr lang="en-US">
                <a:cs typeface="Times New Roman" pitchFamily="18" charset="0"/>
              </a:rPr>
              <a:t> is a string expression that represents a dynamic SQL statement (without terminator) or a PL/SQL block (with terminator).</a:t>
            </a:r>
          </a:p>
          <a:p>
            <a:pPr lvl="2" eaLnBrk="1" hangingPunct="1">
              <a:buSzPct val="70000"/>
              <a:buFont typeface="Courier New" pitchFamily="49" charset="0"/>
              <a:buChar char="•"/>
            </a:pPr>
            <a:r>
              <a:rPr lang="en-US">
                <a:latin typeface="Courier New" pitchFamily="49" charset="0"/>
                <a:cs typeface="Courier New" pitchFamily="49" charset="0"/>
              </a:rPr>
              <a:t>define_variable</a:t>
            </a:r>
            <a:r>
              <a:rPr lang="en-US">
                <a:cs typeface="Times New Roman" pitchFamily="18" charset="0"/>
              </a:rPr>
              <a:t> is a PL/SQL variable that stores the selected column value.</a:t>
            </a:r>
          </a:p>
          <a:p>
            <a:pPr lvl="2" eaLnBrk="1" hangingPunct="1">
              <a:buSzPct val="70000"/>
              <a:buFont typeface="Courier New" pitchFamily="49" charset="0"/>
              <a:buChar char="•"/>
            </a:pPr>
            <a:r>
              <a:rPr lang="en-US">
                <a:latin typeface="Courier New" pitchFamily="49" charset="0"/>
                <a:cs typeface="Courier New" pitchFamily="49" charset="0"/>
              </a:rPr>
              <a:t>record</a:t>
            </a:r>
            <a:r>
              <a:rPr lang="en-US">
                <a:cs typeface="Times New Roman" pitchFamily="18" charset="0"/>
              </a:rPr>
              <a:t> is a user-defined or </a:t>
            </a:r>
            <a:r>
              <a:rPr lang="en-US">
                <a:latin typeface="Courier New" pitchFamily="49" charset="0"/>
                <a:cs typeface="Courier New" pitchFamily="49" charset="0"/>
              </a:rPr>
              <a:t>%ROWTYPE</a:t>
            </a:r>
            <a:r>
              <a:rPr lang="en-US">
                <a:cs typeface="Times New Roman" pitchFamily="18" charset="0"/>
              </a:rPr>
              <a:t> record that stores a selected row.</a:t>
            </a:r>
          </a:p>
          <a:p>
            <a:pPr lvl="2" eaLnBrk="1" hangingPunct="1">
              <a:buSzPct val="70000"/>
              <a:buFont typeface="Courier New" pitchFamily="49" charset="0"/>
              <a:buChar char="•"/>
            </a:pPr>
            <a:r>
              <a:rPr lang="en-US">
                <a:latin typeface="Courier New" pitchFamily="49" charset="0"/>
                <a:cs typeface="Courier New" pitchFamily="49" charset="0"/>
              </a:rPr>
              <a:t>bind_argument</a:t>
            </a:r>
            <a:r>
              <a:rPr lang="en-US">
                <a:cs typeface="Times New Roman" pitchFamily="18" charset="0"/>
              </a:rPr>
              <a:t> is an expression whose value is passed to the dynamic SQL statement or PL/SQL block</a:t>
            </a:r>
            <a:r>
              <a:rPr lang="en-US"/>
              <a:t>.</a:t>
            </a:r>
          </a:p>
          <a:p>
            <a:pPr lvl="2" eaLnBrk="1" hangingPunct="1">
              <a:lnSpc>
                <a:spcPct val="95000"/>
              </a:lnSpc>
              <a:buSzTx/>
            </a:pPr>
            <a:r>
              <a:rPr lang="en-US"/>
              <a:t>The </a:t>
            </a:r>
            <a:r>
              <a:rPr lang="en-US">
                <a:latin typeface="Courier New" pitchFamily="49" charset="0"/>
              </a:rPr>
              <a:t>INTO</a:t>
            </a:r>
            <a:r>
              <a:rPr lang="en-US"/>
              <a:t> clause specifies the variables or record into which column values are retrieved. It is used only for single-row queries. For each value retrieved by the query, there must be a corresponding, type-compatible variable or field in the </a:t>
            </a:r>
            <a:r>
              <a:rPr lang="en-US">
                <a:latin typeface="Courier New" pitchFamily="49" charset="0"/>
              </a:rPr>
              <a:t>INTO</a:t>
            </a:r>
            <a:r>
              <a:rPr lang="en-US"/>
              <a:t> clause.</a:t>
            </a:r>
          </a:p>
          <a:p>
            <a:pPr lvl="2" eaLnBrk="1" hangingPunct="1">
              <a:buSzTx/>
            </a:pPr>
            <a:r>
              <a:rPr lang="en-US"/>
              <a:t>The </a:t>
            </a:r>
            <a:r>
              <a:rPr lang="en-US">
                <a:latin typeface="Courier New" pitchFamily="49" charset="0"/>
              </a:rPr>
              <a:t>USING</a:t>
            </a:r>
            <a:r>
              <a:rPr lang="en-US"/>
              <a:t> clause holds all bind arguments. The default parameter mode is </a:t>
            </a:r>
            <a:r>
              <a:rPr lang="en-US">
                <a:latin typeface="Courier New" pitchFamily="49" charset="0"/>
              </a:rPr>
              <a:t>IN</a:t>
            </a:r>
            <a:r>
              <a:rPr lang="en-US"/>
              <a:t>.</a:t>
            </a:r>
          </a:p>
          <a:p>
            <a:pPr lvl="1" eaLnBrk="1" hangingPunct="1">
              <a:lnSpc>
                <a:spcPct val="90000"/>
              </a:lnSpc>
            </a:pPr>
            <a:r>
              <a:rPr lang="en-US"/>
              <a:t>You can use numeric, character, and string literals as bind arguments, but you cannot use Boolean literals (</a:t>
            </a:r>
            <a:r>
              <a:rPr lang="en-US">
                <a:latin typeface="Courier New" pitchFamily="49" charset="0"/>
              </a:rPr>
              <a:t>TRUE</a:t>
            </a:r>
            <a:r>
              <a:rPr lang="en-US"/>
              <a:t>, </a:t>
            </a:r>
            <a:r>
              <a:rPr lang="en-US">
                <a:latin typeface="Courier New" pitchFamily="49" charset="0"/>
              </a:rPr>
              <a:t>FALSE</a:t>
            </a:r>
            <a:r>
              <a:rPr lang="en-US"/>
              <a:t>, and </a:t>
            </a:r>
            <a:r>
              <a:rPr lang="en-US">
                <a:latin typeface="Courier New" pitchFamily="49" charset="0"/>
              </a:rPr>
              <a:t>NULL</a:t>
            </a:r>
            <a:r>
              <a:rPr lang="en-US"/>
              <a:t>). </a:t>
            </a:r>
          </a:p>
          <a:p>
            <a:pPr lvl="1" eaLnBrk="1" hangingPunct="1"/>
            <a:r>
              <a:rPr lang="en-US" b="1"/>
              <a:t>Note:</a:t>
            </a:r>
            <a:r>
              <a:rPr lang="en-US"/>
              <a:t> Use </a:t>
            </a:r>
            <a:r>
              <a:rPr lang="en-US">
                <a:latin typeface="Courier New" pitchFamily="49" charset="0"/>
              </a:rPr>
              <a:t>OPEN-FOR</a:t>
            </a:r>
            <a:r>
              <a:rPr lang="en-US"/>
              <a:t>, </a:t>
            </a:r>
            <a:r>
              <a:rPr lang="en-US">
                <a:latin typeface="Courier New" pitchFamily="49" charset="0"/>
              </a:rPr>
              <a:t>FETCH</a:t>
            </a:r>
            <a:r>
              <a:rPr lang="en-US"/>
              <a:t>, and </a:t>
            </a:r>
            <a:r>
              <a:rPr lang="en-US">
                <a:latin typeface="Courier New" pitchFamily="49" charset="0"/>
              </a:rPr>
              <a:t>CLOSE</a:t>
            </a:r>
            <a:r>
              <a:rPr lang="en-US"/>
              <a:t> for a multirow query. </a:t>
            </a:r>
            <a:r>
              <a:rPr lang="en-US">
                <a:ea typeface="SimSun" pitchFamily="2" charset="-122"/>
              </a:rPr>
              <a:t>The syntax shown in the slide is not complete because support exists for bulk-processing operations (which is a topic that is not covered in this course).</a:t>
            </a:r>
            <a:endParaRPr lang="en-US"/>
          </a:p>
        </p:txBody>
      </p:sp>
      <p:sp>
        <p:nvSpPr>
          <p:cNvPr id="337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904AEA21-FFED-4D9F-A7EC-CCC8A1A01645}" type="slidenum">
              <a:rPr lang="en-US" smtClean="0">
                <a:solidFill>
                  <a:srgbClr val="000000"/>
                </a:solidFill>
                <a:latin typeface="Arial" charset="0"/>
              </a:rPr>
              <a:pPr>
                <a:defRPr/>
              </a:pPr>
              <a:t>325</a:t>
            </a:fld>
            <a:endParaRPr lang="en-US">
              <a:solidFill>
                <a:srgbClr val="000000"/>
              </a:solidFill>
              <a:latin typeface="Arial" charset="0"/>
            </a:endParaRPr>
          </a:p>
        </p:txBody>
      </p:sp>
    </p:spTree>
    <p:extLst>
      <p:ext uri="{BB962C8B-B14F-4D97-AF65-F5344CB8AC3E}">
        <p14:creationId xmlns:p14="http://schemas.microsoft.com/office/powerpoint/2010/main" val="4775596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Rot="1" noChangeAspect="1" noChangeArrowheads="1" noTextEdit="1"/>
          </p:cNvSpPr>
          <p:nvPr>
            <p:ph type="sldImg"/>
          </p:nvPr>
        </p:nvSpPr>
        <p:spPr>
          <a:ln/>
        </p:spPr>
      </p:sp>
      <p:sp>
        <p:nvSpPr>
          <p:cNvPr id="3993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four available methods for NDS that are listed in the slide are increasingly general. That is, Method 2 encompasses Method 1, Method 3 encompasses Methods 1 and 2, and Method 4 encompasses Methods 1, 2, and 3. However, each method is most useful for handling a certain kind of SQL statement, as follows: </a:t>
            </a:r>
          </a:p>
          <a:p>
            <a:pPr lvl="1" eaLnBrk="1" hangingPunct="1"/>
            <a:r>
              <a:rPr lang="en-US" b="1"/>
              <a:t>Method 1</a:t>
            </a:r>
            <a:endParaRPr lang="en-US"/>
          </a:p>
          <a:p>
            <a:pPr lvl="1" eaLnBrk="1" hangingPunct="1"/>
            <a:r>
              <a:rPr lang="en-US"/>
              <a:t>This method lets your program accept or build a dynamic SQL statement, and then immediately execute it using the </a:t>
            </a:r>
            <a:r>
              <a:rPr lang="en-US">
                <a:latin typeface="Courier New" pitchFamily="49" charset="0"/>
              </a:rPr>
              <a:t>EXECUTE IMMEDIATE</a:t>
            </a:r>
            <a:r>
              <a:rPr lang="en-US"/>
              <a:t> command. The SQL statement must not be a query (</a:t>
            </a:r>
            <a:r>
              <a:rPr lang="en-US">
                <a:latin typeface="Courier New" pitchFamily="49" charset="0"/>
              </a:rPr>
              <a:t>SELECT</a:t>
            </a:r>
            <a:r>
              <a:rPr lang="en-US"/>
              <a:t> statement) and must not contain any placeholders for input host variables. For example, the following host strings qualify: </a:t>
            </a:r>
          </a:p>
          <a:p>
            <a:pPr lvl="2" eaLnBrk="1" hangingPunct="1">
              <a:buSzPct val="70000"/>
              <a:buFont typeface="Courier New" pitchFamily="49" charset="0"/>
              <a:buChar char="•"/>
            </a:pPr>
            <a:r>
              <a:rPr lang="en-US">
                <a:latin typeface="Courier New" pitchFamily="49" charset="0"/>
              </a:rPr>
              <a:t>DELETE FROM EMPLOYEES WHERE DEPTNO = 20</a:t>
            </a:r>
          </a:p>
          <a:p>
            <a:pPr lvl="2" eaLnBrk="1" hangingPunct="1">
              <a:buSzPct val="70000"/>
              <a:buFont typeface="Courier New" pitchFamily="49" charset="0"/>
              <a:buChar char="•"/>
            </a:pPr>
            <a:r>
              <a:rPr lang="en-US">
                <a:latin typeface="Courier New" pitchFamily="49" charset="0"/>
              </a:rPr>
              <a:t>GRANT SELECT ON EMPLOYEES TO scott</a:t>
            </a:r>
          </a:p>
          <a:p>
            <a:pPr lvl="1" eaLnBrk="1" hangingPunct="1"/>
            <a:r>
              <a:rPr lang="en-US"/>
              <a:t>With Method 1, the SQL statement is parsed every time it is executed. </a:t>
            </a:r>
          </a:p>
          <a:p>
            <a:pPr lvl="1" eaLnBrk="1" hangingPunct="1"/>
            <a:r>
              <a:rPr lang="en-US" b="1"/>
              <a:t>Note</a:t>
            </a:r>
          </a:p>
          <a:p>
            <a:pPr lvl="2" eaLnBrk="1" hangingPunct="1"/>
            <a:r>
              <a:rPr lang="en-US"/>
              <a:t>Examples of non-queries include data definition language (DDLs) statements, </a:t>
            </a:r>
            <a:r>
              <a:rPr lang="en-US">
                <a:latin typeface="Courier New" pitchFamily="49" charset="0"/>
              </a:rPr>
              <a:t>UPDATE</a:t>
            </a:r>
            <a:r>
              <a:rPr lang="en-US"/>
              <a:t>s, </a:t>
            </a:r>
            <a:r>
              <a:rPr lang="en-US">
                <a:latin typeface="Courier New" pitchFamily="49" charset="0"/>
              </a:rPr>
              <a:t>INSERT</a:t>
            </a:r>
            <a:r>
              <a:rPr lang="en-US"/>
              <a:t>s, or </a:t>
            </a:r>
            <a:r>
              <a:rPr lang="en-US">
                <a:latin typeface="Courier New" pitchFamily="49" charset="0"/>
              </a:rPr>
              <a:t>DELETE</a:t>
            </a:r>
            <a:r>
              <a:rPr lang="en-US"/>
              <a:t>s.</a:t>
            </a:r>
          </a:p>
          <a:p>
            <a:pPr lvl="2" eaLnBrk="1" hangingPunct="1"/>
            <a:r>
              <a:rPr lang="en-US"/>
              <a:t>The term </a:t>
            </a:r>
            <a:r>
              <a:rPr lang="en-US" i="1"/>
              <a:t>select-list item</a:t>
            </a:r>
            <a:r>
              <a:rPr lang="en-US"/>
              <a:t> includes column names and expressions such as </a:t>
            </a:r>
            <a:r>
              <a:rPr lang="en-US">
                <a:latin typeface="Courier New" pitchFamily="49" charset="0"/>
              </a:rPr>
              <a:t>SAL * 1.10</a:t>
            </a:r>
            <a:r>
              <a:rPr lang="en-US"/>
              <a:t> and </a:t>
            </a:r>
            <a:r>
              <a:rPr lang="en-US">
                <a:latin typeface="Courier New" pitchFamily="49" charset="0"/>
              </a:rPr>
              <a:t>MAX(SAL)</a:t>
            </a:r>
            <a:r>
              <a:rPr lang="en-US"/>
              <a:t>.</a:t>
            </a:r>
          </a:p>
        </p:txBody>
      </p:sp>
      <p:sp>
        <p:nvSpPr>
          <p:cNvPr id="348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EC0EDF93-A48C-443C-9DAA-42D8C9329AB7}" type="slidenum">
              <a:rPr lang="en-US" smtClean="0">
                <a:solidFill>
                  <a:srgbClr val="000000"/>
                </a:solidFill>
                <a:latin typeface="Arial" charset="0"/>
              </a:rPr>
              <a:pPr>
                <a:defRPr/>
              </a:pPr>
              <a:t>326</a:t>
            </a:fld>
            <a:endParaRPr lang="en-US">
              <a:solidFill>
                <a:srgbClr val="000000"/>
              </a:solidFill>
              <a:latin typeface="Arial" charset="0"/>
            </a:endParaRPr>
          </a:p>
        </p:txBody>
      </p:sp>
    </p:spTree>
    <p:extLst>
      <p:ext uri="{BB962C8B-B14F-4D97-AF65-F5344CB8AC3E}">
        <p14:creationId xmlns:p14="http://schemas.microsoft.com/office/powerpoint/2010/main" val="82206211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Rot="1" noChangeAspect="1" noChangeArrowheads="1" noTextEdit="1"/>
          </p:cNvSpPr>
          <p:nvPr>
            <p:ph type="sldImg"/>
          </p:nvPr>
        </p:nvSpPr>
        <p:spPr>
          <a:ln/>
        </p:spPr>
      </p:sp>
      <p:sp>
        <p:nvSpPr>
          <p:cNvPr id="4096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95000"/>
              </a:lnSpc>
            </a:pPr>
            <a:r>
              <a:rPr lang="en-US"/>
              <a:t>The code examples show the creation of a </a:t>
            </a:r>
            <a:r>
              <a:rPr lang="en-US">
                <a:latin typeface="Courier New" pitchFamily="49" charset="0"/>
              </a:rPr>
              <a:t>create_table</a:t>
            </a:r>
            <a:r>
              <a:rPr lang="en-US"/>
              <a:t> procedure that accepts the table name and column definitions (specifications) as parameters.</a:t>
            </a:r>
          </a:p>
          <a:p>
            <a:pPr lvl="1" eaLnBrk="1" hangingPunct="1">
              <a:lnSpc>
                <a:spcPct val="95000"/>
              </a:lnSpc>
              <a:spcBef>
                <a:spcPct val="20000"/>
              </a:spcBef>
            </a:pPr>
            <a:r>
              <a:rPr lang="en-US"/>
              <a:t>The procedure call shows the creation of a table called </a:t>
            </a:r>
            <a:r>
              <a:rPr lang="en-US">
                <a:latin typeface="Courier New" pitchFamily="49" charset="0"/>
              </a:rPr>
              <a:t>EMPLOYEE_NAMES</a:t>
            </a:r>
            <a:r>
              <a:rPr lang="en-US"/>
              <a:t> with two columns:</a:t>
            </a:r>
          </a:p>
          <a:p>
            <a:pPr lvl="2" eaLnBrk="1" hangingPunct="1">
              <a:lnSpc>
                <a:spcPct val="95000"/>
              </a:lnSpc>
            </a:pPr>
            <a:r>
              <a:rPr lang="en-US"/>
              <a:t>An ID column with a </a:t>
            </a:r>
            <a:r>
              <a:rPr lang="en-US">
                <a:latin typeface="Courier New" pitchFamily="49" charset="0"/>
              </a:rPr>
              <a:t>NUMBER</a:t>
            </a:r>
            <a:r>
              <a:rPr lang="en-US"/>
              <a:t> data type used as a primary key</a:t>
            </a:r>
          </a:p>
          <a:p>
            <a:pPr lvl="2" eaLnBrk="1" hangingPunct="1">
              <a:lnSpc>
                <a:spcPct val="95000"/>
              </a:lnSpc>
            </a:pPr>
            <a:r>
              <a:rPr lang="en-US"/>
              <a:t>A name column of up to 40 characters for the employee name</a:t>
            </a:r>
          </a:p>
          <a:p>
            <a:pPr lvl="1" eaLnBrk="1" hangingPunct="1">
              <a:lnSpc>
                <a:spcPct val="95000"/>
              </a:lnSpc>
              <a:spcBef>
                <a:spcPct val="20000"/>
              </a:spcBef>
            </a:pPr>
            <a:r>
              <a:rPr lang="en-US"/>
              <a:t>Any DDL statement can be executed by using the syntax shown in the slide, whether the statement is dynamically constructed or specified as a literal string. You can create and execute a statement that is stored in a PL/SQL string variable, as in the following example:</a:t>
            </a:r>
          </a:p>
          <a:p>
            <a:pPr lvl="4" eaLnBrk="1" hangingPunct="1"/>
            <a:r>
              <a:rPr lang="en-US"/>
              <a:t>CREATE OR REPLACE PROCEDURE add_col(p_table_name VARCHAR2,</a:t>
            </a:r>
          </a:p>
          <a:p>
            <a:pPr lvl="4" eaLnBrk="1" hangingPunct="1"/>
            <a:r>
              <a:rPr lang="en-US"/>
              <a:t>                         p_col_spec   VARCHAR2) IS</a:t>
            </a:r>
          </a:p>
          <a:p>
            <a:pPr lvl="4" eaLnBrk="1" hangingPunct="1"/>
            <a:r>
              <a:rPr lang="en-US"/>
              <a:t>  v_stmt VARCHAR2(100) := 'ALTER TABLE ' || p_table_name ||</a:t>
            </a:r>
          </a:p>
          <a:p>
            <a:pPr lvl="4" eaLnBrk="1" hangingPunct="1"/>
            <a:r>
              <a:rPr lang="en-US"/>
              <a:t>                          ' ADD '|| p_col_spec;</a:t>
            </a:r>
          </a:p>
          <a:p>
            <a:pPr lvl="4" eaLnBrk="1" hangingPunct="1"/>
            <a:r>
              <a:rPr lang="en-US"/>
              <a:t>BEGIN</a:t>
            </a:r>
          </a:p>
          <a:p>
            <a:pPr lvl="4" eaLnBrk="1" hangingPunct="1"/>
            <a:r>
              <a:rPr lang="en-US"/>
              <a:t>  EXECUTE IMMEDIATE v_stmt;</a:t>
            </a:r>
          </a:p>
          <a:p>
            <a:pPr lvl="4" eaLnBrk="1" hangingPunct="1"/>
            <a:r>
              <a:rPr lang="en-US"/>
              <a:t>END;</a:t>
            </a:r>
          </a:p>
          <a:p>
            <a:pPr lvl="4" eaLnBrk="1" hangingPunct="1"/>
            <a:r>
              <a:rPr lang="en-US"/>
              <a:t>/</a:t>
            </a:r>
          </a:p>
          <a:p>
            <a:pPr lvl="1" eaLnBrk="1" hangingPunct="1">
              <a:spcBef>
                <a:spcPct val="20000"/>
              </a:spcBef>
            </a:pPr>
            <a:r>
              <a:rPr lang="en-US"/>
              <a:t>To add a new column to a table, enter the following:</a:t>
            </a:r>
          </a:p>
          <a:p>
            <a:pPr lvl="4" eaLnBrk="1" hangingPunct="1"/>
            <a:r>
              <a:rPr lang="en-US"/>
              <a:t>EXECUTE add_col('employee_names', 'salary number(8,2)')</a:t>
            </a:r>
          </a:p>
        </p:txBody>
      </p:sp>
      <p:sp>
        <p:nvSpPr>
          <p:cNvPr id="368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5A3C50A3-A74A-4FE3-8BD0-51781D33BA66}" type="slidenum">
              <a:rPr lang="en-US" smtClean="0">
                <a:solidFill>
                  <a:srgbClr val="000000"/>
                </a:solidFill>
                <a:latin typeface="Arial" charset="0"/>
              </a:rPr>
              <a:pPr>
                <a:defRPr/>
              </a:pPr>
              <a:t>327</a:t>
            </a:fld>
            <a:endParaRPr lang="en-US">
              <a:solidFill>
                <a:srgbClr val="000000"/>
              </a:solidFill>
              <a:latin typeface="Arial" charset="0"/>
            </a:endParaRPr>
          </a:p>
        </p:txBody>
      </p:sp>
    </p:spTree>
    <p:extLst>
      <p:ext uri="{BB962C8B-B14F-4D97-AF65-F5344CB8AC3E}">
        <p14:creationId xmlns:p14="http://schemas.microsoft.com/office/powerpoint/2010/main" val="12953103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Rot="1" noChangeAspect="1" noChangeArrowheads="1" noTextEdit="1"/>
          </p:cNvSpPr>
          <p:nvPr>
            <p:ph type="sldImg"/>
          </p:nvPr>
        </p:nvSpPr>
        <p:spPr>
          <a:ln/>
        </p:spPr>
      </p:sp>
      <p:sp>
        <p:nvSpPr>
          <p:cNvPr id="4198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first code example in the slide defines a dynamic SQL statement using Method 1</a:t>
            </a:r>
            <a:r>
              <a:rPr lang="en-US">
                <a:cs typeface="Times New Roman" pitchFamily="18" charset="0"/>
              </a:rPr>
              <a:t>—that is, n</a:t>
            </a:r>
            <a:r>
              <a:rPr lang="en-US"/>
              <a:t>onquery without host variables. The examples in the slide demonstrate the following:</a:t>
            </a:r>
          </a:p>
          <a:p>
            <a:pPr lvl="2" eaLnBrk="1" hangingPunct="1"/>
            <a:r>
              <a:rPr lang="en-US"/>
              <a:t>The </a:t>
            </a:r>
            <a:r>
              <a:rPr lang="en-US">
                <a:latin typeface="Courier New" pitchFamily="49" charset="0"/>
              </a:rPr>
              <a:t>del_rows</a:t>
            </a:r>
            <a:r>
              <a:rPr lang="en-US"/>
              <a:t> function deletes rows from a specified table and returns the number of rows deleted by using the implicit </a:t>
            </a:r>
            <a:r>
              <a:rPr lang="en-US">
                <a:latin typeface="Courier New" pitchFamily="49" charset="0"/>
              </a:rPr>
              <a:t>SQL</a:t>
            </a:r>
            <a:r>
              <a:rPr lang="en-US"/>
              <a:t> cursor </a:t>
            </a:r>
            <a:r>
              <a:rPr lang="en-US">
                <a:latin typeface="Courier New" pitchFamily="49" charset="0"/>
              </a:rPr>
              <a:t>%ROWCOUNT</a:t>
            </a:r>
            <a:r>
              <a:rPr lang="en-US"/>
              <a:t> attribute. Executing the function is shown below the example for creating a function.</a:t>
            </a:r>
          </a:p>
          <a:p>
            <a:pPr lvl="2" eaLnBrk="1" hangingPunct="1"/>
            <a:r>
              <a:rPr lang="en-US"/>
              <a:t>The </a:t>
            </a:r>
            <a:r>
              <a:rPr lang="en-US">
                <a:latin typeface="Courier New" pitchFamily="49" charset="0"/>
              </a:rPr>
              <a:t>add_row</a:t>
            </a:r>
            <a:r>
              <a:rPr lang="en-US"/>
              <a:t> procedure shows how to provide input values to a dynamic SQL statement with the </a:t>
            </a:r>
            <a:r>
              <a:rPr lang="en-US">
                <a:latin typeface="Courier New" pitchFamily="49" charset="0"/>
              </a:rPr>
              <a:t>USING</a:t>
            </a:r>
            <a:r>
              <a:rPr lang="en-US"/>
              <a:t> clause. The bind variable names </a:t>
            </a:r>
            <a:r>
              <a:rPr lang="en-US">
                <a:latin typeface="Courier New" pitchFamily="49" charset="0"/>
              </a:rPr>
              <a:t>:1</a:t>
            </a:r>
            <a:r>
              <a:rPr lang="en-US"/>
              <a:t> and </a:t>
            </a:r>
            <a:r>
              <a:rPr lang="en-US">
                <a:latin typeface="Courier New" pitchFamily="49" charset="0"/>
              </a:rPr>
              <a:t>:2</a:t>
            </a:r>
            <a:r>
              <a:rPr lang="en-US"/>
              <a:t> are not important; however, the order of the parameter names (</a:t>
            </a:r>
            <a:r>
              <a:rPr lang="en-US">
                <a:latin typeface="Courier New" pitchFamily="49" charset="0"/>
              </a:rPr>
              <a:t>p_id</a:t>
            </a:r>
            <a:r>
              <a:rPr lang="en-US"/>
              <a:t> and </a:t>
            </a:r>
            <a:r>
              <a:rPr lang="en-US">
                <a:latin typeface="Courier New" pitchFamily="49" charset="0"/>
              </a:rPr>
              <a:t>p_name</a:t>
            </a:r>
            <a:r>
              <a:rPr lang="en-US"/>
              <a:t>) in the </a:t>
            </a:r>
            <a:r>
              <a:rPr lang="en-US">
                <a:latin typeface="Courier New" pitchFamily="49" charset="0"/>
              </a:rPr>
              <a:t>USING</a:t>
            </a:r>
            <a:r>
              <a:rPr lang="en-US"/>
              <a:t> clause is associated with the bind variables by position, in the order of their respective appearance. Therefore, the PL/SQL parameter </a:t>
            </a:r>
            <a:r>
              <a:rPr lang="en-US">
                <a:latin typeface="Courier New" pitchFamily="49" charset="0"/>
              </a:rPr>
              <a:t>p_id</a:t>
            </a:r>
            <a:r>
              <a:rPr lang="en-US"/>
              <a:t> is assigned to the </a:t>
            </a:r>
            <a:r>
              <a:rPr lang="en-US">
                <a:latin typeface="Courier New" pitchFamily="49" charset="0"/>
              </a:rPr>
              <a:t>:1 </a:t>
            </a:r>
            <a:r>
              <a:rPr lang="en-US"/>
              <a:t>placeholder, and the </a:t>
            </a:r>
            <a:r>
              <a:rPr lang="en-US">
                <a:latin typeface="Courier New" pitchFamily="49" charset="0"/>
              </a:rPr>
              <a:t>p_name</a:t>
            </a:r>
            <a:r>
              <a:rPr lang="en-US"/>
              <a:t> parameter is assigned to the </a:t>
            </a:r>
            <a:r>
              <a:rPr lang="en-US">
                <a:latin typeface="Courier New" pitchFamily="49" charset="0"/>
              </a:rPr>
              <a:t>:2</a:t>
            </a:r>
            <a:r>
              <a:rPr lang="en-US"/>
              <a:t> placeholder. Placeholder or bind variable names can be alphanumeric but must be preceded with a colon.</a:t>
            </a:r>
          </a:p>
          <a:p>
            <a:pPr lvl="1" eaLnBrk="1" hangingPunct="1"/>
            <a:r>
              <a:rPr lang="en-US" b="1"/>
              <a:t>Note:</a:t>
            </a:r>
            <a:r>
              <a:rPr lang="en-US"/>
              <a:t> The </a:t>
            </a:r>
            <a:r>
              <a:rPr lang="en-US">
                <a:solidFill>
                  <a:schemeClr val="tx1"/>
                </a:solidFill>
                <a:latin typeface="Courier New" pitchFamily="49" charset="0"/>
              </a:rPr>
              <a:t>EXECUTE</a:t>
            </a:r>
            <a:r>
              <a:rPr lang="en-US">
                <a:solidFill>
                  <a:schemeClr val="tx1"/>
                </a:solidFill>
              </a:rPr>
              <a:t> </a:t>
            </a:r>
            <a:r>
              <a:rPr lang="en-US">
                <a:solidFill>
                  <a:schemeClr val="tx1"/>
                </a:solidFill>
                <a:latin typeface="Courier New" pitchFamily="49" charset="0"/>
              </a:rPr>
              <a:t>IMMEDIATE</a:t>
            </a:r>
            <a:r>
              <a:rPr lang="en-US"/>
              <a:t> statement prepares (parses) and immediately executes the dynamic SQL statement. Dynamic SQL statements are always parsed. </a:t>
            </a:r>
          </a:p>
          <a:p>
            <a:pPr lvl="1" eaLnBrk="1" hangingPunct="1"/>
            <a:r>
              <a:rPr lang="en-US"/>
              <a:t>Also, note that a </a:t>
            </a:r>
            <a:r>
              <a:rPr lang="en-US">
                <a:latin typeface="Courier New" pitchFamily="49" charset="0"/>
              </a:rPr>
              <a:t>COMMIT</a:t>
            </a:r>
            <a:r>
              <a:rPr lang="en-US"/>
              <a:t> operation is not performed in either of the examples. Therefore, the operations can be undone with a </a:t>
            </a:r>
            <a:r>
              <a:rPr lang="en-US">
                <a:latin typeface="Courier New" pitchFamily="49" charset="0"/>
              </a:rPr>
              <a:t>ROLLBACK</a:t>
            </a:r>
            <a:r>
              <a:rPr lang="en-US"/>
              <a:t> statement.</a:t>
            </a:r>
          </a:p>
        </p:txBody>
      </p:sp>
      <p:sp>
        <p:nvSpPr>
          <p:cNvPr id="378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802FB79B-DAF9-41F4-836D-A71CE765B6C0}" type="slidenum">
              <a:rPr lang="en-US" smtClean="0">
                <a:solidFill>
                  <a:srgbClr val="000000"/>
                </a:solidFill>
                <a:latin typeface="Arial" charset="0"/>
              </a:rPr>
              <a:pPr>
                <a:defRPr/>
              </a:pPr>
              <a:t>328</a:t>
            </a:fld>
            <a:endParaRPr lang="en-US">
              <a:solidFill>
                <a:srgbClr val="000000"/>
              </a:solidFill>
              <a:latin typeface="Arial" charset="0"/>
            </a:endParaRPr>
          </a:p>
        </p:txBody>
      </p:sp>
    </p:spTree>
    <p:extLst>
      <p:ext uri="{BB962C8B-B14F-4D97-AF65-F5344CB8AC3E}">
        <p14:creationId xmlns:p14="http://schemas.microsoft.com/office/powerpoint/2010/main" val="123849564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code example in the slide is an example of defining a dynamic SQL statement using Method 3 with a single row queried</a:t>
            </a:r>
            <a:r>
              <a:rPr lang="en-US" dirty="0">
                <a:cs typeface="Times New Roman" pitchFamily="18" charset="0"/>
              </a:rPr>
              <a:t>—that is, q</a:t>
            </a:r>
            <a:r>
              <a:rPr lang="en-US" dirty="0"/>
              <a:t>uery with a known number of select-list items and input host variables. </a:t>
            </a:r>
          </a:p>
          <a:p>
            <a:pPr lvl="1" eaLnBrk="1" hangingPunct="1"/>
            <a:r>
              <a:rPr lang="en-US" dirty="0"/>
              <a:t>The single-row query example demonstrates the </a:t>
            </a:r>
            <a:r>
              <a:rPr lang="en-US" dirty="0" err="1">
                <a:latin typeface="Courier New" pitchFamily="49" charset="0"/>
                <a:cs typeface="Times New Roman" pitchFamily="18" charset="0"/>
              </a:rPr>
              <a:t>get_emp</a:t>
            </a:r>
            <a:r>
              <a:rPr lang="en-US" dirty="0">
                <a:cs typeface="Times New Roman" pitchFamily="18" charset="0"/>
              </a:rPr>
              <a:t> </a:t>
            </a:r>
            <a:r>
              <a:rPr lang="en-US" dirty="0"/>
              <a:t>function that retrieves an </a:t>
            </a:r>
            <a:r>
              <a:rPr lang="en-US" dirty="0">
                <a:latin typeface="Courier New" pitchFamily="49" charset="0"/>
              </a:rPr>
              <a:t>EMPLOYEES</a:t>
            </a:r>
            <a:r>
              <a:rPr lang="en-US" dirty="0"/>
              <a:t> record into a variable specified in the </a:t>
            </a:r>
            <a:r>
              <a:rPr lang="en-US" dirty="0">
                <a:latin typeface="Courier New" pitchFamily="49" charset="0"/>
              </a:rPr>
              <a:t>INTO</a:t>
            </a:r>
            <a:r>
              <a:rPr lang="en-US" dirty="0"/>
              <a:t> clause. It also shows how to provide input values for the </a:t>
            </a:r>
            <a:r>
              <a:rPr lang="en-US" dirty="0">
                <a:latin typeface="Courier New" pitchFamily="49" charset="0"/>
              </a:rPr>
              <a:t>WHERE</a:t>
            </a:r>
            <a:r>
              <a:rPr lang="en-US" dirty="0"/>
              <a:t> clause.</a:t>
            </a:r>
          </a:p>
          <a:p>
            <a:pPr lvl="1" eaLnBrk="1" hangingPunct="1"/>
            <a:r>
              <a:rPr lang="en-US" dirty="0"/>
              <a:t>The anonymous block is used to execute the </a:t>
            </a:r>
            <a:r>
              <a:rPr lang="en-US" dirty="0" err="1">
                <a:latin typeface="Courier New" pitchFamily="49" charset="0"/>
                <a:cs typeface="Times New Roman" pitchFamily="18" charset="0"/>
              </a:rPr>
              <a:t>get_emp</a:t>
            </a:r>
            <a:r>
              <a:rPr lang="en-US" dirty="0">
                <a:cs typeface="Times New Roman" pitchFamily="18" charset="0"/>
              </a:rPr>
              <a:t> </a:t>
            </a:r>
            <a:r>
              <a:rPr lang="en-US" dirty="0"/>
              <a:t>function and return the result into a local </a:t>
            </a:r>
            <a:r>
              <a:rPr lang="en-US" dirty="0">
                <a:latin typeface="Courier New" pitchFamily="49" charset="0"/>
              </a:rPr>
              <a:t>EMPLOYEES</a:t>
            </a:r>
            <a:r>
              <a:rPr lang="en-US" dirty="0"/>
              <a:t> record variable.</a:t>
            </a:r>
          </a:p>
          <a:p>
            <a:pPr lvl="1" eaLnBrk="1" hangingPunct="1"/>
            <a:r>
              <a:rPr lang="en-US" dirty="0"/>
              <a:t>The example could be enhanced to provide alternative </a:t>
            </a:r>
            <a:r>
              <a:rPr lang="en-US" dirty="0">
                <a:latin typeface="Courier New" pitchFamily="49" charset="0"/>
              </a:rPr>
              <a:t>WHERE</a:t>
            </a:r>
            <a:r>
              <a:rPr lang="en-US" dirty="0"/>
              <a:t> clauses depending on input parameter values, making it more suitable for dynamic SQL processing.</a:t>
            </a:r>
          </a:p>
          <a:p>
            <a:pPr lvl="1" eaLnBrk="1" hangingPunct="1"/>
            <a:r>
              <a:rPr lang="en-US" b="1" dirty="0"/>
              <a:t>Note</a:t>
            </a:r>
          </a:p>
          <a:p>
            <a:pPr lvl="2" eaLnBrk="1" hangingPunct="1"/>
            <a:r>
              <a:rPr lang="en-US" dirty="0"/>
              <a:t>For an example of “Dynamic SQL with a </a:t>
            </a:r>
            <a:r>
              <a:rPr lang="en-US" dirty="0" err="1"/>
              <a:t>Multirow</a:t>
            </a:r>
            <a:r>
              <a:rPr lang="en-US" dirty="0"/>
              <a:t> Query: Example” using </a:t>
            </a:r>
            <a:r>
              <a:rPr lang="en-US" dirty="0">
                <a:latin typeface="Courier New" pitchFamily="49" charset="0"/>
              </a:rPr>
              <a:t>REF CURSORS</a:t>
            </a:r>
            <a:r>
              <a:rPr lang="en-US" dirty="0"/>
              <a:t>, see the </a:t>
            </a:r>
            <a:r>
              <a:rPr lang="en-US" dirty="0">
                <a:latin typeface="Courier New" pitchFamily="49" charset="0"/>
              </a:rPr>
              <a:t>demo_06_13_a</a:t>
            </a:r>
            <a:r>
              <a:rPr lang="en-US" dirty="0"/>
              <a:t> in the </a:t>
            </a:r>
            <a:r>
              <a:rPr lang="en-US" dirty="0">
                <a:latin typeface="Courier New" pitchFamily="49" charset="0"/>
              </a:rPr>
              <a:t>/home/oracle/labs/</a:t>
            </a:r>
            <a:r>
              <a:rPr lang="en-US" dirty="0" err="1">
                <a:latin typeface="Courier New" pitchFamily="49" charset="0"/>
              </a:rPr>
              <a:t>plpu</a:t>
            </a:r>
            <a:r>
              <a:rPr lang="en-US" dirty="0">
                <a:latin typeface="Courier New" pitchFamily="49" charset="0"/>
              </a:rPr>
              <a:t>/demo</a:t>
            </a:r>
            <a:r>
              <a:rPr lang="en-US" dirty="0"/>
              <a:t> folder. </a:t>
            </a:r>
          </a:p>
          <a:p>
            <a:pPr lvl="2" eaLnBrk="1" hangingPunct="1"/>
            <a:r>
              <a:rPr lang="en-US" dirty="0"/>
              <a:t>For an example on using </a:t>
            </a:r>
            <a:r>
              <a:rPr lang="en-US" dirty="0">
                <a:latin typeface="Courier New" pitchFamily="49" charset="0"/>
              </a:rPr>
              <a:t>REF CURSORS</a:t>
            </a:r>
            <a:r>
              <a:rPr lang="en-US" dirty="0"/>
              <a:t>, see the </a:t>
            </a:r>
            <a:r>
              <a:rPr lang="en-US" dirty="0">
                <a:latin typeface="Courier New" pitchFamily="49" charset="0"/>
              </a:rPr>
              <a:t>demo_06_13_b</a:t>
            </a:r>
            <a:r>
              <a:rPr lang="en-US" dirty="0"/>
              <a:t> in the </a:t>
            </a:r>
            <a:r>
              <a:rPr lang="en-US" dirty="0">
                <a:latin typeface="Courier New" pitchFamily="49" charset="0"/>
              </a:rPr>
              <a:t>/home/oracle/labs/</a:t>
            </a:r>
            <a:r>
              <a:rPr lang="en-US" dirty="0" err="1">
                <a:latin typeface="Courier New" pitchFamily="49" charset="0"/>
              </a:rPr>
              <a:t>plpu</a:t>
            </a:r>
            <a:r>
              <a:rPr lang="en-US" dirty="0">
                <a:latin typeface="Courier New" pitchFamily="49" charset="0"/>
              </a:rPr>
              <a:t>/demo</a:t>
            </a:r>
            <a:r>
              <a:rPr lang="en-US" dirty="0"/>
              <a:t> folder.</a:t>
            </a:r>
          </a:p>
          <a:p>
            <a:pPr lvl="2" eaLnBrk="1" hangingPunct="1"/>
            <a:r>
              <a:rPr lang="en-US" dirty="0">
                <a:latin typeface="Courier New" pitchFamily="49" charset="0"/>
              </a:rPr>
              <a:t>REF</a:t>
            </a:r>
            <a:r>
              <a:rPr lang="en-US" dirty="0"/>
              <a:t> </a:t>
            </a:r>
            <a:r>
              <a:rPr lang="en-US" dirty="0">
                <a:latin typeface="Courier New" pitchFamily="49" charset="0"/>
              </a:rPr>
              <a:t>CURSORS</a:t>
            </a:r>
            <a:r>
              <a:rPr lang="en-US" dirty="0"/>
              <a:t> are covered in the </a:t>
            </a:r>
            <a:r>
              <a:rPr lang="en-US" i="1" dirty="0"/>
              <a:t>Oracle Database 19c: Advanced PL/SQL or Oracle Database 10g: Advanced PL/SQL</a:t>
            </a:r>
            <a:r>
              <a:rPr lang="en-US" dirty="0"/>
              <a:t>. </a:t>
            </a:r>
          </a:p>
        </p:txBody>
      </p:sp>
      <p:sp>
        <p:nvSpPr>
          <p:cNvPr id="389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04335AD8-7BC2-4688-93B2-DDFC86906A60}" type="slidenum">
              <a:rPr lang="en-US" smtClean="0">
                <a:solidFill>
                  <a:srgbClr val="000000"/>
                </a:solidFill>
                <a:latin typeface="Arial" charset="0"/>
              </a:rPr>
              <a:pPr>
                <a:defRPr/>
              </a:pPr>
              <a:t>329</a:t>
            </a:fld>
            <a:endParaRPr lang="en-US">
              <a:solidFill>
                <a:srgbClr val="000000"/>
              </a:solidFill>
              <a:latin typeface="Arial" charset="0"/>
            </a:endParaRPr>
          </a:p>
        </p:txBody>
      </p:sp>
    </p:spTree>
    <p:extLst>
      <p:ext uri="{BB962C8B-B14F-4D97-AF65-F5344CB8AC3E}">
        <p14:creationId xmlns:p14="http://schemas.microsoft.com/office/powerpoint/2010/main" val="80236573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7"/>
          <p:cNvSpPr>
            <a:spLocks noGrp="1"/>
          </p:cNvSpPr>
          <p:nvPr>
            <p:ph type="body" idx="1"/>
          </p:nvPr>
        </p:nvSpPr>
        <p:spPr>
          <a:xfrm>
            <a:off x="549180" y="5315181"/>
            <a:ext cx="5958203" cy="32037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Dynamically Executing a PL/SQL Block</a:t>
            </a:r>
          </a:p>
          <a:p>
            <a:pPr lvl="1"/>
            <a:r>
              <a:rPr lang="en-US"/>
              <a:t>The </a:t>
            </a:r>
            <a:r>
              <a:rPr lang="en-US">
                <a:latin typeface="Courier New" pitchFamily="49" charset="0"/>
              </a:rPr>
              <a:t>annual_sal</a:t>
            </a:r>
            <a:r>
              <a:rPr lang="en-US"/>
              <a:t> function dynamically constructs an anonymous PL/SQL block. The PL/SQL block contains bind variables for:</a:t>
            </a:r>
          </a:p>
          <a:p>
            <a:pPr lvl="2"/>
            <a:r>
              <a:rPr lang="en-US"/>
              <a:t>The input of the employee ID using the </a:t>
            </a:r>
            <a:r>
              <a:rPr lang="en-US">
                <a:latin typeface="Courier New" pitchFamily="49" charset="0"/>
              </a:rPr>
              <a:t>:empid</a:t>
            </a:r>
            <a:r>
              <a:rPr lang="en-US"/>
              <a:t> placeholder</a:t>
            </a:r>
          </a:p>
          <a:p>
            <a:pPr lvl="2"/>
            <a:r>
              <a:rPr lang="en-US"/>
              <a:t>The output result computing the annual employees’ salary using the placeholder called </a:t>
            </a:r>
            <a:r>
              <a:rPr lang="en-US">
                <a:latin typeface="Courier New" pitchFamily="49" charset="0"/>
              </a:rPr>
              <a:t>:res</a:t>
            </a:r>
          </a:p>
          <a:p>
            <a:pPr lvl="1"/>
            <a:r>
              <a:rPr lang="en-US" b="1"/>
              <a:t>Note:</a:t>
            </a:r>
            <a:r>
              <a:rPr lang="en-US"/>
              <a:t> This example demonstrates how to use the </a:t>
            </a:r>
            <a:r>
              <a:rPr lang="en-US">
                <a:latin typeface="Courier New" pitchFamily="49" charset="0"/>
              </a:rPr>
              <a:t>OUT</a:t>
            </a:r>
            <a:r>
              <a:rPr lang="en-US"/>
              <a:t> result syntax (in the </a:t>
            </a:r>
            <a:r>
              <a:rPr lang="en-US">
                <a:latin typeface="Courier New" pitchFamily="49" charset="0"/>
              </a:rPr>
              <a:t>USING</a:t>
            </a:r>
            <a:r>
              <a:rPr lang="en-US"/>
              <a:t> clause of the </a:t>
            </a:r>
            <a:r>
              <a:rPr lang="en-US">
                <a:latin typeface="Courier New" pitchFamily="49" charset="0"/>
              </a:rPr>
              <a:t>EXECUTE IMMEDIATE</a:t>
            </a:r>
            <a:r>
              <a:rPr lang="en-US"/>
              <a:t> statement) to obtain the result calculated by the PL/SQL block. The procedure output variables and function return values can be obtained in a similar way from a dynamically executed anonymous PL/SQL block.</a:t>
            </a:r>
          </a:p>
          <a:p>
            <a:pPr lvl="1"/>
            <a:r>
              <a:rPr lang="en-US"/>
              <a:t>The output of the slide example is as follows:</a:t>
            </a:r>
          </a:p>
        </p:txBody>
      </p:sp>
      <p:sp>
        <p:nvSpPr>
          <p:cNvPr id="39939"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987AE91A-2650-405B-AD00-22C768E479C8}" type="slidenum">
              <a:rPr lang="en-US" smtClean="0">
                <a:solidFill>
                  <a:srgbClr val="000000"/>
                </a:solidFill>
                <a:latin typeface="Arial" charset="0"/>
              </a:rPr>
              <a:pPr>
                <a:defRPr/>
              </a:pPr>
              <a:t>330</a:t>
            </a:fld>
            <a:endParaRPr lang="en-US">
              <a:solidFill>
                <a:srgbClr val="000000"/>
              </a:solidFill>
              <a:latin typeface="Arial" charset="0"/>
            </a:endParaRPr>
          </a:p>
        </p:txBody>
      </p:sp>
      <p:sp>
        <p:nvSpPr>
          <p:cNvPr id="44036" name="Slide Image Placeholder 16"/>
          <p:cNvSpPr>
            <a:spLocks noGrp="1" noRot="1" noChangeAspect="1" noTextEdit="1"/>
          </p:cNvSpPr>
          <p:nvPr>
            <p:ph type="sldImg"/>
          </p:nvPr>
        </p:nvSpPr>
        <p:spPr>
          <a:ln/>
        </p:spPr>
      </p:sp>
      <p:pic>
        <p:nvPicPr>
          <p:cNvPr id="440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7547462"/>
            <a:ext cx="3056305" cy="51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83715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Rot="1" noChangeAspect="1" noChangeArrowheads="1" noTextEdit="1"/>
          </p:cNvSpPr>
          <p:nvPr>
            <p:ph type="sldImg"/>
          </p:nvPr>
        </p:nvSpPr>
        <p:spPr>
          <a:ln/>
        </p:spPr>
      </p:sp>
      <p:sp>
        <p:nvSpPr>
          <p:cNvPr id="4505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compile_plsql</a:t>
            </a:r>
            <a:r>
              <a:rPr lang="en-US"/>
              <a:t> procedure in the example can be used to compile different PL/SQL code using the </a:t>
            </a:r>
            <a:r>
              <a:rPr lang="en-US">
                <a:latin typeface="Courier New" pitchFamily="49" charset="0"/>
              </a:rPr>
              <a:t>ALTER</a:t>
            </a:r>
            <a:r>
              <a:rPr lang="en-US"/>
              <a:t> DDL statement. Four basic forms of the </a:t>
            </a:r>
            <a:r>
              <a:rPr lang="en-US">
                <a:latin typeface="Courier New" pitchFamily="49" charset="0"/>
              </a:rPr>
              <a:t>ALTER</a:t>
            </a:r>
            <a:r>
              <a:rPr lang="en-US"/>
              <a:t> statement are shown to compile:</a:t>
            </a:r>
          </a:p>
          <a:p>
            <a:pPr lvl="2" eaLnBrk="1" hangingPunct="1"/>
            <a:r>
              <a:rPr lang="en-US"/>
              <a:t>A procedure</a:t>
            </a:r>
          </a:p>
          <a:p>
            <a:pPr lvl="2" eaLnBrk="1" hangingPunct="1"/>
            <a:r>
              <a:rPr lang="en-US"/>
              <a:t>A function</a:t>
            </a:r>
          </a:p>
          <a:p>
            <a:pPr lvl="2" eaLnBrk="1" hangingPunct="1"/>
            <a:r>
              <a:rPr lang="en-US"/>
              <a:t>A package specification</a:t>
            </a:r>
          </a:p>
          <a:p>
            <a:pPr lvl="2" eaLnBrk="1" hangingPunct="1"/>
            <a:r>
              <a:rPr lang="en-US"/>
              <a:t>A package body</a:t>
            </a:r>
          </a:p>
          <a:p>
            <a:pPr lvl="1" eaLnBrk="1" hangingPunct="1"/>
            <a:r>
              <a:rPr lang="en-US" b="1"/>
              <a:t>Note: </a:t>
            </a:r>
            <a:r>
              <a:rPr lang="en-US"/>
              <a:t>If you leave out the keyword </a:t>
            </a:r>
            <a:r>
              <a:rPr lang="en-US">
                <a:latin typeface="Courier New" pitchFamily="49" charset="0"/>
              </a:rPr>
              <a:t>SPECIFICATION</a:t>
            </a:r>
            <a:r>
              <a:rPr lang="en-US"/>
              <a:t> or </a:t>
            </a:r>
            <a:r>
              <a:rPr lang="en-US">
                <a:latin typeface="Courier New" pitchFamily="49" charset="0"/>
              </a:rPr>
              <a:t>BODY</a:t>
            </a:r>
            <a:r>
              <a:rPr lang="en-US"/>
              <a:t> with the </a:t>
            </a:r>
            <a:r>
              <a:rPr lang="en-US">
                <a:latin typeface="Courier New" pitchFamily="49" charset="0"/>
              </a:rPr>
              <a:t>ALTER PACKAGE</a:t>
            </a:r>
            <a:r>
              <a:rPr lang="en-US"/>
              <a:t> statement, then the specification and body are both compiled.</a:t>
            </a:r>
          </a:p>
          <a:p>
            <a:pPr lvl="1" eaLnBrk="1" hangingPunct="1"/>
            <a:r>
              <a:rPr lang="en-US"/>
              <a:t>Here are examples of calling the procedure in the slide for each of the four cases, respectively:</a:t>
            </a:r>
          </a:p>
          <a:p>
            <a:pPr lvl="4" eaLnBrk="1" hangingPunct="1"/>
            <a:r>
              <a:rPr lang="en-US"/>
              <a:t>EXEC compile_plsql ('list_employees', 'procedure')</a:t>
            </a:r>
          </a:p>
          <a:p>
            <a:pPr lvl="4" eaLnBrk="1" hangingPunct="1"/>
            <a:r>
              <a:rPr lang="en-US"/>
              <a:t>EXEC compile_plsql ('get_emp', 'function')</a:t>
            </a:r>
          </a:p>
          <a:p>
            <a:pPr lvl="4" eaLnBrk="1" hangingPunct="1"/>
            <a:r>
              <a:rPr lang="en-US"/>
              <a:t>EXEC compile_plsql ('mypack', 'package', 'specification') </a:t>
            </a:r>
          </a:p>
          <a:p>
            <a:pPr lvl="4" eaLnBrk="1" hangingPunct="1"/>
            <a:r>
              <a:rPr lang="en-US"/>
              <a:t>EXEC compile_plsql ('mypack', 'package', 'body')</a:t>
            </a:r>
          </a:p>
          <a:p>
            <a:pPr lvl="1" eaLnBrk="1" hangingPunct="1">
              <a:lnSpc>
                <a:spcPct val="90000"/>
              </a:lnSpc>
            </a:pPr>
            <a:r>
              <a:rPr lang="en-US"/>
              <a:t>Here is an example of compiling with </a:t>
            </a:r>
            <a:r>
              <a:rPr lang="en-US">
                <a:latin typeface="Courier New" pitchFamily="49" charset="0"/>
              </a:rPr>
              <a:t>debug</a:t>
            </a:r>
            <a:r>
              <a:rPr lang="en-US"/>
              <a:t> enabled for the </a:t>
            </a:r>
            <a:r>
              <a:rPr lang="en-US">
                <a:latin typeface="Courier New" pitchFamily="49" charset="0"/>
              </a:rPr>
              <a:t>get_emp</a:t>
            </a:r>
            <a:r>
              <a:rPr lang="en-US"/>
              <a:t> function:</a:t>
            </a:r>
          </a:p>
          <a:p>
            <a:pPr lvl="4" eaLnBrk="1" hangingPunct="1"/>
            <a:r>
              <a:rPr lang="en-US"/>
              <a:t>EXEC compile_plsql ('get_emp', 'function', 'debug')</a:t>
            </a:r>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D78493C4-C65C-4F4D-9BCE-745F7B614CD2}" type="slidenum">
              <a:rPr lang="en-US" smtClean="0">
                <a:solidFill>
                  <a:srgbClr val="000000"/>
                </a:solidFill>
                <a:latin typeface="Arial" charset="0"/>
              </a:rPr>
              <a:pPr>
                <a:defRPr/>
              </a:pPr>
              <a:t>331</a:t>
            </a:fld>
            <a:endParaRPr lang="en-US">
              <a:solidFill>
                <a:srgbClr val="000000"/>
              </a:solidFill>
              <a:latin typeface="Arial" charset="0"/>
            </a:endParaRPr>
          </a:p>
        </p:txBody>
      </p:sp>
    </p:spTree>
    <p:extLst>
      <p:ext uri="{BB962C8B-B14F-4D97-AF65-F5344CB8AC3E}">
        <p14:creationId xmlns:p14="http://schemas.microsoft.com/office/powerpoint/2010/main" val="9278391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Rot="1" noChangeAspect="1" noChangeArrowheads="1" noTextEdit="1"/>
          </p:cNvSpPr>
          <p:nvPr>
            <p:ph type="sldImg"/>
          </p:nvPr>
        </p:nvSpPr>
        <p:spPr>
          <a:ln/>
        </p:spPr>
      </p:sp>
      <p:sp>
        <p:nvSpPr>
          <p:cNvPr id="4608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SzTx/>
              <a:buFontTx/>
              <a:buNone/>
            </a:pPr>
            <a:r>
              <a:rPr lang="en-US" dirty="0"/>
              <a:t>Using </a:t>
            </a:r>
            <a:r>
              <a:rPr lang="en-US" dirty="0">
                <a:latin typeface="Courier New" pitchFamily="49" charset="0"/>
              </a:rPr>
              <a:t>DBMS_SQL</a:t>
            </a:r>
            <a:r>
              <a:rPr lang="en-US" dirty="0"/>
              <a:t>, you can write stored procedures and anonymous PL/SQL blocks that use dynamic SQL, such as executing DDL statements in PL/SQL—for example, executing a </a:t>
            </a:r>
            <a:r>
              <a:rPr lang="en-US" dirty="0">
                <a:latin typeface="Courier New" pitchFamily="49" charset="0"/>
              </a:rPr>
              <a:t>DROP</a:t>
            </a:r>
            <a:r>
              <a:rPr lang="en-US" dirty="0"/>
              <a:t> </a:t>
            </a:r>
            <a:r>
              <a:rPr lang="en-US" dirty="0">
                <a:latin typeface="Courier New" pitchFamily="49" charset="0"/>
              </a:rPr>
              <a:t>TABLE</a:t>
            </a:r>
            <a:r>
              <a:rPr lang="en-US" dirty="0"/>
              <a:t> statement. The operations provided by this package are performed under the current user, not under the package owner </a:t>
            </a:r>
            <a:r>
              <a:rPr lang="en-US" dirty="0">
                <a:latin typeface="Courier New" pitchFamily="49" charset="0"/>
              </a:rPr>
              <a:t>SYS</a:t>
            </a:r>
            <a:r>
              <a:rPr lang="en-US" dirty="0"/>
              <a:t>.</a:t>
            </a:r>
          </a:p>
          <a:p>
            <a:pPr lvl="1">
              <a:buSzTx/>
              <a:buFontTx/>
              <a:buNone/>
            </a:pPr>
            <a:r>
              <a:rPr lang="en-US" b="1" dirty="0"/>
              <a:t>Method 4: </a:t>
            </a:r>
            <a:r>
              <a:rPr lang="en-US" dirty="0"/>
              <a:t>Method 4 refers to situations where, in a dynamic SQL statement, the number of columns selected for a query or the number of bind variables set is not known until run time. In this case, you should use the </a:t>
            </a:r>
            <a:r>
              <a:rPr lang="en-US" dirty="0">
                <a:latin typeface="Courier New" pitchFamily="49" charset="0"/>
              </a:rPr>
              <a:t>DBMS_SQL</a:t>
            </a:r>
            <a:r>
              <a:rPr lang="en-US" dirty="0"/>
              <a:t> package. </a:t>
            </a:r>
          </a:p>
          <a:p>
            <a:pPr lvl="1" eaLnBrk="1" hangingPunct="1"/>
            <a:r>
              <a:rPr lang="en-US" dirty="0"/>
              <a:t>When generating dynamic SQL, you can either use the </a:t>
            </a:r>
            <a:r>
              <a:rPr lang="en-US" dirty="0">
                <a:latin typeface="Courier New" pitchFamily="49" charset="0"/>
              </a:rPr>
              <a:t>DBMS_SQL</a:t>
            </a:r>
            <a:r>
              <a:rPr lang="en-US" dirty="0"/>
              <a:t> supplied package when dealing with Method 4 situations, or you can use native dynamic SQL. Before Oracle Database 19c, each of these methods had functional limitations. In Oracle Database 19c, functionality is added to both methods to make them more complete.</a:t>
            </a:r>
          </a:p>
          <a:p>
            <a:pPr lvl="1" eaLnBrk="1" hangingPunct="1"/>
            <a:r>
              <a:rPr lang="en-US" dirty="0"/>
              <a:t>The features for executing dynamic SQL from PL/SQL had some restrictions in Oracle Database 10</a:t>
            </a:r>
            <a:r>
              <a:rPr lang="en-US" i="1" dirty="0"/>
              <a:t>g</a:t>
            </a:r>
            <a:r>
              <a:rPr lang="en-US" dirty="0"/>
              <a:t>. </a:t>
            </a:r>
            <a:r>
              <a:rPr lang="en-US" dirty="0">
                <a:latin typeface="Courier New" pitchFamily="49" charset="0"/>
              </a:rPr>
              <a:t>DBMS_SQL</a:t>
            </a:r>
            <a:r>
              <a:rPr lang="en-US" dirty="0"/>
              <a:t> was needed for Method 4 scenarios but it could not handle the full range of data types and its cursor representation was not usable by a client to the database. Native dynamic SQL was more convenient for non</a:t>
            </a:r>
            <a:r>
              <a:rPr lang="en-US" dirty="0">
                <a:cs typeface="Times New Roman" pitchFamily="18" charset="0"/>
              </a:rPr>
              <a:t>–</a:t>
            </a:r>
            <a:r>
              <a:rPr lang="en-US" dirty="0"/>
              <a:t>Method 4 scenarios, but it did not support statements bigger than 32 KB. Oracle Database 19c removes these and other restrictions to make the support of dynamic SQL from PL/SQL functionally complete.</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3B5BADF8-8AD5-49DD-918F-EF40131685E2}" type="slidenum">
              <a:rPr lang="en-US" smtClean="0">
                <a:solidFill>
                  <a:srgbClr val="000000"/>
                </a:solidFill>
                <a:latin typeface="Arial" charset="0"/>
              </a:rPr>
              <a:pPr>
                <a:defRPr/>
              </a:pPr>
              <a:t>332</a:t>
            </a:fld>
            <a:endParaRPr lang="en-US">
              <a:solidFill>
                <a:srgbClr val="000000"/>
              </a:solidFill>
              <a:latin typeface="Arial" charset="0"/>
            </a:endParaRPr>
          </a:p>
        </p:txBody>
      </p:sp>
    </p:spTree>
    <p:extLst>
      <p:ext uri="{BB962C8B-B14F-4D97-AF65-F5344CB8AC3E}">
        <p14:creationId xmlns:p14="http://schemas.microsoft.com/office/powerpoint/2010/main" val="749422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p:cNvSpPr>
            <a:spLocks noGrp="1" noRot="1" noChangeAspect="1" noChangeArrowheads="1" noTextEdit="1"/>
          </p:cNvSpPr>
          <p:nvPr>
            <p:ph type="sldImg"/>
          </p:nvPr>
        </p:nvSpPr>
        <p:spPr>
          <a:ln/>
        </p:spPr>
      </p:sp>
      <p:sp>
        <p:nvSpPr>
          <p:cNvPr id="1738755" name="Rectangle 3"/>
          <p:cNvSpPr>
            <a:spLocks noGrp="1" noChangeArrowheads="1"/>
          </p:cNvSpPr>
          <p:nvPr>
            <p:ph type="body" idx="1"/>
          </p:nvPr>
        </p:nvSpPr>
        <p:spPr>
          <a:noFill/>
          <a:ln/>
        </p:spPr>
        <p:txBody>
          <a:bodyPr/>
          <a:lstStyle/>
          <a:p>
            <a:pPr lvl="1" eaLnBrk="1" hangingPunct="1"/>
            <a:r>
              <a:rPr lang="en-US"/>
              <a:t>PL/SQL variables are usually declared to hold and manipulate data stored in a database. When you declare PL/SQL variables to hold column values, you must ensure that the variable is of the correct data type and precision. If it is not, a PL/SQL error occurs during execution. If you have to design large subprograms, this can be time consuming and error prone.</a:t>
            </a:r>
          </a:p>
          <a:p>
            <a:pPr lvl="1" eaLnBrk="1" hangingPunct="1"/>
            <a:r>
              <a:rPr lang="en-US"/>
              <a:t>Rather than hard-coding the data type and precision of a variable, you can use the </a:t>
            </a:r>
            <a:r>
              <a:rPr lang="en-US">
                <a:latin typeface="Courier New" pitchFamily="49" charset="0"/>
              </a:rPr>
              <a:t>%TYPE</a:t>
            </a:r>
            <a:br>
              <a:rPr lang="en-US">
                <a:latin typeface="Courier New" pitchFamily="49" charset="0"/>
              </a:rPr>
            </a:br>
            <a:r>
              <a:rPr lang="en-US"/>
              <a:t>attribute to declare a variable according to another previously declared variable or database</a:t>
            </a:r>
            <a:br>
              <a:rPr lang="en-US"/>
            </a:br>
            <a:r>
              <a:rPr lang="en-US"/>
              <a:t>column. The </a:t>
            </a:r>
            <a:r>
              <a:rPr lang="en-US">
                <a:latin typeface="Courier New" pitchFamily="49" charset="0"/>
              </a:rPr>
              <a:t>%TYPE</a:t>
            </a:r>
            <a:r>
              <a:rPr lang="en-US"/>
              <a:t> attribute is most often used when the value stored in the variable is derived from a table in the database. When you use the </a:t>
            </a:r>
            <a:r>
              <a:rPr lang="en-US">
                <a:latin typeface="Courier New" pitchFamily="49" charset="0"/>
              </a:rPr>
              <a:t>%TYPE</a:t>
            </a:r>
            <a:r>
              <a:rPr lang="en-US"/>
              <a:t> attribute to declare a variable, you should prefix it with the database table and column name. If you refer to a previously declared variable, prefix the variable name of the previously declared variable to the variable being declared.</a:t>
            </a:r>
          </a:p>
        </p:txBody>
      </p:sp>
      <p:sp>
        <p:nvSpPr>
          <p:cNvPr id="5632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46125926-607E-4066-A58F-6C18A5CF6A8A}" type="slidenum">
              <a:rPr lang="en-US" smtClean="0">
                <a:solidFill>
                  <a:srgbClr val="000000"/>
                </a:solidFill>
              </a:rPr>
              <a:pPr eaLnBrk="1" hangingPunct="1">
                <a:defRPr/>
              </a:pPr>
              <a:t>36</a:t>
            </a:fld>
            <a:endParaRPr lang="en-US">
              <a:solidFill>
                <a:srgbClr val="000000"/>
              </a:solidFill>
            </a:endParaRPr>
          </a:p>
        </p:txBody>
      </p:sp>
    </p:spTree>
    <p:extLst>
      <p:ext uri="{BB962C8B-B14F-4D97-AF65-F5344CB8AC3E}">
        <p14:creationId xmlns:p14="http://schemas.microsoft.com/office/powerpoint/2010/main" val="157909503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Rot="1" noChangeAspect="1" noChangeArrowheads="1" noTextEdit="1"/>
          </p:cNvSpPr>
          <p:nvPr>
            <p:ph type="sldImg"/>
          </p:nvPr>
        </p:nvSpPr>
        <p:spPr>
          <a:ln/>
        </p:spPr>
      </p:sp>
      <p:sp>
        <p:nvSpPr>
          <p:cNvPr id="4710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DBMS_SQL</a:t>
            </a:r>
            <a:r>
              <a:rPr lang="en-US"/>
              <a:t> package provides the following subprograms to execute dynamic SQL:</a:t>
            </a:r>
          </a:p>
          <a:p>
            <a:pPr lvl="2" eaLnBrk="1" hangingPunct="1">
              <a:buSzPct val="70000"/>
              <a:buFont typeface="Courier New" pitchFamily="49" charset="0"/>
              <a:buChar char="•"/>
            </a:pPr>
            <a:r>
              <a:rPr lang="en-US">
                <a:latin typeface="Courier New" pitchFamily="49" charset="0"/>
              </a:rPr>
              <a:t>OPEN_CURSOR</a:t>
            </a:r>
            <a:r>
              <a:rPr lang="en-US"/>
              <a:t> to open a new cursor and return a cursor ID number</a:t>
            </a:r>
          </a:p>
          <a:p>
            <a:pPr lvl="2" eaLnBrk="1" hangingPunct="1">
              <a:buSzPct val="70000"/>
              <a:buFont typeface="Courier New" pitchFamily="49" charset="0"/>
              <a:buChar char="•"/>
            </a:pPr>
            <a:r>
              <a:rPr lang="en-US">
                <a:latin typeface="Courier New" pitchFamily="49" charset="0"/>
              </a:rPr>
              <a:t>PARSE</a:t>
            </a:r>
            <a:r>
              <a:rPr lang="en-US"/>
              <a:t> to parse the SQL statement. Every SQL statement must be parsed by calling the </a:t>
            </a:r>
            <a:r>
              <a:rPr lang="en-US">
                <a:latin typeface="Courier New" pitchFamily="49" charset="0"/>
              </a:rPr>
              <a:t>PARSE</a:t>
            </a:r>
            <a:r>
              <a:rPr lang="en-US"/>
              <a:t> procedures. Parsing the statement checks the statement’s syntax and associates it with the cursor in your program. You can parse any DML or DDL statement. DDL statements are immediately executed when parsed.</a:t>
            </a:r>
          </a:p>
          <a:p>
            <a:pPr lvl="2" eaLnBrk="1" hangingPunct="1">
              <a:buSzPct val="70000"/>
              <a:buFont typeface="Courier New" pitchFamily="49" charset="0"/>
              <a:buChar char="•"/>
            </a:pPr>
            <a:r>
              <a:rPr lang="en-US">
                <a:latin typeface="Courier New" pitchFamily="49" charset="0"/>
              </a:rPr>
              <a:t>BIND_VARIABLE</a:t>
            </a:r>
            <a:r>
              <a:rPr lang="en-US"/>
              <a:t> to bind a given value to a bind variable identified by its name in the statement being parsed. This is not needed if the statement does not have bind variables.</a:t>
            </a:r>
          </a:p>
          <a:p>
            <a:pPr lvl="2" eaLnBrk="1" hangingPunct="1">
              <a:buSzPct val="70000"/>
              <a:buFont typeface="Courier New" pitchFamily="49" charset="0"/>
              <a:buChar char="•"/>
            </a:pPr>
            <a:r>
              <a:rPr lang="en-US">
                <a:latin typeface="Courier New" pitchFamily="49" charset="0"/>
              </a:rPr>
              <a:t>EXECUTE</a:t>
            </a:r>
            <a:r>
              <a:rPr lang="en-US"/>
              <a:t> to execute the SQL statement and return the number of rows processed</a:t>
            </a:r>
          </a:p>
          <a:p>
            <a:pPr lvl="2" eaLnBrk="1" hangingPunct="1">
              <a:buSzPct val="70000"/>
              <a:buFont typeface="Courier New" pitchFamily="49" charset="0"/>
              <a:buChar char="•"/>
            </a:pPr>
            <a:r>
              <a:rPr lang="en-US">
                <a:latin typeface="Courier New" pitchFamily="49" charset="0"/>
              </a:rPr>
              <a:t>FETCH_ROWS</a:t>
            </a:r>
            <a:r>
              <a:rPr lang="en-US"/>
              <a:t> to retrieve the next row for a query (use in a loop for multiple rows)</a:t>
            </a:r>
          </a:p>
          <a:p>
            <a:pPr lvl="2" eaLnBrk="1" hangingPunct="1">
              <a:buSzPct val="70000"/>
              <a:buFont typeface="Courier New" pitchFamily="49" charset="0"/>
              <a:buChar char="•"/>
            </a:pPr>
            <a:r>
              <a:rPr lang="en-US">
                <a:latin typeface="Courier New" pitchFamily="49" charset="0"/>
              </a:rPr>
              <a:t>CLOSE_CURSOR</a:t>
            </a:r>
            <a:r>
              <a:rPr lang="en-US"/>
              <a:t> to close the specified cursor</a:t>
            </a:r>
          </a:p>
          <a:p>
            <a:pPr lvl="1" eaLnBrk="1" hangingPunct="1"/>
            <a:r>
              <a:rPr lang="en-US" b="1"/>
              <a:t>Note:</a:t>
            </a:r>
            <a:r>
              <a:rPr lang="en-US"/>
              <a:t> Using the </a:t>
            </a:r>
            <a:r>
              <a:rPr lang="en-US">
                <a:latin typeface="Courier New" pitchFamily="49" charset="0"/>
              </a:rPr>
              <a:t>DBMS_SQL</a:t>
            </a:r>
            <a:r>
              <a:rPr lang="en-US"/>
              <a:t> package to execute DDL statements can result in a deadlock. For example, the most likely reason is that the package is being used to drop a procedure that you are still using.</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39BE4CEC-023C-46E8-B84C-D40E4376F6EE}" type="slidenum">
              <a:rPr lang="en-US" smtClean="0">
                <a:solidFill>
                  <a:srgbClr val="000000"/>
                </a:solidFill>
                <a:latin typeface="Arial" charset="0"/>
              </a:rPr>
              <a:pPr>
                <a:defRPr/>
              </a:pPr>
              <a:t>333</a:t>
            </a:fld>
            <a:endParaRPr lang="en-US">
              <a:solidFill>
                <a:srgbClr val="000000"/>
              </a:solidFill>
              <a:latin typeface="Arial" charset="0"/>
            </a:endParaRPr>
          </a:p>
        </p:txBody>
      </p:sp>
    </p:spTree>
    <p:extLst>
      <p:ext uri="{BB962C8B-B14F-4D97-AF65-F5344CB8AC3E}">
        <p14:creationId xmlns:p14="http://schemas.microsoft.com/office/powerpoint/2010/main" val="49622871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Rot="1" noChangeAspect="1" noChangeArrowheads="1" noTextEdit="1"/>
          </p:cNvSpPr>
          <p:nvPr>
            <p:ph type="sldImg"/>
          </p:nvPr>
        </p:nvSpPr>
        <p:spPr>
          <a:ln/>
        </p:spPr>
      </p:sp>
      <p:sp>
        <p:nvSpPr>
          <p:cNvPr id="48131"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DBMS_SQL</a:t>
            </a:r>
            <a:r>
              <a:rPr lang="en-US"/>
              <a:t> with a DML Statement</a:t>
            </a:r>
          </a:p>
          <a:p>
            <a:pPr lvl="1" eaLnBrk="1" hangingPunct="1"/>
            <a:r>
              <a:rPr lang="en-US"/>
              <a:t>In the slide, the table name is passed into the </a:t>
            </a:r>
            <a:r>
              <a:rPr lang="en-US">
                <a:latin typeface="Courier New" pitchFamily="49" charset="0"/>
              </a:rPr>
              <a:t>delete_all_rows</a:t>
            </a:r>
            <a:r>
              <a:rPr lang="en-US"/>
              <a:t> function. The function uses dynamic SQL to delete rows from the specified table, and returns a count representing the number of rows that are deleted after successful execution of the statement.</a:t>
            </a:r>
          </a:p>
          <a:p>
            <a:pPr lvl="1" eaLnBrk="1" hangingPunct="1"/>
            <a:r>
              <a:rPr lang="en-US"/>
              <a:t>To process a DML statement dynamically, perform the following steps:</a:t>
            </a:r>
          </a:p>
          <a:p>
            <a:pPr lvl="2" eaLnBrk="1" hangingPunct="1">
              <a:buFont typeface="Times New Roman" pitchFamily="18" charset="0"/>
              <a:buNone/>
            </a:pPr>
            <a:r>
              <a:rPr lang="en-US"/>
              <a:t>1.	Use </a:t>
            </a:r>
            <a:r>
              <a:rPr lang="en-US">
                <a:latin typeface="Courier New" pitchFamily="49" charset="0"/>
              </a:rPr>
              <a:t>OPEN_CURSOR</a:t>
            </a:r>
            <a:r>
              <a:rPr lang="en-US">
                <a:solidFill>
                  <a:schemeClr val="hlink"/>
                </a:solidFill>
              </a:rPr>
              <a:t> </a:t>
            </a:r>
            <a:r>
              <a:rPr lang="en-US"/>
              <a:t>to establish an area in memory to process a SQL statement.</a:t>
            </a:r>
          </a:p>
          <a:p>
            <a:pPr lvl="2" eaLnBrk="1" hangingPunct="1">
              <a:buFont typeface="Times New Roman" pitchFamily="18" charset="0"/>
              <a:buNone/>
            </a:pPr>
            <a:r>
              <a:rPr lang="en-US"/>
              <a:t>2.	Use </a:t>
            </a:r>
            <a:r>
              <a:rPr lang="en-US">
                <a:latin typeface="Courier New" pitchFamily="49" charset="0"/>
              </a:rPr>
              <a:t>PARSE</a:t>
            </a:r>
            <a:r>
              <a:rPr lang="en-US"/>
              <a:t> to establish the validity of the SQL statement.</a:t>
            </a:r>
          </a:p>
          <a:p>
            <a:pPr lvl="2" eaLnBrk="1" hangingPunct="1">
              <a:buFont typeface="Times New Roman" pitchFamily="18" charset="0"/>
              <a:buNone/>
            </a:pPr>
            <a:r>
              <a:rPr lang="en-US"/>
              <a:t>3.	Use the </a:t>
            </a:r>
            <a:r>
              <a:rPr lang="en-US">
                <a:latin typeface="Courier New" pitchFamily="49" charset="0"/>
              </a:rPr>
              <a:t>EXECUTE</a:t>
            </a:r>
            <a:r>
              <a:rPr lang="en-US"/>
              <a:t> function to run the SQL statement. This function returns the number of rows processed.</a:t>
            </a:r>
          </a:p>
          <a:p>
            <a:pPr lvl="2" eaLnBrk="1" hangingPunct="1">
              <a:buFont typeface="Times New Roman" pitchFamily="18" charset="0"/>
              <a:buNone/>
            </a:pPr>
            <a:r>
              <a:rPr lang="en-US"/>
              <a:t>4.	Use </a:t>
            </a:r>
            <a:r>
              <a:rPr lang="en-US">
                <a:latin typeface="Courier New" pitchFamily="49" charset="0"/>
              </a:rPr>
              <a:t>CLOSE_CURSOR</a:t>
            </a:r>
            <a:r>
              <a:rPr lang="en-US"/>
              <a:t> to close the cursor.</a:t>
            </a:r>
          </a:p>
        </p:txBody>
      </p:sp>
      <p:sp>
        <p:nvSpPr>
          <p:cNvPr id="46084"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E7D6B073-27D2-49F7-8D6F-B5E06285A26B}" type="slidenum">
              <a:rPr lang="en-US" smtClean="0">
                <a:solidFill>
                  <a:srgbClr val="000000"/>
                </a:solidFill>
                <a:latin typeface="Arial" charset="0"/>
              </a:rPr>
              <a:pPr>
                <a:defRPr/>
              </a:pPr>
              <a:t>334</a:t>
            </a:fld>
            <a:endParaRPr lang="en-US">
              <a:solidFill>
                <a:srgbClr val="000000"/>
              </a:solidFill>
              <a:latin typeface="Arial" charset="0"/>
            </a:endParaRPr>
          </a:p>
        </p:txBody>
      </p:sp>
    </p:spTree>
    <p:extLst>
      <p:ext uri="{BB962C8B-B14F-4D97-AF65-F5344CB8AC3E}">
        <p14:creationId xmlns:p14="http://schemas.microsoft.com/office/powerpoint/2010/main" val="40718921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Rot="1" noChangeAspect="1" noChangeArrowheads="1" noTextEdit="1"/>
          </p:cNvSpPr>
          <p:nvPr>
            <p:ph type="sldImg"/>
          </p:nvPr>
        </p:nvSpPr>
        <p:spPr>
          <a:ln/>
        </p:spPr>
      </p:sp>
      <p:sp>
        <p:nvSpPr>
          <p:cNvPr id="4915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performs the DML operation to insert a row into a specified table. The example demonstrates the extra step required to associate values to bind variables that exist in the SQL statement. For example, a call to the procedure shown in the slide is:</a:t>
            </a:r>
          </a:p>
          <a:p>
            <a:pPr lvl="4" eaLnBrk="1" hangingPunct="1"/>
            <a:r>
              <a:rPr lang="en-US"/>
              <a:t>EXECUTE insert_row('countries', 'LB', 'Lebanon', 4)</a:t>
            </a:r>
          </a:p>
          <a:p>
            <a:pPr lvl="1" eaLnBrk="1" hangingPunct="1"/>
            <a:r>
              <a:rPr lang="en-US"/>
              <a:t>After the statement is parsed, you must call the </a:t>
            </a:r>
            <a:r>
              <a:rPr lang="en-US">
                <a:latin typeface="Courier New" pitchFamily="49" charset="0"/>
              </a:rPr>
              <a:t>DBMS_SQL.BIND_VARIABLE</a:t>
            </a:r>
            <a:r>
              <a:rPr lang="en-US"/>
              <a:t> procedure to assign values for each bind variable that exists in the statement. The binding of values must be done before executing the code. To process a </a:t>
            </a:r>
            <a:r>
              <a:rPr lang="en-US">
                <a:latin typeface="Courier New" pitchFamily="49" charset="0"/>
              </a:rPr>
              <a:t>SELECT</a:t>
            </a:r>
            <a:r>
              <a:rPr lang="en-US"/>
              <a:t> statement dynamically, perform the following steps after opening and before closing the cursor:</a:t>
            </a:r>
          </a:p>
          <a:p>
            <a:pPr lvl="2" eaLnBrk="1" hangingPunct="1">
              <a:buFont typeface="Times New Roman" pitchFamily="18" charset="0"/>
              <a:buNone/>
            </a:pPr>
            <a:r>
              <a:rPr lang="en-US"/>
              <a:t>1.	Execute </a:t>
            </a:r>
            <a:r>
              <a:rPr lang="en-US">
                <a:latin typeface="Courier New" pitchFamily="49" charset="0"/>
              </a:rPr>
              <a:t>DBMS_SQL.DEFINE_COLUMN</a:t>
            </a:r>
            <a:r>
              <a:rPr lang="en-US"/>
              <a:t> for each column selected.</a:t>
            </a:r>
          </a:p>
          <a:p>
            <a:pPr lvl="2" eaLnBrk="1" hangingPunct="1">
              <a:buFont typeface="Times New Roman" pitchFamily="18" charset="0"/>
              <a:buNone/>
            </a:pPr>
            <a:r>
              <a:rPr lang="en-US"/>
              <a:t>2.	Execute </a:t>
            </a:r>
            <a:r>
              <a:rPr lang="en-US">
                <a:latin typeface="Courier New" pitchFamily="49" charset="0"/>
              </a:rPr>
              <a:t>DBMS_SQL.BIND_VARIABLE</a:t>
            </a:r>
            <a:r>
              <a:rPr lang="en-US"/>
              <a:t> for each bind variable in the query.</a:t>
            </a:r>
          </a:p>
          <a:p>
            <a:pPr lvl="2" eaLnBrk="1" hangingPunct="1">
              <a:buFont typeface="Times New Roman" pitchFamily="18" charset="0"/>
              <a:buNone/>
            </a:pPr>
            <a:r>
              <a:rPr lang="en-US"/>
              <a:t>3.	For each row, perform the following steps:</a:t>
            </a:r>
          </a:p>
          <a:p>
            <a:pPr lvl="3" eaLnBrk="1" hangingPunct="1">
              <a:buFont typeface="Times New Roman" pitchFamily="18" charset="0"/>
              <a:buNone/>
            </a:pPr>
            <a:r>
              <a:rPr lang="en-US">
                <a:solidFill>
                  <a:schemeClr val="tx1"/>
                </a:solidFill>
                <a:cs typeface="Times New Roman" pitchFamily="18" charset="0"/>
              </a:rPr>
              <a:t>a.	Execute </a:t>
            </a:r>
            <a:r>
              <a:rPr lang="en-US">
                <a:solidFill>
                  <a:schemeClr val="tx1"/>
                </a:solidFill>
                <a:latin typeface="Courier New" pitchFamily="49" charset="0"/>
                <a:cs typeface="Times New Roman" pitchFamily="18" charset="0"/>
              </a:rPr>
              <a:t>DBMS_SQL.FETCH_ROWS</a:t>
            </a:r>
            <a:r>
              <a:rPr lang="en-US">
                <a:solidFill>
                  <a:schemeClr val="tx1"/>
                </a:solidFill>
                <a:cs typeface="Times New Roman" pitchFamily="18" charset="0"/>
              </a:rPr>
              <a:t> to retrieve a row and return the number of rows fetched. Stop additional processing when a zero value is returned.</a:t>
            </a:r>
            <a:endParaRPr lang="en-US">
              <a:solidFill>
                <a:schemeClr val="tx1"/>
              </a:solidFill>
            </a:endParaRPr>
          </a:p>
          <a:p>
            <a:pPr lvl="3" eaLnBrk="1" hangingPunct="1">
              <a:buFont typeface="Times New Roman" pitchFamily="18" charset="0"/>
              <a:buNone/>
            </a:pPr>
            <a:r>
              <a:rPr lang="en-US"/>
              <a:t>b.	Execute </a:t>
            </a:r>
            <a:r>
              <a:rPr lang="en-US">
                <a:latin typeface="Courier New" pitchFamily="49" charset="0"/>
              </a:rPr>
              <a:t>DBMS_SQL.COLUMN_VALUE </a:t>
            </a:r>
            <a:r>
              <a:rPr lang="en-US">
                <a:ea typeface="SimSun" pitchFamily="2" charset="-122"/>
              </a:rPr>
              <a:t>to retrieve each selected column value into each PL/SQL variable for processing.</a:t>
            </a:r>
            <a:endParaRPr lang="en-US"/>
          </a:p>
          <a:p>
            <a:pPr lvl="1" eaLnBrk="1" hangingPunct="1"/>
            <a:r>
              <a:rPr lang="en-US"/>
              <a:t>Although this coding process is not complex, it is more time consuming to write and is prone to error compared with using the Native Dynamic SQL approach.</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42D601E8-DA1F-424A-A8D7-A3B32B3D6423}" type="slidenum">
              <a:rPr lang="en-US" smtClean="0">
                <a:solidFill>
                  <a:srgbClr val="000000"/>
                </a:solidFill>
                <a:latin typeface="Arial" charset="0"/>
              </a:rPr>
              <a:pPr>
                <a:defRPr/>
              </a:pPr>
              <a:t>335</a:t>
            </a:fld>
            <a:endParaRPr lang="en-US">
              <a:solidFill>
                <a:srgbClr val="000000"/>
              </a:solidFill>
              <a:latin typeface="Arial" charset="0"/>
            </a:endParaRPr>
          </a:p>
        </p:txBody>
      </p:sp>
    </p:spTree>
    <p:extLst>
      <p:ext uri="{BB962C8B-B14F-4D97-AF65-F5344CB8AC3E}">
        <p14:creationId xmlns:p14="http://schemas.microsoft.com/office/powerpoint/2010/main" val="47889598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Rot="1" noChangeAspect="1" noChangeArrowheads="1" noTextEdit="1"/>
          </p:cNvSpPr>
          <p:nvPr>
            <p:ph type="sldImg"/>
          </p:nvPr>
        </p:nvSpPr>
        <p:spPr>
          <a:ln/>
        </p:spPr>
      </p:sp>
      <p:sp>
        <p:nvSpPr>
          <p:cNvPr id="5017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discovered how to dynamically create any SQL statement and execute it using the Native Dynamic SQL statements. Dynamically executing SQL and PL/SQL code extends the capabilities of PL/SQL beyond query and transactional operations. For earlier releases of the database, you could achieve similar results with the </a:t>
            </a:r>
            <a:r>
              <a:rPr lang="en-US">
                <a:latin typeface="Courier New" pitchFamily="49" charset="0"/>
              </a:rPr>
              <a:t>DBMS_SQL</a:t>
            </a:r>
            <a:r>
              <a:rPr lang="en-US"/>
              <a:t> package.</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5847F28C-1269-45EA-82A0-E26A68C4FCAF}" type="slidenum">
              <a:rPr lang="en-US" smtClean="0">
                <a:solidFill>
                  <a:srgbClr val="000000"/>
                </a:solidFill>
                <a:latin typeface="Arial" charset="0"/>
              </a:rPr>
              <a:pPr>
                <a:defRPr/>
              </a:pPr>
              <a:t>336</a:t>
            </a:fld>
            <a:endParaRPr lang="en-US">
              <a:solidFill>
                <a:srgbClr val="000000"/>
              </a:solidFill>
              <a:latin typeface="Arial" charset="0"/>
            </a:endParaRPr>
          </a:p>
        </p:txBody>
      </p:sp>
    </p:spTree>
    <p:extLst>
      <p:ext uri="{BB962C8B-B14F-4D97-AF65-F5344CB8AC3E}">
        <p14:creationId xmlns:p14="http://schemas.microsoft.com/office/powerpoint/2010/main" val="261054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850702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to use package specifications to standardize names for constant values and exceptions. You learn how to create subprograms in the </a:t>
            </a:r>
            <a:r>
              <a:rPr lang="en-US">
                <a:latin typeface="Courier New" pitchFamily="49" charset="0"/>
              </a:rPr>
              <a:t>Declaration</a:t>
            </a:r>
            <a:r>
              <a:rPr lang="en-US"/>
              <a:t> section of any PL/SQL block for using locally in the block. The </a:t>
            </a:r>
            <a:r>
              <a:rPr lang="en-US">
                <a:latin typeface="Courier New" pitchFamily="49" charset="0"/>
              </a:rPr>
              <a:t>AUTHID</a:t>
            </a:r>
            <a:r>
              <a:rPr lang="en-US"/>
              <a:t> compiler directive is discussed to show how you can manage run-time privileges of the PL/SQL code, and create independent transactions by using the </a:t>
            </a:r>
            <a:r>
              <a:rPr lang="en-US">
                <a:latin typeface="Courier New" pitchFamily="49" charset="0"/>
              </a:rPr>
              <a:t>AUTONOMOUS</a:t>
            </a:r>
            <a:r>
              <a:rPr lang="en-US">
                <a:cs typeface="Times New Roman" pitchFamily="18" charset="0"/>
              </a:rPr>
              <a:t> </a:t>
            </a:r>
            <a:r>
              <a:rPr lang="en-US">
                <a:latin typeface="Courier New" pitchFamily="49" charset="0"/>
              </a:rPr>
              <a:t>TRANSACTION</a:t>
            </a:r>
            <a:r>
              <a:rPr lang="en-US"/>
              <a:t> directive for subprograms.</a:t>
            </a:r>
          </a:p>
          <a:p>
            <a:pPr lvl="1" eaLnBrk="1" hangingPunct="1"/>
            <a:r>
              <a:rPr lang="en-US"/>
              <a:t>This lesson also covers some performance considerations that can be applied to PL/SQL applications, such as bulk binding operations with a single SQL statement, the </a:t>
            </a:r>
            <a:r>
              <a:rPr lang="en-US">
                <a:latin typeface="Courier New" pitchFamily="49" charset="0"/>
              </a:rPr>
              <a:t>RETURNING</a:t>
            </a:r>
            <a:r>
              <a:rPr lang="en-US"/>
              <a:t> clause, and the </a:t>
            </a:r>
            <a:r>
              <a:rPr lang="en-US">
                <a:latin typeface="Courier New" pitchFamily="49" charset="0"/>
              </a:rPr>
              <a:t>NOCOPY</a:t>
            </a:r>
            <a:r>
              <a:rPr lang="en-US">
                <a:cs typeface="Times New Roman" pitchFamily="18" charset="0"/>
              </a:rPr>
              <a:t> </a:t>
            </a:r>
            <a:r>
              <a:rPr lang="en-US"/>
              <a:t>and </a:t>
            </a:r>
            <a:r>
              <a:rPr lang="en-US">
                <a:latin typeface="Courier New" pitchFamily="49" charset="0"/>
              </a:rPr>
              <a:t>PARALLEL</a:t>
            </a:r>
            <a:r>
              <a:rPr lang="en-US"/>
              <a:t> </a:t>
            </a:r>
            <a:r>
              <a:rPr lang="en-US">
                <a:latin typeface="Courier New" pitchFamily="49" charset="0"/>
              </a:rPr>
              <a:t>ENABLE</a:t>
            </a:r>
            <a:r>
              <a:rPr lang="en-US"/>
              <a:t> hints.</a:t>
            </a:r>
          </a:p>
        </p:txBody>
      </p:sp>
      <p:sp>
        <p:nvSpPr>
          <p:cNvPr id="4301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F8E16756-8EDE-43F0-B45E-07F241490C44}" type="slidenum">
              <a:rPr lang="en-US" smtClean="0">
                <a:solidFill>
                  <a:srgbClr val="000000"/>
                </a:solidFill>
              </a:rPr>
              <a:pPr>
                <a:defRPr/>
              </a:pPr>
              <a:t>338</a:t>
            </a:fld>
            <a:endParaRPr lang="en-US">
              <a:solidFill>
                <a:srgbClr val="000000"/>
              </a:solidFill>
            </a:endParaRPr>
          </a:p>
        </p:txBody>
      </p:sp>
    </p:spTree>
    <p:extLst>
      <p:ext uri="{BB962C8B-B14F-4D97-AF65-F5344CB8AC3E}">
        <p14:creationId xmlns:p14="http://schemas.microsoft.com/office/powerpoint/2010/main" val="186458901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Rot="1" noChangeAspect="1" noChangeArrowheads="1" noTextEdit="1"/>
          </p:cNvSpPr>
          <p:nvPr>
            <p:ph type="sldImg"/>
          </p:nvPr>
        </p:nvSpPr>
        <p:spPr>
          <a:ln/>
        </p:spPr>
      </p:sp>
      <p:sp>
        <p:nvSpPr>
          <p:cNvPr id="4813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cs typeface="Times New Roman" pitchFamily="18" charset="0"/>
              </a:rPr>
              <a:t>When several developers are writing their own exception handlers in an application, there could be inconsistencies in the handling of error situations. Unless certain standards are adhered to, the situation can become confusing because of the different approaches followed in handling the same error or because of the display of conflicting error messages that confuse users. To overcome these, you can:</a:t>
            </a:r>
            <a:endParaRPr lang="en-US"/>
          </a:p>
          <a:p>
            <a:pPr lvl="2" eaLnBrk="1" hangingPunct="1"/>
            <a:r>
              <a:rPr lang="en-US"/>
              <a:t>Implement company standards that use a consistent approach to error handling across the entire application</a:t>
            </a:r>
          </a:p>
          <a:p>
            <a:pPr lvl="2" eaLnBrk="1" hangingPunct="1"/>
            <a:r>
              <a:rPr lang="en-US"/>
              <a:t>Create predefined, generic exception handlers that produce consistency in the application</a:t>
            </a:r>
          </a:p>
          <a:p>
            <a:pPr lvl="2" eaLnBrk="1" hangingPunct="1"/>
            <a:r>
              <a:rPr lang="en-US"/>
              <a:t>Write and call programs that produce consistent error messages</a:t>
            </a:r>
          </a:p>
          <a:p>
            <a:pPr lvl="1" eaLnBrk="1" hangingPunct="1"/>
            <a:r>
              <a:rPr lang="en-US"/>
              <a:t>All good programming environments promote naming and coding standards. In PL/SQL, a good place to start implementing naming and coding standards is with commonly used constants and exceptions that occur in the application domain.</a:t>
            </a:r>
          </a:p>
          <a:p>
            <a:pPr lvl="1" eaLnBrk="1" hangingPunct="1"/>
            <a:r>
              <a:rPr lang="en-US"/>
              <a:t>The PL/SQL package specification construct is an excellent component to support standardization because all identifiers declared in the package specification are public. They are visible to the subprograms that are developed by the owner of the package and all code with </a:t>
            </a:r>
            <a:r>
              <a:rPr lang="en-US">
                <a:latin typeface="Courier New" pitchFamily="49" charset="0"/>
              </a:rPr>
              <a:t>EXECUTE</a:t>
            </a:r>
            <a:r>
              <a:rPr lang="en-US"/>
              <a:t> rights to the package specification.</a:t>
            </a:r>
          </a:p>
        </p:txBody>
      </p:sp>
      <p:sp>
        <p:nvSpPr>
          <p:cNvPr id="4506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570E945-5348-4098-AF7C-85DA04A9441D}" type="slidenum">
              <a:rPr lang="en-US" smtClean="0">
                <a:solidFill>
                  <a:srgbClr val="000000"/>
                </a:solidFill>
              </a:rPr>
              <a:pPr>
                <a:defRPr/>
              </a:pPr>
              <a:t>339</a:t>
            </a:fld>
            <a:endParaRPr lang="en-US">
              <a:solidFill>
                <a:srgbClr val="000000"/>
              </a:solidFill>
            </a:endParaRPr>
          </a:p>
        </p:txBody>
      </p:sp>
    </p:spTree>
    <p:extLst>
      <p:ext uri="{BB962C8B-B14F-4D97-AF65-F5344CB8AC3E}">
        <p14:creationId xmlns:p14="http://schemas.microsoft.com/office/powerpoint/2010/main" val="65067438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error_pkg</a:t>
            </a:r>
            <a:r>
              <a:rPr lang="en-US"/>
              <a:t> package is a standardized exception package. It declares a set of programmer-defined exception identifiers. Because many of the Oracle database predefined exceptions do not have identifying names, the example package shown in the slide uses the </a:t>
            </a:r>
            <a:r>
              <a:rPr lang="en-US">
                <a:latin typeface="Courier New" pitchFamily="49" charset="0"/>
              </a:rPr>
              <a:t>PRAGMA EXCEPTION_INIT</a:t>
            </a:r>
            <a:r>
              <a:rPr lang="en-US"/>
              <a:t> directive to associate selected exception names with an Oracle database error number. This enables you to refer to any of the exceptions in a standard way in your applications, as in the following example:</a:t>
            </a:r>
          </a:p>
          <a:p>
            <a:pPr lvl="4" eaLnBrk="1" hangingPunct="1">
              <a:spcBef>
                <a:spcPct val="25000"/>
              </a:spcBef>
            </a:pPr>
            <a:r>
              <a:rPr lang="en-US"/>
              <a:t>BEGIN</a:t>
            </a:r>
          </a:p>
          <a:p>
            <a:pPr lvl="4" eaLnBrk="1" hangingPunct="1"/>
            <a:r>
              <a:rPr lang="en-US"/>
              <a:t>  </a:t>
            </a:r>
            <a:r>
              <a:rPr lang="en-US">
                <a:cs typeface="Courier New" pitchFamily="49" charset="0"/>
              </a:rPr>
              <a:t>DELETE FROM departments</a:t>
            </a:r>
            <a:endParaRPr lang="en-US">
              <a:cs typeface="Times New Roman" pitchFamily="18" charset="0"/>
            </a:endParaRPr>
          </a:p>
          <a:p>
            <a:pPr lvl="4" eaLnBrk="1" hangingPunct="1"/>
            <a:r>
              <a:rPr lang="en-US">
                <a:cs typeface="Times New Roman" pitchFamily="18" charset="0"/>
              </a:rPr>
              <a:t>WHERE department_id = deptno;</a:t>
            </a:r>
            <a:r>
              <a:rPr lang="en-US"/>
              <a:t> </a:t>
            </a:r>
          </a:p>
          <a:p>
            <a:pPr lvl="4" eaLnBrk="1" hangingPunct="1"/>
            <a:r>
              <a:rPr lang="en-US"/>
              <a:t>  ...</a:t>
            </a:r>
          </a:p>
          <a:p>
            <a:pPr lvl="4" eaLnBrk="1" hangingPunct="1"/>
            <a:r>
              <a:rPr lang="en-US"/>
              <a:t>EXCEPTION</a:t>
            </a:r>
          </a:p>
          <a:p>
            <a:pPr lvl="4" eaLnBrk="1" hangingPunct="1"/>
            <a:r>
              <a:rPr lang="en-US"/>
              <a:t>  WHEN </a:t>
            </a:r>
            <a:r>
              <a:rPr lang="en-US" b="1"/>
              <a:t>error_pkg.e_fk_err</a:t>
            </a:r>
            <a:r>
              <a:rPr lang="en-US"/>
              <a:t> THEN</a:t>
            </a:r>
          </a:p>
          <a:p>
            <a:pPr lvl="4" eaLnBrk="1" hangingPunct="1"/>
            <a:r>
              <a:rPr lang="en-US"/>
              <a:t>  ...</a:t>
            </a:r>
          </a:p>
          <a:p>
            <a:pPr lvl="4" eaLnBrk="1" hangingPunct="1"/>
            <a:r>
              <a:rPr lang="en-US"/>
              <a:t>  WHEN OTHERS THEN</a:t>
            </a:r>
          </a:p>
          <a:p>
            <a:pPr lvl="4" eaLnBrk="1" hangingPunct="1"/>
            <a:r>
              <a:rPr lang="en-US"/>
              <a:t>  ... </a:t>
            </a:r>
          </a:p>
          <a:p>
            <a:pPr lvl="4" eaLnBrk="1" hangingPunct="1"/>
            <a:r>
              <a:rPr lang="en-US"/>
              <a:t>END;</a:t>
            </a:r>
          </a:p>
          <a:p>
            <a:pPr lvl="4" eaLnBrk="1" hangingPunct="1"/>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CAD1ADA-31A7-44E6-9A37-DA539B62D565}" type="slidenum">
              <a:rPr lang="en-US" smtClean="0">
                <a:solidFill>
                  <a:srgbClr val="000000"/>
                </a:solidFill>
              </a:rPr>
              <a:pPr>
                <a:defRPr/>
              </a:pPr>
              <a:t>340</a:t>
            </a:fld>
            <a:endParaRPr lang="en-US">
              <a:solidFill>
                <a:srgbClr val="000000"/>
              </a:solidFill>
            </a:endParaRPr>
          </a:p>
        </p:txBody>
      </p:sp>
    </p:spTree>
    <p:extLst>
      <p:ext uri="{BB962C8B-B14F-4D97-AF65-F5344CB8AC3E}">
        <p14:creationId xmlns:p14="http://schemas.microsoft.com/office/powerpoint/2010/main" val="18858424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Standardized exception handling can be implemented either as a stand-alone subprogram or a subprogram added to the package that defines the standard exceptions. Consider creating a package with:</a:t>
            </a:r>
          </a:p>
          <a:p>
            <a:pPr lvl="2" eaLnBrk="1" hangingPunct="1"/>
            <a:r>
              <a:rPr lang="en-US"/>
              <a:t>Every named exception that is to be used in the application</a:t>
            </a:r>
          </a:p>
          <a:p>
            <a:pPr lvl="2" eaLnBrk="1" hangingPunct="1"/>
            <a:r>
              <a:rPr lang="en-US"/>
              <a:t>All unnamed, programmer-defined exceptions that are used in the application. These are error numbers </a:t>
            </a:r>
            <a:r>
              <a:rPr lang="en-US">
                <a:cs typeface="Times New Roman" pitchFamily="18" charset="0"/>
              </a:rPr>
              <a:t>–</a:t>
            </a:r>
            <a:r>
              <a:rPr lang="en-US"/>
              <a:t>20000 through </a:t>
            </a:r>
            <a:r>
              <a:rPr lang="en-US">
                <a:cs typeface="Times New Roman" pitchFamily="18" charset="0"/>
              </a:rPr>
              <a:t>–</a:t>
            </a:r>
            <a:r>
              <a:rPr lang="en-US"/>
              <a:t>20999.</a:t>
            </a:r>
          </a:p>
          <a:p>
            <a:pPr lvl="2" eaLnBrk="1" hangingPunct="1"/>
            <a:r>
              <a:rPr lang="en-US"/>
              <a:t>A program to call </a:t>
            </a:r>
            <a:r>
              <a:rPr lang="en-US">
                <a:latin typeface="Courier New" pitchFamily="49" charset="0"/>
              </a:rPr>
              <a:t>RAISE_APPLICATION_ERROR</a:t>
            </a:r>
            <a:r>
              <a:rPr lang="en-US"/>
              <a:t> based on package exceptions</a:t>
            </a:r>
          </a:p>
          <a:p>
            <a:pPr lvl="2" eaLnBrk="1" hangingPunct="1"/>
            <a:r>
              <a:rPr lang="en-US"/>
              <a:t>A program to display an error based on the values of </a:t>
            </a:r>
            <a:r>
              <a:rPr lang="en-US">
                <a:latin typeface="Courier New" pitchFamily="49" charset="0"/>
              </a:rPr>
              <a:t>SQLCODE</a:t>
            </a:r>
            <a:r>
              <a:rPr lang="en-US"/>
              <a:t> and </a:t>
            </a:r>
            <a:r>
              <a:rPr lang="en-US">
                <a:latin typeface="Courier New" pitchFamily="49" charset="0"/>
              </a:rPr>
              <a:t>SQLERRM</a:t>
            </a:r>
          </a:p>
          <a:p>
            <a:pPr lvl="2" eaLnBrk="1" hangingPunct="1"/>
            <a:r>
              <a:rPr lang="en-US"/>
              <a:t>Additional objects, such as error log tables, and programs to access the tables</a:t>
            </a:r>
          </a:p>
          <a:p>
            <a:pPr lvl="1" eaLnBrk="1" hangingPunct="1"/>
            <a:r>
              <a:rPr lang="en-US"/>
              <a:t>A common practice is to use parameters that identify the name of the procedure and the location in which the error has occurred. This enables you to keep track of run-time errors more easily. An alternative is to use the </a:t>
            </a:r>
            <a:r>
              <a:rPr lang="en-US">
                <a:latin typeface="Courier New" pitchFamily="49" charset="0"/>
              </a:rPr>
              <a:t>RAISE_APPLICATION_ERROR</a:t>
            </a:r>
            <a:r>
              <a:rPr lang="en-US"/>
              <a:t> built-in procedure to keep a stack trace of exceptions that can be used to track the call sequence leading to the error. To do this, set the third optional argument to </a:t>
            </a:r>
            <a:r>
              <a:rPr lang="en-US">
                <a:latin typeface="Courier New" pitchFamily="49" charset="0"/>
              </a:rPr>
              <a:t>TRUE</a:t>
            </a:r>
            <a:r>
              <a:rPr lang="en-US"/>
              <a:t>. For example:</a:t>
            </a:r>
          </a:p>
          <a:p>
            <a:pPr lvl="4" eaLnBrk="1" hangingPunct="1"/>
            <a:r>
              <a:rPr lang="en-US"/>
              <a:t>RAISE_APPLICATION_ERROR(-20001, 'My first error', TRUE);</a:t>
            </a:r>
          </a:p>
          <a:p>
            <a:pPr lvl="1" eaLnBrk="1" hangingPunct="1"/>
            <a:r>
              <a:rPr lang="en-US"/>
              <a:t>This is meaningful when more than one exception is raised in this manner.</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EB1356A-C453-4940-8622-9025D45B9961}" type="slidenum">
              <a:rPr lang="en-US" smtClean="0">
                <a:solidFill>
                  <a:srgbClr val="000000"/>
                </a:solidFill>
              </a:rPr>
              <a:pPr>
                <a:defRPr/>
              </a:pPr>
              <a:t>341</a:t>
            </a:fld>
            <a:endParaRPr lang="en-US">
              <a:solidFill>
                <a:srgbClr val="000000"/>
              </a:solidFill>
            </a:endParaRPr>
          </a:p>
        </p:txBody>
      </p:sp>
    </p:spTree>
    <p:extLst>
      <p:ext uri="{BB962C8B-B14F-4D97-AF65-F5344CB8AC3E}">
        <p14:creationId xmlns:p14="http://schemas.microsoft.com/office/powerpoint/2010/main" val="147072286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By definition, a variable’s value changes, whereas a constant’s value cannot be changed. If you have programs that use local variables whose values should not and do not change, then convert the variables to constants. This can help with the maintenance and debugging of your code.</a:t>
            </a:r>
          </a:p>
          <a:p>
            <a:pPr lvl="1" eaLnBrk="1" hangingPunct="1"/>
            <a:r>
              <a:rPr lang="en-US"/>
              <a:t>Consider creating a single shared package with all your constants in it. This makes maintenance and change of the constants much easier. This procedure or package can be loaded on system startup for better performance.</a:t>
            </a:r>
          </a:p>
          <a:p>
            <a:pPr lvl="1" eaLnBrk="1" hangingPunct="1"/>
            <a:r>
              <a:rPr lang="en-US"/>
              <a:t>The example in the slide shows the </a:t>
            </a:r>
            <a:r>
              <a:rPr lang="en-US">
                <a:latin typeface="Courier New" pitchFamily="49" charset="0"/>
              </a:rPr>
              <a:t>constant_pkg</a:t>
            </a:r>
            <a:r>
              <a:rPr lang="en-US"/>
              <a:t> package containing a few constants. Refer to any of the package constants in your application as required. Here is an example:</a:t>
            </a:r>
          </a:p>
          <a:p>
            <a:pPr lvl="1" eaLnBrk="1" hangingPunct="1"/>
            <a:endParaRPr lang="en-US"/>
          </a:p>
          <a:p>
            <a:pPr lvl="4" eaLnBrk="1" hangingPunct="1"/>
            <a:r>
              <a:rPr lang="en-US"/>
              <a:t>BEGIN</a:t>
            </a:r>
          </a:p>
          <a:p>
            <a:pPr lvl="4" eaLnBrk="1" hangingPunct="1"/>
            <a:r>
              <a:rPr lang="en-US"/>
              <a:t>  UPDATE employees</a:t>
            </a:r>
          </a:p>
          <a:p>
            <a:pPr lvl="4" eaLnBrk="1" hangingPunct="1"/>
            <a:r>
              <a:rPr lang="en-US"/>
              <a:t>     SET salary  = salary + 200</a:t>
            </a:r>
          </a:p>
          <a:p>
            <a:pPr lvl="4" eaLnBrk="1" hangingPunct="1"/>
            <a:r>
              <a:rPr lang="en-US"/>
              <a:t>  WHERE salary &lt;= </a:t>
            </a:r>
            <a:r>
              <a:rPr lang="en-US" b="1"/>
              <a:t>constant_pkg.c_min_sal</a:t>
            </a:r>
            <a:r>
              <a:rPr lang="en-US"/>
              <a:t>;</a:t>
            </a:r>
          </a:p>
          <a:p>
            <a:pPr lvl="4" eaLnBrk="1" hangingPunct="1"/>
            <a:r>
              <a:rPr lang="en-US"/>
              <a:t>END;</a:t>
            </a:r>
          </a:p>
          <a:p>
            <a:pPr lvl="4" eaLnBrk="1" hangingPunct="1"/>
            <a:r>
              <a:rPr lang="en-US"/>
              <a:t>/</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91ED85EF-29FF-4019-9184-AD98B5278127}" type="slidenum">
              <a:rPr lang="en-US" smtClean="0">
                <a:solidFill>
                  <a:srgbClr val="000000"/>
                </a:solidFill>
              </a:rPr>
              <a:pPr>
                <a:defRPr/>
              </a:pPr>
              <a:t>342</a:t>
            </a:fld>
            <a:endParaRPr lang="en-US">
              <a:solidFill>
                <a:srgbClr val="000000"/>
              </a:solidFill>
            </a:endParaRPr>
          </a:p>
        </p:txBody>
      </p:sp>
    </p:spTree>
    <p:extLst>
      <p:ext uri="{BB962C8B-B14F-4D97-AF65-F5344CB8AC3E}">
        <p14:creationId xmlns:p14="http://schemas.microsoft.com/office/powerpoint/2010/main" val="60760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Rectangle 2"/>
          <p:cNvSpPr>
            <a:spLocks noGrp="1" noRot="1" noChangeAspect="1" noChangeArrowheads="1" noTextEdit="1"/>
          </p:cNvSpPr>
          <p:nvPr>
            <p:ph type="sldImg"/>
          </p:nvPr>
        </p:nvSpPr>
        <p:spPr>
          <a:ln/>
        </p:spPr>
      </p:sp>
      <p:sp>
        <p:nvSpPr>
          <p:cNvPr id="1739779" name="Rectangle 3"/>
          <p:cNvSpPr>
            <a:spLocks noGrp="1" noChangeArrowheads="1"/>
          </p:cNvSpPr>
          <p:nvPr>
            <p:ph type="body" idx="1"/>
          </p:nvPr>
        </p:nvSpPr>
        <p:spPr>
          <a:noFill/>
          <a:ln/>
        </p:spPr>
        <p:txBody>
          <a:bodyPr/>
          <a:lstStyle/>
          <a:p>
            <a:pPr lvl="1" eaLnBrk="1" hangingPunct="1"/>
            <a:r>
              <a:rPr lang="en-US"/>
              <a:t>Declare variables to store the last name of an employee. The </a:t>
            </a:r>
            <a:r>
              <a:rPr lang="en-US">
                <a:latin typeface="Courier New" pitchFamily="49" charset="0"/>
              </a:rPr>
              <a:t>v</a:t>
            </a:r>
            <a:r>
              <a:rPr lang="en-US"/>
              <a:t>_</a:t>
            </a:r>
            <a:r>
              <a:rPr lang="en-US">
                <a:latin typeface="Courier New" pitchFamily="49" charset="0"/>
              </a:rPr>
              <a:t>emp_lname</a:t>
            </a:r>
            <a:r>
              <a:rPr lang="en-US"/>
              <a:t> variable is defined to be of the same data type as the </a:t>
            </a:r>
            <a:r>
              <a:rPr lang="en-US">
                <a:latin typeface="Courier New" pitchFamily="49" charset="0"/>
              </a:rPr>
              <a:t>v</a:t>
            </a:r>
            <a:r>
              <a:rPr lang="en-US"/>
              <a:t>_</a:t>
            </a:r>
            <a:r>
              <a:rPr lang="en-US">
                <a:latin typeface="Courier New" pitchFamily="49" charset="0"/>
              </a:rPr>
              <a:t>last_name</a:t>
            </a:r>
            <a:r>
              <a:rPr lang="en-US"/>
              <a:t> column in the </a:t>
            </a:r>
            <a:r>
              <a:rPr lang="en-US">
                <a:latin typeface="Courier New" pitchFamily="49" charset="0"/>
              </a:rPr>
              <a:t>employees</a:t>
            </a:r>
            <a:r>
              <a:rPr lang="en-US"/>
              <a:t> table. The </a:t>
            </a:r>
            <a:r>
              <a:rPr lang="en-US">
                <a:latin typeface="Courier New" pitchFamily="49" charset="0"/>
              </a:rPr>
              <a:t>%TYPE</a:t>
            </a:r>
            <a:r>
              <a:rPr lang="en-US"/>
              <a:t> attribute provides the data type of a database column.</a:t>
            </a:r>
          </a:p>
          <a:p>
            <a:pPr lvl="1" eaLnBrk="1" hangingPunct="1"/>
            <a:r>
              <a:rPr lang="en-US"/>
              <a:t>Declare variables to store the balance of a bank account, as well as the minimum balance, which is 1,000. The </a:t>
            </a:r>
            <a:r>
              <a:rPr lang="en-US">
                <a:latin typeface="Courier New" pitchFamily="49" charset="0"/>
              </a:rPr>
              <a:t>v</a:t>
            </a:r>
            <a:r>
              <a:rPr lang="en-US"/>
              <a:t>_</a:t>
            </a:r>
            <a:r>
              <a:rPr lang="en-US">
                <a:latin typeface="Courier New" pitchFamily="49" charset="0"/>
              </a:rPr>
              <a:t>min_balance</a:t>
            </a:r>
            <a:r>
              <a:rPr lang="en-US"/>
              <a:t> variable is defined to be of the same data type as the v_</a:t>
            </a:r>
            <a:r>
              <a:rPr lang="en-US">
                <a:latin typeface="Courier New" pitchFamily="49" charset="0"/>
              </a:rPr>
              <a:t>balance</a:t>
            </a:r>
            <a:r>
              <a:rPr lang="en-US"/>
              <a:t> variable. The </a:t>
            </a:r>
            <a:r>
              <a:rPr lang="en-US">
                <a:latin typeface="Courier New" pitchFamily="49" charset="0"/>
              </a:rPr>
              <a:t>%TYPE</a:t>
            </a:r>
            <a:r>
              <a:rPr lang="en-US"/>
              <a:t> attribute provides the data type of a variable. </a:t>
            </a:r>
          </a:p>
          <a:p>
            <a:pPr lvl="1" eaLnBrk="1" hangingPunct="1"/>
            <a:r>
              <a:rPr lang="en-US"/>
              <a:t>A </a:t>
            </a:r>
            <a:r>
              <a:rPr lang="en-US">
                <a:latin typeface="Courier New" pitchFamily="49" charset="0"/>
              </a:rPr>
              <a:t>NOT</a:t>
            </a:r>
            <a:r>
              <a:rPr lang="en-US"/>
              <a:t> </a:t>
            </a:r>
            <a:r>
              <a:rPr lang="en-US">
                <a:latin typeface="Courier New" pitchFamily="49" charset="0"/>
              </a:rPr>
              <a:t>NULL</a:t>
            </a:r>
            <a:r>
              <a:rPr lang="en-US"/>
              <a:t> database column constraint does not apply to variables that are declared using </a:t>
            </a:r>
            <a:r>
              <a:rPr lang="en-US">
                <a:latin typeface="Courier New" pitchFamily="49" charset="0"/>
              </a:rPr>
              <a:t>%TYPE</a:t>
            </a:r>
            <a:r>
              <a:rPr lang="en-US"/>
              <a:t>. Therefore, if you declare a variable using the </a:t>
            </a:r>
            <a:r>
              <a:rPr lang="en-US">
                <a:latin typeface="Courier New" pitchFamily="49" charset="0"/>
              </a:rPr>
              <a:t>%TYPE</a:t>
            </a:r>
            <a:r>
              <a:rPr lang="en-US"/>
              <a:t> attribute that uses a database column defined as </a:t>
            </a:r>
            <a:r>
              <a:rPr lang="en-US">
                <a:latin typeface="Courier New" pitchFamily="49" charset="0"/>
              </a:rPr>
              <a:t>NOT</a:t>
            </a:r>
            <a:r>
              <a:rPr lang="en-US"/>
              <a:t> </a:t>
            </a:r>
            <a:r>
              <a:rPr lang="en-US">
                <a:latin typeface="Courier New" pitchFamily="49" charset="0"/>
              </a:rPr>
              <a:t>NULL</a:t>
            </a:r>
            <a:r>
              <a:rPr lang="en-US"/>
              <a:t>, you can assign the </a:t>
            </a:r>
            <a:r>
              <a:rPr lang="en-US">
                <a:latin typeface="Courier New" pitchFamily="49" charset="0"/>
              </a:rPr>
              <a:t>NULL</a:t>
            </a:r>
            <a:r>
              <a:rPr lang="en-US"/>
              <a:t> value to the variable.</a:t>
            </a:r>
          </a:p>
        </p:txBody>
      </p:sp>
      <p:sp>
        <p:nvSpPr>
          <p:cNvPr id="5734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0C7EBBB-F6AC-4BD0-AA10-A1CA8C05A57D}" type="slidenum">
              <a:rPr lang="en-US" smtClean="0">
                <a:solidFill>
                  <a:srgbClr val="000000"/>
                </a:solidFill>
              </a:rPr>
              <a:pPr eaLnBrk="1" hangingPunct="1">
                <a:defRPr/>
              </a:pPr>
              <a:t>37</a:t>
            </a:fld>
            <a:endParaRPr lang="en-US">
              <a:solidFill>
                <a:srgbClr val="000000"/>
              </a:solidFill>
            </a:endParaRPr>
          </a:p>
        </p:txBody>
      </p:sp>
    </p:spTree>
    <p:extLst>
      <p:ext uri="{BB962C8B-B14F-4D97-AF65-F5344CB8AC3E}">
        <p14:creationId xmlns:p14="http://schemas.microsoft.com/office/powerpoint/2010/main" val="8636727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8"/>
          <p:cNvSpPr>
            <a:spLocks noGrp="1" noRot="1" noChangeAspect="1" noChangeArrowheads="1" noTextEdit="1"/>
          </p:cNvSpPr>
          <p:nvPr>
            <p:ph type="sldImg"/>
          </p:nvPr>
        </p:nvSpPr>
        <p:spPr>
          <a:ln/>
        </p:spPr>
      </p:sp>
      <p:sp>
        <p:nvSpPr>
          <p:cNvPr id="5222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Local subprograms can drive top-down design. They reduce the size of a module by removing redundant code. This is one of the main reasons for creating a local subprogram. If a module needs the same routine several times, but only this module needs the routine, then define it as a local subprogram.</a:t>
            </a:r>
          </a:p>
          <a:p>
            <a:pPr lvl="1" eaLnBrk="1" hangingPunct="1"/>
            <a:r>
              <a:rPr lang="en-US"/>
              <a:t>You can define a named PL/SQL block in the declarative section of any PL/SQL program, procedure, function, or anonymous block </a:t>
            </a:r>
            <a:r>
              <a:rPr lang="en-US" i="1"/>
              <a:t>if it is declared at the end of the </a:t>
            </a:r>
            <a:r>
              <a:rPr lang="en-US">
                <a:latin typeface="Courier New" pitchFamily="49" charset="0"/>
              </a:rPr>
              <a:t>Declaration</a:t>
            </a:r>
            <a:r>
              <a:rPr lang="en-US" i="1"/>
              <a:t> section</a:t>
            </a:r>
            <a:r>
              <a:rPr lang="en-US"/>
              <a:t>. Local subprograms have the following characteristics:</a:t>
            </a:r>
          </a:p>
          <a:p>
            <a:pPr lvl="2" eaLnBrk="1" hangingPunct="1"/>
            <a:r>
              <a:rPr lang="en-US"/>
              <a:t>They are accessible to only the block in which they are defined.</a:t>
            </a:r>
          </a:p>
          <a:p>
            <a:pPr lvl="2" eaLnBrk="1" hangingPunct="1"/>
            <a:r>
              <a:rPr lang="en-US"/>
              <a:t>They are compiled as part of their enclosing blocks.</a:t>
            </a:r>
          </a:p>
          <a:p>
            <a:pPr lvl="1" eaLnBrk="1" hangingPunct="1"/>
            <a:r>
              <a:rPr lang="en-US"/>
              <a:t>The benefits of local subprograms are:</a:t>
            </a:r>
          </a:p>
          <a:p>
            <a:pPr lvl="2" eaLnBrk="1" hangingPunct="1"/>
            <a:r>
              <a:rPr lang="en-US"/>
              <a:t>Reduction of repetitive code</a:t>
            </a:r>
          </a:p>
          <a:p>
            <a:pPr lvl="2" eaLnBrk="1" hangingPunct="1"/>
            <a:r>
              <a:rPr lang="en-US"/>
              <a:t>Improved code readability and ease of maintenance</a:t>
            </a:r>
          </a:p>
          <a:p>
            <a:pPr lvl="2" eaLnBrk="1" hangingPunct="1"/>
            <a:r>
              <a:rPr lang="en-US"/>
              <a:t>Less administration because there is one program to maintain instead of two</a:t>
            </a:r>
          </a:p>
          <a:p>
            <a:pPr lvl="1" eaLnBrk="1" hangingPunct="1"/>
            <a:r>
              <a:rPr lang="en-US"/>
              <a:t>The concept is simple. The example shown in the slide illustrates this with a basic example of an income tax calculation of an employee’s salary.</a:t>
            </a:r>
          </a:p>
        </p:txBody>
      </p:sp>
      <p:sp>
        <p:nvSpPr>
          <p:cNvPr id="4915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ADDF922-7C85-4C3A-B203-D66128EAD56D}" type="slidenum">
              <a:rPr lang="en-US" smtClean="0">
                <a:solidFill>
                  <a:srgbClr val="000000"/>
                </a:solidFill>
              </a:rPr>
              <a:pPr>
                <a:defRPr/>
              </a:pPr>
              <a:t>343</a:t>
            </a:fld>
            <a:endParaRPr lang="en-US">
              <a:solidFill>
                <a:srgbClr val="000000"/>
              </a:solidFill>
            </a:endParaRPr>
          </a:p>
        </p:txBody>
      </p:sp>
    </p:spTree>
    <p:extLst>
      <p:ext uri="{BB962C8B-B14F-4D97-AF65-F5344CB8AC3E}">
        <p14:creationId xmlns:p14="http://schemas.microsoft.com/office/powerpoint/2010/main" val="92563780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Definer’s Rights Model</a:t>
            </a:r>
          </a:p>
          <a:p>
            <a:pPr lvl="1" eaLnBrk="1" hangingPunct="1"/>
            <a:r>
              <a:rPr lang="en-US"/>
              <a:t>By default, all programs executed with the privileges of the user who created the subprogram. This is known as the definer’s rights model, which:</a:t>
            </a:r>
          </a:p>
          <a:p>
            <a:pPr lvl="2" eaLnBrk="1" hangingPunct="1"/>
            <a:r>
              <a:rPr lang="en-US"/>
              <a:t>Allows a caller of the program the privilege to execute the procedure, but no privileges on the underlying objects that the procedure accesses</a:t>
            </a:r>
          </a:p>
          <a:p>
            <a:pPr lvl="2" eaLnBrk="1" hangingPunct="1"/>
            <a:r>
              <a:rPr lang="en-US"/>
              <a:t>Requires the owner to have all the necessary object privileges for the objects that the procedure references</a:t>
            </a:r>
          </a:p>
          <a:p>
            <a:pPr lvl="1" eaLnBrk="1" hangingPunct="1"/>
            <a:r>
              <a:rPr lang="en-US"/>
              <a:t>For example, if user Scott creates a PL/SQL subprogram </a:t>
            </a:r>
            <a:r>
              <a:rPr lang="en-US">
                <a:latin typeface="Courier New" pitchFamily="49" charset="0"/>
              </a:rPr>
              <a:t>get_employees</a:t>
            </a:r>
            <a:r>
              <a:rPr lang="en-US"/>
              <a:t> that is subsequently invoked by Sarah, then the </a:t>
            </a:r>
            <a:r>
              <a:rPr lang="en-US">
                <a:latin typeface="Courier New" pitchFamily="49" charset="0"/>
              </a:rPr>
              <a:t>get_employees</a:t>
            </a:r>
            <a:r>
              <a:rPr lang="en-US"/>
              <a:t> procedure runs with the privileges of the definer Scott. </a:t>
            </a:r>
          </a:p>
          <a:p>
            <a:pPr lvl="1" eaLnBrk="1" hangingPunct="1"/>
            <a:r>
              <a:rPr lang="en-US" b="1"/>
              <a:t>Invoker’s Rights Model</a:t>
            </a:r>
          </a:p>
          <a:p>
            <a:pPr lvl="1" eaLnBrk="1" hangingPunct="1"/>
            <a:r>
              <a:rPr lang="en-US"/>
              <a:t>In the invoker’s rights model, which was introduced in Oracle8</a:t>
            </a:r>
            <a:r>
              <a:rPr lang="en-US" i="1"/>
              <a:t>i</a:t>
            </a:r>
            <a:r>
              <a:rPr lang="en-US"/>
              <a:t>, programs are executed with the privileges of the calling user. A user of a procedure running with invoker’s rights requires privileges on the underlying objects that the procedure references.</a:t>
            </a:r>
          </a:p>
          <a:p>
            <a:pPr lvl="1" eaLnBrk="1" hangingPunct="1"/>
            <a:r>
              <a:rPr lang="en-US"/>
              <a:t>For example, if Scott’s PL/SQL subprogram </a:t>
            </a:r>
            <a:r>
              <a:rPr lang="en-US">
                <a:latin typeface="Courier New" pitchFamily="49" charset="0"/>
              </a:rPr>
              <a:t>get_employees</a:t>
            </a:r>
            <a:r>
              <a:rPr lang="en-US"/>
              <a:t> is invoked by Sarah, then the </a:t>
            </a:r>
            <a:r>
              <a:rPr lang="en-US">
                <a:latin typeface="Courier New" pitchFamily="49" charset="0"/>
              </a:rPr>
              <a:t>get_employees</a:t>
            </a:r>
            <a:r>
              <a:rPr lang="en-US"/>
              <a:t> procedure runs with the privileges of the invoker Sarah.</a:t>
            </a:r>
          </a:p>
        </p:txBody>
      </p:sp>
      <p:sp>
        <p:nvSpPr>
          <p:cNvPr id="5018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6BF47F98-6847-4C11-A763-2CF2566CEC2C}" type="slidenum">
              <a:rPr lang="en-US" smtClean="0">
                <a:solidFill>
                  <a:srgbClr val="000000"/>
                </a:solidFill>
              </a:rPr>
              <a:pPr>
                <a:defRPr/>
              </a:pPr>
              <a:t>344</a:t>
            </a:fld>
            <a:endParaRPr lang="en-US">
              <a:solidFill>
                <a:srgbClr val="000000"/>
              </a:solidFill>
            </a:endParaRPr>
          </a:p>
        </p:txBody>
      </p:sp>
    </p:spTree>
    <p:extLst>
      <p:ext uri="{BB962C8B-B14F-4D97-AF65-F5344CB8AC3E}">
        <p14:creationId xmlns:p14="http://schemas.microsoft.com/office/powerpoint/2010/main" val="105526364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Specifying Invoker’s Rights</a:t>
            </a:r>
          </a:p>
          <a:p>
            <a:pPr lvl="1" eaLnBrk="1" hangingPunct="1"/>
            <a:r>
              <a:rPr lang="en-US"/>
              <a:t>You can set the invoker’s rights for different PL/SQL subprogram constructs as follows:</a:t>
            </a:r>
          </a:p>
          <a:p>
            <a:pPr lvl="4" eaLnBrk="1" hangingPunct="1"/>
            <a:r>
              <a:rPr lang="en-US"/>
              <a:t>CREATE FUNCTION name RETURN type AUTHID CURRENT_USER IS...</a:t>
            </a:r>
          </a:p>
          <a:p>
            <a:pPr lvl="4" eaLnBrk="1" hangingPunct="1"/>
            <a:r>
              <a:rPr lang="en-US"/>
              <a:t>CREATE PROCEDURE name AUTHID CURRENT_USER IS…</a:t>
            </a:r>
          </a:p>
          <a:p>
            <a:pPr lvl="4" eaLnBrk="1" hangingPunct="1"/>
            <a:r>
              <a:rPr lang="en-US"/>
              <a:t>CREATE PACKAGE name AUTHID CURRENT_USER IS…</a:t>
            </a:r>
          </a:p>
          <a:p>
            <a:pPr lvl="4" eaLnBrk="1" hangingPunct="1"/>
            <a:r>
              <a:rPr lang="en-US"/>
              <a:t>CREATE TYPE name AUTHID CURRENT_USER IS OBJECT…</a:t>
            </a:r>
          </a:p>
          <a:p>
            <a:pPr lvl="1" eaLnBrk="1" hangingPunct="1"/>
            <a:r>
              <a:rPr lang="en-US"/>
              <a:t>The default is </a:t>
            </a:r>
            <a:r>
              <a:rPr lang="en-US">
                <a:latin typeface="Courier New" pitchFamily="49" charset="0"/>
              </a:rPr>
              <a:t>AUTHID DEFINER</a:t>
            </a:r>
            <a:r>
              <a:rPr lang="en-US"/>
              <a:t>, which specifies that the subprogram executes with the privileges of its owner. Most supplied PL/SQL packages such as </a:t>
            </a:r>
            <a:r>
              <a:rPr lang="en-US">
                <a:latin typeface="Courier New" pitchFamily="49" charset="0"/>
              </a:rPr>
              <a:t>DBMS_LOB</a:t>
            </a:r>
            <a:r>
              <a:rPr lang="en-US"/>
              <a:t>, </a:t>
            </a:r>
            <a:r>
              <a:rPr lang="en-US">
                <a:latin typeface="Courier New" pitchFamily="49" charset="0"/>
              </a:rPr>
              <a:t>DBMS_ROWID</a:t>
            </a:r>
            <a:r>
              <a:rPr lang="en-US"/>
              <a:t>, and so on, are invoker-rights packages.</a:t>
            </a:r>
          </a:p>
          <a:p>
            <a:pPr lvl="1" eaLnBrk="1" hangingPunct="1"/>
            <a:r>
              <a:rPr lang="en-US" b="1"/>
              <a:t>Name Resolution</a:t>
            </a:r>
          </a:p>
          <a:p>
            <a:pPr lvl="1" eaLnBrk="1" hangingPunct="1"/>
            <a:r>
              <a:rPr lang="en-US"/>
              <a:t>For a definer’s rights procedure, all external references are resolved in the definer’s schema. For an invoker’s rights procedure, the resolution of external references depends on the kind of statement in which they appear: </a:t>
            </a:r>
          </a:p>
          <a:p>
            <a:pPr lvl="2" eaLnBrk="1" hangingPunct="1"/>
            <a:r>
              <a:rPr lang="en-US"/>
              <a:t>Names used in queries, data manipulation language (DML) statements, dynamic SQL, and </a:t>
            </a:r>
            <a:r>
              <a:rPr lang="en-US">
                <a:latin typeface="Courier New" pitchFamily="49" charset="0"/>
              </a:rPr>
              <a:t>DBMS_SQL</a:t>
            </a:r>
            <a:r>
              <a:rPr lang="en-US"/>
              <a:t> are resolved in the invoker’s schema.</a:t>
            </a:r>
          </a:p>
          <a:p>
            <a:pPr lvl="2" eaLnBrk="1" hangingPunct="1"/>
            <a:r>
              <a:rPr lang="en-US"/>
              <a:t>All other statements, such as calls to packages, functions, and procedures, are resolved in the definer’s schema.</a:t>
            </a:r>
          </a:p>
        </p:txBody>
      </p:sp>
      <p:sp>
        <p:nvSpPr>
          <p:cNvPr id="5120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3E79073F-A075-448C-B388-6E96199251EF}" type="slidenum">
              <a:rPr lang="en-US" smtClean="0">
                <a:solidFill>
                  <a:srgbClr val="000000"/>
                </a:solidFill>
              </a:rPr>
              <a:pPr>
                <a:defRPr/>
              </a:pPr>
              <a:t>345</a:t>
            </a:fld>
            <a:endParaRPr lang="en-US">
              <a:solidFill>
                <a:srgbClr val="000000"/>
              </a:solidFill>
            </a:endParaRPr>
          </a:p>
        </p:txBody>
      </p:sp>
    </p:spTree>
    <p:extLst>
      <p:ext uri="{BB962C8B-B14F-4D97-AF65-F5344CB8AC3E}">
        <p14:creationId xmlns:p14="http://schemas.microsoft.com/office/powerpoint/2010/main" val="80870374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101"/>
          <p:cNvSpPr>
            <a:spLocks noGrp="1" noChangeArrowheads="1"/>
          </p:cNvSpPr>
          <p:nvPr>
            <p:ph type="body" idx="1"/>
          </p:nvPr>
        </p:nvSpPr>
        <p:spPr>
          <a:xfrm>
            <a:off x="549180" y="5286563"/>
            <a:ext cx="5958203" cy="34819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transaction is a series of statements doing a logical unit of work that completes or fails as an integrated unit. Often, one transaction starts another that may need to operate outside the scope of the transaction that started it. That is, in an existing transaction, a required independent transaction may need to commit or roll back changes without affecting the outcome of the starting transaction. For example, in a stock purchase transaction, the customer’s information must be committed regardless of whether the overall stock purchase completes. Or, while running that same transaction, you want to log messages to a table even if the overall transaction rolls back.</a:t>
            </a:r>
          </a:p>
          <a:p>
            <a:pPr lvl="1" eaLnBrk="1" hangingPunct="1"/>
            <a:r>
              <a:rPr lang="en-US"/>
              <a:t>Since Oracle8</a:t>
            </a:r>
            <a:r>
              <a:rPr lang="en-US" i="1"/>
              <a:t>i</a:t>
            </a:r>
            <a:r>
              <a:rPr lang="en-US"/>
              <a:t>, autonomous transactions were added to make it possible to create an independent transaction. An autonomous transaction (AT) is an independent transaction started by another main transaction (MT). The slide depicts the behavior of an AT:</a:t>
            </a:r>
          </a:p>
          <a:p>
            <a:pPr lvl="2" eaLnBrk="1" hangingPunct="1">
              <a:buFont typeface="Times New Roman" pitchFamily="18" charset="0"/>
              <a:buNone/>
            </a:pPr>
            <a:r>
              <a:rPr lang="en-US"/>
              <a:t>1.	The main transaction begins.</a:t>
            </a:r>
          </a:p>
          <a:p>
            <a:pPr lvl="2" eaLnBrk="1" hangingPunct="1">
              <a:buFont typeface="Times New Roman" pitchFamily="18" charset="0"/>
              <a:buNone/>
            </a:pPr>
            <a:r>
              <a:rPr lang="en-US"/>
              <a:t>2.	A </a:t>
            </a:r>
            <a:r>
              <a:rPr lang="en-US">
                <a:latin typeface="Courier New" pitchFamily="49" charset="0"/>
              </a:rPr>
              <a:t>proc2</a:t>
            </a:r>
            <a:r>
              <a:rPr lang="en-US"/>
              <a:t> procedure is called to start the autonomous transaction.</a:t>
            </a:r>
          </a:p>
          <a:p>
            <a:pPr lvl="2" eaLnBrk="1" hangingPunct="1">
              <a:buFont typeface="Times New Roman" pitchFamily="18" charset="0"/>
              <a:buNone/>
            </a:pPr>
            <a:r>
              <a:rPr lang="en-US"/>
              <a:t>3.	The main transaction is suspended.</a:t>
            </a:r>
          </a:p>
          <a:p>
            <a:pPr lvl="2" eaLnBrk="1" hangingPunct="1">
              <a:buFont typeface="Times New Roman" pitchFamily="18" charset="0"/>
              <a:buNone/>
            </a:pPr>
            <a:r>
              <a:rPr lang="en-US"/>
              <a:t>4.	The autonomous transactional operation begins.</a:t>
            </a:r>
          </a:p>
          <a:p>
            <a:pPr lvl="2" eaLnBrk="1" hangingPunct="1">
              <a:buFont typeface="Times New Roman" pitchFamily="18" charset="0"/>
              <a:buNone/>
            </a:pPr>
            <a:r>
              <a:rPr lang="en-US"/>
              <a:t>5.	The autonomous transaction ends with a commit or roll back operation.</a:t>
            </a:r>
          </a:p>
          <a:p>
            <a:pPr lvl="2" eaLnBrk="1" hangingPunct="1">
              <a:buFont typeface="Times New Roman" pitchFamily="18" charset="0"/>
              <a:buNone/>
            </a:pPr>
            <a:r>
              <a:rPr lang="en-US"/>
              <a:t>6.	The main transaction is resumed.</a:t>
            </a:r>
          </a:p>
          <a:p>
            <a:pPr lvl="2" eaLnBrk="1" hangingPunct="1">
              <a:buFont typeface="Times New Roman" pitchFamily="18" charset="0"/>
              <a:buNone/>
            </a:pPr>
            <a:r>
              <a:rPr lang="en-US"/>
              <a:t>7.	The main transaction ends.</a:t>
            </a:r>
          </a:p>
        </p:txBody>
      </p:sp>
      <p:sp>
        <p:nvSpPr>
          <p:cNvPr id="52227"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D89400B-0910-4523-81FE-5BF5D103C2B6}" type="slidenum">
              <a:rPr lang="en-US" smtClean="0">
                <a:solidFill>
                  <a:srgbClr val="000000"/>
                </a:solidFill>
              </a:rPr>
              <a:pPr>
                <a:defRPr/>
              </a:pPr>
              <a:t>346</a:t>
            </a:fld>
            <a:endParaRPr lang="en-US">
              <a:solidFill>
                <a:srgbClr val="000000"/>
              </a:solidFill>
            </a:endParaRPr>
          </a:p>
        </p:txBody>
      </p:sp>
      <p:sp>
        <p:nvSpPr>
          <p:cNvPr id="5530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32568366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Autonomous transactions exhibit the following features:</a:t>
            </a:r>
          </a:p>
          <a:p>
            <a:pPr lvl="2" eaLnBrk="1" hangingPunct="1"/>
            <a:r>
              <a:rPr lang="en-US"/>
              <a:t>Although called within a transaction, autonomous transactions are independent of that transaction. That is, they are not nested transactions.</a:t>
            </a:r>
          </a:p>
          <a:p>
            <a:pPr lvl="2" eaLnBrk="1" hangingPunct="1"/>
            <a:r>
              <a:rPr lang="en-US"/>
              <a:t>If the main transaction rolls back, autonomous transactions do not.</a:t>
            </a:r>
          </a:p>
          <a:p>
            <a:pPr lvl="2" eaLnBrk="1" hangingPunct="1"/>
            <a:r>
              <a:rPr lang="en-US"/>
              <a:t>Changes made by an autonomous transaction become visible to other transactions when the autonomous transaction commits. </a:t>
            </a:r>
          </a:p>
          <a:p>
            <a:pPr lvl="2" eaLnBrk="1" hangingPunct="1"/>
            <a:r>
              <a:rPr lang="en-US"/>
              <a:t>With their stack-like functionality, only the “top” transaction is accessible at any given time. After completion, the autonomous transaction is popped, and the calling transaction is resumed.</a:t>
            </a:r>
          </a:p>
          <a:p>
            <a:pPr lvl="2" eaLnBrk="1" hangingPunct="1"/>
            <a:r>
              <a:rPr lang="en-US"/>
              <a:t>There are no limits other than resource limits on how many autonomous transactions can be recursively called.</a:t>
            </a:r>
          </a:p>
          <a:p>
            <a:pPr lvl="2" eaLnBrk="1" hangingPunct="1"/>
            <a:r>
              <a:rPr lang="en-US"/>
              <a:t>Autonomous transactions must be explicitly committed or rolled back; otherwise, an error is returned when attempting to return from the autonomous block.</a:t>
            </a:r>
          </a:p>
          <a:p>
            <a:pPr lvl="2" eaLnBrk="1" hangingPunct="1"/>
            <a:r>
              <a:rPr lang="en-US"/>
              <a:t>You cannot use </a:t>
            </a:r>
            <a:r>
              <a:rPr lang="en-US">
                <a:latin typeface="Courier New" pitchFamily="49" charset="0"/>
              </a:rPr>
              <a:t>PRAGMA</a:t>
            </a:r>
            <a:r>
              <a:rPr lang="en-US"/>
              <a:t> to mark all subprograms in a package as autonomous. Only individual routines can be marked autonomous. </a:t>
            </a:r>
          </a:p>
          <a:p>
            <a:pPr lvl="2" eaLnBrk="1" hangingPunct="1"/>
            <a:r>
              <a:rPr lang="en-US"/>
              <a:t>You cannot mark a nested or anonymous PL/SQL block as autonomous.</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CDF539A5-314F-4F76-8498-6BADABDE6D5E}" type="slidenum">
              <a:rPr lang="en-US" smtClean="0">
                <a:solidFill>
                  <a:srgbClr val="000000"/>
                </a:solidFill>
              </a:rPr>
              <a:pPr>
                <a:defRPr/>
              </a:pPr>
              <a:t>347</a:t>
            </a:fld>
            <a:endParaRPr lang="en-US">
              <a:solidFill>
                <a:srgbClr val="000000"/>
              </a:solidFill>
            </a:endParaRPr>
          </a:p>
        </p:txBody>
      </p:sp>
    </p:spTree>
    <p:extLst>
      <p:ext uri="{BB962C8B-B14F-4D97-AF65-F5344CB8AC3E}">
        <p14:creationId xmlns:p14="http://schemas.microsoft.com/office/powerpoint/2010/main" val="88892342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Autonomous Transactions</a:t>
            </a:r>
          </a:p>
          <a:p>
            <a:pPr lvl="1" eaLnBrk="1" hangingPunct="1"/>
            <a:r>
              <a:rPr lang="en-US"/>
              <a:t>To define autonomous transactions, you use </a:t>
            </a:r>
            <a:r>
              <a:rPr lang="en-US">
                <a:latin typeface="Courier New" pitchFamily="49" charset="0"/>
              </a:rPr>
              <a:t>PRAGMA AUTONOMOUS_TRANSACTION</a:t>
            </a:r>
            <a:r>
              <a:rPr lang="en-US"/>
              <a:t>. </a:t>
            </a:r>
            <a:r>
              <a:rPr lang="en-US">
                <a:latin typeface="Courier New" pitchFamily="49" charset="0"/>
              </a:rPr>
              <a:t>PRAGMA</a:t>
            </a:r>
            <a:r>
              <a:rPr lang="en-US"/>
              <a:t> instructs the PL/SQL compiler to mark a routine as autonomous (independent). In this context, the term “routine” includes top-level (not nested) anonymous PL/SQL blocks; local, stand-alone, and packaged functions and procedures; methods of a SQL object type; and database triggers. You can code </a:t>
            </a:r>
            <a:r>
              <a:rPr lang="en-US">
                <a:latin typeface="Courier New" pitchFamily="49" charset="0"/>
              </a:rPr>
              <a:t>PRAGMA</a:t>
            </a:r>
            <a:r>
              <a:rPr lang="en-US"/>
              <a:t> anywhere in the declarative section of a routine. However, for readability, it is best placed at the top of the </a:t>
            </a:r>
            <a:r>
              <a:rPr lang="en-US">
                <a:latin typeface="Courier New" pitchFamily="49" charset="0"/>
              </a:rPr>
              <a:t>Declaration</a:t>
            </a:r>
            <a:r>
              <a:rPr lang="en-US"/>
              <a:t> section.</a:t>
            </a:r>
          </a:p>
          <a:p>
            <a:pPr lvl="1" eaLnBrk="1" hangingPunct="1"/>
            <a:r>
              <a:rPr lang="en-US"/>
              <a:t>In the example in the slide, you track where the bankcard is used, regardless of whether the transaction is successful. The following are the benefits of autonomous transactions:</a:t>
            </a:r>
          </a:p>
          <a:p>
            <a:pPr lvl="2" eaLnBrk="1" hangingPunct="1"/>
            <a:r>
              <a:rPr lang="en-US"/>
              <a:t>After starting, an autonomous transaction is fully independent. It shares no locks, resources, or commit dependencies with the main transaction, so you can log events, increment retry counters, and so on even if the main transaction rolls back. </a:t>
            </a:r>
          </a:p>
          <a:p>
            <a:pPr lvl="2" eaLnBrk="1" hangingPunct="1"/>
            <a:r>
              <a:rPr lang="en-US"/>
              <a:t>More importantly, autonomous transactions help you build modular, reusable software components. For example, stored procedures can start and finish autonomous transactions on their own. A calling application need not know about a procedure’s autonomous operations, and the procedure need not know about the application’s transaction context. That makes autonomous transactions less error-prone than regular transactions and easier to use.</a:t>
            </a:r>
          </a:p>
        </p:txBody>
      </p:sp>
      <p:sp>
        <p:nvSpPr>
          <p:cNvPr id="5427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8D2F279-1C8F-4B77-88C4-8D946BA2FEE6}" type="slidenum">
              <a:rPr lang="en-US" smtClean="0">
                <a:solidFill>
                  <a:srgbClr val="000000"/>
                </a:solidFill>
              </a:rPr>
              <a:pPr>
                <a:defRPr/>
              </a:pPr>
              <a:t>348</a:t>
            </a:fld>
            <a:endParaRPr lang="en-US">
              <a:solidFill>
                <a:srgbClr val="000000"/>
              </a:solidFill>
            </a:endParaRPr>
          </a:p>
        </p:txBody>
      </p:sp>
    </p:spTree>
    <p:extLst>
      <p:ext uri="{BB962C8B-B14F-4D97-AF65-F5344CB8AC3E}">
        <p14:creationId xmlns:p14="http://schemas.microsoft.com/office/powerpoint/2010/main" val="117630798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Note that PL/SQL subprograms support three parameter-passing modes: </a:t>
            </a:r>
            <a:r>
              <a:rPr lang="en-US">
                <a:latin typeface="Courier New" pitchFamily="49" charset="0"/>
              </a:rPr>
              <a:t>IN</a:t>
            </a:r>
            <a:r>
              <a:rPr lang="en-US"/>
              <a:t>, </a:t>
            </a:r>
            <a:r>
              <a:rPr lang="en-US">
                <a:latin typeface="Courier New" pitchFamily="49" charset="0"/>
              </a:rPr>
              <a:t>OUT</a:t>
            </a:r>
            <a:r>
              <a:rPr lang="en-US"/>
              <a:t>, and </a:t>
            </a:r>
            <a:r>
              <a:rPr lang="en-US">
                <a:latin typeface="Courier New" pitchFamily="49" charset="0"/>
              </a:rPr>
              <a:t>IN OUT</a:t>
            </a:r>
            <a:r>
              <a:rPr lang="en-US"/>
              <a:t>. By default:</a:t>
            </a:r>
          </a:p>
          <a:p>
            <a:pPr lvl="2" eaLnBrk="1" hangingPunct="1"/>
            <a:r>
              <a:rPr lang="en-US"/>
              <a:t>The </a:t>
            </a:r>
            <a:r>
              <a:rPr lang="en-US">
                <a:latin typeface="Courier New" pitchFamily="49" charset="0"/>
              </a:rPr>
              <a:t>IN</a:t>
            </a:r>
            <a:r>
              <a:rPr lang="en-US"/>
              <a:t> parameter is passed by reference. A pointer to the </a:t>
            </a:r>
            <a:r>
              <a:rPr lang="en-US">
                <a:latin typeface="Courier New" pitchFamily="49" charset="0"/>
              </a:rPr>
              <a:t>IN</a:t>
            </a:r>
            <a:r>
              <a:rPr lang="en-US"/>
              <a:t> actual parameter is passed to the corresponding formal parameter. So, both the parameters reference the same memory location, which holds the value of the actual parameter. </a:t>
            </a:r>
          </a:p>
          <a:p>
            <a:pPr lvl="2" eaLnBrk="1" hangingPunct="1"/>
            <a:r>
              <a:rPr lang="en-US"/>
              <a:t>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are passed by value. The value of the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 actual parameter is copied into the corresponding formal parameter. Then, if the subprogram exits normally, the values assigned to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formal parameters are copied into the corresponding actual parameters. </a:t>
            </a:r>
          </a:p>
          <a:p>
            <a:pPr lvl="1" eaLnBrk="1" hangingPunct="1"/>
            <a:r>
              <a:rPr lang="en-US"/>
              <a:t>Copying parameters that represent large data structures (such as collections, records, and instances of object types) with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slows down execution and uses up memory. To prevent this overhead, you can specify the </a:t>
            </a:r>
            <a:r>
              <a:rPr lang="en-US">
                <a:latin typeface="Courier New" pitchFamily="49" charset="0"/>
              </a:rPr>
              <a:t>NOCOPY</a:t>
            </a:r>
            <a:r>
              <a:rPr lang="en-US"/>
              <a:t> hint, which enables the PL/SQL compiler to pass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by reference.</a:t>
            </a:r>
          </a:p>
          <a:p>
            <a:pPr lvl="1" eaLnBrk="1" hangingPunct="1"/>
            <a:r>
              <a:rPr lang="en-US"/>
              <a:t>The slide shows an example of declaring an </a:t>
            </a:r>
            <a:r>
              <a:rPr lang="en-US">
                <a:latin typeface="Courier New" pitchFamily="49" charset="0"/>
              </a:rPr>
              <a:t>IN</a:t>
            </a:r>
            <a:r>
              <a:rPr lang="en-US"/>
              <a:t> </a:t>
            </a:r>
            <a:r>
              <a:rPr lang="en-US">
                <a:latin typeface="Courier New" pitchFamily="49" charset="0"/>
              </a:rPr>
              <a:t>OUT</a:t>
            </a:r>
            <a:r>
              <a:rPr lang="en-US"/>
              <a:t> parameter with the </a:t>
            </a:r>
            <a:r>
              <a:rPr lang="en-US">
                <a:latin typeface="Courier New" pitchFamily="49" charset="0"/>
              </a:rPr>
              <a:t>NOCOPY</a:t>
            </a:r>
            <a:r>
              <a:rPr lang="en-US"/>
              <a:t> hint.</a:t>
            </a:r>
          </a:p>
        </p:txBody>
      </p:sp>
      <p:sp>
        <p:nvSpPr>
          <p:cNvPr id="5734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375D1F46-47B1-4539-8806-0275E29C4579}" type="slidenum">
              <a:rPr lang="en-US" smtClean="0">
                <a:solidFill>
                  <a:srgbClr val="000000"/>
                </a:solidFill>
              </a:rPr>
              <a:pPr>
                <a:defRPr/>
              </a:pPr>
              <a:t>349</a:t>
            </a:fld>
            <a:endParaRPr lang="en-US">
              <a:solidFill>
                <a:srgbClr val="000000"/>
              </a:solidFill>
            </a:endParaRPr>
          </a:p>
        </p:txBody>
      </p:sp>
    </p:spTree>
    <p:extLst>
      <p:ext uri="{BB962C8B-B14F-4D97-AF65-F5344CB8AC3E}">
        <p14:creationId xmlns:p14="http://schemas.microsoft.com/office/powerpoint/2010/main" val="112108261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a trade-off for better performance, the </a:t>
            </a:r>
            <a:r>
              <a:rPr lang="en-US">
                <a:latin typeface="Courier New" pitchFamily="49" charset="0"/>
              </a:rPr>
              <a:t>NOCOPY</a:t>
            </a:r>
            <a:r>
              <a:rPr lang="en-US"/>
              <a:t> hint enables you to trade well-defined exception semantics for better performance. Its use affects exception handling in the following ways: </a:t>
            </a:r>
          </a:p>
          <a:p>
            <a:pPr lvl="2" eaLnBrk="1" hangingPunct="1"/>
            <a:r>
              <a:rPr lang="en-US"/>
              <a:t>Because </a:t>
            </a:r>
            <a:r>
              <a:rPr lang="en-US">
                <a:latin typeface="Courier New" pitchFamily="49" charset="0"/>
              </a:rPr>
              <a:t>NOCOPY</a:t>
            </a:r>
            <a:r>
              <a:rPr lang="en-US"/>
              <a:t> is a hint and not a directive, the compiler can pass </a:t>
            </a:r>
            <a:r>
              <a:rPr lang="en-US">
                <a:latin typeface="Courier New" pitchFamily="49" charset="0"/>
              </a:rPr>
              <a:t>NOCOPY</a:t>
            </a:r>
            <a:r>
              <a:rPr lang="en-US"/>
              <a:t> parameters to a subprogram by value or by reference. So, if the subprogram exits with an unhandled exception, you cannot rely on the values of the </a:t>
            </a:r>
            <a:r>
              <a:rPr lang="en-US">
                <a:latin typeface="Courier New" pitchFamily="49" charset="0"/>
              </a:rPr>
              <a:t>NOCOPY</a:t>
            </a:r>
            <a:r>
              <a:rPr lang="en-US"/>
              <a:t> actual parameters. </a:t>
            </a:r>
          </a:p>
          <a:p>
            <a:pPr lvl="2" eaLnBrk="1" hangingPunct="1"/>
            <a:r>
              <a:rPr lang="en-US"/>
              <a:t>By default, if a subprogram exits with an unhandled exception, the values assigned to its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formal parameters are not copied to the corresponding actual parameters, and the changes appear to roll back. However, when you specify </a:t>
            </a:r>
            <a:r>
              <a:rPr lang="en-US">
                <a:latin typeface="Courier New" pitchFamily="49" charset="0"/>
              </a:rPr>
              <a:t>NOCOPY</a:t>
            </a:r>
            <a:r>
              <a:rPr lang="en-US"/>
              <a:t>, assignments to the formal parameters immediately affect the actual parameters as well. So, if the subprogram exits with an unhandled exception, the (possibly unfinished) changes are not “rolled back.” </a:t>
            </a:r>
          </a:p>
          <a:p>
            <a:pPr lvl="2" eaLnBrk="1" hangingPunct="1"/>
            <a:r>
              <a:rPr lang="en-US"/>
              <a:t>Currently, the RPC protocol enables you to pass parameters only by value. So, exception </a:t>
            </a:r>
            <a:r>
              <a:rPr lang="en-US">
                <a:cs typeface="Times New Roman" pitchFamily="18" charset="0"/>
              </a:rPr>
              <a:t>semantics can change without notification when you partition applications.</a:t>
            </a:r>
            <a:r>
              <a:rPr lang="en-US"/>
              <a:t> For example, if you move a local procedure with </a:t>
            </a:r>
            <a:r>
              <a:rPr lang="en-US">
                <a:latin typeface="Courier New" pitchFamily="49" charset="0"/>
              </a:rPr>
              <a:t>NOCOPY</a:t>
            </a:r>
            <a:r>
              <a:rPr lang="en-US"/>
              <a:t> parameters to a remote site, those parameters are no longer passed by reference.</a:t>
            </a:r>
          </a:p>
        </p:txBody>
      </p:sp>
      <p:sp>
        <p:nvSpPr>
          <p:cNvPr id="5837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048746F-4A8C-4FDE-9E3C-CA8FC2DF68A2}" type="slidenum">
              <a:rPr lang="en-US" smtClean="0">
                <a:solidFill>
                  <a:srgbClr val="000000"/>
                </a:solidFill>
              </a:rPr>
              <a:pPr>
                <a:defRPr/>
              </a:pPr>
              <a:t>350</a:t>
            </a:fld>
            <a:endParaRPr lang="en-US">
              <a:solidFill>
                <a:srgbClr val="000000"/>
              </a:solidFill>
            </a:endParaRPr>
          </a:p>
        </p:txBody>
      </p:sp>
    </p:spTree>
    <p:extLst>
      <p:ext uri="{BB962C8B-B14F-4D97-AF65-F5344CB8AC3E}">
        <p14:creationId xmlns:p14="http://schemas.microsoft.com/office/powerpoint/2010/main" val="10798767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None/>
            </a:pPr>
            <a:r>
              <a:rPr lang="en-US"/>
              <a:t>In the following cases, the PL/SQL compiler ignores the </a:t>
            </a:r>
            <a:r>
              <a:rPr lang="en-US">
                <a:latin typeface="Courier New" pitchFamily="49" charset="0"/>
              </a:rPr>
              <a:t>NOCOPY</a:t>
            </a:r>
            <a:r>
              <a:rPr lang="en-US"/>
              <a:t> hint and uses the by-value parameter-passing method (with no error generated): </a:t>
            </a:r>
          </a:p>
          <a:p>
            <a:pPr lvl="2" eaLnBrk="1" hangingPunct="1"/>
            <a:r>
              <a:rPr lang="en-US"/>
              <a:t>The actual parameter is an element of associative arrays (index-by tables). This restriction does not apply to entire associative arrays. </a:t>
            </a:r>
          </a:p>
          <a:p>
            <a:pPr lvl="2" eaLnBrk="1" hangingPunct="1"/>
            <a:r>
              <a:rPr lang="en-US"/>
              <a:t>The actual parameter is constrained (by scale or </a:t>
            </a:r>
            <a:r>
              <a:rPr lang="en-US">
                <a:latin typeface="Courier New" pitchFamily="49" charset="0"/>
              </a:rPr>
              <a:t>NOT</a:t>
            </a:r>
            <a:r>
              <a:rPr lang="en-US"/>
              <a:t> </a:t>
            </a:r>
            <a:r>
              <a:rPr lang="en-US">
                <a:latin typeface="Courier New" pitchFamily="49" charset="0"/>
              </a:rPr>
              <a:t>NULL</a:t>
            </a:r>
            <a:r>
              <a:rPr lang="en-US"/>
              <a:t>). This restriction does not extend to constrained elements or attributes. Also, it does not apply to size-constrained character strings. </a:t>
            </a:r>
          </a:p>
          <a:p>
            <a:pPr lvl="2" eaLnBrk="1" hangingPunct="1"/>
            <a:r>
              <a:rPr lang="en-US"/>
              <a:t>The actual and formal parameters are records; one or both records were declared by using </a:t>
            </a:r>
            <a:r>
              <a:rPr lang="en-US">
                <a:latin typeface="Courier New" pitchFamily="49" charset="0"/>
              </a:rPr>
              <a:t>%ROWTYPE</a:t>
            </a:r>
            <a:r>
              <a:rPr lang="en-US"/>
              <a:t> or </a:t>
            </a:r>
            <a:r>
              <a:rPr lang="en-US">
                <a:latin typeface="Courier New" pitchFamily="49" charset="0"/>
              </a:rPr>
              <a:t>%TYPE</a:t>
            </a:r>
            <a:r>
              <a:rPr lang="en-US"/>
              <a:t>, and constraints on corresponding fields in the records differ. </a:t>
            </a:r>
          </a:p>
          <a:p>
            <a:pPr lvl="2" eaLnBrk="1" hangingPunct="1"/>
            <a:r>
              <a:rPr lang="en-US"/>
              <a:t>The actual and formal parameters are records; the actual parameter was declared (implicitly) as the index of a cursor </a:t>
            </a:r>
            <a:r>
              <a:rPr lang="en-US">
                <a:latin typeface="Courier New" pitchFamily="49" charset="0"/>
              </a:rPr>
              <a:t>FOR</a:t>
            </a:r>
            <a:r>
              <a:rPr lang="en-US"/>
              <a:t> loop, and constraints on corresponding fields in the records differ. </a:t>
            </a:r>
          </a:p>
          <a:p>
            <a:pPr lvl="2" eaLnBrk="1" hangingPunct="1"/>
            <a:r>
              <a:rPr lang="en-US"/>
              <a:t>Passing the actual parameter requires an implicit data type conversion. </a:t>
            </a:r>
          </a:p>
          <a:p>
            <a:pPr lvl="2" eaLnBrk="1" hangingPunct="1"/>
            <a:r>
              <a:rPr lang="en-US"/>
              <a:t>The subprogram is involved in an external or remote procedure call.</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2526FC7-A4C8-4D70-A727-6FD472BA9C2B}" type="slidenum">
              <a:rPr lang="en-US" smtClean="0">
                <a:solidFill>
                  <a:srgbClr val="000000"/>
                </a:solidFill>
              </a:rPr>
              <a:pPr>
                <a:defRPr/>
              </a:pPr>
              <a:t>351</a:t>
            </a:fld>
            <a:endParaRPr lang="en-US">
              <a:solidFill>
                <a:srgbClr val="000000"/>
              </a:solidFill>
            </a:endParaRPr>
          </a:p>
        </p:txBody>
      </p:sp>
    </p:spTree>
    <p:extLst>
      <p:ext uri="{BB962C8B-B14F-4D97-AF65-F5344CB8AC3E}">
        <p14:creationId xmlns:p14="http://schemas.microsoft.com/office/powerpoint/2010/main" val="57302488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PARALLEL_ENABLE</a:t>
            </a:r>
            <a:r>
              <a:rPr lang="en-US"/>
              <a:t> keyword can be used in the syntax for declaring a function. It is an optimization hint that indicates that the function can be used in a parallelized query or parallelized DML statement. Oracle’s parallel execution feature divides the work of executing a SQL statement across multiple processes. Functions called from a SQL statement that is run in parallel can have a separate copy run in each of these processes, with each copy called for only the subset of rows that are handled by that process. </a:t>
            </a:r>
          </a:p>
          <a:p>
            <a:pPr lvl="1" eaLnBrk="1" hangingPunct="1"/>
            <a:r>
              <a:rPr lang="en-US"/>
              <a:t>For DML statements, before Oracle8</a:t>
            </a:r>
            <a:r>
              <a:rPr lang="en-US" i="1"/>
              <a:t>i</a:t>
            </a:r>
            <a:r>
              <a:rPr lang="en-US"/>
              <a:t>, the parallelization optimization looked to see whether a function was noted as having all four of </a:t>
            </a:r>
            <a:r>
              <a:rPr lang="en-US">
                <a:latin typeface="Courier New" pitchFamily="49" charset="0"/>
              </a:rPr>
              <a:t>RNDS</a:t>
            </a:r>
            <a:r>
              <a:rPr lang="en-US"/>
              <a:t>, </a:t>
            </a:r>
            <a:r>
              <a:rPr lang="en-US">
                <a:latin typeface="Courier New" pitchFamily="49" charset="0"/>
              </a:rPr>
              <a:t>WNDS</a:t>
            </a:r>
            <a:r>
              <a:rPr lang="en-US"/>
              <a:t>, </a:t>
            </a:r>
            <a:r>
              <a:rPr lang="en-US">
                <a:latin typeface="Courier New" pitchFamily="49" charset="0"/>
              </a:rPr>
              <a:t>RNPS</a:t>
            </a:r>
            <a:r>
              <a:rPr lang="en-US"/>
              <a:t>, and </a:t>
            </a:r>
            <a:r>
              <a:rPr lang="en-US">
                <a:latin typeface="Courier New" pitchFamily="49" charset="0"/>
              </a:rPr>
              <a:t>WNPS</a:t>
            </a:r>
            <a:r>
              <a:rPr lang="en-US"/>
              <a:t> specified in a </a:t>
            </a:r>
            <a:r>
              <a:rPr lang="en-US">
                <a:latin typeface="Courier New" pitchFamily="49" charset="0"/>
              </a:rPr>
              <a:t>PRAGMA RESTRICT_REFERENCES</a:t>
            </a:r>
            <a:r>
              <a:rPr lang="en-US"/>
              <a:t> declaration; those functions that were marked as neither reading nor writing to either the database or package variables could run in parallel. Again, those functions defined with a </a:t>
            </a:r>
            <a:r>
              <a:rPr lang="en-US">
                <a:latin typeface="Courier New" pitchFamily="49" charset="0"/>
              </a:rPr>
              <a:t>CREATE</a:t>
            </a:r>
            <a:r>
              <a:rPr lang="en-US"/>
              <a:t> </a:t>
            </a:r>
            <a:r>
              <a:rPr lang="en-US">
                <a:latin typeface="Courier New" pitchFamily="49" charset="0"/>
              </a:rPr>
              <a:t>FUNCTION</a:t>
            </a:r>
            <a:r>
              <a:rPr lang="en-US"/>
              <a:t> statement had their code implicitly examined to determine whether they were actually pure enough; parallelized execution might occur even though a </a:t>
            </a:r>
            <a:r>
              <a:rPr lang="en-US">
                <a:latin typeface="Courier New" pitchFamily="49" charset="0"/>
              </a:rPr>
              <a:t>PRAGMA</a:t>
            </a:r>
            <a:r>
              <a:rPr lang="en-US"/>
              <a:t> cannot be specified on these functions. </a:t>
            </a:r>
          </a:p>
          <a:p>
            <a:pPr lvl="1" eaLnBrk="1" hangingPunct="1"/>
            <a:r>
              <a:rPr lang="en-US"/>
              <a:t>The </a:t>
            </a:r>
            <a:r>
              <a:rPr lang="en-US">
                <a:latin typeface="Courier New" pitchFamily="49" charset="0"/>
              </a:rPr>
              <a:t>PARALLEL_ENABLE</a:t>
            </a:r>
            <a:r>
              <a:rPr lang="en-US"/>
              <a:t> keyword is placed after the return value type in the declaration of the function, as shown in the example in the slide. </a:t>
            </a:r>
          </a:p>
          <a:p>
            <a:pPr lvl="1" eaLnBrk="1" hangingPunct="1"/>
            <a:r>
              <a:rPr lang="en-US" b="1"/>
              <a:t>Note:</a:t>
            </a:r>
            <a:r>
              <a:rPr lang="en-US"/>
              <a:t> The function should not use session state, such as package variables, because those variables may not be shared among the parallel execution servers.</a:t>
            </a:r>
          </a:p>
        </p:txBody>
      </p:sp>
      <p:sp>
        <p:nvSpPr>
          <p:cNvPr id="6042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993D112A-3757-4D75-B815-7FEC1FFF6A8A}" type="slidenum">
              <a:rPr lang="en-US" smtClean="0">
                <a:solidFill>
                  <a:srgbClr val="000000"/>
                </a:solidFill>
              </a:rPr>
              <a:pPr>
                <a:defRPr/>
              </a:pPr>
              <a:t>352</a:t>
            </a:fld>
            <a:endParaRPr lang="en-US">
              <a:solidFill>
                <a:srgbClr val="000000"/>
              </a:solidFill>
            </a:endParaRPr>
          </a:p>
        </p:txBody>
      </p:sp>
    </p:spTree>
    <p:extLst>
      <p:ext uri="{BB962C8B-B14F-4D97-AF65-F5344CB8AC3E}">
        <p14:creationId xmlns:p14="http://schemas.microsoft.com/office/powerpoint/2010/main" val="401510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Rectangle 2"/>
          <p:cNvSpPr>
            <a:spLocks noGrp="1" noRot="1" noChangeAspect="1" noChangeArrowheads="1" noTextEdit="1"/>
          </p:cNvSpPr>
          <p:nvPr>
            <p:ph type="sldImg"/>
          </p:nvPr>
        </p:nvSpPr>
        <p:spPr>
          <a:ln/>
        </p:spPr>
      </p:sp>
      <p:sp>
        <p:nvSpPr>
          <p:cNvPr id="1740803" name="Rectangle 3"/>
          <p:cNvSpPr>
            <a:spLocks noGrp="1" noChangeArrowheads="1"/>
          </p:cNvSpPr>
          <p:nvPr>
            <p:ph type="body" idx="1"/>
          </p:nvPr>
        </p:nvSpPr>
        <p:spPr>
          <a:noFill/>
          <a:ln/>
        </p:spPr>
        <p:txBody>
          <a:bodyPr/>
          <a:lstStyle/>
          <a:p>
            <a:pPr lvl="1" eaLnBrk="1" hangingPunct="1"/>
            <a:r>
              <a:rPr lang="en-US"/>
              <a:t>With PL/SQL, you can compare variables in both SQL and procedural statements. These comparisons, called Boolean expressions, consist of simple or complex expressions separated by relational operators. In a SQL statement, you can use Boolean expressions</a:t>
            </a:r>
            <a:r>
              <a:rPr lang="en-US">
                <a:solidFill>
                  <a:srgbClr val="FC0128"/>
                </a:solidFill>
              </a:rPr>
              <a:t> </a:t>
            </a:r>
            <a:r>
              <a:rPr lang="en-US"/>
              <a:t>to specify the rows in a table that are affected by the statement. In a procedural statement, Boolean expressions are the basis for conditional control. </a:t>
            </a:r>
            <a:r>
              <a:rPr lang="en-US">
                <a:latin typeface="Courier New" pitchFamily="49" charset="0"/>
              </a:rPr>
              <a:t>NULL</a:t>
            </a:r>
            <a:r>
              <a:rPr lang="en-US"/>
              <a:t> stands for a missing, inapplicable, or unknown value.</a:t>
            </a:r>
          </a:p>
          <a:p>
            <a:pPr lvl="1" eaLnBrk="1" hangingPunct="1"/>
            <a:r>
              <a:rPr lang="en-US" b="1"/>
              <a:t>Examples</a:t>
            </a:r>
          </a:p>
          <a:p>
            <a:pPr lvl="4" eaLnBrk="1" hangingPunct="1"/>
            <a:r>
              <a:rPr lang="en-US"/>
              <a:t>emp_sal1 := 50000;</a:t>
            </a:r>
          </a:p>
          <a:p>
            <a:pPr lvl="4" eaLnBrk="1" hangingPunct="1"/>
            <a:r>
              <a:rPr lang="en-US"/>
              <a:t>emp_sal2 := 60000;</a:t>
            </a:r>
          </a:p>
          <a:p>
            <a:pPr lvl="1" eaLnBrk="1" hangingPunct="1"/>
            <a:r>
              <a:rPr lang="en-US"/>
              <a:t>The following expression yields </a:t>
            </a:r>
            <a:r>
              <a:rPr lang="en-US">
                <a:latin typeface="Courier New" pitchFamily="49" charset="0"/>
              </a:rPr>
              <a:t>TRUE</a:t>
            </a:r>
            <a:r>
              <a:rPr lang="en-US"/>
              <a:t>:</a:t>
            </a:r>
          </a:p>
          <a:p>
            <a:pPr lvl="4" eaLnBrk="1" hangingPunct="1"/>
            <a:r>
              <a:rPr lang="en-US"/>
              <a:t>emp_sal1 &lt; emp_sal2</a:t>
            </a:r>
          </a:p>
          <a:p>
            <a:pPr lvl="1" eaLnBrk="1" hangingPunct="1"/>
            <a:r>
              <a:rPr lang="en-US"/>
              <a:t>Declare and initialize a Boolean variable:</a:t>
            </a:r>
          </a:p>
          <a:p>
            <a:pPr lvl="4" eaLnBrk="1" hangingPunct="1"/>
            <a:r>
              <a:rPr lang="en-US"/>
              <a:t>DECLARE</a:t>
            </a:r>
            <a:br>
              <a:rPr lang="en-US"/>
            </a:br>
            <a:r>
              <a:rPr lang="en-US"/>
              <a:t> flag BOOLEAN := FALSE;</a:t>
            </a:r>
            <a:br>
              <a:rPr lang="en-US"/>
            </a:br>
            <a:r>
              <a:rPr lang="en-US"/>
              <a:t>BEGIN</a:t>
            </a:r>
            <a:br>
              <a:rPr lang="en-US"/>
            </a:br>
            <a:r>
              <a:rPr lang="en-US"/>
              <a:t> flag := TRUE;</a:t>
            </a:r>
            <a:br>
              <a:rPr lang="en-US"/>
            </a:br>
            <a:r>
              <a:rPr lang="en-US"/>
              <a:t>END;</a:t>
            </a:r>
            <a:br>
              <a:rPr lang="en-US"/>
            </a:br>
            <a:r>
              <a:rPr lang="en-US"/>
              <a:t>/</a:t>
            </a:r>
          </a:p>
        </p:txBody>
      </p:sp>
      <p:sp>
        <p:nvSpPr>
          <p:cNvPr id="5837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51B3AD2-B4B8-410B-B5A9-883F993B2B5A}" type="slidenum">
              <a:rPr lang="en-US" smtClean="0">
                <a:solidFill>
                  <a:srgbClr val="000000"/>
                </a:solidFill>
              </a:rPr>
              <a:pPr eaLnBrk="1" hangingPunct="1">
                <a:defRPr/>
              </a:pPr>
              <a:t>38</a:t>
            </a:fld>
            <a:endParaRPr lang="en-US">
              <a:solidFill>
                <a:srgbClr val="000000"/>
              </a:solidFill>
            </a:endParaRPr>
          </a:p>
        </p:txBody>
      </p:sp>
    </p:spTree>
    <p:extLst>
      <p:ext uri="{BB962C8B-B14F-4D97-AF65-F5344CB8AC3E}">
        <p14:creationId xmlns:p14="http://schemas.microsoft.com/office/powerpoint/2010/main" val="142542155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Starting in Oracle Database 19c, you can use the PL/SQL cross-session function result caching mechanism. This caching mechanism provides you with a language-supported and system-managed means for storing the results of PL/SQL functions in a shared global area (SGA), which is available to every session that runs your application. The caching mechanism is both efficient and easy to use, and it relieves you of the burden of designing and developing your own caches and cache-management policies. </a:t>
            </a:r>
          </a:p>
          <a:p>
            <a:pPr lvl="1" eaLnBrk="1" hangingPunct="1"/>
            <a:r>
              <a:rPr lang="en-US" dirty="0"/>
              <a:t>Each time a result-cached PL/SQL function is called with different parameter values, those parameters and their results are stored in the cache. Subsequently, when the same function is called with the same parameter values, the result is retrieved from the cache, instead of being recomputed. If a database object that was used to compute a cached result is updated, the cached result becomes invalid and must be recomputed.</a:t>
            </a:r>
          </a:p>
          <a:p>
            <a:pPr lvl="1" eaLnBrk="1" hangingPunct="1"/>
            <a:r>
              <a:rPr lang="en-US" dirty="0"/>
              <a:t>Use the result-caching feature with functions that are called frequently and are dependent on information that never changes or changes infrequently.</a:t>
            </a:r>
          </a:p>
          <a:p>
            <a:pPr lvl="1" eaLnBrk="1" hangingPunct="1"/>
            <a:r>
              <a:rPr lang="en-US" b="1" dirty="0"/>
              <a:t>Note: </a:t>
            </a:r>
            <a:r>
              <a:rPr lang="en-US" dirty="0"/>
              <a:t>For additional information about </a:t>
            </a:r>
            <a:r>
              <a:rPr lang="en-US" i="1" dirty="0"/>
              <a:t>Cross-Session PL/SQL Function Result Cache, </a:t>
            </a:r>
            <a:r>
              <a:rPr lang="en-US" dirty="0"/>
              <a:t>refer to the </a:t>
            </a:r>
            <a:r>
              <a:rPr lang="en-US" i="1" dirty="0"/>
              <a:t>Oracle Database 19c Advanced PL/SQL</a:t>
            </a:r>
            <a:r>
              <a:rPr lang="en-US" dirty="0"/>
              <a:t> course, the </a:t>
            </a:r>
            <a:r>
              <a:rPr lang="en-US" i="1" dirty="0"/>
              <a:t>Oracle Database 19c SQL and PL/SQL New Features</a:t>
            </a:r>
            <a:r>
              <a:rPr lang="en-US" dirty="0"/>
              <a:t> course, or </a:t>
            </a:r>
            <a:r>
              <a:rPr lang="en-US" i="1" dirty="0"/>
              <a:t>Oracle Database PL/SQL Language Reference 19c Release 2 (11.2)</a:t>
            </a:r>
            <a:r>
              <a:rPr lang="en-US" dirty="0"/>
              <a:t>.</a:t>
            </a:r>
          </a:p>
        </p:txBody>
      </p:sp>
      <p:sp>
        <p:nvSpPr>
          <p:cNvPr id="6144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E567DB25-DE04-43C2-8BFE-EE362B23F331}" type="slidenum">
              <a:rPr lang="en-US" smtClean="0">
                <a:solidFill>
                  <a:srgbClr val="000000"/>
                </a:solidFill>
              </a:rPr>
              <a:pPr>
                <a:defRPr/>
              </a:pPr>
              <a:t>353</a:t>
            </a:fld>
            <a:endParaRPr lang="en-US">
              <a:solidFill>
                <a:srgbClr val="000000"/>
              </a:solidFill>
            </a:endParaRPr>
          </a:p>
        </p:txBody>
      </p:sp>
    </p:spTree>
    <p:extLst>
      <p:ext uri="{BB962C8B-B14F-4D97-AF65-F5344CB8AC3E}">
        <p14:creationId xmlns:p14="http://schemas.microsoft.com/office/powerpoint/2010/main" val="3858946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a function depends on settings that might vary from session to session such as </a:t>
            </a:r>
            <a:r>
              <a:rPr lang="en-US">
                <a:latin typeface="Courier New" pitchFamily="49" charset="0"/>
              </a:rPr>
              <a:t>NLS_DATE_FORMAT</a:t>
            </a:r>
            <a:r>
              <a:rPr lang="en-US"/>
              <a:t> and </a:t>
            </a:r>
            <a:r>
              <a:rPr lang="en-US">
                <a:latin typeface="Courier New" pitchFamily="49" charset="0"/>
              </a:rPr>
              <a:t>TIME ZONE</a:t>
            </a:r>
            <a:r>
              <a:rPr lang="en-US"/>
              <a:t>, make the function result-cached only if you can modify it to handle the various settings.</a:t>
            </a:r>
          </a:p>
          <a:p>
            <a:pPr lvl="1" eaLnBrk="1" hangingPunct="1"/>
            <a:r>
              <a:rPr lang="en-US"/>
              <a:t>In the example in the slide, the </a:t>
            </a:r>
            <a:r>
              <a:rPr lang="en-US">
                <a:latin typeface="Courier New" pitchFamily="49" charset="0"/>
              </a:rPr>
              <a:t>emp_hire_date</a:t>
            </a:r>
            <a:r>
              <a:rPr lang="en-US"/>
              <a:t> function uses the </a:t>
            </a:r>
            <a:r>
              <a:rPr lang="en-US">
                <a:latin typeface="Courier New" pitchFamily="49" charset="0"/>
              </a:rPr>
              <a:t>to_char</a:t>
            </a:r>
            <a:r>
              <a:rPr lang="en-US"/>
              <a:t> function to convert a </a:t>
            </a:r>
            <a:r>
              <a:rPr lang="en-US">
                <a:latin typeface="Courier New" pitchFamily="49" charset="0"/>
              </a:rPr>
              <a:t>DATE</a:t>
            </a:r>
            <a:r>
              <a:rPr lang="en-US"/>
              <a:t> item to a </a:t>
            </a:r>
            <a:r>
              <a:rPr lang="en-US">
                <a:latin typeface="Courier New" pitchFamily="49" charset="0"/>
              </a:rPr>
              <a:t>VARCHAR</a:t>
            </a:r>
            <a:r>
              <a:rPr lang="en-US"/>
              <a:t> item. </a:t>
            </a:r>
            <a:r>
              <a:rPr lang="en-US">
                <a:latin typeface="Courier New" pitchFamily="49" charset="0"/>
              </a:rPr>
              <a:t>emp_hire_date</a:t>
            </a:r>
            <a:r>
              <a:rPr lang="en-US"/>
              <a:t> does not specify a format mask, so the format mask defaults to the one that </a:t>
            </a:r>
            <a:r>
              <a:rPr lang="en-US">
                <a:latin typeface="Courier New" pitchFamily="49" charset="0"/>
              </a:rPr>
              <a:t>NLS_DATE_FORMAT</a:t>
            </a:r>
            <a:r>
              <a:rPr lang="en-US"/>
              <a:t> specifies. If sessions that call </a:t>
            </a:r>
            <a:r>
              <a:rPr lang="en-US">
                <a:latin typeface="Courier New" pitchFamily="49" charset="0"/>
              </a:rPr>
              <a:t>emp_hire_date</a:t>
            </a:r>
            <a:r>
              <a:rPr lang="en-US"/>
              <a:t> have different </a:t>
            </a:r>
            <a:r>
              <a:rPr lang="en-US">
                <a:latin typeface="Courier New" pitchFamily="49" charset="0"/>
              </a:rPr>
              <a:t>NLS_DATE_FORMAT</a:t>
            </a:r>
            <a:r>
              <a:rPr lang="en-US"/>
              <a:t> settings, cached results can have different formats. If a cached result computed by one session ages out, and another session recomputes it, the format might vary even for the same parameter value. If a session gets a cached result whose format differs from its own format, that result will probably be incorrect.</a:t>
            </a:r>
          </a:p>
          <a:p>
            <a:pPr lvl="1" eaLnBrk="1" hangingPunct="1"/>
            <a:r>
              <a:rPr lang="en-US"/>
              <a:t>Some possible solutions to this problem are:</a:t>
            </a:r>
          </a:p>
          <a:p>
            <a:pPr lvl="2" eaLnBrk="1" hangingPunct="1"/>
            <a:r>
              <a:rPr lang="en-US"/>
              <a:t>Change the return type of </a:t>
            </a:r>
            <a:r>
              <a:rPr lang="en-US">
                <a:latin typeface="Courier New" pitchFamily="49" charset="0"/>
              </a:rPr>
              <a:t>emp_hire_date</a:t>
            </a:r>
            <a:r>
              <a:rPr lang="en-US"/>
              <a:t> to </a:t>
            </a:r>
            <a:r>
              <a:rPr lang="en-US">
                <a:latin typeface="Courier New" pitchFamily="49" charset="0"/>
              </a:rPr>
              <a:t>DATE</a:t>
            </a:r>
            <a:r>
              <a:rPr lang="en-US"/>
              <a:t> and have each session call the </a:t>
            </a:r>
            <a:r>
              <a:rPr lang="en-US">
                <a:latin typeface="Courier New" pitchFamily="49" charset="0"/>
              </a:rPr>
              <a:t>to_char</a:t>
            </a:r>
            <a:r>
              <a:rPr lang="en-US"/>
              <a:t> function.</a:t>
            </a:r>
          </a:p>
          <a:p>
            <a:pPr lvl="2" eaLnBrk="1" hangingPunct="1"/>
            <a:r>
              <a:rPr lang="en-US"/>
              <a:t>If a common format is acceptable to all sessions, specify a format mask, removing the dependency on </a:t>
            </a:r>
            <a:r>
              <a:rPr lang="en-US">
                <a:latin typeface="Courier New" pitchFamily="49" charset="0"/>
              </a:rPr>
              <a:t>NLS_DATE_FORMAT</a:t>
            </a:r>
            <a:r>
              <a:rPr lang="en-US">
                <a:cs typeface="Times New Roman" pitchFamily="18" charset="0"/>
              </a:rPr>
              <a:t>—f</a:t>
            </a:r>
            <a:r>
              <a:rPr lang="en-US"/>
              <a:t>or example, </a:t>
            </a:r>
            <a:r>
              <a:rPr lang="en-US">
                <a:latin typeface="Courier New" pitchFamily="49" charset="0"/>
              </a:rPr>
              <a:t>to_char(date_hired, 'mm/dd/yy');</a:t>
            </a:r>
            <a:r>
              <a:rPr lang="en-US"/>
              <a:t>.</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BA5458C-5DB5-4A3B-8DF6-AD833E39C5F1}" type="slidenum">
              <a:rPr lang="en-US" smtClean="0">
                <a:solidFill>
                  <a:srgbClr val="000000"/>
                </a:solidFill>
              </a:rPr>
              <a:pPr>
                <a:defRPr/>
              </a:pPr>
              <a:t>354</a:t>
            </a:fld>
            <a:endParaRPr lang="en-US">
              <a:solidFill>
                <a:srgbClr val="000000"/>
              </a:solidFill>
            </a:endParaRPr>
          </a:p>
        </p:txBody>
      </p:sp>
    </p:spTree>
    <p:extLst>
      <p:ext uri="{BB962C8B-B14F-4D97-AF65-F5344CB8AC3E}">
        <p14:creationId xmlns:p14="http://schemas.microsoft.com/office/powerpoint/2010/main" val="701350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a:t>
            </a:r>
            <a:r>
              <a:rPr lang="en-US">
                <a:latin typeface="Courier New" pitchFamily="49" charset="0"/>
              </a:rPr>
              <a:t>DETERMINISTIC</a:t>
            </a:r>
            <a:r>
              <a:rPr lang="en-US"/>
              <a:t> function clause to indicate that the function returns the same result value whenever it is called with the same values for its arguments.</a:t>
            </a:r>
          </a:p>
          <a:p>
            <a:pPr lvl="1" eaLnBrk="1" hangingPunct="1"/>
            <a:r>
              <a:rPr lang="en-US"/>
              <a:t>You must specify this keyword if you intend to call the function in the expression of a function-based index or from the query of a materialized view that is marked </a:t>
            </a:r>
            <a:r>
              <a:rPr lang="en-US">
                <a:latin typeface="Courier New" pitchFamily="49" charset="0"/>
              </a:rPr>
              <a:t>REFRESH FAST</a:t>
            </a:r>
            <a:r>
              <a:rPr lang="en-US"/>
              <a:t> or </a:t>
            </a:r>
            <a:r>
              <a:rPr lang="en-US">
                <a:latin typeface="Courier New" pitchFamily="49" charset="0"/>
              </a:rPr>
              <a:t>ENABLE</a:t>
            </a:r>
            <a:r>
              <a:rPr lang="en-US">
                <a:cs typeface="Times New Roman" pitchFamily="18" charset="0"/>
              </a:rPr>
              <a:t> </a:t>
            </a:r>
            <a:r>
              <a:rPr lang="en-US">
                <a:latin typeface="Courier New" pitchFamily="49" charset="0"/>
              </a:rPr>
              <a:t>QUERY</a:t>
            </a:r>
            <a:r>
              <a:rPr lang="en-US">
                <a:cs typeface="Times New Roman" pitchFamily="18" charset="0"/>
              </a:rPr>
              <a:t> </a:t>
            </a:r>
            <a:r>
              <a:rPr lang="en-US">
                <a:latin typeface="Courier New" pitchFamily="49" charset="0"/>
              </a:rPr>
              <a:t>REWRITE</a:t>
            </a:r>
            <a:r>
              <a:rPr lang="en-US"/>
              <a:t>. When Oracle Database encounters a deterministic function in one of these contexts, it attempts to use previously calculated results when possible rather than execute the function again. If you subsequently change the semantics of the function, you must manually rebuild all dependent function-based indexes and materialized views.</a:t>
            </a:r>
          </a:p>
          <a:p>
            <a:pPr lvl="1" eaLnBrk="1" hangingPunct="1"/>
            <a:r>
              <a:rPr lang="en-US"/>
              <a:t>Do not specify this clause to define a function that uses package variables or that accesses the database in any way that might affect the return result of the function. The results of doing so will not be captured if Oracle Database chooses not to re-execute the function.</a:t>
            </a:r>
          </a:p>
          <a:p>
            <a:pPr lvl="1" eaLnBrk="1" hangingPunct="1"/>
            <a:r>
              <a:rPr lang="en-US" b="1"/>
              <a:t>Note</a:t>
            </a:r>
          </a:p>
          <a:p>
            <a:pPr lvl="2" eaLnBrk="1" hangingPunct="1"/>
            <a:r>
              <a:rPr lang="en-US"/>
              <a:t>Do not specify </a:t>
            </a:r>
            <a:r>
              <a:rPr lang="en-US">
                <a:latin typeface="Courier New" pitchFamily="49" charset="0"/>
              </a:rPr>
              <a:t>DETERMINISTIC</a:t>
            </a:r>
            <a:r>
              <a:rPr lang="en-US"/>
              <a:t> for a function whose result depends on the state of session variables or schema objects because results might vary across calls. Instead, consider making the function result-cached.</a:t>
            </a:r>
          </a:p>
          <a:p>
            <a:pPr lvl="2" eaLnBrk="1" hangingPunct="1"/>
            <a:r>
              <a:rPr lang="en-US"/>
              <a:t>For more information about the </a:t>
            </a:r>
            <a:r>
              <a:rPr lang="en-US">
                <a:latin typeface="Courier New" pitchFamily="49" charset="0"/>
              </a:rPr>
              <a:t>DETERMINISTIC</a:t>
            </a:r>
            <a:r>
              <a:rPr lang="en-US"/>
              <a:t> clause, refer to the </a:t>
            </a:r>
            <a:r>
              <a:rPr lang="en-US" i="1"/>
              <a:t>Oracle Database SQL Language Reference</a:t>
            </a:r>
            <a:r>
              <a:rPr lang="en-US"/>
              <a:t>.</a:t>
            </a:r>
          </a:p>
        </p:txBody>
      </p:sp>
      <p:sp>
        <p:nvSpPr>
          <p:cNvPr id="6554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702F0D5F-36A7-42E0-8B5F-8D559EE4E91C}" type="slidenum">
              <a:rPr lang="en-US" smtClean="0">
                <a:solidFill>
                  <a:srgbClr val="000000"/>
                </a:solidFill>
              </a:rPr>
              <a:pPr>
                <a:defRPr/>
              </a:pPr>
              <a:t>355</a:t>
            </a:fld>
            <a:endParaRPr lang="en-US">
              <a:solidFill>
                <a:srgbClr val="000000"/>
              </a:solidFill>
            </a:endParaRPr>
          </a:p>
        </p:txBody>
      </p:sp>
    </p:spTree>
    <p:extLst>
      <p:ext uri="{BB962C8B-B14F-4D97-AF65-F5344CB8AC3E}">
        <p14:creationId xmlns:p14="http://schemas.microsoft.com/office/powerpoint/2010/main" val="144258386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Rot="1" noChangeAspect="1" noChangeArrowheads="1" noTextEdit="1"/>
          </p:cNvSpPr>
          <p:nvPr>
            <p:ph type="sldImg"/>
          </p:nvPr>
        </p:nvSpPr>
        <p:spPr>
          <a:ln/>
        </p:spPr>
      </p:sp>
      <p:sp>
        <p:nvSpPr>
          <p:cNvPr id="65539"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Often, applications need information about the row affected by a SQL operation—for example, to generate a report or to take a subsequent action. The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statements can include a </a:t>
            </a:r>
            <a:r>
              <a:rPr lang="en-US">
                <a:latin typeface="Courier New" pitchFamily="49" charset="0"/>
              </a:rPr>
              <a:t>RETURNING</a:t>
            </a:r>
            <a:r>
              <a:rPr lang="en-US"/>
              <a:t> clause, which returns column values from the affected row into PL/SQL variables or host variables. This eliminates the need to </a:t>
            </a:r>
            <a:r>
              <a:rPr lang="en-US">
                <a:latin typeface="Courier New" pitchFamily="49" charset="0"/>
              </a:rPr>
              <a:t>SELECT</a:t>
            </a:r>
            <a:r>
              <a:rPr lang="en-US"/>
              <a:t> the row after an </a:t>
            </a:r>
            <a:r>
              <a:rPr lang="en-US">
                <a:latin typeface="Courier New" pitchFamily="49" charset="0"/>
              </a:rPr>
              <a:t>INSERT</a:t>
            </a:r>
            <a:r>
              <a:rPr lang="en-US"/>
              <a:t> or </a:t>
            </a:r>
            <a:r>
              <a:rPr lang="en-US">
                <a:latin typeface="Courier New" pitchFamily="49" charset="0"/>
              </a:rPr>
              <a:t>UPDATE</a:t>
            </a:r>
            <a:r>
              <a:rPr lang="en-US"/>
              <a:t>, or before a </a:t>
            </a:r>
            <a:r>
              <a:rPr lang="en-US">
                <a:latin typeface="Courier New" pitchFamily="49" charset="0"/>
              </a:rPr>
              <a:t>DELETE</a:t>
            </a:r>
            <a:r>
              <a:rPr lang="en-US"/>
              <a:t>. As a result, fewer network round trips, less server CPU time, fewer cursors, and less server memory are required. </a:t>
            </a:r>
          </a:p>
          <a:p>
            <a:pPr lvl="1" eaLnBrk="1" hangingPunct="1"/>
            <a:r>
              <a:rPr lang="en-US"/>
              <a:t>The example in the slide shows how to update the salary of an employee and, at the same time, retrieve the employee’s last name and new salary into a local PL/SQL variable. To test the code example, issue the following commands that check the salary of </a:t>
            </a:r>
            <a:r>
              <a:rPr lang="en-US">
                <a:latin typeface="Courier New" pitchFamily="49" charset="0"/>
              </a:rPr>
              <a:t>employee_id</a:t>
            </a:r>
            <a:r>
              <a:rPr lang="en-US"/>
              <a:t> 108 before updating it. Next, the procedure is invoked passing the </a:t>
            </a:r>
            <a:r>
              <a:rPr lang="en-US">
                <a:latin typeface="Courier New" pitchFamily="49" charset="0"/>
              </a:rPr>
              <a:t>employee_id</a:t>
            </a:r>
            <a:r>
              <a:rPr lang="en-US"/>
              <a:t> 108 as the parameter.</a:t>
            </a:r>
          </a:p>
        </p:txBody>
      </p:sp>
      <p:pic>
        <p:nvPicPr>
          <p:cNvPr id="65540" name="Picture 5"/>
          <p:cNvPicPr>
            <a:picLocks noChangeAspect="1" noChangeArrowheads="1"/>
          </p:cNvPicPr>
          <p:nvPr/>
        </p:nvPicPr>
        <p:blipFill>
          <a:blip r:embed="rId3">
            <a:extLst>
              <a:ext uri="{28A0092B-C50C-407E-A947-70E740481C1C}">
                <a14:useLocalDpi xmlns:a14="http://schemas.microsoft.com/office/drawing/2010/main" val="0"/>
              </a:ext>
            </a:extLst>
          </a:blip>
          <a:srcRect t="64839" r="34889"/>
          <a:stretch>
            <a:fillRect/>
          </a:stretch>
        </p:blipFill>
        <p:spPr bwMode="auto">
          <a:xfrm>
            <a:off x="678118" y="7908379"/>
            <a:ext cx="1910191" cy="7758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55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7224704"/>
            <a:ext cx="1951578" cy="63915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7590" name="Footer Placeholder 6"/>
          <p:cNvSpPr>
            <a:spLocks noGrp="1"/>
          </p:cNvSpPr>
          <p:nvPr>
            <p:ph type="ftr" sz="quarter" idx="4"/>
          </p:nvPr>
        </p:nvSpPr>
        <p:spPr/>
        <p:txBody>
          <a:bodyPr/>
          <a:lstStyle/>
          <a:p>
            <a:pPr>
              <a:defRPr/>
            </a:pPr>
            <a:r>
              <a:rPr lang="en-US">
                <a:solidFill>
                  <a:srgbClr val="000000"/>
                </a:solidFill>
              </a:rPr>
              <a:t>Oracle Database: Develop PL/SQL Program Units   8 - </a:t>
            </a:r>
            <a:fld id="{CB3E2618-AFA0-423F-BEE9-4E99A7D85074}" type="slidenum">
              <a:rPr lang="en-US" smtClean="0">
                <a:solidFill>
                  <a:srgbClr val="000000"/>
                </a:solidFill>
              </a:rPr>
              <a:pPr>
                <a:defRPr/>
              </a:pPr>
              <a:t>356</a:t>
            </a:fld>
            <a:endParaRPr lang="en-US">
              <a:solidFill>
                <a:srgbClr val="000000"/>
              </a:solidFill>
            </a:endParaRPr>
          </a:p>
        </p:txBody>
      </p:sp>
    </p:spTree>
    <p:extLst>
      <p:ext uri="{BB962C8B-B14F-4D97-AF65-F5344CB8AC3E}">
        <p14:creationId xmlns:p14="http://schemas.microsoft.com/office/powerpoint/2010/main" val="16362860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Oracle server uses two engines to run PL/SQL blocks and subprograms:</a:t>
            </a:r>
          </a:p>
          <a:p>
            <a:pPr lvl="2" eaLnBrk="1" hangingPunct="1"/>
            <a:r>
              <a:rPr lang="en-US"/>
              <a:t>The PL/SQL run-time engine, which runs procedural statements but passes the SQL statements to the SQL engine</a:t>
            </a:r>
          </a:p>
          <a:p>
            <a:pPr lvl="2" eaLnBrk="1" hangingPunct="1"/>
            <a:r>
              <a:rPr lang="en-US"/>
              <a:t>The SQL engine, which parses and executes the SQL statement and, in some cases, returns data to the PL/SQL engine</a:t>
            </a:r>
          </a:p>
          <a:p>
            <a:pPr lvl="1" eaLnBrk="1" hangingPunct="1"/>
            <a:r>
              <a:rPr lang="en-US"/>
              <a:t>During execution, every SQL statement causes a context switch between the two engines, which results in a performance penalty for excessive amounts of SQL processing. This is typical of applications that have a SQL statement in a loop that uses values from indexed collections. Collections include nested tables, varying arrays, index-by tables, and host arrays. </a:t>
            </a:r>
          </a:p>
          <a:p>
            <a:pPr lvl="1" eaLnBrk="1" hangingPunct="1"/>
            <a:r>
              <a:rPr lang="en-US"/>
              <a:t>Performance can be substantially improved by minimizing the number of context switches through the use of bulk binding. Bulk binding causes an entire collection to be bound in one call, a context switch, to the SQL engine. That is, a bulk bind process passes the entire collection of values back and forth between the two engines in a single context switch, compared with incurring a context switch for each collection element in an iteration of a loop. The more rows affected by a SQL statement, the greater the performance gain with bulk binding.</a:t>
            </a:r>
          </a:p>
        </p:txBody>
      </p:sp>
      <p:sp>
        <p:nvSpPr>
          <p:cNvPr id="6861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5D4A948-37DA-4F09-88A7-0E2EE7C79C49}" type="slidenum">
              <a:rPr lang="en-US" smtClean="0">
                <a:solidFill>
                  <a:srgbClr val="000000"/>
                </a:solidFill>
              </a:rPr>
              <a:pPr>
                <a:defRPr/>
              </a:pPr>
              <a:t>357</a:t>
            </a:fld>
            <a:endParaRPr lang="en-US">
              <a:solidFill>
                <a:srgbClr val="000000"/>
              </a:solidFill>
            </a:endParaRPr>
          </a:p>
        </p:txBody>
      </p:sp>
    </p:spTree>
    <p:extLst>
      <p:ext uri="{BB962C8B-B14F-4D97-AF65-F5344CB8AC3E}">
        <p14:creationId xmlns:p14="http://schemas.microsoft.com/office/powerpoint/2010/main" val="195461732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bulk binds to improve the performance of:</a:t>
            </a:r>
          </a:p>
          <a:p>
            <a:pPr lvl="2" eaLnBrk="1" hangingPunct="1"/>
            <a:r>
              <a:rPr lang="en-US"/>
              <a:t>DML statements that reference collection elements</a:t>
            </a:r>
          </a:p>
          <a:p>
            <a:pPr lvl="2" eaLnBrk="1" hangingPunct="1">
              <a:buSzPct val="70000"/>
              <a:buFont typeface="Courier New" pitchFamily="49" charset="0"/>
              <a:buChar char="•"/>
            </a:pPr>
            <a:r>
              <a:rPr lang="en-US">
                <a:latin typeface="Courier New" pitchFamily="49" charset="0"/>
              </a:rPr>
              <a:t>SELECT</a:t>
            </a:r>
            <a:r>
              <a:rPr lang="en-US"/>
              <a:t> statements that reference collection elements</a:t>
            </a:r>
          </a:p>
          <a:p>
            <a:pPr lvl="2" eaLnBrk="1" hangingPunct="1"/>
            <a:r>
              <a:rPr lang="en-US"/>
              <a:t>Cursor </a:t>
            </a:r>
            <a:r>
              <a:rPr lang="en-US">
                <a:latin typeface="Courier New" pitchFamily="49" charset="0"/>
              </a:rPr>
              <a:t>FOR</a:t>
            </a:r>
            <a:r>
              <a:rPr lang="en-US"/>
              <a:t> loops that reference collections and the </a:t>
            </a:r>
            <a:r>
              <a:rPr lang="en-US">
                <a:latin typeface="Courier New" pitchFamily="49" charset="0"/>
              </a:rPr>
              <a:t>RETURNING INTO</a:t>
            </a:r>
            <a:r>
              <a:rPr lang="en-US"/>
              <a:t> clause</a:t>
            </a:r>
          </a:p>
          <a:p>
            <a:pPr lvl="1" eaLnBrk="1" hangingPunct="1"/>
            <a:r>
              <a:rPr lang="en-US"/>
              <a:t>The </a:t>
            </a:r>
            <a:r>
              <a:rPr lang="en-US">
                <a:latin typeface="Courier New" pitchFamily="49" charset="0"/>
              </a:rPr>
              <a:t>FORALL</a:t>
            </a:r>
            <a:r>
              <a:rPr lang="en-US"/>
              <a:t> keyword instructs the PL/SQL engine to bulk bind input collections before sending them to the SQL engine. Although the </a:t>
            </a:r>
            <a:r>
              <a:rPr lang="en-US">
                <a:latin typeface="Courier New" pitchFamily="49" charset="0"/>
              </a:rPr>
              <a:t>FORALL</a:t>
            </a:r>
            <a:r>
              <a:rPr lang="en-US"/>
              <a:t> statement contains an iteration scheme, it is not a </a:t>
            </a:r>
            <a:r>
              <a:rPr lang="en-US">
                <a:latin typeface="Courier New" pitchFamily="49" charset="0"/>
              </a:rPr>
              <a:t>FOR</a:t>
            </a:r>
            <a:r>
              <a:rPr lang="en-US"/>
              <a:t> loop.</a:t>
            </a:r>
          </a:p>
          <a:p>
            <a:pPr lvl="1" eaLnBrk="1" hangingPunct="1"/>
            <a:r>
              <a:rPr lang="en-US"/>
              <a:t>The </a:t>
            </a:r>
            <a:r>
              <a:rPr lang="en-US">
                <a:latin typeface="Courier New" pitchFamily="49" charset="0"/>
              </a:rPr>
              <a:t>BULK</a:t>
            </a:r>
            <a:r>
              <a:rPr lang="en-US">
                <a:cs typeface="Times New Roman" pitchFamily="18" charset="0"/>
              </a:rPr>
              <a:t> </a:t>
            </a:r>
            <a:r>
              <a:rPr lang="en-US">
                <a:latin typeface="Courier New" pitchFamily="49" charset="0"/>
              </a:rPr>
              <a:t>COLLECT</a:t>
            </a:r>
            <a:r>
              <a:rPr lang="en-US"/>
              <a:t> keyword instructs the SQL engine to bulk bind output collections, before returning them to the PL/SQL engine. This enables you to bind locations into which SQL can return the retrieved values in bulk. Thus, you can use these keywords in the </a:t>
            </a:r>
            <a:r>
              <a:rPr lang="en-US">
                <a:latin typeface="Courier New" pitchFamily="49" charset="0"/>
              </a:rPr>
              <a:t>SELECT</a:t>
            </a:r>
            <a:r>
              <a:rPr lang="en-US">
                <a:cs typeface="Times New Roman" pitchFamily="18" charset="0"/>
              </a:rPr>
              <a:t> </a:t>
            </a:r>
            <a:r>
              <a:rPr lang="en-US">
                <a:latin typeface="Courier New" pitchFamily="49" charset="0"/>
              </a:rPr>
              <a:t>INTO</a:t>
            </a:r>
            <a:r>
              <a:rPr lang="en-US"/>
              <a:t>,</a:t>
            </a:r>
            <a:r>
              <a:rPr lang="en-US">
                <a:latin typeface="Courier New" pitchFamily="49" charset="0"/>
              </a:rPr>
              <a:t> FETCH</a:t>
            </a:r>
            <a:r>
              <a:rPr lang="en-US">
                <a:cs typeface="Times New Roman" pitchFamily="18" charset="0"/>
              </a:rPr>
              <a:t> </a:t>
            </a:r>
            <a:r>
              <a:rPr lang="en-US">
                <a:latin typeface="Courier New" pitchFamily="49" charset="0"/>
              </a:rPr>
              <a:t>INTO</a:t>
            </a:r>
            <a:r>
              <a:rPr lang="en-US"/>
              <a:t>, and</a:t>
            </a:r>
            <a:r>
              <a:rPr lang="en-US">
                <a:cs typeface="Times New Roman" pitchFamily="18" charset="0"/>
              </a:rPr>
              <a:t> </a:t>
            </a:r>
            <a:r>
              <a:rPr lang="en-US">
                <a:latin typeface="Courier New" pitchFamily="49" charset="0"/>
              </a:rPr>
              <a:t>RETURNING</a:t>
            </a:r>
            <a:r>
              <a:rPr lang="en-US">
                <a:cs typeface="Times New Roman" pitchFamily="18" charset="0"/>
              </a:rPr>
              <a:t> </a:t>
            </a:r>
            <a:r>
              <a:rPr lang="en-US">
                <a:latin typeface="Courier New" pitchFamily="49" charset="0"/>
              </a:rPr>
              <a:t>INTO</a:t>
            </a:r>
            <a:r>
              <a:rPr lang="en-US"/>
              <a:t> clauses.</a:t>
            </a:r>
          </a:p>
          <a:p>
            <a:pPr lvl="1" eaLnBrk="1" hangingPunct="1"/>
            <a:r>
              <a:rPr lang="en-US"/>
              <a:t>The </a:t>
            </a:r>
            <a:r>
              <a:rPr lang="en-US">
                <a:latin typeface="Courier New" pitchFamily="49" charset="0"/>
              </a:rPr>
              <a:t>SAVE</a:t>
            </a:r>
            <a:r>
              <a:rPr lang="en-US">
                <a:cs typeface="Times New Roman" pitchFamily="18" charset="0"/>
              </a:rPr>
              <a:t> </a:t>
            </a:r>
            <a:r>
              <a:rPr lang="en-US">
                <a:latin typeface="Courier New" pitchFamily="49" charset="0"/>
              </a:rPr>
              <a:t>EXCEPTIONS</a:t>
            </a:r>
            <a:r>
              <a:rPr lang="en-US"/>
              <a:t> keyword is optional. However, if some of the DML operations succeed and some fail, you would want to track or report on those that fail. Using the </a:t>
            </a:r>
            <a:r>
              <a:rPr lang="en-US">
                <a:latin typeface="Courier New" pitchFamily="49" charset="0"/>
              </a:rPr>
              <a:t>SAVE EXCEPTIONS</a:t>
            </a:r>
            <a:r>
              <a:rPr lang="en-US"/>
              <a:t> keyword causes failed operations to be stored in a cursor attribute called </a:t>
            </a:r>
            <a:r>
              <a:rPr lang="en-US">
                <a:latin typeface="Courier New" pitchFamily="49" charset="0"/>
              </a:rPr>
              <a:t>%BULK_EXCEPTIONS</a:t>
            </a:r>
            <a:r>
              <a:rPr lang="en-US"/>
              <a:t>, which is a collection of records indicating the bulk DML iteration number and corresponding error code.</a:t>
            </a:r>
          </a:p>
        </p:txBody>
      </p:sp>
      <p:sp>
        <p:nvSpPr>
          <p:cNvPr id="6963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A296C20-BD11-4595-B4DE-06ADD8512F65}" type="slidenum">
              <a:rPr lang="en-US" smtClean="0">
                <a:solidFill>
                  <a:srgbClr val="000000"/>
                </a:solidFill>
              </a:rPr>
              <a:pPr>
                <a:defRPr/>
              </a:pPr>
              <a:t>358</a:t>
            </a:fld>
            <a:endParaRPr lang="en-US">
              <a:solidFill>
                <a:srgbClr val="000000"/>
              </a:solidFill>
            </a:endParaRPr>
          </a:p>
        </p:txBody>
      </p:sp>
    </p:spTree>
    <p:extLst>
      <p:ext uri="{BB962C8B-B14F-4D97-AF65-F5344CB8AC3E}">
        <p14:creationId xmlns:p14="http://schemas.microsoft.com/office/powerpoint/2010/main" val="156411994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Before you can run the example in the slide, you must disable the </a:t>
            </a:r>
            <a:r>
              <a:rPr lang="en-US">
                <a:latin typeface="Courier New" pitchFamily="49" charset="0"/>
              </a:rPr>
              <a:t>update_job_history</a:t>
            </a:r>
            <a:r>
              <a:rPr lang="en-US"/>
              <a:t> trigger as follows: </a:t>
            </a:r>
          </a:p>
          <a:p>
            <a:pPr lvl="4" eaLnBrk="1" hangingPunct="1"/>
            <a:r>
              <a:rPr lang="en-US"/>
              <a:t>ALTER TRIGGER update_job_history DISABLE;</a:t>
            </a:r>
            <a:endParaRPr lang="en-US" b="1"/>
          </a:p>
          <a:p>
            <a:pPr lvl="1" eaLnBrk="1" hangingPunct="1"/>
            <a:r>
              <a:rPr lang="en-US"/>
              <a:t>In the example in the slide, the PL/SQL block increases the salary for employees with IDs 100, 102, 104, or 110. It uses the </a:t>
            </a:r>
            <a:r>
              <a:rPr lang="en-US">
                <a:latin typeface="Courier New" pitchFamily="49" charset="0"/>
              </a:rPr>
              <a:t>FORALL</a:t>
            </a:r>
            <a:r>
              <a:rPr lang="en-US"/>
              <a:t> keyword to bulk bind the collection. Without bulk binding, the PL/SQL block would have sent a SQL statement to the SQL engine for each employee record that is updated. If there are many employee records to update, the large number of context switches between the PL/SQL engine and the SQL engine can affect performance. However, the </a:t>
            </a:r>
            <a:r>
              <a:rPr lang="en-US">
                <a:latin typeface="Courier New" pitchFamily="49" charset="0"/>
              </a:rPr>
              <a:t>FORALL</a:t>
            </a:r>
            <a:r>
              <a:rPr lang="en-US"/>
              <a:t> keyword bulk binds the collection to improve performance.</a:t>
            </a:r>
          </a:p>
          <a:p>
            <a:pPr lvl="1" eaLnBrk="1" hangingPunct="1"/>
            <a:r>
              <a:rPr lang="en-US" b="1"/>
              <a:t>Note:</a:t>
            </a:r>
            <a:r>
              <a:rPr lang="en-US"/>
              <a:t> A looping construct is no longer required when using this feature.</a:t>
            </a:r>
          </a:p>
        </p:txBody>
      </p:sp>
      <p:sp>
        <p:nvSpPr>
          <p:cNvPr id="7168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A309151-AF1D-4A37-B466-04B43A8D4C6B}" type="slidenum">
              <a:rPr lang="en-US" smtClean="0">
                <a:solidFill>
                  <a:srgbClr val="000000"/>
                </a:solidFill>
              </a:rPr>
              <a:pPr>
                <a:defRPr/>
              </a:pPr>
              <a:t>359</a:t>
            </a:fld>
            <a:endParaRPr lang="en-US">
              <a:solidFill>
                <a:srgbClr val="000000"/>
              </a:solidFill>
            </a:endParaRPr>
          </a:p>
        </p:txBody>
      </p:sp>
    </p:spTree>
    <p:extLst>
      <p:ext uri="{BB962C8B-B14F-4D97-AF65-F5344CB8AC3E}">
        <p14:creationId xmlns:p14="http://schemas.microsoft.com/office/powerpoint/2010/main" val="9229018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Rot="1" noChangeAspect="1" noChangeArrowheads="1" noTextEdit="1"/>
          </p:cNvSpPr>
          <p:nvPr>
            <p:ph type="sldImg"/>
          </p:nvPr>
        </p:nvSpPr>
        <p:spPr>
          <a:ln/>
        </p:spPr>
      </p:sp>
      <p:sp>
        <p:nvSpPr>
          <p:cNvPr id="6963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Starting with Oracle Database 10</a:t>
            </a:r>
            <a:r>
              <a:rPr lang="en-US" i="1"/>
              <a:t>g</a:t>
            </a:r>
            <a:r>
              <a:rPr lang="en-US"/>
              <a:t>, when using a </a:t>
            </a:r>
            <a:r>
              <a:rPr lang="en-US">
                <a:latin typeface="Courier New" pitchFamily="49" charset="0"/>
              </a:rPr>
              <a:t>SELECT</a:t>
            </a:r>
            <a:r>
              <a:rPr lang="en-US"/>
              <a:t> statement in PL/SQL, you can use the bulk collection syntax shown in the example in the slide. Thus, you can quickly obtain a set of rows without using a cursor mechanism.</a:t>
            </a:r>
          </a:p>
          <a:p>
            <a:pPr lvl="1" eaLnBrk="1" hangingPunct="1"/>
            <a:r>
              <a:rPr lang="en-US"/>
              <a:t>The example reads all the department rows for a specified region into a PL/SQL table, whose contents are displayed with the </a:t>
            </a:r>
            <a:r>
              <a:rPr lang="en-US">
                <a:latin typeface="Courier New" pitchFamily="49" charset="0"/>
              </a:rPr>
              <a:t>FOR</a:t>
            </a:r>
            <a:r>
              <a:rPr lang="en-US"/>
              <a:t> loop that follows the </a:t>
            </a:r>
            <a:r>
              <a:rPr lang="en-US">
                <a:latin typeface="Courier New" pitchFamily="49" charset="0"/>
              </a:rPr>
              <a:t>SELECT</a:t>
            </a:r>
            <a:r>
              <a:rPr lang="en-US"/>
              <a:t> statement.</a:t>
            </a:r>
          </a:p>
        </p:txBody>
      </p:sp>
      <p:sp>
        <p:nvSpPr>
          <p:cNvPr id="7373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3DFA51A-64E7-456B-9AD8-E9E2B8C35C0C}" type="slidenum">
              <a:rPr lang="en-US" smtClean="0">
                <a:solidFill>
                  <a:srgbClr val="000000"/>
                </a:solidFill>
              </a:rPr>
              <a:pPr>
                <a:defRPr/>
              </a:pPr>
              <a:t>360</a:t>
            </a:fld>
            <a:endParaRPr lang="en-US">
              <a:solidFill>
                <a:srgbClr val="000000"/>
              </a:solidFill>
            </a:endParaRPr>
          </a:p>
        </p:txBody>
      </p:sp>
    </p:spTree>
    <p:extLst>
      <p:ext uri="{BB962C8B-B14F-4D97-AF65-F5344CB8AC3E}">
        <p14:creationId xmlns:p14="http://schemas.microsoft.com/office/powerpoint/2010/main" val="60934357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Oracle Database 10</a:t>
            </a:r>
            <a:r>
              <a:rPr lang="en-US" i="1"/>
              <a:t>g</a:t>
            </a:r>
            <a:r>
              <a:rPr lang="en-US"/>
              <a:t>, when using cursors in PL/SQL, you can use a form of the </a:t>
            </a:r>
            <a:r>
              <a:rPr lang="en-US">
                <a:latin typeface="Courier New" pitchFamily="49" charset="0"/>
              </a:rPr>
              <a:t>FETCH</a:t>
            </a:r>
            <a:r>
              <a:rPr lang="en-US"/>
              <a:t> statement that supports the bulk collection syntax shown in the example in the slide.</a:t>
            </a:r>
          </a:p>
          <a:p>
            <a:pPr lvl="1" eaLnBrk="1" hangingPunct="1"/>
            <a:r>
              <a:rPr lang="en-US"/>
              <a:t>This example shows how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can be used with cursors.</a:t>
            </a:r>
          </a:p>
          <a:p>
            <a:pPr lvl="1" eaLnBrk="1" hangingPunct="1"/>
            <a:r>
              <a:rPr lang="en-US"/>
              <a:t>You can also add a </a:t>
            </a:r>
            <a:r>
              <a:rPr lang="en-US">
                <a:latin typeface="Courier New" pitchFamily="49" charset="0"/>
              </a:rPr>
              <a:t>LIMIT</a:t>
            </a:r>
            <a:r>
              <a:rPr lang="en-US"/>
              <a:t> clause to control the number of rows fetched in each operation. The code example in the slide could be modified as follows:</a:t>
            </a:r>
          </a:p>
          <a:p>
            <a:pPr lvl="4" eaLnBrk="1" hangingPunct="1"/>
            <a:r>
              <a:rPr lang="en-US"/>
              <a:t>CREATE OR REPLACE PROCEDURE get_departments(p_loc NUMBER,</a:t>
            </a:r>
            <a:br>
              <a:rPr lang="en-US"/>
            </a:br>
            <a:r>
              <a:rPr lang="en-US"/>
              <a:t>  </a:t>
            </a:r>
            <a:r>
              <a:rPr lang="en-US" b="1"/>
              <a:t>p_nrows NUMBER</a:t>
            </a:r>
            <a:r>
              <a:rPr lang="en-US"/>
              <a:t>) IS</a:t>
            </a:r>
          </a:p>
          <a:p>
            <a:pPr lvl="4" eaLnBrk="1" hangingPunct="1"/>
            <a:r>
              <a:rPr lang="en-US"/>
              <a:t>  CURSOR dept_csr IS SELECT * </a:t>
            </a:r>
          </a:p>
          <a:p>
            <a:pPr lvl="4" eaLnBrk="1" hangingPunct="1"/>
            <a:r>
              <a:rPr lang="en-US"/>
              <a:t>  FROM departments</a:t>
            </a:r>
          </a:p>
          <a:p>
            <a:pPr lvl="4" eaLnBrk="1" hangingPunct="1"/>
            <a:r>
              <a:rPr lang="en-US"/>
              <a:t>  WHERE location_id = p_loc;                         </a:t>
            </a:r>
          </a:p>
          <a:p>
            <a:pPr lvl="4" eaLnBrk="1" hangingPunct="1"/>
            <a:r>
              <a:rPr lang="en-US"/>
              <a:t>  TYPE dept_tabtype IS TABLE OF dept_csr%ROWTYPE;</a:t>
            </a:r>
          </a:p>
          <a:p>
            <a:pPr lvl="4" eaLnBrk="1" hangingPunct="1"/>
            <a:r>
              <a:rPr lang="en-US"/>
              <a:t>  depts dept_tabtype;</a:t>
            </a:r>
          </a:p>
          <a:p>
            <a:pPr lvl="4" eaLnBrk="1" hangingPunct="1"/>
            <a:r>
              <a:rPr lang="en-US"/>
              <a:t>BEGIN</a:t>
            </a:r>
          </a:p>
          <a:p>
            <a:pPr lvl="4" eaLnBrk="1" hangingPunct="1"/>
            <a:r>
              <a:rPr lang="en-US"/>
              <a:t>  OPEN dept_csr;</a:t>
            </a:r>
          </a:p>
          <a:p>
            <a:pPr lvl="4" eaLnBrk="1" hangingPunct="1"/>
            <a:r>
              <a:rPr lang="en-US"/>
              <a:t>  FETCH dept_csr BULK COLLECT INTO depts </a:t>
            </a:r>
            <a:r>
              <a:rPr lang="en-US" b="1"/>
              <a:t>LIMIT nrows</a:t>
            </a:r>
            <a:r>
              <a:rPr lang="en-US"/>
              <a:t>;</a:t>
            </a:r>
          </a:p>
          <a:p>
            <a:pPr lvl="4" eaLnBrk="1" hangingPunct="1"/>
            <a:r>
              <a:rPr lang="en-US"/>
              <a:t>  CLOSE dept_csr;</a:t>
            </a:r>
          </a:p>
          <a:p>
            <a:pPr lvl="4" eaLnBrk="1" hangingPunct="1"/>
            <a:r>
              <a:rPr lang="en-US"/>
              <a:t>  DBMS_OUTPUT.PUT_LINE(depts.COUNT||' rows read');</a:t>
            </a:r>
          </a:p>
          <a:p>
            <a:pPr lvl="4" eaLnBrk="1" hangingPunct="1"/>
            <a:r>
              <a:rPr lang="en-US"/>
              <a:t>END;</a:t>
            </a:r>
          </a:p>
        </p:txBody>
      </p:sp>
      <p:sp>
        <p:nvSpPr>
          <p:cNvPr id="7475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F5D6A04-C431-48B6-89E8-7D343151060A}" type="slidenum">
              <a:rPr lang="en-US" smtClean="0">
                <a:solidFill>
                  <a:srgbClr val="000000"/>
                </a:solidFill>
              </a:rPr>
              <a:pPr>
                <a:defRPr/>
              </a:pPr>
              <a:t>361</a:t>
            </a:fld>
            <a:endParaRPr lang="en-US">
              <a:solidFill>
                <a:srgbClr val="000000"/>
              </a:solidFill>
            </a:endParaRPr>
          </a:p>
        </p:txBody>
      </p:sp>
    </p:spTree>
    <p:extLst>
      <p:ext uri="{BB962C8B-B14F-4D97-AF65-F5344CB8AC3E}">
        <p14:creationId xmlns:p14="http://schemas.microsoft.com/office/powerpoint/2010/main" val="129042438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Bulk binds can be used to improve the performance of </a:t>
            </a:r>
            <a:r>
              <a:rPr lang="en-US">
                <a:latin typeface="Courier New" pitchFamily="49" charset="0"/>
              </a:rPr>
              <a:t>FOR</a:t>
            </a:r>
            <a:r>
              <a:rPr lang="en-US"/>
              <a:t> loops that reference collections and return DML. If you have, or plan to have, PL/SQL code that does this, then you can use the </a:t>
            </a:r>
            <a:r>
              <a:rPr lang="en-US">
                <a:latin typeface="Courier New" pitchFamily="49" charset="0"/>
              </a:rPr>
              <a:t>FORALL</a:t>
            </a:r>
            <a:r>
              <a:rPr lang="en-US"/>
              <a:t> keyword along with the </a:t>
            </a:r>
            <a:r>
              <a:rPr lang="en-US">
                <a:latin typeface="Courier New" pitchFamily="49" charset="0"/>
              </a:rPr>
              <a:t>RETURNING</a:t>
            </a:r>
            <a:r>
              <a:rPr lang="en-US"/>
              <a:t> and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keywords to improve performance. </a:t>
            </a:r>
          </a:p>
          <a:p>
            <a:pPr lvl="1" eaLnBrk="1" hangingPunct="1"/>
            <a:r>
              <a:rPr lang="en-US"/>
              <a:t>In the example shown in the slide, the </a:t>
            </a:r>
            <a:r>
              <a:rPr lang="en-US">
                <a:latin typeface="Courier New" pitchFamily="49" charset="0"/>
              </a:rPr>
              <a:t>salary</a:t>
            </a:r>
            <a:r>
              <a:rPr lang="en-US"/>
              <a:t> information is retrieved from the </a:t>
            </a:r>
            <a:r>
              <a:rPr lang="en-US">
                <a:latin typeface="Courier New" pitchFamily="49" charset="0"/>
              </a:rPr>
              <a:t>EMPLOYEES</a:t>
            </a:r>
            <a:r>
              <a:rPr lang="en-US"/>
              <a:t> table and collected into the </a:t>
            </a:r>
            <a:r>
              <a:rPr lang="en-US">
                <a:latin typeface="Courier New" pitchFamily="49" charset="0"/>
              </a:rPr>
              <a:t>new_sals</a:t>
            </a:r>
            <a:r>
              <a:rPr lang="en-US"/>
              <a:t> array. The </a:t>
            </a:r>
            <a:r>
              <a:rPr lang="en-US">
                <a:latin typeface="Courier New" pitchFamily="49" charset="0"/>
              </a:rPr>
              <a:t>new_sals</a:t>
            </a:r>
            <a:r>
              <a:rPr lang="en-US"/>
              <a:t> collection is returned in bulk to the PL/SQL engine.</a:t>
            </a:r>
          </a:p>
          <a:p>
            <a:pPr lvl="1" eaLnBrk="1" hangingPunct="1"/>
            <a:r>
              <a:rPr lang="en-US"/>
              <a:t>The example in the slide shows an incomplete </a:t>
            </a:r>
            <a:r>
              <a:rPr lang="en-US">
                <a:latin typeface="Courier New" pitchFamily="49" charset="0"/>
              </a:rPr>
              <a:t>FOR</a:t>
            </a:r>
            <a:r>
              <a:rPr lang="en-US"/>
              <a:t> loop that is used to iterate through the new salary data received from the </a:t>
            </a:r>
            <a:r>
              <a:rPr lang="en-US">
                <a:latin typeface="Courier New" pitchFamily="49" charset="0"/>
              </a:rPr>
              <a:t>UPDATE</a:t>
            </a:r>
            <a:r>
              <a:rPr lang="en-US"/>
              <a:t> operation and then process the results.</a:t>
            </a:r>
          </a:p>
        </p:txBody>
      </p:sp>
      <p:sp>
        <p:nvSpPr>
          <p:cNvPr id="7578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62D2942A-CE0D-4BE1-8FDF-9D6FCE192993}" type="slidenum">
              <a:rPr lang="en-US" smtClean="0">
                <a:solidFill>
                  <a:srgbClr val="000000"/>
                </a:solidFill>
              </a:rPr>
              <a:pPr>
                <a:defRPr/>
              </a:pPr>
              <a:t>362</a:t>
            </a:fld>
            <a:endParaRPr lang="en-US">
              <a:solidFill>
                <a:srgbClr val="000000"/>
              </a:solidFill>
            </a:endParaRPr>
          </a:p>
        </p:txBody>
      </p:sp>
    </p:spTree>
    <p:extLst>
      <p:ext uri="{BB962C8B-B14F-4D97-AF65-F5344CB8AC3E}">
        <p14:creationId xmlns:p14="http://schemas.microsoft.com/office/powerpoint/2010/main" val="1922119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Rectangle 1026"/>
          <p:cNvSpPr>
            <a:spLocks noGrp="1" noRot="1" noChangeAspect="1" noChangeArrowheads="1" noTextEdit="1"/>
          </p:cNvSpPr>
          <p:nvPr>
            <p:ph type="sldImg"/>
          </p:nvPr>
        </p:nvSpPr>
        <p:spPr>
          <a:ln/>
        </p:spPr>
      </p:sp>
      <p:sp>
        <p:nvSpPr>
          <p:cNvPr id="1741827" name="Rectangle 1027"/>
          <p:cNvSpPr>
            <a:spLocks noGrp="1" noChangeArrowheads="1"/>
          </p:cNvSpPr>
          <p:nvPr>
            <p:ph type="body" idx="1"/>
          </p:nvPr>
        </p:nvSpPr>
        <p:spPr>
          <a:noFill/>
          <a:ln/>
        </p:spPr>
        <p:txBody>
          <a:bodyPr/>
          <a:lstStyle/>
          <a:p>
            <a:pPr lvl="1" eaLnBrk="1" hangingPunct="1"/>
            <a:r>
              <a:rPr lang="en-US"/>
              <a:t>Large objects (</a:t>
            </a:r>
            <a:r>
              <a:rPr lang="en-US">
                <a:latin typeface="Courier New" pitchFamily="49" charset="0"/>
              </a:rPr>
              <a:t>LOB</a:t>
            </a:r>
            <a:r>
              <a:rPr lang="en-US"/>
              <a:t>s) are meant to store a large amount of data. A database column can be of the </a:t>
            </a:r>
            <a:r>
              <a:rPr lang="en-US">
                <a:latin typeface="Courier New" pitchFamily="49" charset="0"/>
              </a:rPr>
              <a:t>LOB</a:t>
            </a:r>
            <a:r>
              <a:rPr lang="en-US"/>
              <a:t> category. With the </a:t>
            </a:r>
            <a:r>
              <a:rPr lang="en-US">
                <a:latin typeface="Courier New" pitchFamily="49" charset="0"/>
              </a:rPr>
              <a:t>LOB</a:t>
            </a:r>
            <a:r>
              <a:rPr lang="en-US">
                <a:solidFill>
                  <a:srgbClr val="FC0128"/>
                </a:solidFill>
              </a:rPr>
              <a:t> </a:t>
            </a:r>
            <a:r>
              <a:rPr lang="en-US"/>
              <a:t>category of data types (</a:t>
            </a:r>
            <a:r>
              <a:rPr lang="en-US">
                <a:latin typeface="Courier New" pitchFamily="49" charset="0"/>
              </a:rPr>
              <a:t>BLOB</a:t>
            </a:r>
            <a:r>
              <a:rPr lang="en-US"/>
              <a:t>, </a:t>
            </a:r>
            <a:r>
              <a:rPr lang="en-US">
                <a:latin typeface="Courier New" pitchFamily="49" charset="0"/>
              </a:rPr>
              <a:t>CLOB</a:t>
            </a:r>
            <a:r>
              <a:rPr lang="en-US"/>
              <a:t>, and so on), you can store blocks of unstructured data (such as text, graphic images, video clips, and sound wave forms) of up to 128 terabytes depending on the database block size. </a:t>
            </a:r>
            <a:r>
              <a:rPr lang="en-US">
                <a:latin typeface="Courier New" pitchFamily="49" charset="0"/>
              </a:rPr>
              <a:t>LOB</a:t>
            </a:r>
            <a:r>
              <a:rPr lang="en-US"/>
              <a:t> data types allow efficient, random, piecewise access to data and can be attributes of an object type. </a:t>
            </a:r>
          </a:p>
          <a:p>
            <a:pPr lvl="2" eaLnBrk="1" hangingPunct="1"/>
            <a:r>
              <a:rPr lang="en-US"/>
              <a:t>The character large object (</a:t>
            </a:r>
            <a:r>
              <a:rPr lang="en-US">
                <a:solidFill>
                  <a:schemeClr val="tx1"/>
                </a:solidFill>
                <a:latin typeface="Courier New" pitchFamily="49" charset="0"/>
              </a:rPr>
              <a:t>CLOB</a:t>
            </a:r>
            <a:r>
              <a:rPr lang="en-US"/>
              <a:t>) data type is used to store large blocks of character</a:t>
            </a:r>
            <a:br>
              <a:rPr lang="en-US"/>
            </a:br>
            <a:r>
              <a:rPr lang="en-US"/>
              <a:t>data in the database.</a:t>
            </a:r>
          </a:p>
          <a:p>
            <a:pPr lvl="2" eaLnBrk="1" hangingPunct="1"/>
            <a:r>
              <a:rPr lang="en-US"/>
              <a:t>The binary large object (</a:t>
            </a:r>
            <a:r>
              <a:rPr lang="en-US">
                <a:solidFill>
                  <a:schemeClr val="tx1"/>
                </a:solidFill>
                <a:latin typeface="Courier New" pitchFamily="49" charset="0"/>
              </a:rPr>
              <a:t>BLOB</a:t>
            </a:r>
            <a:r>
              <a:rPr lang="en-US"/>
              <a:t>) data type is used to store large unstructured or structured binary objects in the database. When you insert or retrieve such data into or from the database, the database does not interpret the data. External applications that use this data must interpret the data.</a:t>
            </a:r>
          </a:p>
          <a:p>
            <a:pPr lvl="2" eaLnBrk="1" hangingPunct="1"/>
            <a:r>
              <a:rPr lang="en-US"/>
              <a:t>The binary file (</a:t>
            </a:r>
            <a:r>
              <a:rPr lang="en-US">
                <a:solidFill>
                  <a:schemeClr val="tx1"/>
                </a:solidFill>
                <a:latin typeface="Courier New" pitchFamily="49" charset="0"/>
              </a:rPr>
              <a:t>BFILE</a:t>
            </a:r>
            <a:r>
              <a:rPr lang="en-US"/>
              <a:t>) data type is used to store large binary files. Unlike other </a:t>
            </a:r>
            <a:r>
              <a:rPr lang="en-US">
                <a:latin typeface="Courier New" pitchFamily="49" charset="0"/>
              </a:rPr>
              <a:t>LOB</a:t>
            </a:r>
            <a:r>
              <a:rPr lang="en-US"/>
              <a:t>s, </a:t>
            </a:r>
            <a:r>
              <a:rPr lang="en-US">
                <a:solidFill>
                  <a:schemeClr val="tx1"/>
                </a:solidFill>
                <a:latin typeface="Courier New" pitchFamily="49" charset="0"/>
              </a:rPr>
              <a:t>BFILES</a:t>
            </a:r>
            <a:r>
              <a:rPr lang="en-US"/>
              <a:t> are stored outside the database and not in the database. They could be operating system files. Only a pointer to the </a:t>
            </a:r>
            <a:r>
              <a:rPr lang="en-US">
                <a:solidFill>
                  <a:schemeClr val="tx1"/>
                </a:solidFill>
                <a:latin typeface="Courier New" pitchFamily="49" charset="0"/>
              </a:rPr>
              <a:t>BFILE</a:t>
            </a:r>
            <a:r>
              <a:rPr lang="en-US"/>
              <a:t> is stored in the database. </a:t>
            </a:r>
          </a:p>
          <a:p>
            <a:pPr lvl="2" eaLnBrk="1" hangingPunct="1"/>
            <a:r>
              <a:rPr lang="en-US"/>
              <a:t>The national language character large object (</a:t>
            </a:r>
            <a:r>
              <a:rPr lang="en-US">
                <a:solidFill>
                  <a:schemeClr val="tx1"/>
                </a:solidFill>
                <a:latin typeface="Courier New" pitchFamily="49" charset="0"/>
              </a:rPr>
              <a:t>NCLOB</a:t>
            </a:r>
            <a:r>
              <a:rPr lang="en-US"/>
              <a:t>) data type is used to store large blocks of single-byte or fixed-width multibyte </a:t>
            </a:r>
            <a:r>
              <a:rPr lang="en-US">
                <a:solidFill>
                  <a:schemeClr val="tx1"/>
                </a:solidFill>
                <a:latin typeface="Courier New" pitchFamily="49" charset="0"/>
              </a:rPr>
              <a:t>NCHAR</a:t>
            </a:r>
            <a:r>
              <a:rPr lang="en-US"/>
              <a:t> unicode data in the database.</a:t>
            </a:r>
          </a:p>
        </p:txBody>
      </p:sp>
      <p:sp>
        <p:nvSpPr>
          <p:cNvPr id="5939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6782C63-06BC-430B-A2C1-09FDA23F9CB0}" type="slidenum">
              <a:rPr lang="en-US" smtClean="0">
                <a:solidFill>
                  <a:srgbClr val="000000"/>
                </a:solidFill>
              </a:rPr>
              <a:pPr eaLnBrk="1" hangingPunct="1">
                <a:defRPr/>
              </a:pPr>
              <a:t>39</a:t>
            </a:fld>
            <a:endParaRPr lang="en-US">
              <a:solidFill>
                <a:srgbClr val="000000"/>
              </a:solidFill>
            </a:endParaRPr>
          </a:p>
        </p:txBody>
      </p:sp>
    </p:spTree>
    <p:extLst>
      <p:ext uri="{BB962C8B-B14F-4D97-AF65-F5344CB8AC3E}">
        <p14:creationId xmlns:p14="http://schemas.microsoft.com/office/powerpoint/2010/main" val="167368038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FORALL</a:t>
            </a:r>
            <a:r>
              <a:rPr lang="en-US"/>
              <a:t> Support for Sparse Collections</a:t>
            </a:r>
          </a:p>
          <a:p>
            <a:pPr lvl="2" eaLnBrk="1" hangingPunct="1">
              <a:spcBef>
                <a:spcPct val="25000"/>
              </a:spcBef>
            </a:pPr>
            <a:r>
              <a:rPr lang="en-US"/>
              <a:t>In earlier releases, PL/SQL did not allow sparse collections to be used with the </a:t>
            </a:r>
            <a:r>
              <a:rPr lang="en-US">
                <a:latin typeface="Courier New" pitchFamily="49" charset="0"/>
              </a:rPr>
              <a:t>FORALL</a:t>
            </a:r>
            <a:r>
              <a:rPr lang="en-US"/>
              <a:t> statement. </a:t>
            </a:r>
          </a:p>
          <a:p>
            <a:pPr lvl="2" eaLnBrk="1" hangingPunct="1"/>
            <a:r>
              <a:rPr lang="en-US"/>
              <a:t>If the </a:t>
            </a:r>
            <a:r>
              <a:rPr lang="en-US">
                <a:latin typeface="Courier New" pitchFamily="49" charset="0"/>
              </a:rPr>
              <a:t>SAVE</a:t>
            </a:r>
            <a:r>
              <a:rPr lang="en-US"/>
              <a:t> </a:t>
            </a:r>
            <a:r>
              <a:rPr lang="en-US">
                <a:latin typeface="Courier New" pitchFamily="49" charset="0"/>
              </a:rPr>
              <a:t>EXCEPTIONS</a:t>
            </a:r>
            <a:r>
              <a:rPr lang="en-US"/>
              <a:t> keyword was not specified, the statement was terminated when the first deleted element was encountered. Even when </a:t>
            </a:r>
            <a:r>
              <a:rPr lang="en-US">
                <a:latin typeface="Courier New" pitchFamily="49" charset="0"/>
              </a:rPr>
              <a:t>SAVE</a:t>
            </a:r>
            <a:r>
              <a:rPr lang="en-US"/>
              <a:t> </a:t>
            </a:r>
            <a:r>
              <a:rPr lang="en-US">
                <a:latin typeface="Courier New" pitchFamily="49" charset="0"/>
              </a:rPr>
              <a:t>EXCEPTION</a:t>
            </a:r>
            <a:r>
              <a:rPr lang="en-US"/>
              <a:t> was used, the PL/SQL engine tried to iterate over all elements (existing and non-existing). This substantially degraded the performance of the DML operation if the relative percentage of the deleted elements was high. </a:t>
            </a:r>
          </a:p>
          <a:p>
            <a:pPr lvl="2" eaLnBrk="1" hangingPunct="1"/>
            <a:r>
              <a:rPr lang="en-US"/>
              <a:t>When you use the keyword </a:t>
            </a:r>
            <a:r>
              <a:rPr lang="en-US">
                <a:latin typeface="Courier New" pitchFamily="49" charset="0"/>
              </a:rPr>
              <a:t>INDICES</a:t>
            </a:r>
            <a:r>
              <a:rPr lang="en-US"/>
              <a:t> (available with Oracle Database 10</a:t>
            </a:r>
            <a:r>
              <a:rPr lang="en-US" i="1"/>
              <a:t>g</a:t>
            </a:r>
            <a:r>
              <a:rPr lang="en-US"/>
              <a:t> and later), you can successfully loop over a sparse collection with the </a:t>
            </a:r>
            <a:r>
              <a:rPr lang="en-US">
                <a:latin typeface="Courier New" pitchFamily="49" charset="0"/>
              </a:rPr>
              <a:t>FORALL</a:t>
            </a:r>
            <a:r>
              <a:rPr lang="en-US"/>
              <a:t> statement. This syntax binds sparse collections more efficiently and it also supports a more general approach where an index array can be specified to iterate over the collections. </a:t>
            </a:r>
          </a:p>
          <a:p>
            <a:pPr lvl="2" eaLnBrk="1" hangingPunct="1"/>
            <a:r>
              <a:rPr lang="en-US"/>
              <a:t>Using sparse collection and index arrays in bulk operations improves performance.</a:t>
            </a:r>
          </a:p>
        </p:txBody>
      </p:sp>
      <p:sp>
        <p:nvSpPr>
          <p:cNvPr id="7680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6C188B6-2D68-405C-9EB0-BF408B7DA43A}" type="slidenum">
              <a:rPr lang="en-US" smtClean="0">
                <a:solidFill>
                  <a:srgbClr val="000000"/>
                </a:solidFill>
              </a:rPr>
              <a:pPr>
                <a:defRPr/>
              </a:pPr>
              <a:t>363</a:t>
            </a:fld>
            <a:endParaRPr lang="en-US">
              <a:solidFill>
                <a:srgbClr val="000000"/>
              </a:solidFill>
            </a:endParaRPr>
          </a:p>
        </p:txBody>
      </p:sp>
    </p:spTree>
    <p:extLst>
      <p:ext uri="{BB962C8B-B14F-4D97-AF65-F5344CB8AC3E}">
        <p14:creationId xmlns:p14="http://schemas.microsoft.com/office/powerpoint/2010/main" val="541351510"/>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FORALL</a:t>
            </a:r>
            <a:r>
              <a:rPr lang="en-US"/>
              <a:t> Support for Sparse Collections</a:t>
            </a:r>
          </a:p>
          <a:p>
            <a:pPr lvl="2" eaLnBrk="1" hangingPunct="1">
              <a:spcBef>
                <a:spcPct val="25000"/>
              </a:spcBef>
            </a:pPr>
            <a:r>
              <a:rPr lang="en-US"/>
              <a:t>You can use the </a:t>
            </a:r>
            <a:r>
              <a:rPr lang="en-US">
                <a:latin typeface="Courier New" pitchFamily="49" charset="0"/>
              </a:rPr>
              <a:t>INDICES OF</a:t>
            </a:r>
            <a:r>
              <a:rPr lang="en-US"/>
              <a:t> and </a:t>
            </a:r>
            <a:r>
              <a:rPr lang="en-US">
                <a:latin typeface="Courier New" pitchFamily="49" charset="0"/>
              </a:rPr>
              <a:t>VALUES OF</a:t>
            </a:r>
            <a:r>
              <a:rPr lang="en-US">
                <a:cs typeface="Times New Roman" pitchFamily="18" charset="0"/>
              </a:rPr>
              <a:t> syntax with the </a:t>
            </a:r>
            <a:r>
              <a:rPr lang="en-US">
                <a:latin typeface="Courier New" pitchFamily="49" charset="0"/>
              </a:rPr>
              <a:t>FORALL</a:t>
            </a:r>
            <a:r>
              <a:rPr lang="en-US">
                <a:cs typeface="Times New Roman" pitchFamily="18" charset="0"/>
              </a:rPr>
              <a:t> </a:t>
            </a:r>
            <a:r>
              <a:rPr lang="en-US"/>
              <a:t>statement. </a:t>
            </a:r>
          </a:p>
          <a:p>
            <a:pPr lvl="2" eaLnBrk="1" hangingPunct="1"/>
            <a:r>
              <a:rPr lang="en-US"/>
              <a:t>The bulk bind for sparse array syntax can be used in all DML syntaxes. </a:t>
            </a:r>
          </a:p>
          <a:p>
            <a:pPr lvl="2" eaLnBrk="1" hangingPunct="1"/>
            <a:r>
              <a:rPr lang="en-US"/>
              <a:t>In the syntax, the index array must be dense, and the binding arrays may be dense or sparse and the indicated elements must exist.</a:t>
            </a:r>
          </a:p>
        </p:txBody>
      </p:sp>
      <p:sp>
        <p:nvSpPr>
          <p:cNvPr id="7782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27709D3-BDC2-4153-9937-680C338B8A27}" type="slidenum">
              <a:rPr lang="en-US" smtClean="0">
                <a:solidFill>
                  <a:srgbClr val="000000"/>
                </a:solidFill>
              </a:rPr>
              <a:pPr>
                <a:defRPr/>
              </a:pPr>
              <a:t>364</a:t>
            </a:fld>
            <a:endParaRPr lang="en-US">
              <a:solidFill>
                <a:srgbClr val="000000"/>
              </a:solidFill>
            </a:endParaRPr>
          </a:p>
        </p:txBody>
      </p:sp>
    </p:spTree>
    <p:extLst>
      <p:ext uri="{BB962C8B-B14F-4D97-AF65-F5344CB8AC3E}">
        <p14:creationId xmlns:p14="http://schemas.microsoft.com/office/powerpoint/2010/main" val="50114353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feature can be used in any application that starts with a dense PL/SQL table of records or table of scalar that are populated using a bulk collect. This is used as the binding array. A dense array (pointer), whose elements denote the indices of the binding array, is made sparse based on the application logic. This pointer array is then used in the </a:t>
            </a:r>
            <a:r>
              <a:rPr lang="en-US">
                <a:latin typeface="Courier New" pitchFamily="49" charset="0"/>
              </a:rPr>
              <a:t>FORALL</a:t>
            </a:r>
            <a:r>
              <a:rPr lang="en-US"/>
              <a:t> statement to perform bulk DML with the binding arrays. Any exceptions encountered can be saved and further processed in the exception-handling section, perhaps by using another </a:t>
            </a:r>
            <a:r>
              <a:rPr lang="en-US">
                <a:latin typeface="Courier New" pitchFamily="49" charset="0"/>
              </a:rPr>
              <a:t>FORALL</a:t>
            </a:r>
            <a:r>
              <a:rPr lang="en-US"/>
              <a:t> statement.</a:t>
            </a:r>
          </a:p>
        </p:txBody>
      </p:sp>
      <p:sp>
        <p:nvSpPr>
          <p:cNvPr id="7885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BDB545D-9B29-4A2A-9ADB-7D1BB6B5725F}" type="slidenum">
              <a:rPr lang="en-US" smtClean="0">
                <a:solidFill>
                  <a:srgbClr val="000000"/>
                </a:solidFill>
              </a:rPr>
              <a:pPr>
                <a:defRPr/>
              </a:pPr>
              <a:t>365</a:t>
            </a:fld>
            <a:endParaRPr lang="en-US">
              <a:solidFill>
                <a:srgbClr val="000000"/>
              </a:solidFill>
            </a:endParaRPr>
          </a:p>
        </p:txBody>
      </p:sp>
    </p:spTree>
    <p:extLst>
      <p:ext uri="{BB962C8B-B14F-4D97-AF65-F5344CB8AC3E}">
        <p14:creationId xmlns:p14="http://schemas.microsoft.com/office/powerpoint/2010/main" val="102748175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Rot="1" noChangeAspect="1" noChangeArrowheads="1" noTextEdit="1"/>
          </p:cNvSpPr>
          <p:nvPr>
            <p:ph type="sldImg"/>
          </p:nvPr>
        </p:nvSpPr>
        <p:spPr>
          <a:ln/>
        </p:spPr>
      </p:sp>
      <p:sp>
        <p:nvSpPr>
          <p:cNvPr id="7577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an index collection of </a:t>
            </a:r>
            <a:r>
              <a:rPr lang="en-US">
                <a:latin typeface="Courier New" pitchFamily="49" charset="0"/>
              </a:rPr>
              <a:t>PLS_INTEGER</a:t>
            </a:r>
            <a:r>
              <a:rPr lang="en-US"/>
              <a:t> or </a:t>
            </a:r>
            <a:r>
              <a:rPr lang="en-US">
                <a:latin typeface="Courier New" pitchFamily="49" charset="0"/>
              </a:rPr>
              <a:t>BINARY_INTEGER</a:t>
            </a:r>
            <a:r>
              <a:rPr lang="en-US"/>
              <a:t> (or one of its subtypes) whose values are the indexes of the collections involved in the bulk-bind DML operation using </a:t>
            </a:r>
            <a:r>
              <a:rPr lang="en-US">
                <a:latin typeface="Courier New" pitchFamily="49" charset="0"/>
              </a:rPr>
              <a:t>FORALL</a:t>
            </a:r>
            <a:r>
              <a:rPr lang="en-US"/>
              <a:t>. These index collections can then be used in a </a:t>
            </a:r>
            <a:r>
              <a:rPr lang="en-US">
                <a:latin typeface="Courier New" pitchFamily="49" charset="0"/>
              </a:rPr>
              <a:t>FORALL</a:t>
            </a:r>
            <a:r>
              <a:rPr lang="en-US"/>
              <a:t> statement to process bulk DML using the </a:t>
            </a:r>
            <a:r>
              <a:rPr lang="en-US">
                <a:latin typeface="Courier New" pitchFamily="49" charset="0"/>
              </a:rPr>
              <a:t>VALUES OF</a:t>
            </a:r>
            <a:r>
              <a:rPr lang="en-US"/>
              <a:t> clause.</a:t>
            </a:r>
          </a:p>
          <a:p>
            <a:pPr lvl="1" eaLnBrk="1" hangingPunct="1"/>
            <a:r>
              <a:rPr lang="en-US"/>
              <a:t>In the example shown above, </a:t>
            </a:r>
            <a:r>
              <a:rPr lang="en-US">
                <a:latin typeface="Courier New" pitchFamily="49" charset="0"/>
              </a:rPr>
              <a:t>V_NUM</a:t>
            </a:r>
            <a:r>
              <a:rPr lang="en-US"/>
              <a:t> is a collection whose type is </a:t>
            </a:r>
            <a:r>
              <a:rPr lang="en-US">
                <a:latin typeface="Courier New" pitchFamily="49" charset="0"/>
              </a:rPr>
              <a:t>PLS_INTEGER</a:t>
            </a:r>
            <a:r>
              <a:rPr lang="en-US"/>
              <a:t>. In the example, you are creating a procedure </a:t>
            </a:r>
            <a:r>
              <a:rPr lang="en-US">
                <a:latin typeface="Courier New" pitchFamily="49" charset="0"/>
              </a:rPr>
              <a:t>INS_EMP2</a:t>
            </a:r>
            <a:r>
              <a:rPr lang="en-US"/>
              <a:t>, which identifies only one employee for each occurrence of the first letter of the last name. This procedure then inserts into the </a:t>
            </a:r>
            <a:r>
              <a:rPr lang="en-US">
                <a:latin typeface="Courier New" pitchFamily="49" charset="0"/>
              </a:rPr>
              <a:t>NEW_EMPLOYEES</a:t>
            </a:r>
            <a:r>
              <a:rPr lang="en-US"/>
              <a:t> table created earlier using the </a:t>
            </a:r>
            <a:r>
              <a:rPr lang="en-US">
                <a:latin typeface="Courier New" pitchFamily="49" charset="0"/>
              </a:rPr>
              <a:t>FORALL..IN VALUES OF</a:t>
            </a:r>
            <a:r>
              <a:rPr lang="en-US"/>
              <a:t> syntax.</a:t>
            </a:r>
          </a:p>
        </p:txBody>
      </p:sp>
      <p:sp>
        <p:nvSpPr>
          <p:cNvPr id="7987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62129C7-7051-471C-9731-A44A5A6AABF2}" type="slidenum">
              <a:rPr lang="en-US" smtClean="0">
                <a:solidFill>
                  <a:srgbClr val="000000"/>
                </a:solidFill>
              </a:rPr>
              <a:pPr>
                <a:defRPr/>
              </a:pPr>
              <a:t>366</a:t>
            </a:fld>
            <a:endParaRPr lang="en-US">
              <a:solidFill>
                <a:srgbClr val="000000"/>
              </a:solidFill>
            </a:endParaRPr>
          </a:p>
        </p:txBody>
      </p:sp>
    </p:spTree>
    <p:extLst>
      <p:ext uri="{BB962C8B-B14F-4D97-AF65-F5344CB8AC3E}">
        <p14:creationId xmlns:p14="http://schemas.microsoft.com/office/powerpoint/2010/main" val="31585847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lesson provides insights into managing your PL/SQL code by defining constants and exceptions in a package specification. This enables a high degree of reuse and standardization of code.</a:t>
            </a:r>
          </a:p>
          <a:p>
            <a:pPr lvl="1" eaLnBrk="1" hangingPunct="1"/>
            <a:r>
              <a:rPr lang="en-US"/>
              <a:t>Local subprograms can be used to simplify and modularize a block of code where the subprogram functionality is repeatedly used in the local block.</a:t>
            </a:r>
          </a:p>
          <a:p>
            <a:pPr lvl="1" eaLnBrk="1" hangingPunct="1"/>
            <a:r>
              <a:rPr lang="en-US"/>
              <a:t>The run-time security privileges of a subprogram can be altered by using definer’s or invoker’s rights.</a:t>
            </a:r>
          </a:p>
          <a:p>
            <a:pPr lvl="1" eaLnBrk="1" hangingPunct="1"/>
            <a:r>
              <a:rPr lang="en-US"/>
              <a:t>Autonomous transactions can be executed without affecting an existing main transaction.</a:t>
            </a:r>
          </a:p>
          <a:p>
            <a:pPr lvl="1" eaLnBrk="1" hangingPunct="1"/>
            <a:r>
              <a:rPr lang="en-US"/>
              <a:t>You should understand how to obtain performance gains by using the </a:t>
            </a:r>
            <a:r>
              <a:rPr lang="en-US">
                <a:latin typeface="Courier New" pitchFamily="49" charset="0"/>
              </a:rPr>
              <a:t>NOCOPY</a:t>
            </a:r>
            <a:r>
              <a:rPr lang="en-US"/>
              <a:t> hint, bulk binding and the </a:t>
            </a:r>
            <a:r>
              <a:rPr lang="en-US">
                <a:latin typeface="Courier New" pitchFamily="49" charset="0"/>
              </a:rPr>
              <a:t>RETURNING</a:t>
            </a:r>
            <a:r>
              <a:rPr lang="en-US"/>
              <a:t> clauses in SQL statements, and the </a:t>
            </a:r>
            <a:r>
              <a:rPr lang="en-US">
                <a:latin typeface="Courier New" pitchFamily="49" charset="0"/>
              </a:rPr>
              <a:t>PARALLEL_ENABLE</a:t>
            </a:r>
            <a:r>
              <a:rPr lang="en-US"/>
              <a:t> hint for optimization of functions.</a:t>
            </a:r>
          </a:p>
        </p:txBody>
      </p:sp>
      <p:sp>
        <p:nvSpPr>
          <p:cNvPr id="8192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18E71E5-8CEC-427F-A885-8423DFD60517}" type="slidenum">
              <a:rPr lang="en-US" smtClean="0">
                <a:solidFill>
                  <a:srgbClr val="000000"/>
                </a:solidFill>
              </a:rPr>
              <a:pPr>
                <a:defRPr/>
              </a:pPr>
              <a:t>367</a:t>
            </a:fld>
            <a:endParaRPr lang="en-US">
              <a:solidFill>
                <a:srgbClr val="000000"/>
              </a:solidFill>
            </a:endParaRPr>
          </a:p>
        </p:txBody>
      </p:sp>
    </p:spTree>
    <p:extLst>
      <p:ext uri="{BB962C8B-B14F-4D97-AF65-F5344CB8AC3E}">
        <p14:creationId xmlns:p14="http://schemas.microsoft.com/office/powerpoint/2010/main" val="120771674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Slide Image Placeholder 3"/>
          <p:cNvSpPr>
            <a:spLocks noGrp="1" noRot="1" noChangeAspect="1" noTextEdit="1"/>
          </p:cNvSpPr>
          <p:nvPr>
            <p:ph type="sldImg"/>
          </p:nvPr>
        </p:nvSpPr>
        <p:spPr>
          <a:ln/>
        </p:spPr>
      </p:sp>
      <p:sp>
        <p:nvSpPr>
          <p:cNvPr id="51203"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9673632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how to create and use database triggers. </a:t>
            </a:r>
          </a:p>
        </p:txBody>
      </p:sp>
      <p:sp>
        <p:nvSpPr>
          <p:cNvPr id="440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34A1EFCF-6715-4B2D-8EF3-C37E104EC0BE}" type="slidenum">
              <a:rPr lang="en-US" smtClean="0">
                <a:solidFill>
                  <a:srgbClr val="000000"/>
                </a:solidFill>
                <a:latin typeface="Arial" charset="0"/>
              </a:rPr>
              <a:pPr>
                <a:defRPr/>
              </a:pPr>
              <a:t>369</a:t>
            </a:fld>
            <a:endParaRPr lang="en-US">
              <a:solidFill>
                <a:srgbClr val="000000"/>
              </a:solidFill>
              <a:latin typeface="Arial" charset="0"/>
            </a:endParaRPr>
          </a:p>
        </p:txBody>
      </p:sp>
      <p:sp>
        <p:nvSpPr>
          <p:cNvPr id="52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2522461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Working with Triggers: Overview</a:t>
            </a:r>
          </a:p>
          <a:p>
            <a:pPr lvl="1" eaLnBrk="1" hangingPunct="1"/>
            <a:r>
              <a:rPr lang="en-US"/>
              <a:t>Triggers are similar to stored procedures. A trigger stored in the database contains PL/SQL in the form of an anonymous block, a call statement, or a compound trigger block. However, procedures and triggers differ in the way that they are invoked. A procedure is explicitly run by a user, application, or trigger. Triggers are implicitly fired by the Oracle database when a triggering event occurs, no matter which user is connected or which application is being used.</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7982C4A-EF5E-400A-979D-739C92C0763E}" type="slidenum">
              <a:rPr lang="en-US" smtClean="0">
                <a:solidFill>
                  <a:srgbClr val="000000"/>
                </a:solidFill>
                <a:latin typeface="Arial" charset="0"/>
              </a:rPr>
              <a:pPr>
                <a:defRPr/>
              </a:pPr>
              <a:t>370</a:t>
            </a:fld>
            <a:endParaRPr lang="en-US">
              <a:solidFill>
                <a:srgbClr val="000000"/>
              </a:solidFill>
              <a:latin typeface="Arial" charset="0"/>
            </a:endParaRPr>
          </a:p>
        </p:txBody>
      </p:sp>
    </p:spTree>
    <p:extLst>
      <p:ext uri="{BB962C8B-B14F-4D97-AF65-F5344CB8AC3E}">
        <p14:creationId xmlns:p14="http://schemas.microsoft.com/office/powerpoint/2010/main" val="51094681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0CAD6D9-065C-44E5-9552-E6331E83AFED}" type="slidenum">
              <a:rPr lang="en-US" smtClean="0">
                <a:solidFill>
                  <a:srgbClr val="000000"/>
                </a:solidFill>
                <a:latin typeface="Arial" charset="0"/>
              </a:rPr>
              <a:pPr>
                <a:defRPr/>
              </a:pPr>
              <a:t>371</a:t>
            </a:fld>
            <a:endParaRPr lang="en-US">
              <a:solidFill>
                <a:srgbClr val="000000"/>
              </a:solidFill>
              <a:latin typeface="Arial" charset="0"/>
            </a:endParaRPr>
          </a:p>
        </p:txBody>
      </p:sp>
    </p:spTree>
    <p:extLst>
      <p:ext uri="{BB962C8B-B14F-4D97-AF65-F5344CB8AC3E}">
        <p14:creationId xmlns:p14="http://schemas.microsoft.com/office/powerpoint/2010/main" val="109367517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Triggering Event or Statement</a:t>
            </a:r>
          </a:p>
          <a:p>
            <a:pPr lvl="1" eaLnBrk="1" hangingPunct="1"/>
            <a:r>
              <a:rPr lang="en-US"/>
              <a:t>A triggering event or statement is the SQL statement, database event, or user event that causes a trigger to fire. A triggering event can be one or more of the following:</a:t>
            </a:r>
          </a:p>
          <a:p>
            <a:pPr lvl="2" eaLnBrk="1" hangingPunct="1"/>
            <a:r>
              <a:rPr lang="en-US"/>
              <a:t>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on a specific table (or view, in some cases)</a:t>
            </a:r>
          </a:p>
          <a:p>
            <a:pPr lvl="2" eaLnBrk="1" hangingPunct="1"/>
            <a:r>
              <a:rPr lang="en-US"/>
              <a:t>A </a:t>
            </a:r>
            <a:r>
              <a:rPr lang="en-US">
                <a:latin typeface="Courier New" pitchFamily="49" charset="0"/>
              </a:rPr>
              <a:t>CREATE</a:t>
            </a:r>
            <a:r>
              <a:rPr lang="en-US"/>
              <a:t>, </a:t>
            </a:r>
            <a:r>
              <a:rPr lang="en-US">
                <a:latin typeface="Courier New" pitchFamily="49" charset="0"/>
              </a:rPr>
              <a:t>ALTER</a:t>
            </a:r>
            <a:r>
              <a:rPr lang="en-US"/>
              <a:t>, or </a:t>
            </a:r>
            <a:r>
              <a:rPr lang="en-US">
                <a:latin typeface="Courier New" pitchFamily="49" charset="0"/>
              </a:rPr>
              <a:t>DROP</a:t>
            </a:r>
            <a:r>
              <a:rPr lang="en-US"/>
              <a:t> statement on any schema object</a:t>
            </a:r>
          </a:p>
          <a:p>
            <a:pPr lvl="2" eaLnBrk="1" hangingPunct="1"/>
            <a:r>
              <a:rPr lang="en-US"/>
              <a:t>A database startup or instance shutdown</a:t>
            </a:r>
          </a:p>
          <a:p>
            <a:pPr lvl="2" eaLnBrk="1" hangingPunct="1"/>
            <a:r>
              <a:rPr lang="en-US"/>
              <a:t>A specific error message or any error message</a:t>
            </a:r>
          </a:p>
          <a:p>
            <a:pPr lvl="2" eaLnBrk="1" hangingPunct="1"/>
            <a:r>
              <a:rPr lang="en-US"/>
              <a:t>A user logon or logoff</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7334223-96D0-48B4-8B0A-A664D0695461}" type="slidenum">
              <a:rPr lang="en-US" smtClean="0">
                <a:solidFill>
                  <a:srgbClr val="000000"/>
                </a:solidFill>
                <a:latin typeface="Arial" charset="0"/>
              </a:rPr>
              <a:pPr>
                <a:defRPr/>
              </a:pPr>
              <a:t>372</a:t>
            </a:fld>
            <a:endParaRPr lang="en-US">
              <a:solidFill>
                <a:srgbClr val="000000"/>
              </a:solidFill>
              <a:latin typeface="Arial" charset="0"/>
            </a:endParaRPr>
          </a:p>
        </p:txBody>
      </p:sp>
    </p:spTree>
    <p:extLst>
      <p:ext uri="{BB962C8B-B14F-4D97-AF65-F5344CB8AC3E}">
        <p14:creationId xmlns:p14="http://schemas.microsoft.com/office/powerpoint/2010/main" val="15669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Rectangle 2"/>
          <p:cNvSpPr>
            <a:spLocks noGrp="1" noRot="1" noChangeAspect="1" noChangeArrowheads="1" noTextEdit="1"/>
          </p:cNvSpPr>
          <p:nvPr>
            <p:ph type="sldImg"/>
          </p:nvPr>
        </p:nvSpPr>
        <p:spPr>
          <a:ln/>
        </p:spPr>
      </p:sp>
      <p:sp>
        <p:nvSpPr>
          <p:cNvPr id="1742851" name="Rectangle 3"/>
          <p:cNvSpPr>
            <a:spLocks noGrp="1" noChangeArrowheads="1"/>
          </p:cNvSpPr>
          <p:nvPr>
            <p:ph type="body" idx="1"/>
          </p:nvPr>
        </p:nvSpPr>
        <p:spPr>
          <a:noFill/>
          <a:ln/>
        </p:spPr>
        <p:txBody>
          <a:bodyPr/>
          <a:lstStyle/>
          <a:p>
            <a:pPr lvl="1" eaLnBrk="1" hangingPunct="1"/>
            <a:r>
              <a:rPr lang="en-US" dirty="0"/>
              <a:t>As mentioned previously, a scalar data type holds a single value and has no internal components. Composite data types—called PL/SQL Records and PL/SQL Collections—have internal components that </a:t>
            </a:r>
            <a:r>
              <a:rPr lang="en-US" dirty="0">
                <a:latin typeface="Palatino-Roman"/>
              </a:rPr>
              <a:t>that you can treat as individual variables.</a:t>
            </a:r>
          </a:p>
          <a:p>
            <a:pPr lvl="2" eaLnBrk="1" hangingPunct="1"/>
            <a:r>
              <a:rPr lang="en-US" dirty="0"/>
              <a:t>In a PL/SQL record, the internal components can be of different data types, and are called fields. You access each field with this syntax: </a:t>
            </a:r>
            <a:r>
              <a:rPr lang="en-US" dirty="0" err="1">
                <a:latin typeface="Courier New" pitchFamily="49" charset="0"/>
              </a:rPr>
              <a:t>record_name.field_name</a:t>
            </a:r>
            <a:r>
              <a:rPr lang="en-US" dirty="0"/>
              <a:t>. A record variable can hold a table row, or some columns from a table row. Each record field corresponds to a table column.</a:t>
            </a:r>
          </a:p>
          <a:p>
            <a:pPr lvl="2" eaLnBrk="1" hangingPunct="1"/>
            <a:r>
              <a:rPr lang="en-US" dirty="0"/>
              <a:t>In a PL/SQL collection, the internal components are always of the same data type, and are called elements. You access each element by its unique subscript. Lists and arrays are classic examples of collections. There are three types of PL/SQL collections: Associative Arrays, Nested Tables, and </a:t>
            </a:r>
            <a:r>
              <a:rPr lang="en-US" dirty="0">
                <a:latin typeface="Courier New" pitchFamily="49" charset="0"/>
              </a:rPr>
              <a:t>VARRAY</a:t>
            </a:r>
            <a:r>
              <a:rPr lang="en-US" dirty="0"/>
              <a:t> types.</a:t>
            </a:r>
          </a:p>
          <a:p>
            <a:pPr lvl="1" eaLnBrk="1" hangingPunct="1"/>
            <a:r>
              <a:rPr lang="en-US" b="1" dirty="0"/>
              <a:t>Note</a:t>
            </a:r>
            <a:endParaRPr lang="en-US" dirty="0"/>
          </a:p>
          <a:p>
            <a:pPr lvl="2" eaLnBrk="1" hangingPunct="1"/>
            <a:r>
              <a:rPr lang="en-US" dirty="0"/>
              <a:t>PL/SQL Records and Associative Arrays are covered in the lesson titled: “Working with </a:t>
            </a:r>
            <a:br>
              <a:rPr lang="en-US" dirty="0"/>
            </a:br>
            <a:r>
              <a:rPr lang="en-US" dirty="0"/>
              <a:t>Composite Data Types.”</a:t>
            </a:r>
          </a:p>
          <a:p>
            <a:pPr lvl="2" eaLnBrk="1" hangingPunct="1"/>
            <a:r>
              <a:rPr lang="en-US" dirty="0">
                <a:latin typeface="Courier New" pitchFamily="49" charset="0"/>
              </a:rPr>
              <a:t>NESTED TABLE</a:t>
            </a:r>
            <a:r>
              <a:rPr lang="en-US" dirty="0"/>
              <a:t> and </a:t>
            </a:r>
            <a:r>
              <a:rPr lang="en-US" dirty="0">
                <a:latin typeface="Courier New" pitchFamily="49" charset="0"/>
              </a:rPr>
              <a:t>VARRAY</a:t>
            </a:r>
            <a:r>
              <a:rPr lang="en-US" dirty="0"/>
              <a:t> data types are covered in the course titled </a:t>
            </a:r>
            <a:r>
              <a:rPr lang="en-US" i="1" dirty="0"/>
              <a:t>Oracle Database 10g: Advanced PL/SQL </a:t>
            </a:r>
            <a:r>
              <a:rPr lang="en-US" dirty="0"/>
              <a:t>or </a:t>
            </a:r>
            <a:r>
              <a:rPr lang="en-US" i="1" dirty="0"/>
              <a:t>Oracle Database 19c: Advanced PL/SQL</a:t>
            </a:r>
            <a:r>
              <a:rPr lang="en-US" dirty="0"/>
              <a:t>.</a:t>
            </a:r>
          </a:p>
        </p:txBody>
      </p:sp>
      <p:sp>
        <p:nvSpPr>
          <p:cNvPr id="6042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03BFF5FD-C7D2-49FB-B505-EF74177D0D75}" type="slidenum">
              <a:rPr lang="en-US" smtClean="0">
                <a:solidFill>
                  <a:srgbClr val="000000"/>
                </a:solidFill>
              </a:rPr>
              <a:pPr eaLnBrk="1" hangingPunct="1">
                <a:defRPr/>
              </a:pPr>
              <a:t>40</a:t>
            </a:fld>
            <a:endParaRPr lang="en-US">
              <a:solidFill>
                <a:srgbClr val="000000"/>
              </a:solidFill>
            </a:endParaRPr>
          </a:p>
        </p:txBody>
      </p:sp>
    </p:spTree>
    <p:extLst>
      <p:ext uri="{BB962C8B-B14F-4D97-AF65-F5344CB8AC3E}">
        <p14:creationId xmlns:p14="http://schemas.microsoft.com/office/powerpoint/2010/main" val="35342961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Types of Triggers</a:t>
            </a:r>
          </a:p>
          <a:p>
            <a:pPr lvl="1" eaLnBrk="1" hangingPunct="1"/>
            <a:r>
              <a:rPr lang="en-US">
                <a:solidFill>
                  <a:schemeClr val="tx1"/>
                </a:solidFill>
              </a:rPr>
              <a:t>Application triggers execute</a:t>
            </a:r>
            <a:r>
              <a:rPr lang="en-US"/>
              <a:t> implicitly whenever a particular data manipulation language (DML) event occurs within an application. An example of an application that uses triggers extensively is an application developed with Oracle Forms Developer. </a:t>
            </a:r>
          </a:p>
          <a:p>
            <a:pPr lvl="1" eaLnBrk="1" hangingPunct="1"/>
            <a:r>
              <a:rPr lang="en-US">
                <a:solidFill>
                  <a:schemeClr val="tx1"/>
                </a:solidFill>
              </a:rPr>
              <a:t>Database triggers</a:t>
            </a:r>
            <a:r>
              <a:rPr lang="en-US"/>
              <a:t> execute implicitly when any of the following events occur:</a:t>
            </a:r>
          </a:p>
          <a:p>
            <a:pPr lvl="2" eaLnBrk="1" hangingPunct="1"/>
            <a:r>
              <a:rPr lang="en-US"/>
              <a:t>DML operations on a table</a:t>
            </a:r>
          </a:p>
          <a:p>
            <a:pPr lvl="2" eaLnBrk="1" hangingPunct="1"/>
            <a:r>
              <a:rPr lang="en-US"/>
              <a:t>DML operations on a view, with an </a:t>
            </a:r>
            <a:r>
              <a:rPr lang="en-US">
                <a:latin typeface="Courier New" pitchFamily="49" charset="0"/>
              </a:rPr>
              <a:t>INSTEAD</a:t>
            </a:r>
            <a:r>
              <a:rPr lang="en-US"/>
              <a:t> </a:t>
            </a:r>
            <a:r>
              <a:rPr lang="en-US">
                <a:latin typeface="Courier New" pitchFamily="49" charset="0"/>
              </a:rPr>
              <a:t>OF</a:t>
            </a:r>
            <a:r>
              <a:rPr lang="en-US"/>
              <a:t> trigger</a:t>
            </a:r>
          </a:p>
          <a:p>
            <a:pPr lvl="2" eaLnBrk="1" hangingPunct="1"/>
            <a:r>
              <a:rPr lang="en-US"/>
              <a:t>DDL statements, such as </a:t>
            </a:r>
            <a:r>
              <a:rPr lang="en-US">
                <a:latin typeface="Courier New" pitchFamily="49" charset="0"/>
              </a:rPr>
              <a:t>CREATE</a:t>
            </a:r>
            <a:r>
              <a:rPr lang="en-US"/>
              <a:t> and </a:t>
            </a:r>
            <a:r>
              <a:rPr lang="en-US">
                <a:latin typeface="Courier New" pitchFamily="49" charset="0"/>
              </a:rPr>
              <a:t>ALTER</a:t>
            </a:r>
            <a:r>
              <a:rPr lang="en-US"/>
              <a:t> </a:t>
            </a:r>
          </a:p>
          <a:p>
            <a:pPr lvl="1" eaLnBrk="1" hangingPunct="1"/>
            <a:r>
              <a:rPr lang="en-US"/>
              <a:t>This is the case no matter which user is connected or which application is used. Database triggers also execute implicitly when some user actions or database system actions occur (for example, when a user logs on or the DBA shuts down the database). </a:t>
            </a:r>
          </a:p>
          <a:p>
            <a:pPr lvl="1" eaLnBrk="1" hangingPunct="1"/>
            <a:r>
              <a:rPr lang="en-US"/>
              <a:t>Database triggers can be system triggers on a database or a schema (covered in the next lesson). For databases, triggers fire for each event for all users; for a schema, they fire for each event for that specific user. Oracle Forms can define, store, and run triggers of a different sort. However, do not confuse Oracle Forms triggers with the triggers discussed in this lesson.</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56647C3-F013-4A6F-9681-18EF8761D955}" type="slidenum">
              <a:rPr lang="en-US" smtClean="0">
                <a:solidFill>
                  <a:srgbClr val="000000"/>
                </a:solidFill>
                <a:latin typeface="Arial" charset="0"/>
              </a:rPr>
              <a:pPr>
                <a:defRPr/>
              </a:pPr>
              <a:t>373</a:t>
            </a:fld>
            <a:endParaRPr lang="en-US">
              <a:solidFill>
                <a:srgbClr val="000000"/>
              </a:solidFill>
              <a:latin typeface="Arial" charset="0"/>
            </a:endParaRPr>
          </a:p>
        </p:txBody>
      </p:sp>
    </p:spTree>
    <p:extLst>
      <p:ext uri="{BB962C8B-B14F-4D97-AF65-F5344CB8AC3E}">
        <p14:creationId xmlns:p14="http://schemas.microsoft.com/office/powerpoint/2010/main" val="45623665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100"/>
          <p:cNvSpPr>
            <a:spLocks noGrp="1" noRot="1" noChangeAspect="1" noChangeArrowheads="1" noTextEdit="1"/>
          </p:cNvSpPr>
          <p:nvPr>
            <p:ph type="sldImg"/>
          </p:nvPr>
        </p:nvSpPr>
        <p:spPr>
          <a:ln/>
        </p:spPr>
      </p:sp>
      <p:sp>
        <p:nvSpPr>
          <p:cNvPr id="5734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Develop database triggers in order to enhance features that cannot otherwise be implemented by the Oracle server or as alternatives to those provided by the Oracle server.</a:t>
            </a:r>
          </a:p>
          <a:p>
            <a:pPr lvl="2" eaLnBrk="1" hangingPunct="1"/>
            <a:r>
              <a:rPr lang="en-US" b="1">
                <a:cs typeface="Times New Roman" pitchFamily="18" charset="0"/>
              </a:rPr>
              <a:t>Security: </a:t>
            </a:r>
            <a:r>
              <a:rPr lang="en-US">
                <a:cs typeface="Times New Roman" pitchFamily="18" charset="0"/>
              </a:rPr>
              <a:t>The Oracle server allows table access to users or roles. Triggers allow table access according to data values.</a:t>
            </a:r>
          </a:p>
          <a:p>
            <a:pPr lvl="2" eaLnBrk="1" hangingPunct="1"/>
            <a:r>
              <a:rPr lang="en-US" b="1">
                <a:cs typeface="Times New Roman" pitchFamily="18" charset="0"/>
              </a:rPr>
              <a:t>Auditing: </a:t>
            </a:r>
            <a:r>
              <a:rPr lang="en-US">
                <a:cs typeface="Times New Roman" pitchFamily="18" charset="0"/>
              </a:rPr>
              <a:t>The Oracle server tracks data operations on tables. Triggers track values for data operations on tables.</a:t>
            </a:r>
          </a:p>
          <a:p>
            <a:pPr lvl="2" eaLnBrk="1" hangingPunct="1"/>
            <a:r>
              <a:rPr lang="en-US" b="1">
                <a:cs typeface="Times New Roman" pitchFamily="18" charset="0"/>
              </a:rPr>
              <a:t>Data integrity: </a:t>
            </a:r>
            <a:r>
              <a:rPr lang="en-US">
                <a:cs typeface="Times New Roman" pitchFamily="18" charset="0"/>
              </a:rPr>
              <a:t>The Oracle server enforces integrity constraints. Triggers implement complex integrity rules.</a:t>
            </a:r>
          </a:p>
          <a:p>
            <a:pPr lvl="2" eaLnBrk="1" hangingPunct="1"/>
            <a:r>
              <a:rPr lang="en-US" b="1">
                <a:cs typeface="Times New Roman" pitchFamily="18" charset="0"/>
              </a:rPr>
              <a:t>Referential integrity: </a:t>
            </a:r>
            <a:r>
              <a:rPr lang="en-US">
                <a:cs typeface="Times New Roman" pitchFamily="18" charset="0"/>
              </a:rPr>
              <a:t>The Oracle server enforces standard referential integrity rules. Triggers implement nonstandard functionality.</a:t>
            </a:r>
          </a:p>
          <a:p>
            <a:pPr lvl="2" eaLnBrk="1" hangingPunct="1"/>
            <a:r>
              <a:rPr lang="en-US" b="1">
                <a:cs typeface="Times New Roman" pitchFamily="18" charset="0"/>
              </a:rPr>
              <a:t>Table replication: </a:t>
            </a:r>
            <a:r>
              <a:rPr lang="en-US">
                <a:cs typeface="Times New Roman" pitchFamily="18" charset="0"/>
              </a:rPr>
              <a:t>The Oracle server copies tables asynchronously into snapshots. Triggers copy tables synchronously into replicas.</a:t>
            </a:r>
          </a:p>
          <a:p>
            <a:pPr lvl="2" eaLnBrk="1" hangingPunct="1"/>
            <a:r>
              <a:rPr lang="en-US" b="1">
                <a:cs typeface="Times New Roman" pitchFamily="18" charset="0"/>
              </a:rPr>
              <a:t>Derived data: </a:t>
            </a:r>
            <a:r>
              <a:rPr lang="en-US">
                <a:cs typeface="Times New Roman" pitchFamily="18" charset="0"/>
              </a:rPr>
              <a:t>The Oracle server computes derived data values manually. Triggers compute derived data values automatically.</a:t>
            </a:r>
          </a:p>
          <a:p>
            <a:pPr lvl="2" eaLnBrk="1" hangingPunct="1"/>
            <a:r>
              <a:rPr lang="en-US" b="1">
                <a:cs typeface="Times New Roman" pitchFamily="18" charset="0"/>
              </a:rPr>
              <a:t>Event logging: </a:t>
            </a:r>
            <a:r>
              <a:rPr lang="en-US">
                <a:cs typeface="Times New Roman" pitchFamily="18" charset="0"/>
              </a:rPr>
              <a:t>The Oracle server logs events explicitly. Triggers log events transparently.</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5ABD5D6-9E9C-44A2-BD53-006CBB6EE1E2}" type="slidenum">
              <a:rPr lang="en-US" smtClean="0">
                <a:solidFill>
                  <a:srgbClr val="000000"/>
                </a:solidFill>
                <a:latin typeface="Arial" charset="0"/>
              </a:rPr>
              <a:pPr>
                <a:defRPr/>
              </a:pPr>
              <a:t>374</a:t>
            </a:fld>
            <a:endParaRPr lang="en-US">
              <a:solidFill>
                <a:srgbClr val="000000"/>
              </a:solidFill>
              <a:latin typeface="Arial" charset="0"/>
            </a:endParaRPr>
          </a:p>
        </p:txBody>
      </p:sp>
    </p:spTree>
    <p:extLst>
      <p:ext uri="{BB962C8B-B14F-4D97-AF65-F5344CB8AC3E}">
        <p14:creationId xmlns:p14="http://schemas.microsoft.com/office/powerpoint/2010/main" val="185360092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a:t>
            </a:r>
            <a:endParaRPr lang="en-US" b="0"/>
          </a:p>
          <a:p>
            <a:pPr lvl="1" eaLnBrk="1" hangingPunct="1"/>
            <a:r>
              <a:rPr lang="en-US"/>
              <a:t>In this lesson, we will discuss the </a:t>
            </a:r>
            <a:r>
              <a:rPr lang="en-US">
                <a:latin typeface="Courier New" pitchFamily="49" charset="0"/>
              </a:rPr>
              <a:t>BEFORE</a:t>
            </a:r>
            <a:r>
              <a:rPr lang="en-US"/>
              <a:t>, </a:t>
            </a:r>
            <a:r>
              <a:rPr lang="en-US">
                <a:latin typeface="Courier New" pitchFamily="49" charset="0"/>
              </a:rPr>
              <a:t>AFTER</a:t>
            </a:r>
            <a:r>
              <a:rPr lang="en-US"/>
              <a:t>, and </a:t>
            </a:r>
            <a:r>
              <a:rPr lang="en-US">
                <a:latin typeface="Courier New" pitchFamily="49" charset="0"/>
              </a:rPr>
              <a:t>INSTEAD</a:t>
            </a:r>
            <a:r>
              <a:rPr lang="en-US"/>
              <a:t> </a:t>
            </a:r>
            <a:r>
              <a:rPr lang="en-US">
                <a:latin typeface="Courier New" pitchFamily="49" charset="0"/>
              </a:rPr>
              <a:t>OF</a:t>
            </a:r>
            <a:r>
              <a:rPr lang="en-US"/>
              <a:t> triggers. The other trigger types are discussed in the lesson titled “Creating Compound, DDL, and Event Database Triggers.” </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639C6773-34F1-4E16-B18B-3C0BA50511CC}" type="slidenum">
              <a:rPr lang="en-US" smtClean="0">
                <a:solidFill>
                  <a:srgbClr val="000000"/>
                </a:solidFill>
                <a:latin typeface="Arial" charset="0"/>
              </a:rPr>
              <a:pPr>
                <a:defRPr/>
              </a:pPr>
              <a:t>375</a:t>
            </a:fld>
            <a:endParaRPr lang="en-US">
              <a:solidFill>
                <a:srgbClr val="000000"/>
              </a:solidFill>
              <a:latin typeface="Arial" charset="0"/>
            </a:endParaRPr>
          </a:p>
        </p:txBody>
      </p:sp>
    </p:spTree>
    <p:extLst>
      <p:ext uri="{BB962C8B-B14F-4D97-AF65-F5344CB8AC3E}">
        <p14:creationId xmlns:p14="http://schemas.microsoft.com/office/powerpoint/2010/main" val="81607302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Triggering Event Types</a:t>
            </a:r>
          </a:p>
          <a:p>
            <a:pPr lvl="1" eaLnBrk="1" hangingPunct="1"/>
            <a:r>
              <a:rPr lang="en-US"/>
              <a:t>The </a:t>
            </a:r>
            <a:r>
              <a:rPr lang="en-US">
                <a:solidFill>
                  <a:schemeClr val="tx1"/>
                </a:solidFill>
              </a:rPr>
              <a:t>triggering event</a:t>
            </a:r>
            <a:r>
              <a:rPr lang="en-US"/>
              <a:t> or statement can be 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on a table. </a:t>
            </a:r>
          </a:p>
          <a:p>
            <a:pPr lvl="2" eaLnBrk="1" hangingPunct="1"/>
            <a:r>
              <a:rPr lang="en-US"/>
              <a:t>When the triggering event is an </a:t>
            </a:r>
            <a:r>
              <a:rPr lang="en-US">
                <a:latin typeface="Courier New" pitchFamily="49" charset="0"/>
              </a:rPr>
              <a:t>UPDATE</a:t>
            </a:r>
            <a:r>
              <a:rPr lang="en-US"/>
              <a:t> statement, you can include a column list to identify which columns must be changed to fire the trigger. You cannot specify a column list for an </a:t>
            </a:r>
            <a:r>
              <a:rPr lang="en-US">
                <a:latin typeface="Courier New" pitchFamily="49" charset="0"/>
              </a:rPr>
              <a:t>INSERT</a:t>
            </a:r>
            <a:r>
              <a:rPr lang="en-US"/>
              <a:t> or for a </a:t>
            </a:r>
            <a:r>
              <a:rPr lang="en-US">
                <a:latin typeface="Courier New" pitchFamily="49" charset="0"/>
              </a:rPr>
              <a:t>DELETE</a:t>
            </a:r>
            <a:r>
              <a:rPr lang="en-US"/>
              <a:t> statement because it always affects entire rows.</a:t>
            </a:r>
          </a:p>
          <a:p>
            <a:pPr lvl="4" eaLnBrk="1" hangingPunct="1"/>
            <a:r>
              <a:rPr lang="en-US"/>
              <a:t>. . . UPDATE OF salary . . .</a:t>
            </a:r>
            <a:endParaRPr lang="en-US" b="1"/>
          </a:p>
          <a:p>
            <a:pPr lvl="2" eaLnBrk="1" hangingPunct="1"/>
            <a:r>
              <a:rPr lang="en-US"/>
              <a:t>The triggering event can contain one, two, or all three of these DML operations.</a:t>
            </a:r>
          </a:p>
          <a:p>
            <a:pPr lvl="4" eaLnBrk="1" hangingPunct="1"/>
            <a:r>
              <a:rPr lang="en-US" sz="1200"/>
              <a:t>. . . INSERT or UPDATE or DELETE</a:t>
            </a:r>
            <a:endParaRPr lang="en-US" sz="1200" b="1"/>
          </a:p>
          <a:p>
            <a:pPr lvl="4" eaLnBrk="1" hangingPunct="1"/>
            <a:r>
              <a:rPr lang="en-US" sz="1200"/>
              <a:t>. . . INSERT or UPDATE OF job_id . . .</a:t>
            </a:r>
          </a:p>
          <a:p>
            <a:pPr lvl="1" eaLnBrk="1" hangingPunct="1"/>
            <a:r>
              <a:rPr lang="en-US"/>
              <a:t>The </a:t>
            </a:r>
            <a:r>
              <a:rPr lang="en-US">
                <a:solidFill>
                  <a:schemeClr val="tx1"/>
                </a:solidFill>
              </a:rPr>
              <a:t>trigger body </a:t>
            </a:r>
            <a:r>
              <a:rPr lang="en-US"/>
              <a:t>defines the action—that is, what needs to be done when the triggering event is issued. The PL/SQL block can contain SQL and PL/SQL statements, and can define PL/SQL constructs such as variables, cursors, exceptions, and so on. You can also call a PL/SQL procedure or a Java procedure.</a:t>
            </a:r>
          </a:p>
          <a:p>
            <a:pPr lvl="1" eaLnBrk="1" hangingPunct="1"/>
            <a:r>
              <a:rPr lang="en-US" b="1"/>
              <a:t>Note:</a:t>
            </a:r>
            <a:r>
              <a:rPr lang="en-US"/>
              <a:t> The size of a trigger cannot be greater than 32 KB.</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9D1BA75-BD75-44A6-8B9B-846ADF0288D1}" type="slidenum">
              <a:rPr lang="en-US" smtClean="0">
                <a:solidFill>
                  <a:srgbClr val="000000"/>
                </a:solidFill>
                <a:latin typeface="Arial" charset="0"/>
              </a:rPr>
              <a:pPr>
                <a:defRPr/>
              </a:pPr>
              <a:t>376</a:t>
            </a:fld>
            <a:endParaRPr lang="en-US">
              <a:solidFill>
                <a:srgbClr val="000000"/>
              </a:solidFill>
              <a:latin typeface="Arial" charset="0"/>
            </a:endParaRPr>
          </a:p>
        </p:txBody>
      </p:sp>
    </p:spTree>
    <p:extLst>
      <p:ext uri="{BB962C8B-B14F-4D97-AF65-F5344CB8AC3E}">
        <p14:creationId xmlns:p14="http://schemas.microsoft.com/office/powerpoint/2010/main" val="87773504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DML Triggers</a:t>
            </a:r>
          </a:p>
          <a:p>
            <a:pPr lvl="1" eaLnBrk="1" hangingPunct="1"/>
            <a:r>
              <a:rPr lang="en-US"/>
              <a:t>The components of the trigger syntax are:</a:t>
            </a:r>
          </a:p>
          <a:p>
            <a:pPr lvl="2" eaLnBrk="1" hangingPunct="1">
              <a:buSzPct val="70000"/>
              <a:buFont typeface="Courier New" pitchFamily="49" charset="0"/>
              <a:buChar char="•"/>
            </a:pPr>
            <a:r>
              <a:rPr lang="en-US" i="1">
                <a:latin typeface="Courier New" pitchFamily="49" charset="0"/>
              </a:rPr>
              <a:t>trigger_name</a:t>
            </a:r>
            <a:r>
              <a:rPr lang="en-US"/>
              <a:t> uniquely identifies the trigger.</a:t>
            </a:r>
          </a:p>
          <a:p>
            <a:pPr lvl="2" eaLnBrk="1" hangingPunct="1">
              <a:buSzPct val="70000"/>
              <a:buFont typeface="Courier New" pitchFamily="49" charset="0"/>
              <a:buChar char="•"/>
            </a:pPr>
            <a:r>
              <a:rPr lang="en-US" i="1">
                <a:latin typeface="Courier New" pitchFamily="49" charset="0"/>
              </a:rPr>
              <a:t>timing</a:t>
            </a:r>
            <a:r>
              <a:rPr lang="en-US"/>
              <a:t>  indicates when the trigger fires in relation to the triggering event. Values are </a:t>
            </a:r>
            <a:r>
              <a:rPr lang="en-US">
                <a:latin typeface="Courier New" pitchFamily="49" charset="0"/>
              </a:rPr>
              <a:t>BEFORE</a:t>
            </a:r>
            <a:r>
              <a:rPr lang="en-US"/>
              <a:t>, </a:t>
            </a:r>
            <a:r>
              <a:rPr lang="en-US">
                <a:latin typeface="Courier New" pitchFamily="49" charset="0"/>
              </a:rPr>
              <a:t>AFTER</a:t>
            </a:r>
            <a:r>
              <a:rPr lang="en-US"/>
              <a:t>, and </a:t>
            </a:r>
            <a:r>
              <a:rPr lang="en-US">
                <a:latin typeface="Courier New" pitchFamily="49" charset="0"/>
              </a:rPr>
              <a:t>INSTEAD</a:t>
            </a:r>
            <a:r>
              <a:rPr lang="en-US"/>
              <a:t> </a:t>
            </a:r>
            <a:r>
              <a:rPr lang="en-US">
                <a:latin typeface="Courier New" pitchFamily="49" charset="0"/>
              </a:rPr>
              <a:t>OF</a:t>
            </a:r>
            <a:r>
              <a:rPr lang="en-US"/>
              <a:t>.</a:t>
            </a:r>
          </a:p>
          <a:p>
            <a:pPr lvl="2" eaLnBrk="1" hangingPunct="1">
              <a:buSzPct val="70000"/>
              <a:buFont typeface="Courier New" pitchFamily="49" charset="0"/>
              <a:buChar char="•"/>
            </a:pPr>
            <a:r>
              <a:rPr lang="en-US">
                <a:latin typeface="Courier New" pitchFamily="49" charset="0"/>
              </a:rPr>
              <a:t>event</a:t>
            </a:r>
            <a:r>
              <a:rPr lang="en-US"/>
              <a:t> identifies the DML operation causing the trigger to fire.</a:t>
            </a:r>
            <a:br>
              <a:rPr lang="en-US"/>
            </a:br>
            <a:r>
              <a:rPr lang="en-US"/>
              <a:t>Values are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[OF</a:t>
            </a:r>
            <a:r>
              <a:rPr lang="en-US"/>
              <a:t> </a:t>
            </a:r>
            <a:r>
              <a:rPr lang="en-US">
                <a:latin typeface="Courier New" pitchFamily="49" charset="0"/>
              </a:rPr>
              <a:t>column]</a:t>
            </a:r>
            <a:r>
              <a:rPr lang="en-US"/>
              <a:t>, and </a:t>
            </a:r>
            <a:r>
              <a:rPr lang="en-US">
                <a:latin typeface="Courier New" pitchFamily="49" charset="0"/>
              </a:rPr>
              <a:t>DELETE</a:t>
            </a:r>
            <a:r>
              <a:rPr lang="en-US"/>
              <a:t>.</a:t>
            </a:r>
          </a:p>
          <a:p>
            <a:pPr lvl="2" eaLnBrk="1" hangingPunct="1">
              <a:buSzPct val="70000"/>
              <a:buFont typeface="Courier New" pitchFamily="49" charset="0"/>
              <a:buChar char="•"/>
            </a:pPr>
            <a:r>
              <a:rPr lang="en-US" i="1">
                <a:latin typeface="Courier New" pitchFamily="49" charset="0"/>
              </a:rPr>
              <a:t>object_name</a:t>
            </a:r>
            <a:r>
              <a:rPr lang="en-US"/>
              <a:t> indicates the table or view associated with the trigger.</a:t>
            </a:r>
          </a:p>
          <a:p>
            <a:pPr lvl="2" eaLnBrk="1" hangingPunct="1"/>
            <a:r>
              <a:rPr lang="en-US"/>
              <a:t>For row triggers, you can specify:</a:t>
            </a:r>
          </a:p>
          <a:p>
            <a:pPr lvl="3" eaLnBrk="1" hangingPunct="1"/>
            <a:r>
              <a:rPr lang="en-US"/>
              <a:t>A </a:t>
            </a:r>
            <a:r>
              <a:rPr lang="en-US">
                <a:latin typeface="Courier New" pitchFamily="49" charset="0"/>
              </a:rPr>
              <a:t>REFERENCING</a:t>
            </a:r>
            <a:r>
              <a:rPr lang="en-US"/>
              <a:t> clause to choose correlation names for referencing the old and new values of the current row (default values are </a:t>
            </a:r>
            <a:r>
              <a:rPr lang="en-US">
                <a:latin typeface="Courier New" pitchFamily="49" charset="0"/>
              </a:rPr>
              <a:t>OLD</a:t>
            </a:r>
            <a:r>
              <a:rPr lang="en-US"/>
              <a:t> and </a:t>
            </a:r>
            <a:r>
              <a:rPr lang="en-US">
                <a:latin typeface="Courier New" pitchFamily="49" charset="0"/>
              </a:rPr>
              <a:t>NEW</a:t>
            </a:r>
            <a:r>
              <a:rPr lang="en-US"/>
              <a:t>)</a:t>
            </a:r>
          </a:p>
          <a:p>
            <a:pPr lvl="3" eaLnBrk="1" hangingPunct="1"/>
            <a:r>
              <a:rPr lang="en-US">
                <a:latin typeface="Courier New" pitchFamily="49" charset="0"/>
              </a:rPr>
              <a:t>FOR</a:t>
            </a:r>
            <a:r>
              <a:rPr lang="en-US"/>
              <a:t> </a:t>
            </a:r>
            <a:r>
              <a:rPr lang="en-US">
                <a:latin typeface="Courier New" pitchFamily="49" charset="0"/>
              </a:rPr>
              <a:t>EACH</a:t>
            </a:r>
            <a:r>
              <a:rPr lang="en-US"/>
              <a:t> </a:t>
            </a:r>
            <a:r>
              <a:rPr lang="en-US">
                <a:latin typeface="Courier New" pitchFamily="49" charset="0"/>
              </a:rPr>
              <a:t>ROW</a:t>
            </a:r>
            <a:r>
              <a:rPr lang="en-US"/>
              <a:t> to designate that the trigger is a row trigger</a:t>
            </a:r>
          </a:p>
          <a:p>
            <a:pPr lvl="3" eaLnBrk="1" hangingPunct="1"/>
            <a:r>
              <a:rPr lang="en-US"/>
              <a:t>A </a:t>
            </a:r>
            <a:r>
              <a:rPr lang="en-US">
                <a:latin typeface="Courier New" pitchFamily="49" charset="0"/>
              </a:rPr>
              <a:t>WHEN</a:t>
            </a:r>
            <a:r>
              <a:rPr lang="en-US"/>
              <a:t> clause to apply a conditional predicate, in parentheses, which is evaluated for each row to determine whether or not to execute the trigger body</a:t>
            </a:r>
          </a:p>
        </p:txBody>
      </p:sp>
      <p:sp>
        <p:nvSpPr>
          <p:cNvPr id="5222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DC0D050-D381-42D2-8F6A-94E4B41E520C}" type="slidenum">
              <a:rPr lang="en-US" smtClean="0">
                <a:solidFill>
                  <a:srgbClr val="000000"/>
                </a:solidFill>
                <a:latin typeface="Arial" charset="0"/>
              </a:rPr>
              <a:pPr>
                <a:defRPr/>
              </a:pPr>
              <a:t>377</a:t>
            </a:fld>
            <a:endParaRPr lang="en-US">
              <a:solidFill>
                <a:srgbClr val="000000"/>
              </a:solidFill>
              <a:latin typeface="Arial" charset="0"/>
            </a:endParaRPr>
          </a:p>
        </p:txBody>
      </p:sp>
    </p:spTree>
    <p:extLst>
      <p:ext uri="{BB962C8B-B14F-4D97-AF65-F5344CB8AC3E}">
        <p14:creationId xmlns:p14="http://schemas.microsoft.com/office/powerpoint/2010/main" val="141329778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Trigger Timing</a:t>
            </a:r>
          </a:p>
          <a:p>
            <a:pPr lvl="1"/>
            <a:r>
              <a:rPr lang="en-US"/>
              <a:t>The </a:t>
            </a:r>
            <a:r>
              <a:rPr lang="en-US">
                <a:latin typeface="Courier New" pitchFamily="49" charset="0"/>
              </a:rPr>
              <a:t>BEFORE</a:t>
            </a:r>
            <a:r>
              <a:rPr lang="en-US"/>
              <a:t> trigger timing is frequently used in the following situations:</a:t>
            </a:r>
          </a:p>
          <a:p>
            <a:pPr lvl="2">
              <a:spcBef>
                <a:spcPct val="0"/>
              </a:spcBef>
            </a:pPr>
            <a:r>
              <a:rPr lang="en-US"/>
              <a:t>To determine whether the triggering statement should be allowed to complete (This eliminates unnecessary processing and enables a rollback in cases where an exception is raised in the triggering action.)</a:t>
            </a:r>
          </a:p>
          <a:p>
            <a:pPr lvl="2">
              <a:spcBef>
                <a:spcPct val="0"/>
              </a:spcBef>
            </a:pPr>
            <a:r>
              <a:rPr lang="en-US"/>
              <a:t>To derive column values before completing an </a:t>
            </a:r>
            <a:r>
              <a:rPr lang="en-US">
                <a:latin typeface="Courier New" pitchFamily="49" charset="0"/>
              </a:rPr>
              <a:t>INSERT</a:t>
            </a:r>
            <a:r>
              <a:rPr lang="en-US"/>
              <a:t> or </a:t>
            </a:r>
            <a:r>
              <a:rPr lang="en-US">
                <a:latin typeface="Courier New" pitchFamily="49" charset="0"/>
              </a:rPr>
              <a:t>UPDATE</a:t>
            </a:r>
            <a:r>
              <a:rPr lang="en-US"/>
              <a:t> statement</a:t>
            </a:r>
          </a:p>
          <a:p>
            <a:pPr lvl="2">
              <a:spcBef>
                <a:spcPct val="0"/>
              </a:spcBef>
            </a:pPr>
            <a:r>
              <a:rPr lang="en-US"/>
              <a:t>To initialize global variables or flags, and to validate complex business rules</a:t>
            </a:r>
          </a:p>
          <a:p>
            <a:pPr lvl="1"/>
            <a:r>
              <a:rPr lang="en-US"/>
              <a:t>The </a:t>
            </a:r>
            <a:r>
              <a:rPr lang="en-US">
                <a:latin typeface="Courier New" pitchFamily="49" charset="0"/>
              </a:rPr>
              <a:t>AFTER</a:t>
            </a:r>
            <a:r>
              <a:rPr lang="en-US"/>
              <a:t> triggers are frequently used in the following situations:</a:t>
            </a:r>
          </a:p>
          <a:p>
            <a:pPr lvl="2">
              <a:spcBef>
                <a:spcPct val="0"/>
              </a:spcBef>
            </a:pPr>
            <a:r>
              <a:rPr lang="en-US"/>
              <a:t>To complete the triggering statement before executing the triggering action</a:t>
            </a:r>
          </a:p>
          <a:p>
            <a:pPr lvl="2">
              <a:spcBef>
                <a:spcPct val="0"/>
              </a:spcBef>
            </a:pPr>
            <a:r>
              <a:rPr lang="en-US"/>
              <a:t>To perform different actions on the same triggering statement if a </a:t>
            </a:r>
            <a:r>
              <a:rPr lang="en-US">
                <a:latin typeface="Courier New" pitchFamily="49" charset="0"/>
              </a:rPr>
              <a:t>BEFORE</a:t>
            </a:r>
            <a:r>
              <a:rPr lang="en-US"/>
              <a:t> trigger is already present</a:t>
            </a:r>
          </a:p>
          <a:p>
            <a:pPr lvl="1"/>
            <a:r>
              <a:rPr lang="en-US"/>
              <a:t>The </a:t>
            </a:r>
            <a:r>
              <a:rPr lang="en-US">
                <a:latin typeface="Courier New" pitchFamily="49" charset="0"/>
              </a:rPr>
              <a:t>INSTEAD</a:t>
            </a:r>
            <a:r>
              <a:rPr lang="en-US"/>
              <a:t> </a:t>
            </a:r>
            <a:r>
              <a:rPr lang="en-US">
                <a:latin typeface="Courier New" pitchFamily="49" charset="0"/>
              </a:rPr>
              <a:t>OF</a:t>
            </a:r>
            <a:r>
              <a:rPr lang="en-US"/>
              <a:t> triggers provide a transparent way of modifying views that cannot be modified directly through SQL DML statements because a view is not always modifiable. You can write appropriate DML statements inside the body of an </a:t>
            </a:r>
            <a:r>
              <a:rPr lang="en-US">
                <a:latin typeface="Courier New" pitchFamily="49" charset="0"/>
              </a:rPr>
              <a:t>INSTEAD</a:t>
            </a:r>
            <a:r>
              <a:rPr lang="en-US"/>
              <a:t> </a:t>
            </a:r>
            <a:r>
              <a:rPr lang="en-US">
                <a:latin typeface="Courier New" pitchFamily="49" charset="0"/>
              </a:rPr>
              <a:t>OF</a:t>
            </a:r>
            <a:r>
              <a:rPr lang="en-US"/>
              <a:t> trigger to perform actions directly on the underlying tables of views.</a:t>
            </a:r>
          </a:p>
          <a:p>
            <a:pPr lvl="1"/>
            <a:r>
              <a:rPr lang="en-US"/>
              <a:t>If it is practical, replace the set of individual triggers with different timing points with a single compound trigger that explicitly codes the actions in the order you intend. If two or more triggers are defined with the same timing point, and the order in which they fire is important, then you can control the firing order using the </a:t>
            </a:r>
            <a:r>
              <a:rPr lang="en-US">
                <a:latin typeface="Courier New" pitchFamily="49" charset="0"/>
              </a:rPr>
              <a:t>FOLLOWS</a:t>
            </a:r>
            <a:r>
              <a:rPr lang="en-US"/>
              <a:t> and </a:t>
            </a:r>
            <a:r>
              <a:rPr lang="en-US">
                <a:latin typeface="Courier New" pitchFamily="49" charset="0"/>
              </a:rPr>
              <a:t>PRECEDES</a:t>
            </a:r>
            <a:r>
              <a:rPr lang="en-US"/>
              <a:t> clauses. </a:t>
            </a:r>
          </a:p>
        </p:txBody>
      </p:sp>
      <p:sp>
        <p:nvSpPr>
          <p:cNvPr id="5427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79C1BEA4-F871-4CEB-AD68-201A67C6A4E3}" type="slidenum">
              <a:rPr lang="en-US" smtClean="0">
                <a:solidFill>
                  <a:srgbClr val="000000"/>
                </a:solidFill>
                <a:latin typeface="Arial" charset="0"/>
              </a:rPr>
              <a:pPr>
                <a:defRPr/>
              </a:pPr>
              <a:t>378</a:t>
            </a:fld>
            <a:endParaRPr lang="en-US">
              <a:solidFill>
                <a:srgbClr val="000000"/>
              </a:solidFill>
              <a:latin typeface="Arial" charset="0"/>
            </a:endParaRPr>
          </a:p>
        </p:txBody>
      </p:sp>
      <p:sp>
        <p:nvSpPr>
          <p:cNvPr id="61444" name="Slide Image Placeholder 13"/>
          <p:cNvSpPr>
            <a:spLocks noGrp="1" noRot="1" noChangeAspect="1" noTextEdit="1"/>
          </p:cNvSpPr>
          <p:nvPr>
            <p:ph type="sldImg"/>
          </p:nvPr>
        </p:nvSpPr>
        <p:spPr>
          <a:ln/>
        </p:spPr>
      </p:sp>
    </p:spTree>
    <p:extLst>
      <p:ext uri="{BB962C8B-B14F-4D97-AF65-F5344CB8AC3E}">
        <p14:creationId xmlns:p14="http://schemas.microsoft.com/office/powerpoint/2010/main" val="21557506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Types of DML Triggers</a:t>
            </a:r>
          </a:p>
          <a:p>
            <a:pPr lvl="1" eaLnBrk="1" hangingPunct="1"/>
            <a:r>
              <a:rPr lang="en-US"/>
              <a:t>You can specify that the trigger will be executed once for every row affected by the triggering statement (such as a multiple row </a:t>
            </a:r>
            <a:r>
              <a:rPr lang="en-US">
                <a:latin typeface="Courier New" pitchFamily="49" charset="0"/>
              </a:rPr>
              <a:t>UPDATE</a:t>
            </a:r>
            <a:r>
              <a:rPr lang="en-US"/>
              <a:t>) or once for the triggering statement, no matter how many rows it affects.</a:t>
            </a:r>
          </a:p>
          <a:p>
            <a:pPr lvl="1" eaLnBrk="1" hangingPunct="1"/>
            <a:r>
              <a:rPr lang="en-US" b="1"/>
              <a:t>Statement Trigger</a:t>
            </a:r>
          </a:p>
          <a:p>
            <a:pPr lvl="1" eaLnBrk="1" hangingPunct="1"/>
            <a:r>
              <a:rPr lang="en-US"/>
              <a:t>A statement trigger is fired once on behalf of the triggering event, even if no rows are affected at all. Statement triggers are useful if the trigger action does not depend on the data from rows that are affected or on data provided by the triggering event itself (for example, a trigger that performs a complex security check on the current user).</a:t>
            </a:r>
          </a:p>
          <a:p>
            <a:pPr lvl="1" eaLnBrk="1" hangingPunct="1"/>
            <a:r>
              <a:rPr lang="en-US" b="1"/>
              <a:t>Row Trigger</a:t>
            </a:r>
          </a:p>
          <a:p>
            <a:pPr lvl="1" eaLnBrk="1" hangingPunct="1"/>
            <a:r>
              <a:rPr lang="en-US"/>
              <a:t>A row trigger fires each time the table is affected by the triggering event. If the triggering event affects no rows, a row trigger is not executed. Row triggers are useful if the trigger action depends on data of the rows that are affected or on data provided by the triggering event itself.</a:t>
            </a:r>
          </a:p>
          <a:p>
            <a:pPr lvl="1" eaLnBrk="1" hangingPunct="1"/>
            <a:r>
              <a:rPr lang="en-US" b="1"/>
              <a:t>Note:</a:t>
            </a:r>
            <a:r>
              <a:rPr lang="en-US"/>
              <a:t> Row triggers use correlation names to access the old and new column values of the row being processed by the trigger.</a:t>
            </a:r>
          </a:p>
        </p:txBody>
      </p:sp>
      <p:sp>
        <p:nvSpPr>
          <p:cNvPr id="5632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03868F6-9D7B-49A0-8342-64B8A74E68B5}" type="slidenum">
              <a:rPr lang="en-US" smtClean="0">
                <a:solidFill>
                  <a:srgbClr val="000000"/>
                </a:solidFill>
                <a:latin typeface="Arial" charset="0"/>
              </a:rPr>
              <a:pPr>
                <a:defRPr/>
              </a:pPr>
              <a:t>379</a:t>
            </a:fld>
            <a:endParaRPr lang="en-US">
              <a:solidFill>
                <a:srgbClr val="000000"/>
              </a:solidFill>
              <a:latin typeface="Arial" charset="0"/>
            </a:endParaRPr>
          </a:p>
        </p:txBody>
      </p:sp>
    </p:spTree>
    <p:extLst>
      <p:ext uri="{BB962C8B-B14F-4D97-AF65-F5344CB8AC3E}">
        <p14:creationId xmlns:p14="http://schemas.microsoft.com/office/powerpoint/2010/main" val="1509183087"/>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Create a statement trigger or a row trigger based on the requirement that the trigger must fire once for each row affected by the triggering statement, or just once for the triggering statement, regardless of the number of rows affected.</a:t>
            </a:r>
          </a:p>
          <a:p>
            <a:pPr lvl="1" eaLnBrk="1" hangingPunct="1"/>
            <a:r>
              <a:rPr lang="en-US"/>
              <a:t>When the triggering DML statement affects a single row, both the statement trigger and the row trigger fire exactly once.</a:t>
            </a:r>
          </a:p>
          <a:p>
            <a:pPr lvl="1" eaLnBrk="1" hangingPunct="1"/>
            <a:r>
              <a:rPr lang="en-US" b="1"/>
              <a:t>Example</a:t>
            </a:r>
          </a:p>
          <a:p>
            <a:pPr lvl="1" eaLnBrk="1" hangingPunct="1"/>
            <a:r>
              <a:rPr lang="en-US"/>
              <a:t>The SQL statement in the slide does not differentiate statement triggers from row triggers because exactly one row is inserted into the table using </a:t>
            </a:r>
            <a:r>
              <a:rPr lang="en-US">
                <a:cs typeface="Times New Roman" pitchFamily="18" charset="0"/>
              </a:rPr>
              <a:t>the syntax for the </a:t>
            </a:r>
            <a:r>
              <a:rPr lang="en-US">
                <a:latin typeface="Courier New" pitchFamily="49" charset="0"/>
                <a:cs typeface="Courier New" pitchFamily="49" charset="0"/>
              </a:rPr>
              <a:t>INSERT</a:t>
            </a:r>
            <a:r>
              <a:rPr lang="en-US">
                <a:cs typeface="Times New Roman" pitchFamily="18" charset="0"/>
              </a:rPr>
              <a:t> statement shown in the slide</a:t>
            </a:r>
            <a:r>
              <a:rPr lang="en-US"/>
              <a:t>.</a:t>
            </a:r>
          </a:p>
        </p:txBody>
      </p:sp>
      <p:sp>
        <p:nvSpPr>
          <p:cNvPr id="583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7517E8B5-77C5-46A6-93BC-053D6DEEB2CE}" type="slidenum">
              <a:rPr lang="en-US" smtClean="0">
                <a:solidFill>
                  <a:srgbClr val="000000"/>
                </a:solidFill>
                <a:latin typeface="Arial" charset="0"/>
              </a:rPr>
              <a:pPr>
                <a:defRPr/>
              </a:pPr>
              <a:t>380</a:t>
            </a:fld>
            <a:endParaRPr lang="en-US">
              <a:solidFill>
                <a:srgbClr val="000000"/>
              </a:solidFill>
              <a:latin typeface="Arial" charset="0"/>
            </a:endParaRPr>
          </a:p>
        </p:txBody>
      </p:sp>
    </p:spTree>
    <p:extLst>
      <p:ext uri="{BB962C8B-B14F-4D97-AF65-F5344CB8AC3E}">
        <p14:creationId xmlns:p14="http://schemas.microsoft.com/office/powerpoint/2010/main" val="203836665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the triggering DML statement affects many rows, the statement trigger fires exactly once, and the row trigger fires once for every row affected by the statement.</a:t>
            </a:r>
          </a:p>
          <a:p>
            <a:pPr lvl="1" eaLnBrk="1" hangingPunct="1"/>
            <a:r>
              <a:rPr lang="en-US" b="1"/>
              <a:t>Example</a:t>
            </a:r>
          </a:p>
          <a:p>
            <a:pPr lvl="1" eaLnBrk="1" hangingPunct="1"/>
            <a:r>
              <a:rPr lang="en-US"/>
              <a:t>The SQL statement in the slide causes a row-level trigger to fire a number of times equal to the number of rows that satisfy the </a:t>
            </a:r>
            <a:r>
              <a:rPr lang="en-US">
                <a:latin typeface="Courier New" pitchFamily="49" charset="0"/>
              </a:rPr>
              <a:t>WHERE</a:t>
            </a:r>
            <a:r>
              <a:rPr lang="en-US"/>
              <a:t> clause (that is, the number of employees reporting to department 30).</a:t>
            </a:r>
          </a:p>
        </p:txBody>
      </p:sp>
      <p:sp>
        <p:nvSpPr>
          <p:cNvPr id="593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8DAD58D-2DA7-4907-A54D-2124514AC4A3}" type="slidenum">
              <a:rPr lang="en-US" smtClean="0">
                <a:solidFill>
                  <a:srgbClr val="000000"/>
                </a:solidFill>
                <a:latin typeface="Arial" charset="0"/>
              </a:rPr>
              <a:pPr>
                <a:defRPr/>
              </a:pPr>
              <a:t>381</a:t>
            </a:fld>
            <a:endParaRPr lang="en-US">
              <a:solidFill>
                <a:srgbClr val="000000"/>
              </a:solidFill>
              <a:latin typeface="Arial" charset="0"/>
            </a:endParaRPr>
          </a:p>
        </p:txBody>
      </p:sp>
    </p:spTree>
    <p:extLst>
      <p:ext uri="{BB962C8B-B14F-4D97-AF65-F5344CB8AC3E}">
        <p14:creationId xmlns:p14="http://schemas.microsoft.com/office/powerpoint/2010/main" val="160983016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a DML Statement Trigger</a:t>
            </a:r>
          </a:p>
          <a:p>
            <a:pPr lvl="1" eaLnBrk="1" hangingPunct="1"/>
            <a:r>
              <a:rPr lang="en-US"/>
              <a:t>In the example in the slide, the </a:t>
            </a:r>
            <a:r>
              <a:rPr lang="en-US">
                <a:latin typeface="Courier New" pitchFamily="49" charset="0"/>
              </a:rPr>
              <a:t>SECURE_EMP</a:t>
            </a:r>
            <a:r>
              <a:rPr lang="en-US"/>
              <a:t> database trigger is a </a:t>
            </a:r>
            <a:r>
              <a:rPr lang="en-US">
                <a:solidFill>
                  <a:schemeClr val="tx1"/>
                </a:solidFill>
                <a:latin typeface="Courier New" pitchFamily="49" charset="0"/>
              </a:rPr>
              <a:t>BEFORE</a:t>
            </a:r>
            <a:r>
              <a:rPr lang="en-US">
                <a:solidFill>
                  <a:schemeClr val="tx1"/>
                </a:solidFill>
              </a:rPr>
              <a:t> statement trigger that prevents the </a:t>
            </a:r>
            <a:r>
              <a:rPr lang="en-US">
                <a:solidFill>
                  <a:schemeClr val="tx1"/>
                </a:solidFill>
                <a:latin typeface="Courier New" pitchFamily="49" charset="0"/>
              </a:rPr>
              <a:t>INSERT</a:t>
            </a:r>
            <a:r>
              <a:rPr lang="en-US">
                <a:solidFill>
                  <a:schemeClr val="tx1"/>
                </a:solidFill>
              </a:rPr>
              <a:t> operation from succeeding if the business condition is violated</a:t>
            </a:r>
            <a:r>
              <a:rPr lang="en-US"/>
              <a:t>. In this case, the trigger restricts inserts into the </a:t>
            </a:r>
            <a:r>
              <a:rPr lang="en-US">
                <a:latin typeface="Courier New" pitchFamily="49" charset="0"/>
              </a:rPr>
              <a:t>EMPLOYEES</a:t>
            </a:r>
            <a:r>
              <a:rPr lang="en-US"/>
              <a:t> table during certain business hours, Monday through Friday.</a:t>
            </a:r>
          </a:p>
          <a:p>
            <a:pPr lvl="1" eaLnBrk="1" hangingPunct="1"/>
            <a:r>
              <a:rPr lang="en-US"/>
              <a:t>If a user attempts to insert a row into the </a:t>
            </a:r>
            <a:r>
              <a:rPr lang="en-US">
                <a:latin typeface="Courier New" pitchFamily="49" charset="0"/>
              </a:rPr>
              <a:t>EMPLOYEES</a:t>
            </a:r>
            <a:r>
              <a:rPr lang="en-US"/>
              <a:t> table on Saturday, then the user sees an error message, the trigger fails, and the triggering statement is rolled back. Remember that the </a:t>
            </a:r>
            <a:r>
              <a:rPr lang="en-US">
                <a:latin typeface="Courier New" pitchFamily="49" charset="0"/>
              </a:rPr>
              <a:t>RAISE_APPLICATION_ERROR</a:t>
            </a:r>
            <a:r>
              <a:rPr lang="en-US"/>
              <a:t> is a server-side built-in procedure that returns an error to the user and causes the PL/SQL block to fail.</a:t>
            </a:r>
          </a:p>
          <a:p>
            <a:pPr lvl="1" eaLnBrk="1" hangingPunct="1"/>
            <a:r>
              <a:rPr lang="en-US"/>
              <a:t>When a database trigger fails, the triggering statement is automatically rolled back by the Oracle server.</a:t>
            </a:r>
          </a:p>
        </p:txBody>
      </p:sp>
      <p:sp>
        <p:nvSpPr>
          <p:cNvPr id="604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415D7A6-F51F-4C7B-8032-5B808DEC336F}" type="slidenum">
              <a:rPr lang="en-US" smtClean="0">
                <a:solidFill>
                  <a:srgbClr val="000000"/>
                </a:solidFill>
                <a:latin typeface="Arial" charset="0"/>
              </a:rPr>
              <a:pPr>
                <a:defRPr/>
              </a:pPr>
              <a:t>382</a:t>
            </a:fld>
            <a:endParaRPr lang="en-US">
              <a:solidFill>
                <a:srgbClr val="000000"/>
              </a:solidFill>
              <a:latin typeface="Arial" charset="0"/>
            </a:endParaRPr>
          </a:p>
        </p:txBody>
      </p:sp>
    </p:spTree>
    <p:extLst>
      <p:ext uri="{BB962C8B-B14F-4D97-AF65-F5344CB8AC3E}">
        <p14:creationId xmlns:p14="http://schemas.microsoft.com/office/powerpoint/2010/main" val="12607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Rectangle 2"/>
          <p:cNvSpPr>
            <a:spLocks noGrp="1" noRot="1" noChangeAspect="1" noChangeArrowheads="1" noTextEdit="1"/>
          </p:cNvSpPr>
          <p:nvPr>
            <p:ph type="sldImg"/>
          </p:nvPr>
        </p:nvSpPr>
        <p:spPr>
          <a:ln/>
        </p:spPr>
      </p:sp>
      <p:sp>
        <p:nvSpPr>
          <p:cNvPr id="1743875" name="Rectangle 3"/>
          <p:cNvSpPr>
            <a:spLocks noGrp="1" noChangeArrowheads="1"/>
          </p:cNvSpPr>
          <p:nvPr>
            <p:ph type="body" idx="1"/>
          </p:nvPr>
        </p:nvSpPr>
        <p:spPr>
          <a:noFill/>
          <a:ln/>
        </p:spPr>
        <p:txBody>
          <a:bodyPr/>
          <a:lstStyle/>
          <a:p>
            <a:pPr lvl="1" eaLnBrk="1" hangingPunct="1"/>
            <a:r>
              <a:rPr lang="en-US"/>
              <a:t>Bind variables are variables that you create in a host environment. For this reason, they are sometimes called </a:t>
            </a:r>
            <a:r>
              <a:rPr lang="en-US" i="1"/>
              <a:t>host </a:t>
            </a:r>
            <a:r>
              <a:rPr lang="en-US"/>
              <a:t>variables.</a:t>
            </a:r>
          </a:p>
          <a:p>
            <a:pPr lvl="1" eaLnBrk="1" hangingPunct="1"/>
            <a:r>
              <a:rPr lang="en-US" b="1"/>
              <a:t>Uses of Bind Variables</a:t>
            </a:r>
          </a:p>
          <a:p>
            <a:pPr lvl="1" eaLnBrk="1" hangingPunct="1"/>
            <a:r>
              <a:rPr lang="en-US"/>
              <a:t>Bind variables are created in the environment and not in the declarative section of a PL/SQL block. Therefore, bind variables are accessible even after the block is executed. When created, bind variables can be used and manipulated by multiple subprograms. They can be used in SQL statements and PL/SQL blocks just like any other variable. These variables can be passed as run-time values into or out of PL/SQL subprograms.</a:t>
            </a:r>
          </a:p>
          <a:p>
            <a:pPr lvl="1" eaLnBrk="1" hangingPunct="1"/>
            <a:r>
              <a:rPr lang="en-US" b="1"/>
              <a:t>Note: </a:t>
            </a:r>
            <a:r>
              <a:rPr lang="en-US"/>
              <a:t>A bind variable is an environment variable, but is not a global variable.</a:t>
            </a:r>
          </a:p>
          <a:p>
            <a:pPr lvl="1" eaLnBrk="1" hangingPunct="1"/>
            <a:r>
              <a:rPr lang="en-US" b="1"/>
              <a:t>Creating Bind Variables</a:t>
            </a:r>
          </a:p>
          <a:p>
            <a:pPr lvl="1" eaLnBrk="1" hangingPunct="1"/>
            <a:r>
              <a:rPr lang="en-US"/>
              <a:t>To create a bind variable in SQL Developer, use the </a:t>
            </a:r>
            <a:r>
              <a:rPr lang="en-US">
                <a:latin typeface="Courier New" pitchFamily="49" charset="0"/>
              </a:rPr>
              <a:t>VARIABLE</a:t>
            </a:r>
            <a:r>
              <a:rPr lang="en-US"/>
              <a:t> command. For example, you declare a variable of type </a:t>
            </a:r>
            <a:r>
              <a:rPr lang="en-US">
                <a:latin typeface="Courier New" pitchFamily="49" charset="0"/>
              </a:rPr>
              <a:t>NUMBER</a:t>
            </a:r>
            <a:r>
              <a:rPr lang="en-US"/>
              <a:t> and </a:t>
            </a:r>
            <a:r>
              <a:rPr lang="en-US">
                <a:latin typeface="Courier New" pitchFamily="49" charset="0"/>
              </a:rPr>
              <a:t>VARCHAR2</a:t>
            </a:r>
            <a:r>
              <a:rPr lang="en-US"/>
              <a:t> as follows:</a:t>
            </a:r>
          </a:p>
          <a:p>
            <a:pPr lvl="4" eaLnBrk="1" hangingPunct="1"/>
            <a:r>
              <a:rPr lang="en-US"/>
              <a:t>VARIABLE return_code NUMBER</a:t>
            </a:r>
            <a:br>
              <a:rPr lang="en-US"/>
            </a:br>
            <a:r>
              <a:rPr lang="en-US"/>
              <a:t>VARIABLE return_msg  VARCHAR2(30)</a:t>
            </a:r>
          </a:p>
          <a:p>
            <a:pPr lvl="1" eaLnBrk="1" hangingPunct="1"/>
            <a:r>
              <a:rPr lang="en-US" b="1"/>
              <a:t>Viewing Values in Bind Variables</a:t>
            </a:r>
          </a:p>
          <a:p>
            <a:pPr lvl="1" eaLnBrk="1" hangingPunct="1"/>
            <a:r>
              <a:rPr lang="en-US"/>
              <a:t>You can reference the bind variable using SQL Developer and view its value using the </a:t>
            </a:r>
            <a:r>
              <a:rPr lang="en-US">
                <a:latin typeface="Courier New" pitchFamily="49" charset="0"/>
              </a:rPr>
              <a:t>PRINT</a:t>
            </a:r>
            <a:r>
              <a:rPr lang="en-US"/>
              <a:t> command.</a:t>
            </a:r>
          </a:p>
        </p:txBody>
      </p:sp>
      <p:sp>
        <p:nvSpPr>
          <p:cNvPr id="6144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A724216-DBAD-4538-8E02-5D093C124D98}" type="slidenum">
              <a:rPr lang="en-US" smtClean="0">
                <a:solidFill>
                  <a:srgbClr val="000000"/>
                </a:solidFill>
              </a:rPr>
              <a:pPr eaLnBrk="1" hangingPunct="1">
                <a:defRPr/>
              </a:pPr>
              <a:t>41</a:t>
            </a:fld>
            <a:endParaRPr lang="en-US">
              <a:solidFill>
                <a:srgbClr val="000000"/>
              </a:solidFill>
            </a:endParaRPr>
          </a:p>
        </p:txBody>
      </p:sp>
    </p:spTree>
    <p:extLst>
      <p:ext uri="{BB962C8B-B14F-4D97-AF65-F5344CB8AC3E}">
        <p14:creationId xmlns:p14="http://schemas.microsoft.com/office/powerpoint/2010/main" val="63402233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Testing </a:t>
            </a:r>
            <a:r>
              <a:rPr lang="en-US">
                <a:latin typeface="Courier New" pitchFamily="49" charset="0"/>
              </a:rPr>
              <a:t>SECURE_EMP</a:t>
            </a:r>
            <a:endParaRPr lang="en-US" b="0">
              <a:latin typeface="Times New Roman" pitchFamily="18" charset="0"/>
            </a:endParaRPr>
          </a:p>
          <a:p>
            <a:pPr lvl="1" eaLnBrk="1" hangingPunct="1"/>
            <a:r>
              <a:rPr lang="en-US"/>
              <a:t>To test the trigger, insert a row into the </a:t>
            </a:r>
            <a:r>
              <a:rPr lang="en-US">
                <a:latin typeface="Courier New" pitchFamily="49" charset="0"/>
              </a:rPr>
              <a:t>EMPLOYEES</a:t>
            </a:r>
            <a:r>
              <a:rPr lang="en-US"/>
              <a:t> table during nonbusiness hours. When the date and time are out of the business hours specified in the trigger, you receive the error message shown in the slide.</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335D65CB-29A9-49E1-957C-1204CD844332}" type="slidenum">
              <a:rPr lang="en-US" smtClean="0">
                <a:solidFill>
                  <a:srgbClr val="000000"/>
                </a:solidFill>
                <a:latin typeface="Arial" charset="0"/>
              </a:rPr>
              <a:pPr>
                <a:defRPr/>
              </a:pPr>
              <a:t>383</a:t>
            </a:fld>
            <a:endParaRPr lang="en-US">
              <a:solidFill>
                <a:srgbClr val="000000"/>
              </a:solidFill>
              <a:latin typeface="Arial" charset="0"/>
            </a:endParaRPr>
          </a:p>
        </p:txBody>
      </p:sp>
    </p:spTree>
    <p:extLst>
      <p:ext uri="{BB962C8B-B14F-4D97-AF65-F5344CB8AC3E}">
        <p14:creationId xmlns:p14="http://schemas.microsoft.com/office/powerpoint/2010/main" val="19960431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Detecting the DML Operation That Fired a Trigger</a:t>
            </a:r>
          </a:p>
          <a:p>
            <a:pPr lvl="1" eaLnBrk="1" hangingPunct="1"/>
            <a:r>
              <a:rPr lang="en-US"/>
              <a:t>If more than one type of DML operation can fire a trigger (for example, </a:t>
            </a:r>
            <a:r>
              <a:rPr lang="en-US">
                <a:latin typeface="Courier New" pitchFamily="49" charset="0"/>
              </a:rPr>
              <a:t>ON INSERT OR DELETE OR UPDATE OF Emp_tab</a:t>
            </a:r>
            <a:r>
              <a:rPr lang="en-US"/>
              <a:t>), the trigger body can use the conditional predicates </a:t>
            </a:r>
            <a:r>
              <a:rPr lang="en-US">
                <a:latin typeface="Courier New" pitchFamily="49" charset="0"/>
              </a:rPr>
              <a:t>INSERTING</a:t>
            </a:r>
            <a:r>
              <a:rPr lang="en-US"/>
              <a:t>, </a:t>
            </a:r>
            <a:r>
              <a:rPr lang="en-US">
                <a:latin typeface="Courier New" pitchFamily="49" charset="0"/>
              </a:rPr>
              <a:t>DELETING</a:t>
            </a:r>
            <a:r>
              <a:rPr lang="en-US"/>
              <a:t>, and </a:t>
            </a:r>
            <a:r>
              <a:rPr lang="en-US">
                <a:latin typeface="Courier New" pitchFamily="49" charset="0"/>
              </a:rPr>
              <a:t>UPDATING</a:t>
            </a:r>
            <a:r>
              <a:rPr lang="en-US"/>
              <a:t> to check which type of statement fired the trigger.</a:t>
            </a:r>
          </a:p>
          <a:p>
            <a:pPr lvl="1" eaLnBrk="1" hangingPunct="1"/>
            <a:r>
              <a:rPr lang="en-US"/>
              <a:t>You can combine several triggering events into one by taking advantage of the special conditional predicates </a:t>
            </a:r>
            <a:r>
              <a:rPr lang="en-US">
                <a:latin typeface="Courier New" pitchFamily="49" charset="0"/>
              </a:rPr>
              <a:t>INSERTING</a:t>
            </a:r>
            <a:r>
              <a:rPr lang="en-US"/>
              <a:t>, </a:t>
            </a:r>
            <a:r>
              <a:rPr lang="en-US">
                <a:latin typeface="Courier New" pitchFamily="49" charset="0"/>
              </a:rPr>
              <a:t>UPDATING</a:t>
            </a:r>
            <a:r>
              <a:rPr lang="en-US"/>
              <a:t>, and </a:t>
            </a:r>
            <a:r>
              <a:rPr lang="en-US">
                <a:latin typeface="Courier New" pitchFamily="49" charset="0"/>
              </a:rPr>
              <a:t>DELETING</a:t>
            </a:r>
            <a:r>
              <a:rPr lang="en-US">
                <a:solidFill>
                  <a:srgbClr val="FC0128"/>
                </a:solidFill>
              </a:rPr>
              <a:t> </a:t>
            </a:r>
            <a:r>
              <a:rPr lang="en-US"/>
              <a:t>within the trigger body.</a:t>
            </a:r>
          </a:p>
          <a:p>
            <a:pPr lvl="1" eaLnBrk="1" hangingPunct="1"/>
            <a:r>
              <a:rPr lang="en-US" b="1"/>
              <a:t>Example</a:t>
            </a:r>
            <a:endParaRPr lang="en-US"/>
          </a:p>
          <a:p>
            <a:pPr lvl="1" eaLnBrk="1" hangingPunct="1"/>
            <a:r>
              <a:rPr lang="en-US"/>
              <a:t>Create one trigger to restrict all data manipulation events on the </a:t>
            </a:r>
            <a:r>
              <a:rPr lang="en-US">
                <a:latin typeface="Courier New" pitchFamily="49" charset="0"/>
              </a:rPr>
              <a:t>EMPLOYEES</a:t>
            </a:r>
            <a:r>
              <a:rPr lang="en-US"/>
              <a:t> table to certain business hours, 8 AM to 6 PM, Monday through Friday.</a:t>
            </a:r>
          </a:p>
        </p:txBody>
      </p:sp>
      <p:sp>
        <p:nvSpPr>
          <p:cNvPr id="624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687FC0D-0032-4779-BBCB-A09FB5471763}" type="slidenum">
              <a:rPr lang="en-US" smtClean="0">
                <a:solidFill>
                  <a:srgbClr val="000000"/>
                </a:solidFill>
                <a:latin typeface="Arial" charset="0"/>
              </a:rPr>
              <a:pPr>
                <a:defRPr/>
              </a:pPr>
              <a:t>384</a:t>
            </a:fld>
            <a:endParaRPr lang="en-US">
              <a:solidFill>
                <a:srgbClr val="000000"/>
              </a:solidFill>
              <a:latin typeface="Arial" charset="0"/>
            </a:endParaRPr>
          </a:p>
        </p:txBody>
      </p:sp>
    </p:spTree>
    <p:extLst>
      <p:ext uri="{BB962C8B-B14F-4D97-AF65-F5344CB8AC3E}">
        <p14:creationId xmlns:p14="http://schemas.microsoft.com/office/powerpoint/2010/main" val="179498761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Rot="1" noChangeAspect="1" noChangeArrowheads="1" noTextEdit="1"/>
          </p:cNvSpPr>
          <p:nvPr>
            <p:ph type="sldImg"/>
          </p:nvPr>
        </p:nvSpPr>
        <p:spPr>
          <a:ln/>
        </p:spPr>
      </p:sp>
      <p:sp>
        <p:nvSpPr>
          <p:cNvPr id="6963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a </a:t>
            </a:r>
            <a:r>
              <a:rPr lang="en-US">
                <a:solidFill>
                  <a:schemeClr val="tx1"/>
                </a:solidFill>
                <a:latin typeface="Courier New" pitchFamily="49" charset="0"/>
              </a:rPr>
              <a:t>BEFORE</a:t>
            </a:r>
            <a:r>
              <a:rPr lang="en-US">
                <a:solidFill>
                  <a:schemeClr val="tx1"/>
                </a:solidFill>
              </a:rPr>
              <a:t> row trigger in order to prevent the triggering operation from succeeding if a certain condition is</a:t>
            </a:r>
            <a:r>
              <a:rPr lang="en-US"/>
              <a:t> violated.</a:t>
            </a:r>
          </a:p>
          <a:p>
            <a:pPr lvl="1" eaLnBrk="1" hangingPunct="1"/>
            <a:r>
              <a:rPr lang="en-US"/>
              <a:t>In the first example in the slide, a trigger is created to allow only employees whose job IDs are either </a:t>
            </a:r>
            <a:r>
              <a:rPr lang="en-US">
                <a:latin typeface="Courier New" pitchFamily="49" charset="0"/>
              </a:rPr>
              <a:t>AD_PRES</a:t>
            </a:r>
            <a:r>
              <a:rPr lang="en-US"/>
              <a:t> or </a:t>
            </a:r>
            <a:r>
              <a:rPr lang="en-US">
                <a:latin typeface="Courier New" pitchFamily="49" charset="0"/>
              </a:rPr>
              <a:t>AD_VP</a:t>
            </a:r>
            <a:r>
              <a:rPr lang="en-US"/>
              <a:t> to earn a salary of more than 15,000. If you try to update the salary of employee </a:t>
            </a:r>
            <a:r>
              <a:rPr lang="en-US">
                <a:latin typeface="Courier New" pitchFamily="49" charset="0"/>
              </a:rPr>
              <a:t>Russell</a:t>
            </a:r>
            <a:r>
              <a:rPr lang="en-US"/>
              <a:t> whose employee ID is </a:t>
            </a:r>
            <a:r>
              <a:rPr lang="en-US">
                <a:latin typeface="Courier New" pitchFamily="49" charset="0"/>
              </a:rPr>
              <a:t>SA_MAN</a:t>
            </a:r>
            <a:r>
              <a:rPr lang="en-US"/>
              <a:t>, the trigger raises the exception displayed in the slide. </a:t>
            </a:r>
          </a:p>
          <a:p>
            <a:pPr lvl="1" eaLnBrk="1" hangingPunct="1"/>
            <a:r>
              <a:rPr lang="en-US" b="1"/>
              <a:t>Note: </a:t>
            </a:r>
            <a:r>
              <a:rPr lang="en-US"/>
              <a:t>Before executing the first code example in the slide, make sure you disable the </a:t>
            </a:r>
            <a:r>
              <a:rPr lang="en-US">
                <a:latin typeface="Courier New" pitchFamily="49" charset="0"/>
              </a:rPr>
              <a:t>secure_emp</a:t>
            </a:r>
            <a:r>
              <a:rPr lang="en-US"/>
              <a:t> and </a:t>
            </a:r>
            <a:r>
              <a:rPr lang="en-US">
                <a:latin typeface="Courier New" pitchFamily="49" charset="0"/>
              </a:rPr>
              <a:t>secure_employees</a:t>
            </a:r>
            <a:r>
              <a:rPr lang="en-US"/>
              <a:t> triggers. </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61B31E9D-B258-481E-9FCC-CE88818D3FBF}" type="slidenum">
              <a:rPr lang="en-US" smtClean="0">
                <a:solidFill>
                  <a:srgbClr val="000000"/>
                </a:solidFill>
                <a:latin typeface="Arial" charset="0"/>
              </a:rPr>
              <a:pPr>
                <a:defRPr/>
              </a:pPr>
              <a:t>385</a:t>
            </a:fld>
            <a:endParaRPr lang="en-US">
              <a:solidFill>
                <a:srgbClr val="000000"/>
              </a:solidFill>
              <a:latin typeface="Arial" charset="0"/>
            </a:endParaRPr>
          </a:p>
        </p:txBody>
      </p:sp>
    </p:spTree>
    <p:extLst>
      <p:ext uri="{BB962C8B-B14F-4D97-AF65-F5344CB8AC3E}">
        <p14:creationId xmlns:p14="http://schemas.microsoft.com/office/powerpoint/2010/main" val="105213698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Within a </a:t>
            </a:r>
            <a:r>
              <a:rPr lang="en-US">
                <a:latin typeface="Courier New" pitchFamily="49" charset="0"/>
              </a:rPr>
              <a:t>ROW</a:t>
            </a:r>
            <a:r>
              <a:rPr lang="en-US"/>
              <a:t> trigger, you can reference the value of a column before and after the data change by prefixing it with the </a:t>
            </a:r>
            <a:r>
              <a:rPr lang="en-US">
                <a:solidFill>
                  <a:schemeClr val="tx1"/>
                </a:solidFill>
                <a:latin typeface="Courier New" pitchFamily="49" charset="0"/>
              </a:rPr>
              <a:t>OLD</a:t>
            </a:r>
            <a:r>
              <a:rPr lang="en-US">
                <a:solidFill>
                  <a:schemeClr val="tx1"/>
                </a:solidFill>
              </a:rPr>
              <a:t> and </a:t>
            </a:r>
            <a:r>
              <a:rPr lang="en-US">
                <a:solidFill>
                  <a:schemeClr val="tx1"/>
                </a:solidFill>
                <a:latin typeface="Courier New" pitchFamily="49" charset="0"/>
              </a:rPr>
              <a:t>NEW</a:t>
            </a:r>
            <a:r>
              <a:rPr lang="en-US">
                <a:solidFill>
                  <a:schemeClr val="tx1"/>
                </a:solidFill>
              </a:rPr>
              <a:t> qualifiers.</a:t>
            </a:r>
          </a:p>
          <a:p>
            <a:pPr lvl="1" eaLnBrk="1" hangingPunct="1"/>
            <a:r>
              <a:rPr lang="en-US" b="1">
                <a:solidFill>
                  <a:schemeClr val="tx1"/>
                </a:solidFill>
              </a:rPr>
              <a:t>Note</a:t>
            </a:r>
          </a:p>
          <a:p>
            <a:pPr lvl="2" eaLnBrk="1" hangingPunct="1"/>
            <a:r>
              <a:rPr lang="en-US"/>
              <a:t>The </a:t>
            </a:r>
            <a:r>
              <a:rPr lang="en-US">
                <a:latin typeface="Courier New" pitchFamily="49" charset="0"/>
              </a:rPr>
              <a:t>OLD</a:t>
            </a:r>
            <a:r>
              <a:rPr lang="en-US"/>
              <a:t> and </a:t>
            </a:r>
            <a:r>
              <a:rPr lang="en-US">
                <a:latin typeface="Courier New" pitchFamily="49" charset="0"/>
              </a:rPr>
              <a:t>NEW</a:t>
            </a:r>
            <a:r>
              <a:rPr lang="en-US"/>
              <a:t> qualifiers are available only in </a:t>
            </a:r>
            <a:r>
              <a:rPr lang="en-US">
                <a:latin typeface="Courier New" pitchFamily="49" charset="0"/>
              </a:rPr>
              <a:t>ROW</a:t>
            </a:r>
            <a:r>
              <a:rPr lang="en-US"/>
              <a:t> triggers.</a:t>
            </a:r>
          </a:p>
          <a:p>
            <a:pPr lvl="2" eaLnBrk="1" hangingPunct="1"/>
            <a:r>
              <a:rPr lang="en-US"/>
              <a:t>Prefix these qualifiers with a colon (</a:t>
            </a:r>
            <a:r>
              <a:rPr lang="en-US">
                <a:latin typeface="Courier New" pitchFamily="49" charset="0"/>
              </a:rPr>
              <a:t>:</a:t>
            </a:r>
            <a:r>
              <a:rPr lang="en-US"/>
              <a:t>) in every SQL and PL/SQL statement.</a:t>
            </a:r>
          </a:p>
          <a:p>
            <a:pPr lvl="2" eaLnBrk="1" hangingPunct="1"/>
            <a:r>
              <a:rPr lang="en-US"/>
              <a:t>There is no colon (</a:t>
            </a:r>
            <a:r>
              <a:rPr lang="en-US">
                <a:latin typeface="Courier New" pitchFamily="49" charset="0"/>
              </a:rPr>
              <a:t>:</a:t>
            </a:r>
            <a:r>
              <a:rPr lang="en-US"/>
              <a:t>) prefix if the qualifiers are referenced in the </a:t>
            </a:r>
            <a:r>
              <a:rPr lang="en-US">
                <a:latin typeface="Courier New" pitchFamily="49" charset="0"/>
              </a:rPr>
              <a:t>WHEN</a:t>
            </a:r>
            <a:r>
              <a:rPr lang="en-US"/>
              <a:t> restricting condition.</a:t>
            </a:r>
          </a:p>
          <a:p>
            <a:pPr lvl="2" eaLnBrk="1" hangingPunct="1"/>
            <a:r>
              <a:rPr lang="en-US"/>
              <a:t>Row triggers can decrease the performance if you perform many updates on larger tables.</a:t>
            </a:r>
          </a:p>
        </p:txBody>
      </p:sp>
      <p:sp>
        <p:nvSpPr>
          <p:cNvPr id="645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4D90FF86-E39C-484E-AF6B-3F3594589B17}" type="slidenum">
              <a:rPr lang="en-US" smtClean="0">
                <a:solidFill>
                  <a:srgbClr val="000000"/>
                </a:solidFill>
                <a:latin typeface="Arial" charset="0"/>
              </a:rPr>
              <a:pPr>
                <a:defRPr/>
              </a:pPr>
              <a:t>386</a:t>
            </a:fld>
            <a:endParaRPr lang="en-US">
              <a:solidFill>
                <a:srgbClr val="000000"/>
              </a:solidFill>
              <a:latin typeface="Arial" charset="0"/>
            </a:endParaRPr>
          </a:p>
        </p:txBody>
      </p:sp>
    </p:spTree>
    <p:extLst>
      <p:ext uri="{BB962C8B-B14F-4D97-AF65-F5344CB8AC3E}">
        <p14:creationId xmlns:p14="http://schemas.microsoft.com/office/powerpoint/2010/main" val="206600267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AUDIT_EMP_VALUES</a:t>
            </a:r>
            <a:r>
              <a:rPr lang="en-US"/>
              <a:t> trigger is created on the </a:t>
            </a:r>
            <a:r>
              <a:rPr lang="en-US">
                <a:latin typeface="Courier New" pitchFamily="49" charset="0"/>
              </a:rPr>
              <a:t>EMPLOYEES</a:t>
            </a:r>
            <a:r>
              <a:rPr lang="en-US"/>
              <a:t> table. The trigger adds rows to a user table, </a:t>
            </a:r>
            <a:r>
              <a:rPr lang="en-US">
                <a:latin typeface="Courier New" pitchFamily="49" charset="0"/>
              </a:rPr>
              <a:t>AUDIT_EMP</a:t>
            </a:r>
            <a:r>
              <a:rPr lang="en-US"/>
              <a:t>, logging a user’s activity against the </a:t>
            </a:r>
            <a:r>
              <a:rPr lang="en-US">
                <a:latin typeface="Courier New" pitchFamily="49" charset="0"/>
              </a:rPr>
              <a:t>EMPLOYEES</a:t>
            </a:r>
            <a:r>
              <a:rPr lang="en-US"/>
              <a:t> table. The trigger records the values of several columns both before and after the data changes by using the </a:t>
            </a:r>
            <a:r>
              <a:rPr lang="en-US">
                <a:latin typeface="Courier New" pitchFamily="49" charset="0"/>
              </a:rPr>
              <a:t>OLD</a:t>
            </a:r>
            <a:r>
              <a:rPr lang="en-US"/>
              <a:t> and </a:t>
            </a:r>
            <a:r>
              <a:rPr lang="en-US">
                <a:latin typeface="Courier New" pitchFamily="49" charset="0"/>
              </a:rPr>
              <a:t>NEW</a:t>
            </a:r>
            <a:r>
              <a:rPr lang="en-US"/>
              <a:t> qualifiers with the respective column name.</a:t>
            </a:r>
          </a:p>
        </p:txBody>
      </p:sp>
      <p:sp>
        <p:nvSpPr>
          <p:cNvPr id="655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256A8329-1A83-4586-A6CE-F8DC160046A0}" type="slidenum">
              <a:rPr lang="en-US" smtClean="0">
                <a:solidFill>
                  <a:srgbClr val="000000"/>
                </a:solidFill>
                <a:latin typeface="Arial" charset="0"/>
              </a:rPr>
              <a:pPr>
                <a:defRPr/>
              </a:pPr>
              <a:t>387</a:t>
            </a:fld>
            <a:endParaRPr lang="en-US">
              <a:solidFill>
                <a:srgbClr val="000000"/>
              </a:solidFill>
              <a:latin typeface="Arial" charset="0"/>
            </a:endParaRPr>
          </a:p>
        </p:txBody>
      </p:sp>
    </p:spTree>
    <p:extLst>
      <p:ext uri="{BB962C8B-B14F-4D97-AF65-F5344CB8AC3E}">
        <p14:creationId xmlns:p14="http://schemas.microsoft.com/office/powerpoint/2010/main" val="92436353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8"/>
          <p:cNvSpPr>
            <a:spLocks noGrp="1" noRot="1" noChangeAspect="1" noChangeArrowheads="1" noTextEdit="1"/>
          </p:cNvSpPr>
          <p:nvPr>
            <p:ph type="sldImg"/>
          </p:nvPr>
        </p:nvSpPr>
        <p:spPr>
          <a:ln/>
        </p:spPr>
      </p:sp>
      <p:sp>
        <p:nvSpPr>
          <p:cNvPr id="72707" name="Rectangle 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solidFill>
                  <a:srgbClr val="000000"/>
                </a:solidFill>
              </a:rPr>
              <a:t>Using </a:t>
            </a:r>
            <a:r>
              <a:rPr lang="en-US">
                <a:latin typeface="Courier New" pitchFamily="49" charset="0"/>
              </a:rPr>
              <a:t>OLD</a:t>
            </a:r>
            <a:r>
              <a:rPr lang="en-US">
                <a:solidFill>
                  <a:srgbClr val="000000"/>
                </a:solidFill>
              </a:rPr>
              <a:t> and </a:t>
            </a:r>
            <a:r>
              <a:rPr lang="en-US">
                <a:latin typeface="Courier New" pitchFamily="49" charset="0"/>
              </a:rPr>
              <a:t>NEW</a:t>
            </a:r>
            <a:r>
              <a:rPr lang="en-US">
                <a:solidFill>
                  <a:srgbClr val="000000"/>
                </a:solidFill>
              </a:rPr>
              <a:t> Qualifiers: Example the Using </a:t>
            </a:r>
            <a:r>
              <a:rPr lang="en-US">
                <a:solidFill>
                  <a:srgbClr val="000000"/>
                </a:solidFill>
                <a:latin typeface="Courier New" pitchFamily="49" charset="0"/>
              </a:rPr>
              <a:t>AUDIT_EMP</a:t>
            </a:r>
            <a:r>
              <a:rPr lang="en-US">
                <a:solidFill>
                  <a:srgbClr val="000000"/>
                </a:solidFill>
              </a:rPr>
              <a:t> Table</a:t>
            </a:r>
          </a:p>
          <a:p>
            <a:pPr lvl="1" eaLnBrk="1" hangingPunct="1"/>
            <a:r>
              <a:rPr lang="en-US"/>
              <a:t>Create a trigger on the </a:t>
            </a:r>
            <a:r>
              <a:rPr lang="en-US">
                <a:latin typeface="Courier New" pitchFamily="49" charset="0"/>
              </a:rPr>
              <a:t>EMPLOYEES</a:t>
            </a:r>
            <a:r>
              <a:rPr lang="en-US"/>
              <a:t> table to add rows to a user table, </a:t>
            </a:r>
            <a:r>
              <a:rPr lang="en-US">
                <a:latin typeface="Courier New" pitchFamily="49" charset="0"/>
              </a:rPr>
              <a:t>AUDIT_EMP</a:t>
            </a:r>
            <a:r>
              <a:rPr lang="en-US"/>
              <a:t>, logging a user’s activity against the </a:t>
            </a:r>
            <a:r>
              <a:rPr lang="en-US">
                <a:latin typeface="Courier New" pitchFamily="49" charset="0"/>
              </a:rPr>
              <a:t>EMPLOYEES</a:t>
            </a:r>
            <a:r>
              <a:rPr lang="en-US"/>
              <a:t> table. The trigger records the values of several columns both before and after the data changes by using the </a:t>
            </a:r>
            <a:r>
              <a:rPr lang="en-US">
                <a:latin typeface="Courier New" pitchFamily="49" charset="0"/>
              </a:rPr>
              <a:t>OLD</a:t>
            </a:r>
            <a:r>
              <a:rPr lang="en-US"/>
              <a:t> and </a:t>
            </a:r>
            <a:r>
              <a:rPr lang="en-US">
                <a:latin typeface="Courier New" pitchFamily="49" charset="0"/>
              </a:rPr>
              <a:t>NEW</a:t>
            </a:r>
            <a:r>
              <a:rPr lang="en-US"/>
              <a:t> qualifiers with the respective column name. </a:t>
            </a:r>
          </a:p>
          <a:p>
            <a:pPr lvl="1" eaLnBrk="1" hangingPunct="1"/>
            <a:r>
              <a:rPr lang="en-US"/>
              <a:t>The following is the result of inserting the employee record into the </a:t>
            </a:r>
            <a:r>
              <a:rPr lang="en-US">
                <a:latin typeface="Courier New" pitchFamily="49" charset="0"/>
              </a:rPr>
              <a:t>EMPLOYEES</a:t>
            </a:r>
            <a:r>
              <a:rPr lang="en-US"/>
              <a:t> table:</a:t>
            </a:r>
          </a:p>
          <a:p>
            <a:pPr lvl="1" eaLnBrk="1" hangingPunct="1"/>
            <a:r>
              <a:rPr lang="en-US"/>
              <a:t/>
            </a:r>
            <a:br>
              <a:rPr lang="en-US"/>
            </a:br>
            <a:endParaRPr lang="en-US"/>
          </a:p>
          <a:p>
            <a:pPr lvl="1" eaLnBrk="1" hangingPunct="1"/>
            <a:r>
              <a:rPr lang="en-US"/>
              <a:t/>
            </a:r>
            <a:br>
              <a:rPr lang="en-US"/>
            </a:br>
            <a:r>
              <a:rPr lang="en-US"/>
              <a:t>. . .</a:t>
            </a:r>
          </a:p>
          <a:p>
            <a:pPr lvl="1" eaLnBrk="1" hangingPunct="1"/>
            <a:r>
              <a:rPr lang="en-US"/>
              <a:t>The following is the result of updating the salary for employee “Smith”: </a:t>
            </a:r>
          </a:p>
          <a:p>
            <a:pPr lvl="1" eaLnBrk="1" hangingPunct="1"/>
            <a:endParaRPr lang="en-US"/>
          </a:p>
          <a:p>
            <a:pPr lvl="1" eaLnBrk="1" hangingPunct="1"/>
            <a:r>
              <a:rPr lang="en-US"/>
              <a:t>. . . </a:t>
            </a:r>
          </a:p>
        </p:txBody>
      </p:sp>
      <p:pic>
        <p:nvPicPr>
          <p:cNvPr id="72708" name="Picture 6"/>
          <p:cNvPicPr>
            <a:picLocks noChangeAspect="1" noChangeArrowheads="1"/>
          </p:cNvPicPr>
          <p:nvPr/>
        </p:nvPicPr>
        <p:blipFill>
          <a:blip r:embed="rId3">
            <a:extLst>
              <a:ext uri="{28A0092B-C50C-407E-A947-70E740481C1C}">
                <a14:useLocalDpi xmlns:a14="http://schemas.microsoft.com/office/drawing/2010/main" val="0"/>
              </a:ext>
            </a:extLst>
          </a:blip>
          <a:srcRect l="5113"/>
          <a:stretch>
            <a:fillRect/>
          </a:stretch>
        </p:blipFill>
        <p:spPr bwMode="auto">
          <a:xfrm>
            <a:off x="681301" y="6558518"/>
            <a:ext cx="5407432" cy="43564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7270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43" y="7488634"/>
            <a:ext cx="5563430" cy="2225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6566"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89C68BFE-C2B2-4980-BDF4-C1CE0ABAFBF9}" type="slidenum">
              <a:rPr lang="en-US" smtClean="0">
                <a:solidFill>
                  <a:srgbClr val="000000"/>
                </a:solidFill>
                <a:latin typeface="Arial" charset="0"/>
              </a:rPr>
              <a:pPr>
                <a:defRPr/>
              </a:pPr>
              <a:t>388</a:t>
            </a:fld>
            <a:endParaRPr lang="en-US">
              <a:solidFill>
                <a:srgbClr val="000000"/>
              </a:solidFill>
              <a:latin typeface="Arial" charset="0"/>
            </a:endParaRPr>
          </a:p>
        </p:txBody>
      </p:sp>
    </p:spTree>
    <p:extLst>
      <p:ext uri="{BB962C8B-B14F-4D97-AF65-F5344CB8AC3E}">
        <p14:creationId xmlns:p14="http://schemas.microsoft.com/office/powerpoint/2010/main" val="77362966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Restricting a Row Trigger: Example</a:t>
            </a:r>
            <a:endParaRPr lang="en-US" b="0">
              <a:solidFill>
                <a:srgbClr val="000000"/>
              </a:solidFill>
              <a:latin typeface="Times New Roman" pitchFamily="18" charset="0"/>
            </a:endParaRPr>
          </a:p>
          <a:p>
            <a:pPr lvl="1" eaLnBrk="1" hangingPunct="1"/>
            <a:r>
              <a:rPr lang="en-US"/>
              <a:t>Optionally, you can include a trigger restriction in the definition of a row trigger by specifying a Boolean SQL expression in a </a:t>
            </a:r>
            <a:r>
              <a:rPr lang="en-US">
                <a:latin typeface="Courier New" pitchFamily="49" charset="0"/>
              </a:rPr>
              <a:t>WHEN</a:t>
            </a:r>
            <a:r>
              <a:rPr lang="en-US"/>
              <a:t> clause. If you include a </a:t>
            </a:r>
            <a:r>
              <a:rPr lang="en-US">
                <a:latin typeface="Courier New" pitchFamily="49" charset="0"/>
              </a:rPr>
              <a:t>WHEN</a:t>
            </a:r>
            <a:r>
              <a:rPr lang="en-US"/>
              <a:t> clause in the trigger, then the expression in the </a:t>
            </a:r>
            <a:r>
              <a:rPr lang="en-US">
                <a:latin typeface="Courier New" pitchFamily="49" charset="0"/>
              </a:rPr>
              <a:t>WHEN</a:t>
            </a:r>
            <a:r>
              <a:rPr lang="en-US"/>
              <a:t> clause is evaluated for each row that the trigger affects.</a:t>
            </a:r>
          </a:p>
          <a:p>
            <a:pPr lvl="1" eaLnBrk="1" hangingPunct="1"/>
            <a:r>
              <a:rPr lang="en-US"/>
              <a:t>If the expression evaluates to </a:t>
            </a:r>
            <a:r>
              <a:rPr lang="en-US">
                <a:latin typeface="Courier New" pitchFamily="49" charset="0"/>
              </a:rPr>
              <a:t>TRUE</a:t>
            </a:r>
            <a:r>
              <a:rPr lang="en-US"/>
              <a:t> for a row, then the trigger body executes on behalf of that row. However, if the expression evaluates to </a:t>
            </a:r>
            <a:r>
              <a:rPr lang="en-US">
                <a:latin typeface="Courier New" pitchFamily="49" charset="0"/>
              </a:rPr>
              <a:t>FALSE</a:t>
            </a:r>
            <a:r>
              <a:rPr lang="en-US"/>
              <a:t> or </a:t>
            </a:r>
            <a:r>
              <a:rPr lang="en-US">
                <a:latin typeface="Courier New" pitchFamily="49" charset="0"/>
              </a:rPr>
              <a:t>NOT</a:t>
            </a:r>
            <a:r>
              <a:rPr lang="en-US"/>
              <a:t> </a:t>
            </a:r>
            <a:r>
              <a:rPr lang="en-US">
                <a:latin typeface="Courier New" pitchFamily="49" charset="0"/>
              </a:rPr>
              <a:t>TRUE</a:t>
            </a:r>
            <a:r>
              <a:rPr lang="en-US"/>
              <a:t> for a row (unknown, as with nulls), then the trigger body does not execute for that row. The evaluation of the </a:t>
            </a:r>
            <a:r>
              <a:rPr lang="en-US">
                <a:latin typeface="Courier New" pitchFamily="49" charset="0"/>
              </a:rPr>
              <a:t>WHEN</a:t>
            </a:r>
            <a:r>
              <a:rPr lang="en-US"/>
              <a:t> clause does not have an effect on the execution of the triggering SQL statement (in other words, the triggering statement is not rolled back if the expression in a </a:t>
            </a:r>
            <a:r>
              <a:rPr lang="en-US">
                <a:latin typeface="Courier New" pitchFamily="49" charset="0"/>
              </a:rPr>
              <a:t>WHEN</a:t>
            </a:r>
            <a:r>
              <a:rPr lang="en-US"/>
              <a:t> clause evaluates to </a:t>
            </a:r>
            <a:r>
              <a:rPr lang="en-US">
                <a:latin typeface="Courier New" pitchFamily="49" charset="0"/>
              </a:rPr>
              <a:t>FALSE</a:t>
            </a:r>
            <a:r>
              <a:rPr lang="en-US"/>
              <a:t>).</a:t>
            </a:r>
          </a:p>
          <a:p>
            <a:pPr lvl="1" eaLnBrk="1" hangingPunct="1"/>
            <a:r>
              <a:rPr lang="en-US" b="1"/>
              <a:t>Note: </a:t>
            </a:r>
            <a:r>
              <a:rPr lang="en-US"/>
              <a:t>A </a:t>
            </a:r>
            <a:r>
              <a:rPr lang="en-US">
                <a:latin typeface="Courier New" pitchFamily="49" charset="0"/>
              </a:rPr>
              <a:t>WHEN</a:t>
            </a:r>
            <a:r>
              <a:rPr lang="en-US"/>
              <a:t> clause cannot be included in the definition of a statement trigger.</a:t>
            </a:r>
          </a:p>
          <a:p>
            <a:pPr lvl="1" eaLnBrk="1" hangingPunct="1"/>
            <a:r>
              <a:rPr lang="en-US"/>
              <a:t>In the example in the slide, a trigger is created on the </a:t>
            </a:r>
            <a:r>
              <a:rPr lang="en-US">
                <a:latin typeface="Courier New" pitchFamily="49" charset="0"/>
              </a:rPr>
              <a:t>EMPLOYEES</a:t>
            </a:r>
            <a:r>
              <a:rPr lang="en-US"/>
              <a:t> table to calculate an employee’s commission when a row is added to the </a:t>
            </a:r>
            <a:r>
              <a:rPr lang="en-US">
                <a:latin typeface="Courier New" pitchFamily="49" charset="0"/>
              </a:rPr>
              <a:t>EMPLOYEES</a:t>
            </a:r>
            <a:r>
              <a:rPr lang="en-US"/>
              <a:t> table, or when an employee’s salary is modified. </a:t>
            </a:r>
          </a:p>
          <a:p>
            <a:pPr lvl="1" eaLnBrk="1" hangingPunct="1"/>
            <a:r>
              <a:rPr lang="en-US"/>
              <a:t>The </a:t>
            </a:r>
            <a:r>
              <a:rPr lang="en-US">
                <a:latin typeface="Courier New" pitchFamily="49" charset="0"/>
              </a:rPr>
              <a:t>NEW</a:t>
            </a:r>
            <a:r>
              <a:rPr lang="en-US"/>
              <a:t> qualifier cannot be prefixed with a colon in the </a:t>
            </a:r>
            <a:r>
              <a:rPr lang="en-US">
                <a:latin typeface="Courier New" pitchFamily="49" charset="0"/>
              </a:rPr>
              <a:t>WHEN</a:t>
            </a:r>
            <a:r>
              <a:rPr lang="en-US"/>
              <a:t> clause because the </a:t>
            </a:r>
            <a:r>
              <a:rPr lang="en-US">
                <a:latin typeface="Courier New" pitchFamily="49" charset="0"/>
              </a:rPr>
              <a:t>WHEN</a:t>
            </a:r>
            <a:r>
              <a:rPr lang="en-US"/>
              <a:t> clause is outside the PL/SQL blocks.</a:t>
            </a:r>
          </a:p>
        </p:txBody>
      </p:sp>
      <p:sp>
        <p:nvSpPr>
          <p:cNvPr id="675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5B31B11-9C5E-43FD-BAF9-34E54184A86E}" type="slidenum">
              <a:rPr lang="en-US" smtClean="0">
                <a:solidFill>
                  <a:srgbClr val="000000"/>
                </a:solidFill>
                <a:latin typeface="Arial" charset="0"/>
              </a:rPr>
              <a:pPr>
                <a:defRPr/>
              </a:pPr>
              <a:t>389</a:t>
            </a:fld>
            <a:endParaRPr lang="en-US">
              <a:solidFill>
                <a:srgbClr val="000000"/>
              </a:solidFill>
              <a:latin typeface="Arial" charset="0"/>
            </a:endParaRPr>
          </a:p>
        </p:txBody>
      </p:sp>
    </p:spTree>
    <p:extLst>
      <p:ext uri="{BB962C8B-B14F-4D97-AF65-F5344CB8AC3E}">
        <p14:creationId xmlns:p14="http://schemas.microsoft.com/office/powerpoint/2010/main" val="23101868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solidFill>
                  <a:srgbClr val="000000"/>
                </a:solidFill>
              </a:rPr>
              <a:t>Trigger Execution Model</a:t>
            </a:r>
          </a:p>
          <a:p>
            <a:pPr lvl="1" eaLnBrk="1" hangingPunct="1"/>
            <a:r>
              <a:rPr lang="en-US"/>
              <a:t>A single DML statement can potentially fire up to four types of triggers:</a:t>
            </a:r>
          </a:p>
          <a:p>
            <a:pPr lvl="2" eaLnBrk="1" hangingPunct="1">
              <a:buSzPct val="70000"/>
              <a:buFont typeface="Courier New" pitchFamily="49" charset="0"/>
              <a:buChar char="•"/>
            </a:pPr>
            <a:r>
              <a:rPr lang="en-US">
                <a:latin typeface="Courier New" pitchFamily="49" charset="0"/>
              </a:rPr>
              <a:t>BEFORE</a:t>
            </a:r>
            <a:r>
              <a:rPr lang="en-US"/>
              <a:t> and </a:t>
            </a:r>
            <a:r>
              <a:rPr lang="en-US">
                <a:latin typeface="Courier New" pitchFamily="49" charset="0"/>
              </a:rPr>
              <a:t>AFTER</a:t>
            </a:r>
            <a:r>
              <a:rPr lang="en-US"/>
              <a:t> statement triggers</a:t>
            </a:r>
          </a:p>
          <a:p>
            <a:pPr lvl="2" eaLnBrk="1" hangingPunct="1">
              <a:buSzPct val="70000"/>
              <a:buFont typeface="Courier New" pitchFamily="49" charset="0"/>
              <a:buChar char="•"/>
            </a:pPr>
            <a:r>
              <a:rPr lang="en-US">
                <a:latin typeface="Courier New" pitchFamily="49" charset="0"/>
              </a:rPr>
              <a:t>BEFORE</a:t>
            </a:r>
            <a:r>
              <a:rPr lang="en-US"/>
              <a:t> and </a:t>
            </a:r>
            <a:r>
              <a:rPr lang="en-US">
                <a:latin typeface="Courier New" pitchFamily="49" charset="0"/>
              </a:rPr>
              <a:t>AFTER</a:t>
            </a:r>
            <a:r>
              <a:rPr lang="en-US"/>
              <a:t> row triggers</a:t>
            </a:r>
          </a:p>
          <a:p>
            <a:pPr lvl="1" eaLnBrk="1" hangingPunct="1"/>
            <a:r>
              <a:rPr lang="en-US"/>
              <a:t>A triggering event or a statement within the trigger can cause one or more integrity constraints to be checked. However, you can defer constraint checking until a </a:t>
            </a:r>
            <a:r>
              <a:rPr lang="en-US">
                <a:latin typeface="Courier New" pitchFamily="49" charset="0"/>
              </a:rPr>
              <a:t>COMMIT</a:t>
            </a:r>
            <a:r>
              <a:rPr lang="en-US"/>
              <a:t> operation is performed.</a:t>
            </a:r>
          </a:p>
          <a:p>
            <a:pPr lvl="1" eaLnBrk="1" hangingPunct="1"/>
            <a:r>
              <a:rPr lang="en-US"/>
              <a:t>Triggers can also cause other triggers</a:t>
            </a:r>
            <a:r>
              <a:rPr lang="en-US">
                <a:cs typeface="Times New Roman" pitchFamily="18" charset="0"/>
              </a:rPr>
              <a:t>—</a:t>
            </a:r>
            <a:r>
              <a:rPr lang="en-US"/>
              <a:t>known as cascading triggers</a:t>
            </a:r>
            <a:r>
              <a:rPr lang="en-US">
                <a:cs typeface="Times New Roman" pitchFamily="18" charset="0"/>
              </a:rPr>
              <a:t>—</a:t>
            </a:r>
            <a:r>
              <a:rPr lang="en-US"/>
              <a:t>to fire. </a:t>
            </a:r>
          </a:p>
          <a:p>
            <a:pPr lvl="1" eaLnBrk="1" hangingPunct="1"/>
            <a:r>
              <a:rPr lang="en-US"/>
              <a:t>All actions and checks performed as a result of a SQL statement must succeed. If an exception is raised within a trigger and the exception is not explicitly handled, then all actions performed because of the original SQL statement are rolled back (including actions performed by firing triggers). This guarantees that integrity constraints can never be compromised by triggers.</a:t>
            </a:r>
          </a:p>
          <a:p>
            <a:pPr lvl="1" eaLnBrk="1" hangingPunct="1"/>
            <a:r>
              <a:rPr lang="en-US"/>
              <a:t>When a trigger fires, the tables referenced in the trigger action may undergo changes by other users’ transactions. In all cases, a read-consistent image is guaranteed for the modified values that the trigger needs to read (query) or write (update).</a:t>
            </a:r>
          </a:p>
          <a:p>
            <a:pPr lvl="1" eaLnBrk="1" hangingPunct="1"/>
            <a:r>
              <a:rPr lang="en-US" b="1"/>
              <a:t>Note: </a:t>
            </a:r>
            <a:r>
              <a:rPr lang="en-US"/>
              <a:t>Integrity checking can be deferred until the </a:t>
            </a:r>
            <a:r>
              <a:rPr lang="en-US">
                <a:latin typeface="Courier New" pitchFamily="49" charset="0"/>
              </a:rPr>
              <a:t>COMMIT</a:t>
            </a:r>
            <a:r>
              <a:rPr lang="en-US"/>
              <a:t> operation is performed.</a:t>
            </a:r>
          </a:p>
        </p:txBody>
      </p:sp>
      <p:sp>
        <p:nvSpPr>
          <p:cNvPr id="686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CC8CD16-5083-4D74-AAA8-D8863AA2605B}" type="slidenum">
              <a:rPr lang="en-US" smtClean="0">
                <a:solidFill>
                  <a:srgbClr val="000000"/>
                </a:solidFill>
                <a:latin typeface="Arial" charset="0"/>
              </a:rPr>
              <a:pPr>
                <a:defRPr/>
              </a:pPr>
              <a:t>390</a:t>
            </a:fld>
            <a:endParaRPr lang="en-US">
              <a:solidFill>
                <a:srgbClr val="000000"/>
              </a:solidFill>
              <a:latin typeface="Arial" charset="0"/>
            </a:endParaRPr>
          </a:p>
        </p:txBody>
      </p:sp>
    </p:spTree>
    <p:extLst>
      <p:ext uri="{BB962C8B-B14F-4D97-AF65-F5344CB8AC3E}">
        <p14:creationId xmlns:p14="http://schemas.microsoft.com/office/powerpoint/2010/main" val="79627407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Rot="1" noChangeAspect="1" noChangeArrowheads="1" noTextEdit="1"/>
          </p:cNvSpPr>
          <p:nvPr>
            <p:ph type="sldImg"/>
          </p:nvPr>
        </p:nvSpPr>
        <p:spPr>
          <a:ln/>
        </p:spPr>
      </p:sp>
      <p:sp>
        <p:nvSpPr>
          <p:cNvPr id="757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explains a situation in which the integrity constraint can be taken care of by using an </a:t>
            </a:r>
            <a:r>
              <a:rPr lang="en-US">
                <a:latin typeface="Courier New" pitchFamily="49" charset="0"/>
              </a:rPr>
              <a:t>AFTER</a:t>
            </a:r>
            <a:r>
              <a:rPr lang="en-US"/>
              <a:t> trigger. The </a:t>
            </a:r>
            <a:r>
              <a:rPr lang="en-US">
                <a:latin typeface="Courier New" pitchFamily="49" charset="0"/>
              </a:rPr>
              <a:t>EMPLOYEES</a:t>
            </a:r>
            <a:r>
              <a:rPr lang="en-US"/>
              <a:t> table has a foreign key constraint on the </a:t>
            </a:r>
            <a:r>
              <a:rPr lang="en-US">
                <a:latin typeface="Courier New" pitchFamily="49" charset="0"/>
              </a:rPr>
              <a:t>DEPARTMENT_ID</a:t>
            </a:r>
            <a:r>
              <a:rPr lang="en-US"/>
              <a:t> column of the </a:t>
            </a:r>
            <a:r>
              <a:rPr lang="en-US">
                <a:latin typeface="Courier New" pitchFamily="49" charset="0"/>
              </a:rPr>
              <a:t>DEPARTMENTS</a:t>
            </a:r>
            <a:r>
              <a:rPr lang="en-US"/>
              <a:t> table.</a:t>
            </a:r>
          </a:p>
          <a:p>
            <a:pPr lvl="1" eaLnBrk="1" hangingPunct="1"/>
            <a:r>
              <a:rPr lang="en-US"/>
              <a:t>In the first SQL statement, the </a:t>
            </a:r>
            <a:r>
              <a:rPr lang="en-US">
                <a:latin typeface="Courier New" pitchFamily="49" charset="0"/>
              </a:rPr>
              <a:t>DEPARTMENT_ID</a:t>
            </a:r>
            <a:r>
              <a:rPr lang="en-US"/>
              <a:t> of the employee 170 is modified to 999. Because department 999 does not exist in the </a:t>
            </a:r>
            <a:r>
              <a:rPr lang="en-US">
                <a:latin typeface="Courier New" pitchFamily="49" charset="0"/>
              </a:rPr>
              <a:t>DEPARTMENTS</a:t>
            </a:r>
            <a:r>
              <a:rPr lang="en-US"/>
              <a:t> table, the statement raises exception </a:t>
            </a:r>
            <a:r>
              <a:rPr lang="en-US">
                <a:latin typeface="Times" pitchFamily="18" charset="0"/>
                <a:ea typeface="SimSun" pitchFamily="2" charset="-122"/>
              </a:rPr>
              <a:t>–2291 </a:t>
            </a:r>
            <a:r>
              <a:rPr lang="en-US"/>
              <a:t>for the integrity constraint violation.</a:t>
            </a:r>
          </a:p>
          <a:p>
            <a:pPr lvl="1" eaLnBrk="1" hangingPunct="1"/>
            <a:r>
              <a:rPr lang="en-US"/>
              <a:t>The </a:t>
            </a:r>
            <a:r>
              <a:rPr lang="en-US">
                <a:latin typeface="Courier New" pitchFamily="49" charset="0"/>
              </a:rPr>
              <a:t>EMPLOYEE_DEPT_FK_TRG</a:t>
            </a:r>
            <a:r>
              <a:rPr lang="en-US"/>
              <a:t> trigger is created and it inserts a new row into the </a:t>
            </a:r>
            <a:r>
              <a:rPr lang="en-US">
                <a:latin typeface="Courier New" pitchFamily="49" charset="0"/>
              </a:rPr>
              <a:t>DEPARTMENTS</a:t>
            </a:r>
            <a:r>
              <a:rPr lang="en-US"/>
              <a:t> table by using </a:t>
            </a:r>
            <a:r>
              <a:rPr lang="en-US">
                <a:latin typeface="Courier New" pitchFamily="49" charset="0"/>
              </a:rPr>
              <a:t>:NEW.DEPARTMENT_ID</a:t>
            </a:r>
            <a:r>
              <a:rPr lang="en-US"/>
              <a:t> for the value of the new department’s </a:t>
            </a:r>
            <a:r>
              <a:rPr lang="en-US">
                <a:latin typeface="Courier New" pitchFamily="49" charset="0"/>
              </a:rPr>
              <a:t>DEPARTMENT_ID</a:t>
            </a:r>
            <a:r>
              <a:rPr lang="en-US"/>
              <a:t>. The trigger fires when the </a:t>
            </a:r>
            <a:r>
              <a:rPr lang="en-US">
                <a:latin typeface="Courier New" pitchFamily="49" charset="0"/>
              </a:rPr>
              <a:t>UPDATE</a:t>
            </a:r>
            <a:r>
              <a:rPr lang="en-US"/>
              <a:t> statement modifies the </a:t>
            </a:r>
            <a:r>
              <a:rPr lang="en-US">
                <a:latin typeface="Courier New" pitchFamily="49" charset="0"/>
              </a:rPr>
              <a:t>DEPARTMENT_ID</a:t>
            </a:r>
            <a:r>
              <a:rPr lang="en-US"/>
              <a:t> of employee 170 to 999. When the foreign key constraint is checked, it is successful because the trigger inserted the department 999 into the </a:t>
            </a:r>
            <a:r>
              <a:rPr lang="en-US">
                <a:latin typeface="Courier New" pitchFamily="49" charset="0"/>
              </a:rPr>
              <a:t>DEPARTMENTS</a:t>
            </a:r>
            <a:r>
              <a:rPr lang="en-US"/>
              <a:t> table. Therefore, no exception occurs unless the department already exists when the trigger attempts to insert the new row. However, the </a:t>
            </a:r>
            <a:r>
              <a:rPr lang="en-US">
                <a:latin typeface="Courier New" pitchFamily="49" charset="0"/>
              </a:rPr>
              <a:t>EXCEPTION</a:t>
            </a:r>
            <a:r>
              <a:rPr lang="en-US"/>
              <a:t> handler traps and masks the exception allowing the operation to succeed.</a:t>
            </a:r>
          </a:p>
          <a:p>
            <a:pPr lvl="1" eaLnBrk="1" hangingPunct="1"/>
            <a:r>
              <a:rPr lang="en-US" b="1"/>
              <a:t>Note: </a:t>
            </a:r>
            <a:r>
              <a:rPr lang="en-US"/>
              <a:t>Although the example shown in the slide is somewhat contrived due to the limited data in the </a:t>
            </a:r>
            <a:r>
              <a:rPr lang="en-US">
                <a:latin typeface="Courier New" pitchFamily="49" charset="0"/>
              </a:rPr>
              <a:t>HR</a:t>
            </a:r>
            <a:r>
              <a:rPr lang="en-US"/>
              <a:t> schema, the point is that if you defer the constraint check until the commit, you then have the ability to engineer a trigger to detect that constraint failure and repair it prior to the commit action.</a:t>
            </a:r>
          </a:p>
        </p:txBody>
      </p:sp>
      <p:sp>
        <p:nvSpPr>
          <p:cNvPr id="696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147A50C-03CB-44AD-AD97-EB5E8366370D}" type="slidenum">
              <a:rPr lang="en-US" smtClean="0">
                <a:solidFill>
                  <a:srgbClr val="000000"/>
                </a:solidFill>
                <a:latin typeface="Arial" charset="0"/>
              </a:rPr>
              <a:pPr>
                <a:defRPr/>
              </a:pPr>
              <a:t>391</a:t>
            </a:fld>
            <a:endParaRPr lang="en-US">
              <a:solidFill>
                <a:srgbClr val="000000"/>
              </a:solidFill>
              <a:latin typeface="Arial" charset="0"/>
            </a:endParaRPr>
          </a:p>
        </p:txBody>
      </p:sp>
    </p:spTree>
    <p:extLst>
      <p:ext uri="{BB962C8B-B14F-4D97-AF65-F5344CB8AC3E}">
        <p14:creationId xmlns:p14="http://schemas.microsoft.com/office/powerpoint/2010/main" val="40078981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a:t>
            </a:r>
            <a:r>
              <a:rPr lang="en-US">
                <a:solidFill>
                  <a:schemeClr val="tx1"/>
                </a:solidFill>
                <a:latin typeface="Courier New" pitchFamily="49" charset="0"/>
              </a:rPr>
              <a:t>INSTEAD</a:t>
            </a:r>
            <a:r>
              <a:rPr lang="en-US">
                <a:solidFill>
                  <a:schemeClr val="tx1"/>
                </a:solidFill>
              </a:rPr>
              <a:t> </a:t>
            </a:r>
            <a:r>
              <a:rPr lang="en-US">
                <a:solidFill>
                  <a:schemeClr val="tx1"/>
                </a:solidFill>
                <a:latin typeface="Courier New" pitchFamily="49" charset="0"/>
              </a:rPr>
              <a:t>OF</a:t>
            </a:r>
            <a:r>
              <a:rPr lang="en-US">
                <a:solidFill>
                  <a:schemeClr val="tx1"/>
                </a:solidFill>
              </a:rPr>
              <a:t> triggers</a:t>
            </a:r>
            <a:r>
              <a:rPr lang="en-US"/>
              <a:t> to modify data in which the DML statement has been issued against an inherently un-updatable view. These triggers are called </a:t>
            </a:r>
            <a:r>
              <a:rPr lang="en-US">
                <a:latin typeface="Courier New" pitchFamily="49" charset="0"/>
              </a:rPr>
              <a:t>INSTEAD</a:t>
            </a:r>
            <a:r>
              <a:rPr lang="en-US"/>
              <a:t> </a:t>
            </a:r>
            <a:r>
              <a:rPr lang="en-US">
                <a:latin typeface="Courier New" pitchFamily="49" charset="0"/>
              </a:rPr>
              <a:t>OF</a:t>
            </a:r>
            <a:r>
              <a:rPr lang="en-US"/>
              <a:t> triggers because, unlike other triggers, the Oracle server fires the trigger instead of executing the triggering statement. These triggers are used to perform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operations directly on the underlying tables. You can write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statements against a view, and the </a:t>
            </a:r>
            <a:r>
              <a:rPr lang="en-US">
                <a:latin typeface="Courier New" pitchFamily="49" charset="0"/>
              </a:rPr>
              <a:t>INSTEAD</a:t>
            </a:r>
            <a:r>
              <a:rPr lang="en-US"/>
              <a:t> </a:t>
            </a:r>
            <a:r>
              <a:rPr lang="en-US">
                <a:latin typeface="Courier New" pitchFamily="49" charset="0"/>
              </a:rPr>
              <a:t>OF</a:t>
            </a:r>
            <a:r>
              <a:rPr lang="en-US"/>
              <a:t> trigger works invisibly in the background to make the right actions take place. A view cannot be modified by normal DML statements if the view query contains set operators, group functions, clauses such as </a:t>
            </a:r>
            <a:r>
              <a:rPr lang="en-US">
                <a:latin typeface="Courier New" pitchFamily="49" charset="0"/>
              </a:rPr>
              <a:t>GROUP</a:t>
            </a:r>
            <a:r>
              <a:rPr lang="en-US"/>
              <a:t> </a:t>
            </a:r>
            <a:r>
              <a:rPr lang="en-US">
                <a:latin typeface="Courier New" pitchFamily="49" charset="0"/>
              </a:rPr>
              <a:t>BY</a:t>
            </a:r>
            <a:r>
              <a:rPr lang="en-US"/>
              <a:t>, </a:t>
            </a:r>
            <a:r>
              <a:rPr lang="en-US">
                <a:latin typeface="Courier New" pitchFamily="49" charset="0"/>
              </a:rPr>
              <a:t>CONNECT</a:t>
            </a:r>
            <a:r>
              <a:rPr lang="en-US"/>
              <a:t> </a:t>
            </a:r>
            <a:r>
              <a:rPr lang="en-US">
                <a:latin typeface="Courier New" pitchFamily="49" charset="0"/>
              </a:rPr>
              <a:t>BY</a:t>
            </a:r>
            <a:r>
              <a:rPr lang="en-US"/>
              <a:t>, </a:t>
            </a:r>
            <a:r>
              <a:rPr lang="en-US">
                <a:latin typeface="Courier New" pitchFamily="49" charset="0"/>
              </a:rPr>
              <a:t>START</a:t>
            </a:r>
            <a:r>
              <a:rPr lang="en-US"/>
              <a:t>, the </a:t>
            </a:r>
            <a:r>
              <a:rPr lang="en-US">
                <a:latin typeface="Courier New" pitchFamily="49" charset="0"/>
              </a:rPr>
              <a:t>DISTINCT</a:t>
            </a:r>
            <a:r>
              <a:rPr lang="en-US"/>
              <a:t> operator, or joins. For example, if a view consists of more than one table, an insert to the view may entail an insertion into one table and an update to another. So you write an </a:t>
            </a:r>
            <a:r>
              <a:rPr lang="en-US">
                <a:latin typeface="Courier New" pitchFamily="49" charset="0"/>
              </a:rPr>
              <a:t>INSTEAD</a:t>
            </a:r>
            <a:r>
              <a:rPr lang="en-US"/>
              <a:t> </a:t>
            </a:r>
            <a:r>
              <a:rPr lang="en-US">
                <a:latin typeface="Courier New" pitchFamily="49" charset="0"/>
              </a:rPr>
              <a:t>OF</a:t>
            </a:r>
            <a:r>
              <a:rPr lang="en-US"/>
              <a:t> trigger that fires when you write an insert against the view. Instead of the original insertion, the trigger body executes, which results in an insertion of data into one table and an update to another table.</a:t>
            </a:r>
          </a:p>
          <a:p>
            <a:pPr lvl="1" eaLnBrk="1" hangingPunct="1"/>
            <a:r>
              <a:rPr lang="en-US" b="1"/>
              <a:t>Note:</a:t>
            </a:r>
            <a:r>
              <a:rPr lang="en-US"/>
              <a:t> If a view is inherently updatable and has </a:t>
            </a:r>
            <a:r>
              <a:rPr lang="en-US">
                <a:latin typeface="Courier New" pitchFamily="49" charset="0"/>
              </a:rPr>
              <a:t>INSTEAD</a:t>
            </a:r>
            <a:r>
              <a:rPr lang="en-US"/>
              <a:t> </a:t>
            </a:r>
            <a:r>
              <a:rPr lang="en-US">
                <a:latin typeface="Courier New" pitchFamily="49" charset="0"/>
              </a:rPr>
              <a:t>OF</a:t>
            </a:r>
            <a:r>
              <a:rPr lang="en-US"/>
              <a:t> triggers, then the triggers take precedence. </a:t>
            </a:r>
            <a:r>
              <a:rPr lang="en-US">
                <a:latin typeface="Courier New" pitchFamily="49" charset="0"/>
              </a:rPr>
              <a:t>INSTEAD</a:t>
            </a:r>
            <a:r>
              <a:rPr lang="en-US"/>
              <a:t> </a:t>
            </a:r>
            <a:r>
              <a:rPr lang="en-US">
                <a:latin typeface="Courier New" pitchFamily="49" charset="0"/>
              </a:rPr>
              <a:t>OF</a:t>
            </a:r>
            <a:r>
              <a:rPr lang="en-US"/>
              <a:t> triggers are row triggers. The </a:t>
            </a:r>
            <a:r>
              <a:rPr lang="en-US">
                <a:latin typeface="Courier New" pitchFamily="49" charset="0"/>
              </a:rPr>
              <a:t>CHECK</a:t>
            </a:r>
            <a:r>
              <a:rPr lang="en-US"/>
              <a:t> option for views is not enforced when insertions or updates to the view are performed by using </a:t>
            </a:r>
            <a:r>
              <a:rPr lang="en-US">
                <a:latin typeface="Courier New" pitchFamily="49" charset="0"/>
              </a:rPr>
              <a:t>INSTEAD</a:t>
            </a:r>
            <a:r>
              <a:rPr lang="en-US"/>
              <a:t> </a:t>
            </a:r>
            <a:r>
              <a:rPr lang="en-US">
                <a:latin typeface="Courier New" pitchFamily="49" charset="0"/>
              </a:rPr>
              <a:t>OF</a:t>
            </a:r>
            <a:r>
              <a:rPr lang="en-US"/>
              <a:t> triggers. The </a:t>
            </a:r>
            <a:r>
              <a:rPr lang="en-US">
                <a:latin typeface="Courier New" pitchFamily="49" charset="0"/>
              </a:rPr>
              <a:t>INSTEAD</a:t>
            </a:r>
            <a:r>
              <a:rPr lang="en-US"/>
              <a:t> </a:t>
            </a:r>
            <a:r>
              <a:rPr lang="en-US">
                <a:latin typeface="Courier New" pitchFamily="49" charset="0"/>
              </a:rPr>
              <a:t>OF</a:t>
            </a:r>
            <a:r>
              <a:rPr lang="en-US"/>
              <a:t> trigger body must enforce the check.</a:t>
            </a:r>
          </a:p>
        </p:txBody>
      </p:sp>
      <p:sp>
        <p:nvSpPr>
          <p:cNvPr id="706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BAD2DA04-324E-468E-80E4-C451C21A3D74}" type="slidenum">
              <a:rPr lang="en-US" smtClean="0">
                <a:solidFill>
                  <a:srgbClr val="000000"/>
                </a:solidFill>
                <a:latin typeface="Arial" charset="0"/>
              </a:rPr>
              <a:pPr>
                <a:defRPr/>
              </a:pPr>
              <a:t>392</a:t>
            </a:fld>
            <a:endParaRPr lang="en-US">
              <a:solidFill>
                <a:srgbClr val="000000"/>
              </a:solidFill>
              <a:latin typeface="Arial" charset="0"/>
            </a:endParaRPr>
          </a:p>
        </p:txBody>
      </p:sp>
    </p:spTree>
    <p:extLst>
      <p:ext uri="{BB962C8B-B14F-4D97-AF65-F5344CB8AC3E}">
        <p14:creationId xmlns:p14="http://schemas.microsoft.com/office/powerpoint/2010/main" val="365119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2"/>
          <p:cNvSpPr>
            <a:spLocks noGrp="1" noRot="1" noChangeAspect="1" noChangeArrowheads="1" noTextEdit="1"/>
          </p:cNvSpPr>
          <p:nvPr>
            <p:ph type="sldImg"/>
          </p:nvPr>
        </p:nvSpPr>
        <p:spPr>
          <a:ln/>
        </p:spPr>
      </p:sp>
      <p:sp>
        <p:nvSpPr>
          <p:cNvPr id="1744899" name="Rectangle 3"/>
          <p:cNvSpPr>
            <a:spLocks noGrp="1" noChangeArrowheads="1"/>
          </p:cNvSpPr>
          <p:nvPr>
            <p:ph type="body" idx="1"/>
          </p:nvPr>
        </p:nvSpPr>
        <p:spPr>
          <a:noFill/>
          <a:ln/>
        </p:spPr>
        <p:txBody>
          <a:bodyPr/>
          <a:lstStyle/>
          <a:p>
            <a:pPr lvl="1" eaLnBrk="1" hangingPunct="1"/>
            <a:r>
              <a:rPr lang="en-US"/>
              <a:t>As stated previously, after you create a bind variable, you can reference that variable in any other SQL statement or PL/SQL program.</a:t>
            </a:r>
          </a:p>
          <a:p>
            <a:pPr lvl="1" eaLnBrk="1" hangingPunct="1"/>
            <a:r>
              <a:rPr lang="en-US"/>
              <a:t>In the example, </a:t>
            </a:r>
            <a:r>
              <a:rPr lang="en-US">
                <a:latin typeface="Courier New" pitchFamily="49" charset="0"/>
              </a:rPr>
              <a:t>b_emp_salary</a:t>
            </a:r>
            <a:r>
              <a:rPr lang="en-US"/>
              <a:t> is created as a bind variable in the PL/SQL block. Then, it is used in the </a:t>
            </a:r>
            <a:r>
              <a:rPr lang="en-US">
                <a:latin typeface="Courier New" pitchFamily="49" charset="0"/>
              </a:rPr>
              <a:t>SELECT</a:t>
            </a:r>
            <a:r>
              <a:rPr lang="en-US"/>
              <a:t> statement that follows. </a:t>
            </a:r>
          </a:p>
          <a:p>
            <a:pPr lvl="1" eaLnBrk="1" hangingPunct="1"/>
            <a:r>
              <a:rPr lang="en-US"/>
              <a:t>When you execute the PL/SQL block shown in the slide, you see the following output:</a:t>
            </a:r>
          </a:p>
          <a:p>
            <a:pPr lvl="2" eaLnBrk="1" hangingPunct="1"/>
            <a:r>
              <a:rPr lang="en-US"/>
              <a:t>The </a:t>
            </a:r>
            <a:r>
              <a:rPr lang="en-US">
                <a:latin typeface="Courier New" pitchFamily="49" charset="0"/>
              </a:rPr>
              <a:t>PRINT</a:t>
            </a:r>
            <a:r>
              <a:rPr lang="en-US"/>
              <a:t> command executes: </a:t>
            </a:r>
          </a:p>
          <a:p>
            <a:pPr lvl="3" eaLnBrk="1" hangingPunct="1">
              <a:buFont typeface="Times New Roman" pitchFamily="18" charset="0"/>
              <a:buNone/>
            </a:pPr>
            <a:r>
              <a:rPr lang="en-US">
                <a:latin typeface="Courier New" pitchFamily="49" charset="0"/>
              </a:rPr>
              <a:t>b_emp_salary</a:t>
            </a:r>
          </a:p>
          <a:p>
            <a:pPr lvl="3" eaLnBrk="1" hangingPunct="1">
              <a:buFont typeface="Times New Roman" pitchFamily="18" charset="0"/>
              <a:buNone/>
            </a:pPr>
            <a:r>
              <a:rPr lang="en-US">
                <a:latin typeface="Courier New" pitchFamily="49" charset="0"/>
              </a:rPr>
              <a:t>------------------</a:t>
            </a:r>
          </a:p>
          <a:p>
            <a:pPr lvl="3" eaLnBrk="1" hangingPunct="1">
              <a:buFont typeface="Times New Roman" pitchFamily="18" charset="0"/>
              <a:buNone/>
            </a:pPr>
            <a:r>
              <a:rPr lang="en-US">
                <a:latin typeface="Courier New" pitchFamily="49" charset="0"/>
              </a:rPr>
              <a:t>7000</a:t>
            </a:r>
          </a:p>
          <a:p>
            <a:pPr lvl="2" eaLnBrk="1" hangingPunct="1"/>
            <a:r>
              <a:rPr lang="en-US"/>
              <a:t>Then, the output of the SQL statement follows:</a:t>
            </a:r>
          </a:p>
          <a:p>
            <a:pPr lvl="3" eaLnBrk="1" hangingPunct="1">
              <a:buFont typeface="Times New Roman" pitchFamily="18" charset="0"/>
              <a:buNone/>
            </a:pPr>
            <a:r>
              <a:rPr lang="en-US">
                <a:latin typeface="Courier New" pitchFamily="49" charset="0"/>
              </a:rPr>
              <a:t>FIRST_NAME           LAST_NAME</a:t>
            </a:r>
          </a:p>
          <a:p>
            <a:pPr lvl="3" eaLnBrk="1" hangingPunct="1">
              <a:buFont typeface="Times New Roman" pitchFamily="18" charset="0"/>
              <a:buNone/>
            </a:pPr>
            <a:r>
              <a:rPr lang="en-US">
                <a:latin typeface="Courier New" pitchFamily="49" charset="0"/>
              </a:rPr>
              <a:t>------------------   ----------------------</a:t>
            </a:r>
          </a:p>
          <a:p>
            <a:pPr lvl="3" eaLnBrk="1" hangingPunct="1">
              <a:buFont typeface="Times New Roman" pitchFamily="18" charset="0"/>
              <a:buNone/>
            </a:pPr>
            <a:r>
              <a:rPr lang="en-US">
                <a:latin typeface="Courier New" pitchFamily="49" charset="0"/>
              </a:rPr>
              <a:t>Oliver               Tuvault</a:t>
            </a:r>
          </a:p>
          <a:p>
            <a:pPr lvl="3" eaLnBrk="1" hangingPunct="1">
              <a:buFont typeface="Times New Roman" pitchFamily="18" charset="0"/>
              <a:buNone/>
            </a:pPr>
            <a:r>
              <a:rPr lang="en-US">
                <a:latin typeface="Courier New" pitchFamily="49" charset="0"/>
              </a:rPr>
              <a:t>Sarath               Sewall</a:t>
            </a:r>
          </a:p>
          <a:p>
            <a:pPr lvl="3" eaLnBrk="1" hangingPunct="1">
              <a:buFont typeface="Times New Roman" pitchFamily="18" charset="0"/>
              <a:buNone/>
            </a:pPr>
            <a:r>
              <a:rPr lang="en-US">
                <a:latin typeface="Courier New" pitchFamily="49" charset="0"/>
              </a:rPr>
              <a:t>Kimberely            Grant</a:t>
            </a:r>
            <a:endParaRPr lang="en-US" b="1">
              <a:latin typeface="Courier New" pitchFamily="49" charset="0"/>
            </a:endParaRPr>
          </a:p>
          <a:p>
            <a:pPr lvl="1" eaLnBrk="1" hangingPunct="1"/>
            <a:r>
              <a:rPr lang="en-US" b="1"/>
              <a:t>Note: </a:t>
            </a:r>
            <a:r>
              <a:rPr lang="en-US"/>
              <a:t>To display all bind variables, use the </a:t>
            </a:r>
            <a:r>
              <a:rPr lang="en-US">
                <a:latin typeface="Courier New" pitchFamily="49" charset="0"/>
              </a:rPr>
              <a:t>PRINT</a:t>
            </a:r>
            <a:r>
              <a:rPr lang="en-US"/>
              <a:t> command without a variable.</a:t>
            </a:r>
          </a:p>
        </p:txBody>
      </p:sp>
      <p:pic>
        <p:nvPicPr>
          <p:cNvPr id="1744900" name="Picture 5"/>
          <p:cNvPicPr>
            <a:picLocks noChangeAspect="1" noChangeArrowheads="1"/>
          </p:cNvPicPr>
          <p:nvPr/>
        </p:nvPicPr>
        <p:blipFill>
          <a:blip r:embed="rId3"/>
          <a:srcRect/>
          <a:stretch>
            <a:fillRect/>
          </a:stretch>
        </p:blipFill>
        <p:spPr bwMode="auto">
          <a:xfrm>
            <a:off x="4422092" y="755224"/>
            <a:ext cx="2417984" cy="1907932"/>
          </a:xfrm>
          <a:prstGeom prst="rect">
            <a:avLst/>
          </a:prstGeom>
          <a:noFill/>
          <a:ln w="28575">
            <a:noFill/>
            <a:miter lim="800000"/>
            <a:headEnd type="none" w="sm" len="sm"/>
            <a:tailEnd type="none" w="sm" len="sm"/>
          </a:ln>
        </p:spPr>
      </p:pic>
      <p:sp>
        <p:nvSpPr>
          <p:cNvPr id="62469"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A6251339-DD91-4D30-9032-F0F2F7226A9C}" type="slidenum">
              <a:rPr lang="en-US" smtClean="0">
                <a:solidFill>
                  <a:srgbClr val="000000"/>
                </a:solidFill>
              </a:rPr>
              <a:pPr eaLnBrk="1" hangingPunct="1">
                <a:defRPr/>
              </a:pPr>
              <a:t>42</a:t>
            </a:fld>
            <a:endParaRPr lang="en-US">
              <a:solidFill>
                <a:srgbClr val="000000"/>
              </a:solidFill>
            </a:endParaRPr>
          </a:p>
        </p:txBody>
      </p:sp>
    </p:spTree>
    <p:extLst>
      <p:ext uri="{BB962C8B-B14F-4D97-AF65-F5344CB8AC3E}">
        <p14:creationId xmlns:p14="http://schemas.microsoft.com/office/powerpoint/2010/main" val="1526438599"/>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Rot="1" noChangeAspect="1" noChangeArrowheads="1" noTextEdit="1"/>
          </p:cNvSpPr>
          <p:nvPr>
            <p:ph type="sldImg"/>
          </p:nvPr>
        </p:nvSpPr>
        <p:spPr>
          <a:ln/>
        </p:spPr>
      </p:sp>
      <p:sp>
        <p:nvSpPr>
          <p:cNvPr id="778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an </a:t>
            </a:r>
            <a:r>
              <a:rPr lang="en-US">
                <a:latin typeface="Courier New" pitchFamily="49" charset="0"/>
              </a:rPr>
              <a:t>INSTEAD</a:t>
            </a:r>
            <a:r>
              <a:rPr lang="en-US"/>
              <a:t> </a:t>
            </a:r>
            <a:r>
              <a:rPr lang="en-US">
                <a:latin typeface="Courier New" pitchFamily="49" charset="0"/>
              </a:rPr>
              <a:t>OF</a:t>
            </a:r>
            <a:r>
              <a:rPr lang="en-US"/>
              <a:t> trigger</a:t>
            </a:r>
            <a:r>
              <a:rPr lang="en-US">
                <a:solidFill>
                  <a:srgbClr val="FC0128"/>
                </a:solidFill>
              </a:rPr>
              <a:t> </a:t>
            </a:r>
            <a:r>
              <a:rPr lang="en-US"/>
              <a:t>in order to maintain the base tables on which a view is based. </a:t>
            </a:r>
          </a:p>
          <a:p>
            <a:pPr lvl="1" eaLnBrk="1" hangingPunct="1"/>
            <a:r>
              <a:rPr lang="en-US"/>
              <a:t>The example in the slide illustrates an employee being inserted into the view </a:t>
            </a:r>
            <a:r>
              <a:rPr lang="en-US">
                <a:latin typeface="Courier New" pitchFamily="49" charset="0"/>
              </a:rPr>
              <a:t>EMP_DETAILS</a:t>
            </a:r>
            <a:r>
              <a:rPr lang="en-US"/>
              <a:t>, whose query is based on the </a:t>
            </a:r>
            <a:r>
              <a:rPr lang="en-US">
                <a:latin typeface="Courier New" pitchFamily="49" charset="0"/>
              </a:rPr>
              <a:t>EMPLOYEES</a:t>
            </a:r>
            <a:r>
              <a:rPr lang="en-US"/>
              <a:t> and </a:t>
            </a:r>
            <a:r>
              <a:rPr lang="en-US">
                <a:latin typeface="Courier New" pitchFamily="49" charset="0"/>
              </a:rPr>
              <a:t>DEPARTMENTS</a:t>
            </a:r>
            <a:r>
              <a:rPr lang="en-US"/>
              <a:t> tables. The </a:t>
            </a:r>
            <a:r>
              <a:rPr lang="en-US">
                <a:latin typeface="Courier New" pitchFamily="49" charset="0"/>
              </a:rPr>
              <a:t>NEW_EMP_DEPT</a:t>
            </a:r>
            <a:r>
              <a:rPr lang="en-US"/>
              <a:t> (</a:t>
            </a:r>
            <a:r>
              <a:rPr lang="en-US">
                <a:latin typeface="Courier New" pitchFamily="49" charset="0"/>
              </a:rPr>
              <a:t>INSTEAD OF</a:t>
            </a:r>
            <a:r>
              <a:rPr lang="en-US"/>
              <a:t>) trigger executes in place of the </a:t>
            </a:r>
            <a:r>
              <a:rPr lang="en-US">
                <a:latin typeface="Courier New" pitchFamily="49" charset="0"/>
              </a:rPr>
              <a:t>INSERT</a:t>
            </a:r>
            <a:r>
              <a:rPr lang="en-US"/>
              <a:t> operation that causes the trigger to fire. The </a:t>
            </a:r>
            <a:r>
              <a:rPr lang="en-US">
                <a:latin typeface="Courier New" pitchFamily="49" charset="0"/>
              </a:rPr>
              <a:t>INSTEAD</a:t>
            </a:r>
            <a:r>
              <a:rPr lang="en-US"/>
              <a:t> </a:t>
            </a:r>
            <a:r>
              <a:rPr lang="en-US">
                <a:latin typeface="Courier New" pitchFamily="49" charset="0"/>
              </a:rPr>
              <a:t>OF</a:t>
            </a:r>
            <a:r>
              <a:rPr lang="en-US"/>
              <a:t> trigger then issues the appropriate </a:t>
            </a:r>
            <a:r>
              <a:rPr lang="en-US">
                <a:latin typeface="Courier New" pitchFamily="49" charset="0"/>
              </a:rPr>
              <a:t>INSERT</a:t>
            </a:r>
            <a:r>
              <a:rPr lang="en-US"/>
              <a:t> and </a:t>
            </a:r>
            <a:r>
              <a:rPr lang="en-US">
                <a:latin typeface="Courier New" pitchFamily="49" charset="0"/>
              </a:rPr>
              <a:t>UPDATE</a:t>
            </a:r>
            <a:r>
              <a:rPr lang="en-US"/>
              <a:t> to the base tables used by the </a:t>
            </a:r>
            <a:r>
              <a:rPr lang="en-US">
                <a:latin typeface="Courier New" pitchFamily="49" charset="0"/>
              </a:rPr>
              <a:t>EMP_DETAILS</a:t>
            </a:r>
            <a:r>
              <a:rPr lang="en-US"/>
              <a:t> view. Therefore, instead of inserting the new employee record into the </a:t>
            </a:r>
            <a:r>
              <a:rPr lang="en-US">
                <a:latin typeface="Courier New" pitchFamily="49" charset="0"/>
              </a:rPr>
              <a:t>EMPLOYEES</a:t>
            </a:r>
            <a:r>
              <a:rPr lang="en-US"/>
              <a:t> table, the following actions take place:</a:t>
            </a:r>
          </a:p>
          <a:p>
            <a:pPr lvl="2" eaLnBrk="1" hangingPunct="1">
              <a:buFont typeface="Times New Roman" pitchFamily="18" charset="0"/>
              <a:buNone/>
            </a:pPr>
            <a:r>
              <a:rPr lang="en-US"/>
              <a:t>1.	The </a:t>
            </a:r>
            <a:r>
              <a:rPr lang="en-US">
                <a:latin typeface="Courier New" pitchFamily="49" charset="0"/>
              </a:rPr>
              <a:t>NEW_EMP_DEPT</a:t>
            </a:r>
            <a:r>
              <a:rPr lang="en-US"/>
              <a:t> </a:t>
            </a:r>
            <a:r>
              <a:rPr lang="en-US">
                <a:latin typeface="Courier New" pitchFamily="49" charset="0"/>
              </a:rPr>
              <a:t>INSTEAD OF</a:t>
            </a:r>
            <a:r>
              <a:rPr lang="en-US"/>
              <a:t> trigger fires.</a:t>
            </a:r>
          </a:p>
          <a:p>
            <a:pPr lvl="2" eaLnBrk="1" hangingPunct="1">
              <a:buFont typeface="Times New Roman" pitchFamily="18" charset="0"/>
              <a:buNone/>
            </a:pPr>
            <a:r>
              <a:rPr lang="en-US"/>
              <a:t>2.	A row is inserted into the </a:t>
            </a:r>
            <a:r>
              <a:rPr lang="en-US">
                <a:latin typeface="Courier New" pitchFamily="49" charset="0"/>
              </a:rPr>
              <a:t>NEW_EMPS</a:t>
            </a:r>
            <a:r>
              <a:rPr lang="en-US"/>
              <a:t> table. </a:t>
            </a:r>
          </a:p>
          <a:p>
            <a:pPr lvl="2" eaLnBrk="1" hangingPunct="1">
              <a:buFont typeface="Times New Roman" pitchFamily="18" charset="0"/>
              <a:buNone/>
            </a:pPr>
            <a:r>
              <a:rPr lang="en-US"/>
              <a:t>3.	The </a:t>
            </a:r>
            <a:r>
              <a:rPr lang="en-US">
                <a:latin typeface="Courier New" pitchFamily="49" charset="0"/>
              </a:rPr>
              <a:t>DEPT_SAL</a:t>
            </a:r>
            <a:r>
              <a:rPr lang="en-US"/>
              <a:t> column of the </a:t>
            </a:r>
            <a:r>
              <a:rPr lang="en-US">
                <a:latin typeface="Courier New" pitchFamily="49" charset="0"/>
              </a:rPr>
              <a:t>NEW_DEPTS</a:t>
            </a:r>
            <a:r>
              <a:rPr lang="en-US"/>
              <a:t> table is updated. The salary value supplied for the new employee is added to the existing total salary of the department to which the new employee has been assigned. </a:t>
            </a:r>
          </a:p>
          <a:p>
            <a:pPr lvl="1" eaLnBrk="1" hangingPunct="1"/>
            <a:r>
              <a:rPr lang="en-US" b="1"/>
              <a:t>Note:</a:t>
            </a:r>
            <a:r>
              <a:rPr lang="en-US"/>
              <a:t> Before you run the example in the slide, you must create the required structures shown on the next two pages.</a:t>
            </a:r>
          </a:p>
        </p:txBody>
      </p:sp>
      <p:sp>
        <p:nvSpPr>
          <p:cNvPr id="716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4C84EA5-1340-4B3B-8823-70C9A768A105}" type="slidenum">
              <a:rPr lang="en-US" smtClean="0">
                <a:solidFill>
                  <a:srgbClr val="000000"/>
                </a:solidFill>
                <a:latin typeface="Arial" charset="0"/>
              </a:rPr>
              <a:pPr>
                <a:defRPr/>
              </a:pPr>
              <a:t>393</a:t>
            </a:fld>
            <a:endParaRPr lang="en-US">
              <a:solidFill>
                <a:srgbClr val="000000"/>
              </a:solidFill>
              <a:latin typeface="Arial" charset="0"/>
            </a:endParaRPr>
          </a:p>
        </p:txBody>
      </p:sp>
    </p:spTree>
    <p:extLst>
      <p:ext uri="{BB962C8B-B14F-4D97-AF65-F5344CB8AC3E}">
        <p14:creationId xmlns:p14="http://schemas.microsoft.com/office/powerpoint/2010/main" val="1931178850"/>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Rot="1" noChangeAspect="1" noChangeArrowheads="1" noTextEdit="1"/>
          </p:cNvSpPr>
          <p:nvPr>
            <p:ph type="sldImg"/>
          </p:nvPr>
        </p:nvSpPr>
        <p:spPr>
          <a:ln/>
        </p:spPr>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two new tables, </a:t>
            </a:r>
            <a:r>
              <a:rPr lang="en-US">
                <a:latin typeface="Courier New" pitchFamily="49" charset="0"/>
              </a:rPr>
              <a:t>NEW_EMPS</a:t>
            </a:r>
            <a:r>
              <a:rPr lang="en-US"/>
              <a:t> and </a:t>
            </a:r>
            <a:r>
              <a:rPr lang="en-US">
                <a:latin typeface="Courier New" pitchFamily="49" charset="0"/>
              </a:rPr>
              <a:t>NEW_DEPTS</a:t>
            </a:r>
            <a:r>
              <a:rPr lang="en-US"/>
              <a:t>, that are based on the </a:t>
            </a:r>
            <a:r>
              <a:rPr lang="en-US">
                <a:latin typeface="Courier New" pitchFamily="49" charset="0"/>
              </a:rPr>
              <a:t>EMPLOYEES</a:t>
            </a:r>
            <a:r>
              <a:rPr lang="en-US"/>
              <a:t> and </a:t>
            </a:r>
            <a:r>
              <a:rPr lang="en-US">
                <a:latin typeface="Courier New" pitchFamily="49" charset="0"/>
              </a:rPr>
              <a:t>DEPARTMENTS</a:t>
            </a:r>
            <a:r>
              <a:rPr lang="en-US"/>
              <a:t> tables, respectively. It also creates an </a:t>
            </a:r>
            <a:r>
              <a:rPr lang="en-US">
                <a:latin typeface="Courier New" pitchFamily="49" charset="0"/>
              </a:rPr>
              <a:t>EMP_DETAILS</a:t>
            </a:r>
            <a:r>
              <a:rPr lang="en-US"/>
              <a:t> view from the </a:t>
            </a:r>
            <a:r>
              <a:rPr lang="en-US">
                <a:latin typeface="Courier New" pitchFamily="49" charset="0"/>
              </a:rPr>
              <a:t>EMPLOYEES</a:t>
            </a:r>
            <a:r>
              <a:rPr lang="en-US"/>
              <a:t> and </a:t>
            </a:r>
            <a:r>
              <a:rPr lang="en-US">
                <a:latin typeface="Courier New" pitchFamily="49" charset="0"/>
              </a:rPr>
              <a:t>DEPARTMENTS</a:t>
            </a:r>
            <a:r>
              <a:rPr lang="en-US"/>
              <a:t> tables. </a:t>
            </a:r>
          </a:p>
          <a:p>
            <a:pPr lvl="1" eaLnBrk="1" hangingPunct="1"/>
            <a:r>
              <a:rPr lang="en-US"/>
              <a:t>If a view has a complex query structure, then it is not always possible to perform DML directly on the view to affect the underlying tables. The example requires creation of an </a:t>
            </a:r>
            <a:r>
              <a:rPr lang="en-US">
                <a:latin typeface="Courier New" pitchFamily="49" charset="0"/>
              </a:rPr>
              <a:t>INSTEAD</a:t>
            </a:r>
            <a:r>
              <a:rPr lang="en-US"/>
              <a:t> </a:t>
            </a:r>
            <a:r>
              <a:rPr lang="en-US">
                <a:latin typeface="Courier New" pitchFamily="49" charset="0"/>
              </a:rPr>
              <a:t>OF</a:t>
            </a:r>
            <a:r>
              <a:rPr lang="en-US"/>
              <a:t> trigger, called </a:t>
            </a:r>
            <a:r>
              <a:rPr lang="en-US">
                <a:latin typeface="Courier New" pitchFamily="49" charset="0"/>
              </a:rPr>
              <a:t>NEW_EMP_DEPT</a:t>
            </a:r>
            <a:r>
              <a:rPr lang="en-US"/>
              <a:t>, shown on the next page. The </a:t>
            </a:r>
            <a:r>
              <a:rPr lang="en-US">
                <a:latin typeface="Courier New" pitchFamily="49" charset="0"/>
              </a:rPr>
              <a:t>NEW_DEPT_EMP</a:t>
            </a:r>
            <a:r>
              <a:rPr lang="en-US"/>
              <a:t> trigger handles DML in the following way:</a:t>
            </a:r>
          </a:p>
          <a:p>
            <a:pPr lvl="2" eaLnBrk="1" hangingPunct="1"/>
            <a:r>
              <a:rPr lang="en-US"/>
              <a:t>When a row is inserted into the </a:t>
            </a:r>
            <a:r>
              <a:rPr lang="en-US">
                <a:latin typeface="Courier New" pitchFamily="49" charset="0"/>
              </a:rPr>
              <a:t>EMP_DETAILS</a:t>
            </a:r>
            <a:r>
              <a:rPr lang="en-US"/>
              <a:t> view, instead of inserting the row directly into the view, rows are added into the </a:t>
            </a:r>
            <a:r>
              <a:rPr lang="en-US">
                <a:latin typeface="Courier New" pitchFamily="49" charset="0"/>
              </a:rPr>
              <a:t>NEW_EMPS</a:t>
            </a:r>
            <a:r>
              <a:rPr lang="en-US"/>
              <a:t> and </a:t>
            </a:r>
            <a:r>
              <a:rPr lang="en-US">
                <a:latin typeface="Courier New" pitchFamily="49" charset="0"/>
              </a:rPr>
              <a:t>NEW_DEPTS</a:t>
            </a:r>
            <a:r>
              <a:rPr lang="en-US"/>
              <a:t> tables, using the data values supplied with the </a:t>
            </a:r>
            <a:r>
              <a:rPr lang="en-US">
                <a:latin typeface="Courier New" pitchFamily="49" charset="0"/>
              </a:rPr>
              <a:t>INSERT</a:t>
            </a:r>
            <a:r>
              <a:rPr lang="en-US"/>
              <a:t> statement.</a:t>
            </a:r>
          </a:p>
          <a:p>
            <a:pPr lvl="2" eaLnBrk="1" hangingPunct="1"/>
            <a:r>
              <a:rPr lang="en-US"/>
              <a:t>When a row is modified or deleted through the </a:t>
            </a:r>
            <a:r>
              <a:rPr lang="en-US">
                <a:latin typeface="Courier New" pitchFamily="49" charset="0"/>
              </a:rPr>
              <a:t>EMP_DETAILS</a:t>
            </a:r>
            <a:r>
              <a:rPr lang="en-US"/>
              <a:t> view, corresponding rows in the </a:t>
            </a:r>
            <a:r>
              <a:rPr lang="en-US">
                <a:latin typeface="Courier New" pitchFamily="49" charset="0"/>
              </a:rPr>
              <a:t>NEW_EMPS</a:t>
            </a:r>
            <a:r>
              <a:rPr lang="en-US"/>
              <a:t> and </a:t>
            </a:r>
            <a:r>
              <a:rPr lang="en-US">
                <a:latin typeface="Courier New" pitchFamily="49" charset="0"/>
              </a:rPr>
              <a:t>NEW_DEPTS</a:t>
            </a:r>
            <a:r>
              <a:rPr lang="en-US"/>
              <a:t> tables are affected.</a:t>
            </a:r>
          </a:p>
          <a:p>
            <a:pPr lvl="1" eaLnBrk="1" hangingPunct="1"/>
            <a:r>
              <a:rPr lang="en-US" b="1"/>
              <a:t>Note:</a:t>
            </a:r>
            <a:r>
              <a:rPr lang="en-US"/>
              <a:t> </a:t>
            </a:r>
            <a:r>
              <a:rPr lang="en-US">
                <a:latin typeface="Courier New" pitchFamily="49" charset="0"/>
              </a:rPr>
              <a:t>INSTEAD</a:t>
            </a:r>
            <a:r>
              <a:rPr lang="en-US"/>
              <a:t> </a:t>
            </a:r>
            <a:r>
              <a:rPr lang="en-US">
                <a:latin typeface="Courier New" pitchFamily="49" charset="0"/>
              </a:rPr>
              <a:t>OF</a:t>
            </a:r>
            <a:r>
              <a:rPr lang="en-US"/>
              <a:t> triggers can be written only for views, and the </a:t>
            </a:r>
            <a:r>
              <a:rPr lang="en-US">
                <a:latin typeface="Courier New" pitchFamily="49" charset="0"/>
              </a:rPr>
              <a:t>BEFORE</a:t>
            </a:r>
            <a:r>
              <a:rPr lang="en-US"/>
              <a:t> and </a:t>
            </a:r>
            <a:r>
              <a:rPr lang="en-US">
                <a:latin typeface="Courier New" pitchFamily="49" charset="0"/>
              </a:rPr>
              <a:t>AFTER</a:t>
            </a:r>
            <a:r>
              <a:rPr lang="en-US"/>
              <a:t> timing options are not valid.</a:t>
            </a:r>
          </a:p>
        </p:txBody>
      </p:sp>
      <p:sp>
        <p:nvSpPr>
          <p:cNvPr id="727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5961454-6C58-424B-A158-9A2CA796D4B3}" type="slidenum">
              <a:rPr lang="en-US" smtClean="0">
                <a:solidFill>
                  <a:srgbClr val="000000"/>
                </a:solidFill>
                <a:latin typeface="Arial" charset="0"/>
              </a:rPr>
              <a:pPr>
                <a:defRPr/>
              </a:pPr>
              <a:t>394</a:t>
            </a:fld>
            <a:endParaRPr lang="en-US">
              <a:solidFill>
                <a:srgbClr val="000000"/>
              </a:solidFill>
              <a:latin typeface="Arial" charset="0"/>
            </a:endParaRPr>
          </a:p>
        </p:txBody>
      </p:sp>
    </p:spTree>
    <p:extLst>
      <p:ext uri="{BB962C8B-B14F-4D97-AF65-F5344CB8AC3E}">
        <p14:creationId xmlns:p14="http://schemas.microsoft.com/office/powerpoint/2010/main" val="94030453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Rot="1" noChangeAspect="1" noChangeArrowheads="1" noTextEdit="1"/>
          </p:cNvSpPr>
          <p:nvPr>
            <p:ph type="sldImg"/>
          </p:nvPr>
        </p:nvSpPr>
        <p:spPr>
          <a:ln/>
        </p:spPr>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47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E73C68D-0FFA-4EB3-9EA8-220E88EBFEAB}" type="slidenum">
              <a:rPr lang="en-US" smtClean="0">
                <a:solidFill>
                  <a:srgbClr val="000000"/>
                </a:solidFill>
                <a:latin typeface="Arial" charset="0"/>
              </a:rPr>
              <a:pPr>
                <a:defRPr/>
              </a:pPr>
              <a:t>395</a:t>
            </a:fld>
            <a:endParaRPr lang="en-US">
              <a:solidFill>
                <a:srgbClr val="000000"/>
              </a:solidFill>
              <a:latin typeface="Arial" charset="0"/>
            </a:endParaRPr>
          </a:p>
        </p:txBody>
      </p:sp>
    </p:spTree>
    <p:extLst>
      <p:ext uri="{BB962C8B-B14F-4D97-AF65-F5344CB8AC3E}">
        <p14:creationId xmlns:p14="http://schemas.microsoft.com/office/powerpoint/2010/main" val="68778550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noRot="1" noChangeAspect="1" noChangeArrowheads="1" noTextEdit="1"/>
          </p:cNvSpPr>
          <p:nvPr>
            <p:ph type="sldImg"/>
          </p:nvPr>
        </p:nvSpPr>
        <p:spPr>
          <a:ln/>
        </p:spPr>
      </p:sp>
      <p:sp>
        <p:nvSpPr>
          <p:cNvPr id="808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Before Oracle Database 19c, if you created a trigger whose body had a PL/SQL compilation error, then DML to the table failed. The following error message was displayed: </a:t>
            </a:r>
          </a:p>
          <a:p>
            <a:pPr lvl="1" eaLnBrk="1" hangingPunct="1"/>
            <a:r>
              <a:rPr lang="en-US" dirty="0">
                <a:latin typeface="Courier New" pitchFamily="49" charset="0"/>
              </a:rPr>
              <a:t>ORA-04098: trigger 'TRG' is invalid and failed re-validation</a:t>
            </a:r>
          </a:p>
          <a:p>
            <a:pPr lvl="1" eaLnBrk="1" hangingPunct="1"/>
            <a:r>
              <a:rPr lang="en-US" dirty="0"/>
              <a:t>In Oracle Database 19c, you can create a disabled trigger, and then enable it only when you know it will be compiled successfully.</a:t>
            </a:r>
          </a:p>
          <a:p>
            <a:pPr lvl="1" eaLnBrk="1" hangingPunct="1"/>
            <a:r>
              <a:rPr lang="en-US" dirty="0"/>
              <a:t>You can also temporarily disable a trigger in the following situations: </a:t>
            </a:r>
          </a:p>
          <a:p>
            <a:pPr lvl="2" eaLnBrk="1" hangingPunct="1"/>
            <a:r>
              <a:rPr lang="en-US" dirty="0"/>
              <a:t>An object it references is not available.</a:t>
            </a:r>
          </a:p>
          <a:p>
            <a:pPr lvl="2" eaLnBrk="1" hangingPunct="1"/>
            <a:r>
              <a:rPr lang="en-US" dirty="0"/>
              <a:t>You need to perform a large data load, and you want it to proceed quickly without firing triggers.</a:t>
            </a:r>
          </a:p>
          <a:p>
            <a:pPr lvl="2" eaLnBrk="1" hangingPunct="1"/>
            <a:r>
              <a:rPr lang="en-US" dirty="0"/>
              <a:t>You are reloading data.</a:t>
            </a:r>
          </a:p>
          <a:p>
            <a:pPr lvl="1" eaLnBrk="1" hangingPunct="1"/>
            <a:r>
              <a:rPr lang="en-US" b="1" dirty="0"/>
              <a:t>Note: </a:t>
            </a:r>
            <a:r>
              <a:rPr lang="en-US" dirty="0"/>
              <a:t>The code example in the slide assumes that you have an existing sequence named </a:t>
            </a:r>
            <a:r>
              <a:rPr lang="en-US" dirty="0" err="1">
                <a:latin typeface="Courier New" pitchFamily="49" charset="0"/>
              </a:rPr>
              <a:t>my_seq</a:t>
            </a:r>
            <a:r>
              <a:rPr lang="en-US" dirty="0"/>
              <a:t>.</a:t>
            </a:r>
          </a:p>
        </p:txBody>
      </p:sp>
      <p:sp>
        <p:nvSpPr>
          <p:cNvPr id="757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5005EF0-2DBB-4D5C-B79E-8CF31D9FD1B2}" type="slidenum">
              <a:rPr lang="en-US" smtClean="0">
                <a:solidFill>
                  <a:srgbClr val="000000"/>
                </a:solidFill>
                <a:latin typeface="Arial" charset="0"/>
              </a:rPr>
              <a:pPr>
                <a:defRPr/>
              </a:pPr>
              <a:t>396</a:t>
            </a:fld>
            <a:endParaRPr lang="en-US">
              <a:solidFill>
                <a:srgbClr val="000000"/>
              </a:solidFill>
              <a:latin typeface="Arial" charset="0"/>
            </a:endParaRPr>
          </a:p>
        </p:txBody>
      </p:sp>
    </p:spTree>
    <p:extLst>
      <p:ext uri="{BB962C8B-B14F-4D97-AF65-F5344CB8AC3E}">
        <p14:creationId xmlns:p14="http://schemas.microsoft.com/office/powerpoint/2010/main" val="139590139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Rot="1" noChangeAspect="1" noChangeArrowheads="1" noTextEdit="1"/>
          </p:cNvSpPr>
          <p:nvPr>
            <p:ph type="sldImg"/>
          </p:nvPr>
        </p:nvSpPr>
        <p:spPr>
          <a:ln/>
        </p:spPr>
      </p:sp>
      <p:sp>
        <p:nvSpPr>
          <p:cNvPr id="819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Managing Triggers</a:t>
            </a:r>
          </a:p>
          <a:p>
            <a:pPr lvl="1" eaLnBrk="1" hangingPunct="1"/>
            <a:r>
              <a:rPr lang="en-US"/>
              <a:t>A trigger has two modes or states: </a:t>
            </a:r>
            <a:r>
              <a:rPr lang="en-US">
                <a:latin typeface="Courier New" pitchFamily="49" charset="0"/>
              </a:rPr>
              <a:t>ENABLED</a:t>
            </a:r>
            <a:r>
              <a:rPr lang="en-US"/>
              <a:t> and </a:t>
            </a:r>
            <a:r>
              <a:rPr lang="en-US">
                <a:latin typeface="Courier New" pitchFamily="49" charset="0"/>
              </a:rPr>
              <a:t>DISABLED</a:t>
            </a:r>
            <a:r>
              <a:rPr lang="en-US"/>
              <a:t>. When a trigger is first created, it is enabled by default. The Oracle server checks integrity constraints for enabled triggers and guarantees that triggers cannot compromise them. In addition, the Oracle server provides read-consistent views for queries and constraints, manages the dependencies, and provides a two-phase commit process if a trigger updates remote tables in a distributed database.</a:t>
            </a:r>
          </a:p>
          <a:p>
            <a:pPr lvl="1" eaLnBrk="1" hangingPunct="1"/>
            <a:r>
              <a:rPr lang="en-US" b="1"/>
              <a:t>Disabling a Trigger</a:t>
            </a:r>
          </a:p>
          <a:p>
            <a:pPr lvl="1" eaLnBrk="1" hangingPunct="1"/>
            <a:r>
              <a:rPr lang="en-US"/>
              <a:t>Use the </a:t>
            </a:r>
            <a:r>
              <a:rPr lang="en-US">
                <a:latin typeface="Courier New" pitchFamily="49" charset="0"/>
              </a:rPr>
              <a:t>ALTER</a:t>
            </a:r>
            <a:r>
              <a:rPr lang="en-US"/>
              <a:t> </a:t>
            </a:r>
            <a:r>
              <a:rPr lang="en-US">
                <a:latin typeface="Courier New" pitchFamily="49" charset="0"/>
              </a:rPr>
              <a:t>TRIGGER</a:t>
            </a:r>
            <a:r>
              <a:rPr lang="en-US"/>
              <a:t> command to disable a trigger. You can also disable all triggers on a table by using the </a:t>
            </a:r>
            <a:r>
              <a:rPr lang="en-US">
                <a:latin typeface="Courier New" pitchFamily="49" charset="0"/>
              </a:rPr>
              <a:t>ALTER</a:t>
            </a:r>
            <a:r>
              <a:rPr lang="en-US"/>
              <a:t> </a:t>
            </a:r>
            <a:r>
              <a:rPr lang="en-US">
                <a:latin typeface="Courier New" pitchFamily="49" charset="0"/>
              </a:rPr>
              <a:t>TABLE</a:t>
            </a:r>
            <a:r>
              <a:rPr lang="en-US"/>
              <a:t> command. You can disable triggers to improve performance or to avoid data integrity checks when loading massive amounts of data with utilities such as SQL*Loader. You might also disable a trigger when it references a database object that is currently unavailable, due to a failed network connection, disk crash, offline data file, or offline tablespace.</a:t>
            </a:r>
          </a:p>
          <a:p>
            <a:pPr lvl="1" eaLnBrk="1" hangingPunct="1"/>
            <a:r>
              <a:rPr lang="en-US" b="1"/>
              <a:t>Recompiling a Trigger</a:t>
            </a:r>
          </a:p>
          <a:p>
            <a:pPr lvl="1" eaLnBrk="1" hangingPunct="1"/>
            <a:r>
              <a:rPr lang="en-US"/>
              <a:t>Use the </a:t>
            </a:r>
            <a:r>
              <a:rPr lang="en-US">
                <a:latin typeface="Courier New" pitchFamily="49" charset="0"/>
              </a:rPr>
              <a:t>ALTER</a:t>
            </a:r>
            <a:r>
              <a:rPr lang="en-US"/>
              <a:t> </a:t>
            </a:r>
            <a:r>
              <a:rPr lang="en-US">
                <a:latin typeface="Courier New" pitchFamily="49" charset="0"/>
              </a:rPr>
              <a:t>TRIGGER</a:t>
            </a:r>
            <a:r>
              <a:rPr lang="en-US"/>
              <a:t> command to explicitly recompile a trigger that is invalid. </a:t>
            </a:r>
          </a:p>
          <a:p>
            <a:pPr lvl="1" eaLnBrk="1" hangingPunct="1"/>
            <a:r>
              <a:rPr lang="en-US" b="1"/>
              <a:t>Removing Triggers</a:t>
            </a:r>
          </a:p>
          <a:p>
            <a:pPr lvl="1" eaLnBrk="1" hangingPunct="1"/>
            <a:r>
              <a:rPr lang="en-US"/>
              <a:t>When a trigger is no longer required, use a SQL statement in SQL Developer or SQL*Plus to remove</a:t>
            </a:r>
            <a:r>
              <a:rPr lang="en-US">
                <a:solidFill>
                  <a:srgbClr val="FC0128"/>
                </a:solidFill>
              </a:rPr>
              <a:t> </a:t>
            </a:r>
            <a:r>
              <a:rPr lang="en-US"/>
              <a:t>it. When you remove a table, all triggers on that table are also removed.</a:t>
            </a:r>
          </a:p>
        </p:txBody>
      </p:sp>
      <p:sp>
        <p:nvSpPr>
          <p:cNvPr id="768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FE51142-B7A7-4B53-BBAE-1510FD62E191}" type="slidenum">
              <a:rPr lang="en-US" smtClean="0">
                <a:solidFill>
                  <a:srgbClr val="000000"/>
                </a:solidFill>
                <a:latin typeface="Arial" charset="0"/>
              </a:rPr>
              <a:pPr>
                <a:defRPr/>
              </a:pPr>
              <a:t>397</a:t>
            </a:fld>
            <a:endParaRPr lang="en-US">
              <a:solidFill>
                <a:srgbClr val="000000"/>
              </a:solidFill>
              <a:latin typeface="Arial" charset="0"/>
            </a:endParaRPr>
          </a:p>
        </p:txBody>
      </p:sp>
    </p:spTree>
    <p:extLst>
      <p:ext uri="{BB962C8B-B14F-4D97-AF65-F5344CB8AC3E}">
        <p14:creationId xmlns:p14="http://schemas.microsoft.com/office/powerpoint/2010/main" val="48819989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Rot="1" noChangeAspect="1" noChangeArrowheads="1" noTextEdit="1"/>
          </p:cNvSpPr>
          <p:nvPr>
            <p:ph type="sldImg"/>
          </p:nvPr>
        </p:nvSpPr>
        <p:spPr>
          <a:ln/>
        </p:spPr>
      </p:sp>
      <p:sp>
        <p:nvSpPr>
          <p:cNvPr id="839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Testing code can be a time-consuming process. Do the following when testing triggers:</a:t>
            </a:r>
          </a:p>
          <a:p>
            <a:pPr lvl="2" eaLnBrk="1" hangingPunct="1"/>
            <a:r>
              <a:rPr lang="en-US"/>
              <a:t>Ensure that the trigger works properly by testing a number of cases separately:</a:t>
            </a:r>
          </a:p>
          <a:p>
            <a:pPr lvl="3" eaLnBrk="1" hangingPunct="1"/>
            <a:r>
              <a:rPr lang="en-US"/>
              <a:t>Test the most common success scenarios first.</a:t>
            </a:r>
          </a:p>
          <a:p>
            <a:pPr lvl="3" eaLnBrk="1" hangingPunct="1"/>
            <a:r>
              <a:rPr lang="en-US"/>
              <a:t>Test the most common failure conditions to see that they are properly managed.</a:t>
            </a:r>
          </a:p>
          <a:p>
            <a:pPr lvl="2" eaLnBrk="1" hangingPunct="1"/>
            <a:r>
              <a:rPr lang="en-US"/>
              <a:t>The more complex the trigger, the more detailed your testing is likely to be. For example, if you have a row trigger with a </a:t>
            </a:r>
            <a:r>
              <a:rPr lang="en-US">
                <a:latin typeface="Courier New" pitchFamily="49" charset="0"/>
              </a:rPr>
              <a:t>WHEN</a:t>
            </a:r>
            <a:r>
              <a:rPr lang="en-US"/>
              <a:t> clause specified, then you should ensure that the trigger fires when the conditions are satisfied. Or, if you have cascading triggers, you need to test the effect of one trigger on the other and ensure that you end up with the desired results.</a:t>
            </a:r>
          </a:p>
          <a:p>
            <a:pPr lvl="2" eaLnBrk="1" hangingPunct="1"/>
            <a:r>
              <a:rPr lang="en-US"/>
              <a:t>Use the </a:t>
            </a:r>
            <a:r>
              <a:rPr lang="en-US">
                <a:latin typeface="Courier New" pitchFamily="49" charset="0"/>
              </a:rPr>
              <a:t>DBMS_OUTPUT</a:t>
            </a:r>
            <a:r>
              <a:rPr lang="en-US"/>
              <a:t> package to debug triggers.</a:t>
            </a:r>
          </a:p>
        </p:txBody>
      </p:sp>
      <p:sp>
        <p:nvSpPr>
          <p:cNvPr id="788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C238C9D-9192-41D7-9003-BB0D4D870D8B}" type="slidenum">
              <a:rPr lang="en-US" smtClean="0">
                <a:solidFill>
                  <a:srgbClr val="000000"/>
                </a:solidFill>
                <a:latin typeface="Arial" charset="0"/>
              </a:rPr>
              <a:pPr>
                <a:defRPr/>
              </a:pPr>
              <a:t>398</a:t>
            </a:fld>
            <a:endParaRPr lang="en-US">
              <a:solidFill>
                <a:srgbClr val="000000"/>
              </a:solidFill>
              <a:latin typeface="Arial" charset="0"/>
            </a:endParaRPr>
          </a:p>
        </p:txBody>
      </p:sp>
    </p:spTree>
    <p:extLst>
      <p:ext uri="{BB962C8B-B14F-4D97-AF65-F5344CB8AC3E}">
        <p14:creationId xmlns:p14="http://schemas.microsoft.com/office/powerpoint/2010/main" val="17472918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Rot="1" noChangeAspect="1" noChangeArrowheads="1" noTextEdit="1"/>
          </p:cNvSpPr>
          <p:nvPr>
            <p:ph type="sldImg"/>
          </p:nvPr>
        </p:nvSpPr>
        <p:spPr>
          <a:ln/>
        </p:spPr>
      </p:sp>
      <p:sp>
        <p:nvSpPr>
          <p:cNvPr id="849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the data dictionary views that you can access to get information regarding the triggers. </a:t>
            </a:r>
          </a:p>
          <a:p>
            <a:pPr lvl="1" eaLnBrk="1" hangingPunct="1"/>
            <a:r>
              <a:rPr lang="en-US"/>
              <a:t>The </a:t>
            </a:r>
            <a:r>
              <a:rPr lang="en-US">
                <a:latin typeface="Courier New" pitchFamily="49" charset="0"/>
              </a:rPr>
              <a:t>USER_OBJECTS</a:t>
            </a:r>
            <a:r>
              <a:rPr lang="en-US"/>
              <a:t> view contains the name and status of the trigger and the date and time when the trigger was created.</a:t>
            </a:r>
          </a:p>
          <a:p>
            <a:pPr lvl="1" eaLnBrk="1" hangingPunct="1"/>
            <a:r>
              <a:rPr lang="en-US"/>
              <a:t>The </a:t>
            </a:r>
            <a:r>
              <a:rPr lang="en-US">
                <a:latin typeface="Courier New" pitchFamily="49" charset="0"/>
              </a:rPr>
              <a:t>USER_ERRORS</a:t>
            </a:r>
            <a:r>
              <a:rPr lang="en-US"/>
              <a:t> view contains the details about the compilation errors that occurred while a trigger was compiling. The contents of these views are similar to those for subprograms.</a:t>
            </a:r>
          </a:p>
          <a:p>
            <a:pPr lvl="1" eaLnBrk="1" hangingPunct="1"/>
            <a:r>
              <a:rPr lang="en-US"/>
              <a:t>The </a:t>
            </a:r>
            <a:r>
              <a:rPr lang="en-US">
                <a:solidFill>
                  <a:schemeClr val="tx1"/>
                </a:solidFill>
                <a:latin typeface="Courier New" pitchFamily="49" charset="0"/>
              </a:rPr>
              <a:t>USER_TRIGGERS</a:t>
            </a:r>
            <a:r>
              <a:rPr lang="en-US"/>
              <a:t> view contains details such as name, type, triggering event, the table on which the trigger is created, and the body of the trigger.</a:t>
            </a:r>
          </a:p>
          <a:p>
            <a:pPr lvl="1" eaLnBrk="1" hangingPunct="1"/>
            <a:r>
              <a:rPr lang="en-US"/>
              <a:t>The </a:t>
            </a:r>
            <a:r>
              <a:rPr lang="en-US">
                <a:latin typeface="Courier New" pitchFamily="49" charset="0"/>
              </a:rPr>
              <a:t>SELECT</a:t>
            </a:r>
            <a:r>
              <a:rPr lang="en-US"/>
              <a:t> </a:t>
            </a:r>
            <a:r>
              <a:rPr lang="en-US">
                <a:latin typeface="Courier New" pitchFamily="49" charset="0"/>
              </a:rPr>
              <a:t>Username</a:t>
            </a:r>
            <a:r>
              <a:rPr lang="en-US"/>
              <a:t> </a:t>
            </a:r>
            <a:r>
              <a:rPr lang="en-US">
                <a:latin typeface="Courier New" pitchFamily="49" charset="0"/>
              </a:rPr>
              <a:t>FROM USER_USERS;</a:t>
            </a:r>
            <a:r>
              <a:rPr lang="en-US"/>
              <a:t> statement gives the name of the owner of the trigger, not the name of the user who is updating the table.</a:t>
            </a:r>
          </a:p>
        </p:txBody>
      </p:sp>
      <p:sp>
        <p:nvSpPr>
          <p:cNvPr id="7987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3E4D5C9-22B6-4316-95A0-815DE65621E8}" type="slidenum">
              <a:rPr lang="en-US" smtClean="0">
                <a:solidFill>
                  <a:srgbClr val="000000"/>
                </a:solidFill>
                <a:latin typeface="Arial" charset="0"/>
              </a:rPr>
              <a:pPr>
                <a:defRPr/>
              </a:pPr>
              <a:t>399</a:t>
            </a:fld>
            <a:endParaRPr lang="en-US">
              <a:solidFill>
                <a:srgbClr val="000000"/>
              </a:solidFill>
              <a:latin typeface="Arial" charset="0"/>
            </a:endParaRPr>
          </a:p>
        </p:txBody>
      </p:sp>
    </p:spTree>
    <p:extLst>
      <p:ext uri="{BB962C8B-B14F-4D97-AF65-F5344CB8AC3E}">
        <p14:creationId xmlns:p14="http://schemas.microsoft.com/office/powerpoint/2010/main" val="139692928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p:cNvSpPr>
            <a:spLocks noGrp="1" noRot="1" noChangeAspect="1" noChangeArrowheads="1" noTextEdit="1"/>
          </p:cNvSpPr>
          <p:nvPr>
            <p:ph type="sldImg"/>
          </p:nvPr>
        </p:nvSpPr>
        <p:spPr>
          <a:ln/>
        </p:spPr>
      </p:sp>
      <p:sp>
        <p:nvSpPr>
          <p:cNvPr id="86019" name="Rectangle 6"/>
          <p:cNvSpPr>
            <a:spLocks noGrp="1" noChangeArrowheads="1"/>
          </p:cNvSpPr>
          <p:nvPr>
            <p:ph type="body" idx="1"/>
          </p:nvPr>
        </p:nvSpPr>
        <p:spPr>
          <a:xfrm>
            <a:off x="520527" y="5277023"/>
            <a:ext cx="5958203" cy="32037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the source file is unavailable, then you can use the SQL Worksheet in SQL Developer or SQL*Plus to regenerate it from </a:t>
            </a:r>
            <a:r>
              <a:rPr lang="en-US">
                <a:latin typeface="Courier New" pitchFamily="49" charset="0"/>
              </a:rPr>
              <a:t>USER_TRIGGERS</a:t>
            </a:r>
            <a:r>
              <a:rPr lang="en-US"/>
              <a:t>. You can also examine the </a:t>
            </a:r>
            <a:r>
              <a:rPr lang="en-US">
                <a:latin typeface="Courier New" pitchFamily="49" charset="0"/>
              </a:rPr>
              <a:t>ALL_TRIGGERS</a:t>
            </a:r>
            <a:r>
              <a:rPr lang="en-US"/>
              <a:t> and </a:t>
            </a:r>
            <a:r>
              <a:rPr lang="en-US">
                <a:latin typeface="Courier New" pitchFamily="49" charset="0"/>
              </a:rPr>
              <a:t>DBA_TRIGGERS</a:t>
            </a:r>
            <a:r>
              <a:rPr lang="en-US"/>
              <a:t> views, each of which contains the additional column </a:t>
            </a:r>
            <a:r>
              <a:rPr lang="en-US">
                <a:latin typeface="Courier New" pitchFamily="49" charset="0"/>
              </a:rPr>
              <a:t>OWNER</a:t>
            </a:r>
            <a:r>
              <a:rPr lang="en-US"/>
              <a:t>, for the owner of the object. The result for the second example in the slide is as follows:</a:t>
            </a:r>
          </a:p>
          <a:p>
            <a:pPr lvl="1" eaLnBrk="1" hangingPunct="1"/>
            <a:endParaRPr lang="en-US"/>
          </a:p>
        </p:txBody>
      </p:sp>
      <p:sp>
        <p:nvSpPr>
          <p:cNvPr id="80901"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B8751BCF-F392-412E-8E8D-E5D0EA6F16D5}" type="slidenum">
              <a:rPr lang="en-US" smtClean="0">
                <a:solidFill>
                  <a:srgbClr val="000000"/>
                </a:solidFill>
                <a:latin typeface="Arial" charset="0"/>
              </a:rPr>
              <a:pPr>
                <a:defRPr/>
              </a:pPr>
              <a:t>400</a:t>
            </a:fld>
            <a:endParaRPr lang="en-US">
              <a:solidFill>
                <a:srgbClr val="000000"/>
              </a:solidFill>
              <a:latin typeface="Arial" charset="0"/>
            </a:endParaRPr>
          </a:p>
        </p:txBody>
      </p:sp>
      <p:pic>
        <p:nvPicPr>
          <p:cNvPr id="860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6250068"/>
            <a:ext cx="4985598" cy="89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49248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covered creating database triggers that execute before, after, or instead of a specified DML operation. Triggers are associated with database tables or views. The </a:t>
            </a:r>
            <a:r>
              <a:rPr lang="en-US">
                <a:latin typeface="Courier New" pitchFamily="49" charset="0"/>
              </a:rPr>
              <a:t>BEFORE</a:t>
            </a:r>
            <a:r>
              <a:rPr lang="en-US"/>
              <a:t> and </a:t>
            </a:r>
            <a:r>
              <a:rPr lang="en-US">
                <a:latin typeface="Courier New" pitchFamily="49" charset="0"/>
              </a:rPr>
              <a:t>AFTER</a:t>
            </a:r>
            <a:r>
              <a:rPr lang="en-US"/>
              <a:t> timings apply to DML operations on tables. The </a:t>
            </a:r>
            <a:r>
              <a:rPr lang="en-US">
                <a:latin typeface="Courier New" pitchFamily="49" charset="0"/>
              </a:rPr>
              <a:t>INSTEAD</a:t>
            </a:r>
            <a:r>
              <a:rPr lang="en-US"/>
              <a:t> </a:t>
            </a:r>
            <a:r>
              <a:rPr lang="en-US">
                <a:latin typeface="Courier New" pitchFamily="49" charset="0"/>
              </a:rPr>
              <a:t>OF</a:t>
            </a:r>
            <a:r>
              <a:rPr lang="en-US"/>
              <a:t> trigger is used as a way to replace DML operations on a view with appropriate DML statements against other tables in the database.</a:t>
            </a:r>
          </a:p>
          <a:p>
            <a:pPr lvl="1" eaLnBrk="1" hangingPunct="1"/>
            <a:r>
              <a:rPr lang="en-US"/>
              <a:t>Triggers are enabled by default but can be disabled to suppress their operation until enabled again. If business rules change, triggers can be removed or altered as required.</a:t>
            </a:r>
          </a:p>
        </p:txBody>
      </p:sp>
      <p:sp>
        <p:nvSpPr>
          <p:cNvPr id="829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9F3EEDC-19F7-4DA6-BA21-4BC6CC90E986}" type="slidenum">
              <a:rPr lang="en-US" smtClean="0">
                <a:solidFill>
                  <a:srgbClr val="000000"/>
                </a:solidFill>
                <a:latin typeface="Arial" charset="0"/>
              </a:rPr>
              <a:pPr>
                <a:defRPr/>
              </a:pPr>
              <a:t>401</a:t>
            </a:fld>
            <a:endParaRPr lang="en-US">
              <a:solidFill>
                <a:srgbClr val="000000"/>
              </a:solidFill>
              <a:latin typeface="Arial" charset="0"/>
            </a:endParaRPr>
          </a:p>
        </p:txBody>
      </p:sp>
    </p:spTree>
    <p:extLst>
      <p:ext uri="{BB962C8B-B14F-4D97-AF65-F5344CB8AC3E}">
        <p14:creationId xmlns:p14="http://schemas.microsoft.com/office/powerpoint/2010/main" val="84681627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Slide Image Placeholder 3"/>
          <p:cNvSpPr>
            <a:spLocks noGrp="1" noRot="1" noChangeAspect="1" noTextEdit="1"/>
          </p:cNvSpPr>
          <p:nvPr>
            <p:ph type="sldImg"/>
          </p:nvPr>
        </p:nvSpPr>
        <p:spPr>
          <a:ln/>
        </p:spPr>
      </p:sp>
      <p:sp>
        <p:nvSpPr>
          <p:cNvPr id="3789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214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3"/>
          <p:cNvSpPr>
            <a:spLocks noGrp="1" noRot="1" noChangeAspect="1" noTextEdit="1"/>
          </p:cNvSpPr>
          <p:nvPr>
            <p:ph type="sldImg"/>
          </p:nvPr>
        </p:nvSpPr>
        <p:spPr>
          <a:ln/>
        </p:spPr>
      </p:sp>
      <p:sp>
        <p:nvSpPr>
          <p:cNvPr id="3277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83160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Rectangle 2"/>
          <p:cNvSpPr>
            <a:spLocks noGrp="1" noRot="1" noChangeAspect="1" noChangeArrowheads="1" noTextEdit="1"/>
          </p:cNvSpPr>
          <p:nvPr>
            <p:ph type="sldImg"/>
          </p:nvPr>
        </p:nvSpPr>
        <p:spPr>
          <a:ln/>
        </p:spPr>
      </p:sp>
      <p:sp>
        <p:nvSpPr>
          <p:cNvPr id="1745923" name="Rectangle 3"/>
          <p:cNvSpPr>
            <a:spLocks noGrp="1" noChangeArrowheads="1"/>
          </p:cNvSpPr>
          <p:nvPr>
            <p:ph type="body" idx="1"/>
          </p:nvPr>
        </p:nvSpPr>
        <p:spPr>
          <a:noFill/>
          <a:ln/>
        </p:spPr>
        <p:txBody>
          <a:bodyPr/>
          <a:lstStyle/>
          <a:p>
            <a:pPr lvl="1" eaLnBrk="1" hangingPunct="1"/>
            <a:r>
              <a:rPr lang="en-US"/>
              <a:t>Use the </a:t>
            </a:r>
            <a:r>
              <a:rPr lang="en-US">
                <a:latin typeface="Courier New" pitchFamily="49" charset="0"/>
              </a:rPr>
              <a:t>SET</a:t>
            </a:r>
            <a:r>
              <a:rPr lang="en-US"/>
              <a:t> </a:t>
            </a:r>
            <a:r>
              <a:rPr lang="en-US">
                <a:latin typeface="Courier New" pitchFamily="49" charset="0"/>
              </a:rPr>
              <a:t>AUTOPRINT</a:t>
            </a:r>
            <a:r>
              <a:rPr lang="en-US"/>
              <a:t> </a:t>
            </a:r>
            <a:r>
              <a:rPr lang="en-US">
                <a:latin typeface="Courier New" pitchFamily="49" charset="0"/>
              </a:rPr>
              <a:t>ON</a:t>
            </a:r>
            <a:r>
              <a:rPr lang="en-US"/>
              <a:t> command to automatically display the bind variables used in a successful PL/SQL block.</a:t>
            </a:r>
          </a:p>
          <a:p>
            <a:pPr lvl="1" eaLnBrk="1" hangingPunct="1"/>
            <a:r>
              <a:rPr lang="en-US" b="1"/>
              <a:t>Example</a:t>
            </a:r>
          </a:p>
          <a:p>
            <a:pPr lvl="1" eaLnBrk="1" hangingPunct="1"/>
            <a:r>
              <a:rPr lang="en-US"/>
              <a:t>In the code example:</a:t>
            </a:r>
          </a:p>
          <a:p>
            <a:pPr lvl="2" eaLnBrk="1" hangingPunct="1"/>
            <a:r>
              <a:rPr lang="en-US"/>
              <a:t>A bind variable named </a:t>
            </a:r>
            <a:r>
              <a:rPr lang="en-US">
                <a:latin typeface="Courier New" pitchFamily="49" charset="0"/>
              </a:rPr>
              <a:t>b_emp_salary</a:t>
            </a:r>
            <a:r>
              <a:rPr lang="en-US"/>
              <a:t> is created and </a:t>
            </a:r>
            <a:r>
              <a:rPr lang="en-US">
                <a:latin typeface="Courier New" pitchFamily="49" charset="0"/>
              </a:rPr>
              <a:t>AUTOPRINT</a:t>
            </a:r>
            <a:r>
              <a:rPr lang="en-US"/>
              <a:t> is turned on.</a:t>
            </a:r>
          </a:p>
          <a:p>
            <a:pPr lvl="2" eaLnBrk="1" hangingPunct="1"/>
            <a:r>
              <a:rPr lang="en-US"/>
              <a:t>A variable named </a:t>
            </a:r>
            <a:r>
              <a:rPr lang="en-US">
                <a:latin typeface="Courier New" pitchFamily="49" charset="0"/>
              </a:rPr>
              <a:t>v_empno</a:t>
            </a:r>
            <a:r>
              <a:rPr lang="en-US"/>
              <a:t> is declared, and a substitution variable is used to receive user input.</a:t>
            </a:r>
          </a:p>
          <a:p>
            <a:pPr lvl="2" eaLnBrk="1" hangingPunct="1"/>
            <a:r>
              <a:rPr lang="en-US"/>
              <a:t>Finally, the bind variable and temporary variables are used in the executable section of the PL/SQL block.</a:t>
            </a:r>
          </a:p>
          <a:p>
            <a:pPr lvl="1" eaLnBrk="1" hangingPunct="1"/>
            <a:r>
              <a:rPr lang="en-US"/>
              <a:t>When a valid employee number is entered—in this case 178—the output of the bind variable is automatically printed. The bind variable contains the salary for the employee number that is provided by the user.</a:t>
            </a:r>
          </a:p>
        </p:txBody>
      </p:sp>
      <p:sp>
        <p:nvSpPr>
          <p:cNvPr id="6349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88A1507-9F27-4F01-ADA2-24EA152656FF}" type="slidenum">
              <a:rPr lang="en-US" smtClean="0">
                <a:solidFill>
                  <a:srgbClr val="000000"/>
                </a:solidFill>
              </a:rPr>
              <a:pPr eaLnBrk="1" hangingPunct="1">
                <a:defRPr/>
              </a:pPr>
              <a:t>43</a:t>
            </a:fld>
            <a:endParaRPr lang="en-US">
              <a:solidFill>
                <a:srgbClr val="000000"/>
              </a:solidFill>
            </a:endParaRPr>
          </a:p>
        </p:txBody>
      </p:sp>
    </p:spTree>
    <p:extLst>
      <p:ext uri="{BB962C8B-B14F-4D97-AF65-F5344CB8AC3E}">
        <p14:creationId xmlns:p14="http://schemas.microsoft.com/office/powerpoint/2010/main" val="10482617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p:nvPr>
        </p:nvSpPr>
        <p:spPr>
          <a:ln/>
        </p:spPr>
      </p:sp>
      <p:sp>
        <p:nvSpPr>
          <p:cNvPr id="389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how to create and use database triggers. </a:t>
            </a:r>
          </a:p>
        </p:txBody>
      </p:sp>
      <p:sp>
        <p:nvSpPr>
          <p:cNvPr id="3072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297F0EFC-CEF9-4C2A-98F1-6266F9FEBC74}" type="slidenum">
              <a:rPr lang="en-US" smtClean="0">
                <a:solidFill>
                  <a:srgbClr val="000000"/>
                </a:solidFill>
                <a:latin typeface="Arial" charset="0"/>
              </a:rPr>
              <a:pPr>
                <a:defRPr/>
              </a:pPr>
              <a:t>403</a:t>
            </a:fld>
            <a:endParaRPr lang="en-US">
              <a:solidFill>
                <a:srgbClr val="000000"/>
              </a:solidFill>
              <a:latin typeface="Arial" charset="0"/>
            </a:endParaRPr>
          </a:p>
        </p:txBody>
      </p:sp>
    </p:spTree>
    <p:extLst>
      <p:ext uri="{BB962C8B-B14F-4D97-AF65-F5344CB8AC3E}">
        <p14:creationId xmlns:p14="http://schemas.microsoft.com/office/powerpoint/2010/main" val="186342205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Rot="1" noChangeAspect="1" noChangeArrowheads="1" noTextEdit="1"/>
          </p:cNvSpPr>
          <p:nvPr>
            <p:ph type="sldImg"/>
          </p:nvPr>
        </p:nvSpPr>
        <p:spPr>
          <a:ln/>
        </p:spPr>
      </p:sp>
      <p:sp>
        <p:nvSpPr>
          <p:cNvPr id="399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Starting with Oracle Database 19c, you can use a compound trigger. A compound trigger is a single trigger on a table that allows you to specify actions for each of the four triggering timing points: </a:t>
            </a:r>
          </a:p>
          <a:p>
            <a:pPr lvl="2" eaLnBrk="1" hangingPunct="1"/>
            <a:r>
              <a:rPr lang="en-US" dirty="0"/>
              <a:t>Before the firing statement</a:t>
            </a:r>
          </a:p>
          <a:p>
            <a:pPr lvl="2" eaLnBrk="1" hangingPunct="1"/>
            <a:r>
              <a:rPr lang="en-US" dirty="0"/>
              <a:t>Before each row that the firing statement affects</a:t>
            </a:r>
          </a:p>
          <a:p>
            <a:pPr lvl="2" eaLnBrk="1" hangingPunct="1"/>
            <a:r>
              <a:rPr lang="en-US" dirty="0"/>
              <a:t>After each row that the firing statement affects</a:t>
            </a:r>
          </a:p>
          <a:p>
            <a:pPr lvl="2" eaLnBrk="1" hangingPunct="1"/>
            <a:r>
              <a:rPr lang="en-US" dirty="0"/>
              <a:t>After the firing statement</a:t>
            </a:r>
          </a:p>
          <a:p>
            <a:pPr lvl="1" eaLnBrk="1" hangingPunct="1"/>
            <a:r>
              <a:rPr lang="en-US" b="1" dirty="0"/>
              <a:t>Note: </a:t>
            </a:r>
            <a:r>
              <a:rPr lang="en-US" dirty="0"/>
              <a:t>For additional information about triggers, refer to the </a:t>
            </a:r>
            <a:r>
              <a:rPr lang="en-US" i="1" dirty="0"/>
              <a:t>Oracle Database PL/SQL Language Reference 19c Release 2 (11.2).</a:t>
            </a:r>
          </a:p>
        </p:txBody>
      </p:sp>
      <p:sp>
        <p:nvSpPr>
          <p:cNvPr id="317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6514EE03-5038-4A36-B1C4-E973326BCA5A}" type="slidenum">
              <a:rPr lang="en-US" smtClean="0">
                <a:solidFill>
                  <a:srgbClr val="000000"/>
                </a:solidFill>
                <a:latin typeface="Arial" charset="0"/>
              </a:rPr>
              <a:pPr>
                <a:defRPr/>
              </a:pPr>
              <a:t>404</a:t>
            </a:fld>
            <a:endParaRPr lang="en-US">
              <a:solidFill>
                <a:srgbClr val="000000"/>
              </a:solidFill>
              <a:latin typeface="Arial" charset="0"/>
            </a:endParaRPr>
          </a:p>
        </p:txBody>
      </p:sp>
    </p:spTree>
    <p:extLst>
      <p:ext uri="{BB962C8B-B14F-4D97-AF65-F5344CB8AC3E}">
        <p14:creationId xmlns:p14="http://schemas.microsoft.com/office/powerpoint/2010/main" val="190375893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100"/>
          <p:cNvSpPr>
            <a:spLocks noGrp="1" noRot="1" noChangeAspect="1" noChangeArrowheads="1" noTextEdit="1"/>
          </p:cNvSpPr>
          <p:nvPr>
            <p:ph type="sldImg"/>
          </p:nvPr>
        </p:nvSpPr>
        <p:spPr>
          <a:ln/>
        </p:spPr>
      </p:sp>
      <p:sp>
        <p:nvSpPr>
          <p:cNvPr id="40963"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compound trigger body supports a common PL/SQL state that the code for each timing point can access. The common state is automatically destroyed when the firing statement completes, even when the firing statement causes an error. Your applications can avoid the mutating table error by allowing rows destined for a second table (such as a history table or an audit table) to accumulate and then bulk-inserting them.</a:t>
            </a:r>
          </a:p>
          <a:p>
            <a:pPr lvl="1" eaLnBrk="1" hangingPunct="1"/>
            <a:r>
              <a:rPr lang="en-US" dirty="0"/>
              <a:t>Before Oracle Database 19c Release 1 (11.1), you needed to model the common state with an ancillary package. This approach was both cumbersome to program and subject to memory leak when the firing statement caused an error and the after-statement trigger did not fire. Compound triggers make PL/SQL easier for you to use and improve run-time performance and scalability.</a:t>
            </a:r>
          </a:p>
        </p:txBody>
      </p:sp>
      <p:sp>
        <p:nvSpPr>
          <p:cNvPr id="327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F9DE964-7909-4B0E-8FD6-5F755E5FF943}" type="slidenum">
              <a:rPr lang="en-US" smtClean="0">
                <a:solidFill>
                  <a:srgbClr val="000000"/>
                </a:solidFill>
                <a:latin typeface="Arial" charset="0"/>
              </a:rPr>
              <a:pPr>
                <a:defRPr/>
              </a:pPr>
              <a:t>405</a:t>
            </a:fld>
            <a:endParaRPr lang="en-US">
              <a:solidFill>
                <a:srgbClr val="000000"/>
              </a:solidFill>
              <a:latin typeface="Arial" charset="0"/>
            </a:endParaRPr>
          </a:p>
        </p:txBody>
      </p:sp>
    </p:spTree>
    <p:extLst>
      <p:ext uri="{BB962C8B-B14F-4D97-AF65-F5344CB8AC3E}">
        <p14:creationId xmlns:p14="http://schemas.microsoft.com/office/powerpoint/2010/main" val="156930668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p:nvPr>
        </p:nvSpPr>
        <p:spPr>
          <a:ln/>
        </p:spPr>
      </p:sp>
      <p:sp>
        <p:nvSpPr>
          <p:cNvPr id="419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337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2AE4100-4867-41CC-9B7F-41B8003D62C3}" type="slidenum">
              <a:rPr lang="en-US" smtClean="0">
                <a:solidFill>
                  <a:srgbClr val="000000"/>
                </a:solidFill>
                <a:latin typeface="Arial" charset="0"/>
              </a:rPr>
              <a:pPr>
                <a:defRPr/>
              </a:pPr>
              <a:t>406</a:t>
            </a:fld>
            <a:endParaRPr lang="en-US">
              <a:solidFill>
                <a:srgbClr val="000000"/>
              </a:solidFill>
              <a:latin typeface="Arial" charset="0"/>
            </a:endParaRPr>
          </a:p>
        </p:txBody>
      </p:sp>
    </p:spTree>
    <p:extLst>
      <p:ext uri="{BB962C8B-B14F-4D97-AF65-F5344CB8AC3E}">
        <p14:creationId xmlns:p14="http://schemas.microsoft.com/office/powerpoint/2010/main" val="130029185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Note</a:t>
            </a:r>
          </a:p>
          <a:p>
            <a:pPr lvl="1"/>
            <a:r>
              <a:rPr lang="en-US"/>
              <a:t>Timing-point sections must appear in the order shown in the slide. If a timing-point section is absent, nothing happens at its timing point.</a:t>
            </a:r>
          </a:p>
          <a:p>
            <a:endParaRPr lang="en-US"/>
          </a:p>
          <a:p>
            <a:endParaRPr lang="en-US"/>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88C81403-9BF4-41C1-8722-284CA7B4C216}" type="slidenum">
              <a:rPr lang="en-US" smtClean="0">
                <a:solidFill>
                  <a:srgbClr val="000000"/>
                </a:solidFill>
                <a:latin typeface="Arial" charset="0"/>
              </a:rPr>
              <a:pPr>
                <a:defRPr/>
              </a:pPr>
              <a:t>407</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4021383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A compound trigger has two main sections:</a:t>
            </a:r>
          </a:p>
          <a:p>
            <a:pPr lvl="2" eaLnBrk="1" hangingPunct="1"/>
            <a:r>
              <a:rPr lang="en-US" dirty="0"/>
              <a:t>An initial section where variables and subprograms are declared. The code in this section executes before any of the code in the optional section.</a:t>
            </a:r>
          </a:p>
          <a:p>
            <a:pPr lvl="2" eaLnBrk="1" hangingPunct="1"/>
            <a:r>
              <a:rPr lang="en-US" dirty="0"/>
              <a:t>An optional section that defines the code for each possible trigger point. Depending on whether you are defining a compound trigger for a table or for a view, these triggering points are different and are listed in the image shown above and on the following page. The code for the triggering points must follow the order shown above.</a:t>
            </a:r>
          </a:p>
          <a:p>
            <a:pPr lvl="1" eaLnBrk="1" hangingPunct="1"/>
            <a:r>
              <a:rPr lang="en-US" b="1" dirty="0"/>
              <a:t>Note: </a:t>
            </a:r>
            <a:r>
              <a:rPr lang="en-US" dirty="0"/>
              <a:t>For additional information about Compound Triggers, refer to </a:t>
            </a:r>
            <a:r>
              <a:rPr lang="en-US" i="1" dirty="0"/>
              <a:t>Oracle Database PL/SQL Language Reference 19c Release 2 (11.2)</a:t>
            </a:r>
            <a:r>
              <a:rPr lang="en-US" dirty="0"/>
              <a:t>.</a:t>
            </a:r>
          </a:p>
        </p:txBody>
      </p:sp>
      <p:sp>
        <p:nvSpPr>
          <p:cNvPr id="358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B6B9A76-56C7-4327-A5F9-90F5B22008CD}" type="slidenum">
              <a:rPr lang="en-US" smtClean="0">
                <a:solidFill>
                  <a:srgbClr val="000000"/>
                </a:solidFill>
                <a:latin typeface="Arial" charset="0"/>
              </a:rPr>
              <a:pPr>
                <a:defRPr/>
              </a:pPr>
              <a:t>408</a:t>
            </a:fld>
            <a:endParaRPr lang="en-US">
              <a:solidFill>
                <a:srgbClr val="000000"/>
              </a:solidFill>
              <a:latin typeface="Arial" charset="0"/>
            </a:endParaRPr>
          </a:p>
        </p:txBody>
      </p:sp>
    </p:spTree>
    <p:extLst>
      <p:ext uri="{BB962C8B-B14F-4D97-AF65-F5344CB8AC3E}">
        <p14:creationId xmlns:p14="http://schemas.microsoft.com/office/powerpoint/2010/main" val="161498684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With views, the only allowed section is an </a:t>
            </a:r>
            <a:r>
              <a:rPr lang="en-US">
                <a:latin typeface="Courier New" pitchFamily="49" charset="0"/>
              </a:rPr>
              <a:t>INSTEAD OF EACH ROW</a:t>
            </a:r>
            <a:r>
              <a:rPr lang="en-US"/>
              <a:t> clause.</a:t>
            </a:r>
            <a:endParaRPr lang="en-US" b="1"/>
          </a:p>
        </p:txBody>
      </p:sp>
      <p:sp>
        <p:nvSpPr>
          <p:cNvPr id="368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67F01F6-6EAE-4DD3-9FB7-D0A6D6EC209A}" type="slidenum">
              <a:rPr lang="en-US" smtClean="0">
                <a:solidFill>
                  <a:srgbClr val="000000"/>
                </a:solidFill>
                <a:latin typeface="Arial" charset="0"/>
              </a:rPr>
              <a:pPr>
                <a:defRPr/>
              </a:pPr>
              <a:t>409</a:t>
            </a:fld>
            <a:endParaRPr lang="en-US">
              <a:solidFill>
                <a:srgbClr val="000000"/>
              </a:solidFill>
              <a:latin typeface="Arial" charset="0"/>
            </a:endParaRPr>
          </a:p>
        </p:txBody>
      </p:sp>
    </p:spTree>
    <p:extLst>
      <p:ext uri="{BB962C8B-B14F-4D97-AF65-F5344CB8AC3E}">
        <p14:creationId xmlns:p14="http://schemas.microsoft.com/office/powerpoint/2010/main" val="21426767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following are some of the restrictions when working with compound triggers: </a:t>
            </a:r>
          </a:p>
          <a:p>
            <a:pPr lvl="2" eaLnBrk="1" hangingPunct="1"/>
            <a:r>
              <a:rPr lang="en-US"/>
              <a:t>The body of a compound trigger must compound trigger block, written in PL/SQL. </a:t>
            </a:r>
          </a:p>
          <a:p>
            <a:pPr lvl="2" eaLnBrk="1" hangingPunct="1"/>
            <a:r>
              <a:rPr lang="en-US"/>
              <a:t>A compound trigger must be a DML trigger. </a:t>
            </a:r>
          </a:p>
          <a:p>
            <a:pPr lvl="2" eaLnBrk="1" hangingPunct="1"/>
            <a:r>
              <a:rPr lang="en-US"/>
              <a:t>A compound trigger must be defined on either a table or a view.</a:t>
            </a:r>
          </a:p>
          <a:p>
            <a:pPr lvl="2" eaLnBrk="1" hangingPunct="1"/>
            <a:r>
              <a:rPr lang="en-US"/>
              <a:t>A compound trigger body cannot have an initialization block; therefore, it cannot have an exception section. This is not a problem, because the </a:t>
            </a:r>
            <a:r>
              <a:rPr lang="en-US">
                <a:latin typeface="Courier New" pitchFamily="49" charset="0"/>
              </a:rPr>
              <a:t>BEFORE STATEMENT</a:t>
            </a:r>
            <a:r>
              <a:rPr lang="en-US"/>
              <a:t> section always executes exactly once before any other timing-point section executes.</a:t>
            </a:r>
          </a:p>
          <a:p>
            <a:pPr lvl="2" eaLnBrk="1" hangingPunct="1"/>
            <a:r>
              <a:rPr lang="en-US"/>
              <a:t>An exception that occurs in one section must be handled in that section. It cannot transfer control to another section.</a:t>
            </a:r>
          </a:p>
          <a:p>
            <a:pPr lvl="2" eaLnBrk="1" hangingPunct="1">
              <a:buSzPct val="70000"/>
              <a:buFont typeface="Courier New" pitchFamily="49" charset="0"/>
              <a:buChar char="•"/>
            </a:pPr>
            <a:r>
              <a:rPr lang="en-US">
                <a:latin typeface="Courier New" pitchFamily="49" charset="0"/>
              </a:rPr>
              <a:t>:OLD</a:t>
            </a:r>
            <a:r>
              <a:rPr lang="en-US"/>
              <a:t>, </a:t>
            </a:r>
            <a:r>
              <a:rPr lang="en-US">
                <a:latin typeface="Courier New" pitchFamily="49" charset="0"/>
              </a:rPr>
              <a:t>:NEW</a:t>
            </a:r>
            <a:r>
              <a:rPr lang="en-US"/>
              <a:t>, and </a:t>
            </a:r>
            <a:r>
              <a:rPr lang="en-US">
                <a:latin typeface="Courier New" pitchFamily="49" charset="0"/>
              </a:rPr>
              <a:t>:PARENT</a:t>
            </a:r>
            <a:r>
              <a:rPr lang="en-US"/>
              <a:t> cannot appear in the declaration section, the </a:t>
            </a:r>
            <a:r>
              <a:rPr lang="en-US">
                <a:latin typeface="Courier New" pitchFamily="49" charset="0"/>
              </a:rPr>
              <a:t>BEFORE</a:t>
            </a:r>
            <a:r>
              <a:rPr lang="en-US"/>
              <a:t> </a:t>
            </a:r>
            <a:r>
              <a:rPr lang="en-US">
                <a:latin typeface="Courier New" pitchFamily="49" charset="0"/>
              </a:rPr>
              <a:t>STATEMENT</a:t>
            </a:r>
            <a:r>
              <a:rPr lang="en-US"/>
              <a:t> section, or the </a:t>
            </a:r>
            <a:r>
              <a:rPr lang="en-US">
                <a:latin typeface="Courier New" pitchFamily="49" charset="0"/>
              </a:rPr>
              <a:t>AFTER</a:t>
            </a:r>
            <a:r>
              <a:rPr lang="en-US"/>
              <a:t> </a:t>
            </a:r>
            <a:r>
              <a:rPr lang="en-US">
                <a:latin typeface="Courier New" pitchFamily="49" charset="0"/>
              </a:rPr>
              <a:t>STATEMENT</a:t>
            </a:r>
            <a:r>
              <a:rPr lang="en-US"/>
              <a:t> section.</a:t>
            </a:r>
          </a:p>
          <a:p>
            <a:pPr lvl="2" eaLnBrk="1" hangingPunct="1"/>
            <a:r>
              <a:rPr lang="en-US"/>
              <a:t>The firing order of compound triggers is not guaranteed unless you use the </a:t>
            </a:r>
            <a:r>
              <a:rPr lang="en-US">
                <a:latin typeface="Courier New" pitchFamily="49" charset="0"/>
              </a:rPr>
              <a:t>FOLLOWS</a:t>
            </a:r>
            <a:r>
              <a:rPr lang="en-US"/>
              <a:t> clause.</a:t>
            </a:r>
          </a:p>
        </p:txBody>
      </p:sp>
      <p:sp>
        <p:nvSpPr>
          <p:cNvPr id="378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1DE9B72A-4D89-4FCB-9728-FA3999A2C944}" type="slidenum">
              <a:rPr lang="en-US" smtClean="0">
                <a:solidFill>
                  <a:srgbClr val="000000"/>
                </a:solidFill>
                <a:latin typeface="Arial" charset="0"/>
              </a:rPr>
              <a:pPr>
                <a:defRPr/>
              </a:pPr>
              <a:t>410</a:t>
            </a:fld>
            <a:endParaRPr lang="en-US">
              <a:solidFill>
                <a:srgbClr val="000000"/>
              </a:solidFill>
              <a:latin typeface="Arial" charset="0"/>
            </a:endParaRPr>
          </a:p>
        </p:txBody>
      </p:sp>
    </p:spTree>
    <p:extLst>
      <p:ext uri="{BB962C8B-B14F-4D97-AF65-F5344CB8AC3E}">
        <p14:creationId xmlns:p14="http://schemas.microsoft.com/office/powerpoint/2010/main" val="74836728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Rules Governing Triggers</a:t>
            </a:r>
          </a:p>
          <a:p>
            <a:pPr lvl="1" eaLnBrk="1" hangingPunct="1"/>
            <a:r>
              <a:rPr lang="en-US"/>
              <a:t>Reading and writing data using triggers is subject to certain rules. The restrictions apply only to row triggers, unless a statement trigger is fired as a result of </a:t>
            </a:r>
            <a:r>
              <a:rPr lang="en-US">
                <a:latin typeface="Courier New" pitchFamily="49" charset="0"/>
              </a:rPr>
              <a:t>ON</a:t>
            </a:r>
            <a:r>
              <a:rPr lang="en-US"/>
              <a:t> </a:t>
            </a:r>
            <a:r>
              <a:rPr lang="en-US">
                <a:latin typeface="Courier New" pitchFamily="49" charset="0"/>
              </a:rPr>
              <a:t>DELETE</a:t>
            </a:r>
            <a:r>
              <a:rPr lang="en-US"/>
              <a:t> </a:t>
            </a:r>
            <a:r>
              <a:rPr lang="en-US">
                <a:latin typeface="Courier New" pitchFamily="49" charset="0"/>
              </a:rPr>
              <a:t>CASCADE</a:t>
            </a:r>
            <a:r>
              <a:rPr lang="en-US"/>
              <a:t>.</a:t>
            </a:r>
          </a:p>
          <a:p>
            <a:pPr lvl="1" eaLnBrk="1" hangingPunct="1"/>
            <a:r>
              <a:rPr lang="en-US" b="1"/>
              <a:t>Mutating Table</a:t>
            </a:r>
          </a:p>
          <a:p>
            <a:pPr lvl="1" eaLnBrk="1" hangingPunct="1"/>
            <a:r>
              <a:rPr lang="en-US"/>
              <a:t>A </a:t>
            </a:r>
            <a:r>
              <a:rPr lang="en-US">
                <a:solidFill>
                  <a:schemeClr val="tx1"/>
                </a:solidFill>
              </a:rPr>
              <a:t>mutating table</a:t>
            </a:r>
            <a:r>
              <a:rPr lang="en-US">
                <a:solidFill>
                  <a:srgbClr val="FC0128"/>
                </a:solidFill>
              </a:rPr>
              <a:t> </a:t>
            </a:r>
            <a:r>
              <a:rPr lang="en-US"/>
              <a:t>is a table that is currently being modified by an </a:t>
            </a:r>
            <a:r>
              <a:rPr lang="en-US">
                <a:latin typeface="Courier New" pitchFamily="49" charset="0"/>
              </a:rPr>
              <a:t>UPDATE</a:t>
            </a:r>
            <a:r>
              <a:rPr lang="en-US"/>
              <a:t>, </a:t>
            </a:r>
            <a:r>
              <a:rPr lang="en-US">
                <a:latin typeface="Courier New" pitchFamily="49" charset="0"/>
              </a:rPr>
              <a:t>DELETE</a:t>
            </a:r>
            <a:r>
              <a:rPr lang="en-US"/>
              <a:t>, or </a:t>
            </a:r>
            <a:r>
              <a:rPr lang="en-US">
                <a:latin typeface="Courier New" pitchFamily="49" charset="0"/>
              </a:rPr>
              <a:t>INSERT</a:t>
            </a:r>
            <a:r>
              <a:rPr lang="en-US"/>
              <a:t> statement, or a table that might need to be updated by the effects of a declarative </a:t>
            </a:r>
            <a:r>
              <a:rPr lang="en-US">
                <a:latin typeface="Courier New" pitchFamily="49" charset="0"/>
              </a:rPr>
              <a:t>DELETE</a:t>
            </a:r>
            <a:r>
              <a:rPr lang="en-US"/>
              <a:t> </a:t>
            </a:r>
            <a:r>
              <a:rPr lang="en-US">
                <a:latin typeface="Courier New" pitchFamily="49" charset="0"/>
              </a:rPr>
              <a:t>CASCADE</a:t>
            </a:r>
            <a:r>
              <a:rPr lang="en-US"/>
              <a:t> referential integrity action. </a:t>
            </a:r>
            <a:r>
              <a:rPr lang="en-US">
                <a:cs typeface="Times New Roman" pitchFamily="18" charset="0"/>
              </a:rPr>
              <a:t>For </a:t>
            </a:r>
            <a:r>
              <a:rPr lang="en-US">
                <a:latin typeface="Courier New" pitchFamily="49" charset="0"/>
                <a:cs typeface="Courier New" pitchFamily="49" charset="0"/>
              </a:rPr>
              <a:t>STATEMENT</a:t>
            </a:r>
            <a:r>
              <a:rPr lang="en-US">
                <a:cs typeface="Times New Roman" pitchFamily="18" charset="0"/>
              </a:rPr>
              <a:t> triggers, a table is not considered a mutating table.</a:t>
            </a:r>
            <a:endParaRPr lang="en-US"/>
          </a:p>
          <a:p>
            <a:pPr lvl="1" eaLnBrk="1" hangingPunct="1"/>
            <a:r>
              <a:rPr lang="en-US"/>
              <a:t>A mutating table error (</a:t>
            </a:r>
            <a:r>
              <a:rPr lang="en-US">
                <a:latin typeface="Courier New" pitchFamily="49" charset="0"/>
              </a:rPr>
              <a:t>ORA-4091</a:t>
            </a:r>
            <a:r>
              <a:rPr lang="en-US"/>
              <a:t>) occurs when a row-level trigger attempts to change or examine a table that is already undergoing change via a DML statement. </a:t>
            </a:r>
          </a:p>
          <a:p>
            <a:pPr lvl="1" eaLnBrk="1" hangingPunct="1"/>
            <a:r>
              <a:rPr lang="en-US"/>
              <a:t>The triggered table itself is a mutating table, as well as any table referencing it with the </a:t>
            </a:r>
            <a:r>
              <a:rPr lang="en-US">
                <a:latin typeface="Courier New" pitchFamily="49" charset="0"/>
              </a:rPr>
              <a:t>FOREIGN</a:t>
            </a:r>
            <a:r>
              <a:rPr lang="en-US"/>
              <a:t> </a:t>
            </a:r>
            <a:r>
              <a:rPr lang="en-US">
                <a:latin typeface="Courier New" pitchFamily="49" charset="0"/>
              </a:rPr>
              <a:t>KEY</a:t>
            </a:r>
            <a:r>
              <a:rPr lang="en-US"/>
              <a:t> constraint. This restriction prevents a row trigger from seeing an inconsistent set of data.</a:t>
            </a:r>
          </a:p>
        </p:txBody>
      </p:sp>
      <p:sp>
        <p:nvSpPr>
          <p:cNvPr id="389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9CEA14F-02DF-4E89-A569-91962E9E6B10}" type="slidenum">
              <a:rPr lang="en-US" smtClean="0">
                <a:solidFill>
                  <a:srgbClr val="000000"/>
                </a:solidFill>
                <a:latin typeface="Arial" charset="0"/>
              </a:rPr>
              <a:pPr>
                <a:defRPr/>
              </a:pPr>
              <a:t>411</a:t>
            </a:fld>
            <a:endParaRPr lang="en-US">
              <a:solidFill>
                <a:srgbClr val="000000"/>
              </a:solidFill>
              <a:latin typeface="Arial" charset="0"/>
            </a:endParaRPr>
          </a:p>
        </p:txBody>
      </p:sp>
    </p:spTree>
    <p:extLst>
      <p:ext uri="{BB962C8B-B14F-4D97-AF65-F5344CB8AC3E}">
        <p14:creationId xmlns:p14="http://schemas.microsoft.com/office/powerpoint/2010/main" val="832378646"/>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CHECK_SALARY</a:t>
            </a:r>
            <a:r>
              <a:rPr lang="en-US"/>
              <a:t> trigger in the slide example attempts to guarantee that whenever a new employee is added to the </a:t>
            </a:r>
            <a:r>
              <a:rPr lang="en-US">
                <a:latin typeface="Courier New" pitchFamily="49" charset="0"/>
              </a:rPr>
              <a:t>EMPLOYEES</a:t>
            </a:r>
            <a:r>
              <a:rPr lang="en-US"/>
              <a:t> table or whenever an existing employee’s salary or job ID is changed, the employee’s salary falls within the established salary range for the employee’s job.</a:t>
            </a:r>
          </a:p>
          <a:p>
            <a:pPr lvl="1" eaLnBrk="1" hangingPunct="1"/>
            <a:r>
              <a:rPr lang="en-US"/>
              <a:t>When an employee record is updated, the </a:t>
            </a:r>
            <a:r>
              <a:rPr lang="en-US">
                <a:latin typeface="Courier New" pitchFamily="49" charset="0"/>
              </a:rPr>
              <a:t>CHECK_SALARY</a:t>
            </a:r>
            <a:r>
              <a:rPr lang="en-US"/>
              <a:t> trigger is fired for each row that is updated. The trigger code queries the same table that is being updated. Therefore, it is said that the </a:t>
            </a:r>
            <a:r>
              <a:rPr lang="en-US">
                <a:latin typeface="Courier New" pitchFamily="49" charset="0"/>
              </a:rPr>
              <a:t>EMPLOYEES</a:t>
            </a:r>
            <a:r>
              <a:rPr lang="en-US"/>
              <a:t> table is a mutating table.</a:t>
            </a:r>
          </a:p>
        </p:txBody>
      </p:sp>
      <p:sp>
        <p:nvSpPr>
          <p:cNvPr id="399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A678382A-2395-48E8-9FEB-E6EF9A1A6B8A}" type="slidenum">
              <a:rPr lang="en-US" smtClean="0">
                <a:solidFill>
                  <a:srgbClr val="000000"/>
                </a:solidFill>
                <a:latin typeface="Arial" charset="0"/>
              </a:rPr>
              <a:pPr>
                <a:defRPr/>
              </a:pPr>
              <a:t>412</a:t>
            </a:fld>
            <a:endParaRPr lang="en-US">
              <a:solidFill>
                <a:srgbClr val="000000"/>
              </a:solidFill>
              <a:latin typeface="Arial" charset="0"/>
            </a:endParaRPr>
          </a:p>
        </p:txBody>
      </p:sp>
    </p:spTree>
    <p:extLst>
      <p:ext uri="{BB962C8B-B14F-4D97-AF65-F5344CB8AC3E}">
        <p14:creationId xmlns:p14="http://schemas.microsoft.com/office/powerpoint/2010/main" val="2131256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Rot="1" noChangeAspect="1" noChangeArrowheads="1" noTextEdit="1"/>
          </p:cNvSpPr>
          <p:nvPr>
            <p:ph type="sldImg"/>
          </p:nvPr>
        </p:nvSpPr>
        <p:spPr>
          <a:ln/>
        </p:spPr>
      </p:sp>
      <p:sp>
        <p:nvSpPr>
          <p:cNvPr id="1746947" name="Rectangle 3"/>
          <p:cNvSpPr>
            <a:spLocks noGrp="1" noChangeArrowheads="1"/>
          </p:cNvSpPr>
          <p:nvPr>
            <p:ph type="body" idx="1"/>
          </p:nvPr>
        </p:nvSpPr>
        <p:spPr>
          <a:noFill/>
          <a:ln/>
        </p:spPr>
        <p:txBody>
          <a:bodyPr/>
          <a:lstStyle/>
          <a:p>
            <a:pPr lvl="1" eaLnBrk="1" hangingPunct="1"/>
            <a:r>
              <a:rPr lang="en-US"/>
              <a:t>An anonymous PL/SQL block is a basic, unnamed unit of a PL/SQL program. It consists of a set of SQL or PL/SQL statements to perform a logical function. The declarative part is the first part of a PL/SQL block and is used for declaring objects such as variables, constants, cursors, and definitions of error situations called </a:t>
            </a:r>
            <a:r>
              <a:rPr lang="en-US" i="1"/>
              <a:t>exceptions</a:t>
            </a:r>
            <a:r>
              <a:rPr lang="en-US"/>
              <a:t>. </a:t>
            </a:r>
          </a:p>
          <a:p>
            <a:pPr lvl="1" eaLnBrk="1" hangingPunct="1"/>
            <a:r>
              <a:rPr lang="en-US"/>
              <a:t>In this lesson, you learned how to declare variables in the declarative section. You saw some of the guidelines for declaring variables. You learned how to initialize variables when you declare them. </a:t>
            </a:r>
          </a:p>
          <a:p>
            <a:pPr lvl="1" eaLnBrk="1" hangingPunct="1"/>
            <a:r>
              <a:rPr lang="en-US"/>
              <a:t>The executable part of a PL/SQL block is the mandatory part and contains SQL and PL/SQL statements for querying and manipulating data. You learned how to initialize variables in the executable section and also how to use them and manipulate the values of variables.</a:t>
            </a:r>
          </a:p>
        </p:txBody>
      </p:sp>
      <p:sp>
        <p:nvSpPr>
          <p:cNvPr id="6451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CD599113-6FEA-4C17-873C-FEF9E555155A}" type="slidenum">
              <a:rPr lang="en-US" smtClean="0">
                <a:solidFill>
                  <a:srgbClr val="000000"/>
                </a:solidFill>
              </a:rPr>
              <a:pPr eaLnBrk="1" hangingPunct="1">
                <a:defRPr/>
              </a:pPr>
              <a:t>44</a:t>
            </a:fld>
            <a:endParaRPr lang="en-US">
              <a:solidFill>
                <a:srgbClr val="000000"/>
              </a:solidFill>
            </a:endParaRPr>
          </a:p>
        </p:txBody>
      </p:sp>
    </p:spTree>
    <p:extLst>
      <p:ext uri="{BB962C8B-B14F-4D97-AF65-F5344CB8AC3E}">
        <p14:creationId xmlns:p14="http://schemas.microsoft.com/office/powerpoint/2010/main" val="172742533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cs typeface="Times New Roman" pitchFamily="18" charset="0"/>
              </a:rPr>
              <a:t>In the example in the slide, the trigger code tries to read or select data from a mutating table.</a:t>
            </a:r>
            <a:r>
              <a:rPr lang="en-US"/>
              <a:t> </a:t>
            </a:r>
          </a:p>
          <a:p>
            <a:pPr lvl="1" eaLnBrk="1" hangingPunct="1"/>
            <a:r>
              <a:rPr lang="en-US"/>
              <a:t>If you restrict the salary within a range between the minimum existing value and the maximum existing value, then you get a run-time error. The </a:t>
            </a:r>
            <a:r>
              <a:rPr lang="en-US">
                <a:latin typeface="Courier New" pitchFamily="49" charset="0"/>
              </a:rPr>
              <a:t>EMPLOYEES</a:t>
            </a:r>
            <a:r>
              <a:rPr lang="en-US"/>
              <a:t> table is mutating, or in a state of change; therefore, the trigger cannot read from it. </a:t>
            </a:r>
          </a:p>
          <a:p>
            <a:pPr lvl="1" eaLnBrk="1" hangingPunct="1"/>
            <a:r>
              <a:rPr lang="en-US"/>
              <a:t>Remember that functions can also cause a mutating table error when they are invoked in a DML statement.</a:t>
            </a:r>
          </a:p>
          <a:p>
            <a:pPr lvl="1" eaLnBrk="1" hangingPunct="1"/>
            <a:r>
              <a:rPr lang="en-US" b="1"/>
              <a:t>Possible Solutions</a:t>
            </a:r>
          </a:p>
          <a:p>
            <a:pPr lvl="1" eaLnBrk="1" hangingPunct="1"/>
            <a:r>
              <a:rPr lang="en-US"/>
              <a:t>Possible solutions to this mutating table problem include the following:</a:t>
            </a:r>
          </a:p>
          <a:p>
            <a:pPr lvl="2" eaLnBrk="1" hangingPunct="1"/>
            <a:r>
              <a:rPr lang="en-US"/>
              <a:t>Use a compound trigger as described earlier in this lesson. </a:t>
            </a:r>
          </a:p>
          <a:p>
            <a:pPr lvl="2" eaLnBrk="1" hangingPunct="1"/>
            <a:r>
              <a:rPr lang="en-US"/>
              <a:t>Store the summary data (the minimum salaries and the maximum salaries) in another summary table, which is kept up-to-date with other DML triggers.</a:t>
            </a:r>
          </a:p>
          <a:p>
            <a:pPr lvl="2" eaLnBrk="1" hangingPunct="1"/>
            <a:r>
              <a:rPr lang="en-US"/>
              <a:t>Store the summary data in a PL/SQL package, and access the data from the package. This can be done in a </a:t>
            </a:r>
            <a:r>
              <a:rPr lang="en-US">
                <a:latin typeface="Courier New" pitchFamily="49" charset="0"/>
              </a:rPr>
              <a:t>BEFORE</a:t>
            </a:r>
            <a:r>
              <a:rPr lang="en-US"/>
              <a:t> statement trigger.</a:t>
            </a:r>
          </a:p>
          <a:p>
            <a:pPr lvl="1" eaLnBrk="1" hangingPunct="1"/>
            <a:r>
              <a:rPr lang="en-US"/>
              <a:t>Depending on the nature of the problem, a solution can become more convoluted and difficult to solve. In this case, consider implementing the rules in the application or middle tier and avoid using database triggers to perform overly complex business rules. An insert statement in the code example in the slide will not generate a mutating table example.</a:t>
            </a:r>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8BC4FBBE-BA0F-45E6-AC4C-24B4B76E7A01}" type="slidenum">
              <a:rPr lang="en-US" smtClean="0">
                <a:solidFill>
                  <a:srgbClr val="000000"/>
                </a:solidFill>
                <a:latin typeface="Arial" charset="0"/>
              </a:rPr>
              <a:pPr>
                <a:defRPr/>
              </a:pPr>
              <a:t>413</a:t>
            </a:fld>
            <a:endParaRPr lang="en-US">
              <a:solidFill>
                <a:srgbClr val="000000"/>
              </a:solidFill>
              <a:latin typeface="Arial" charset="0"/>
            </a:endParaRPr>
          </a:p>
        </p:txBody>
      </p:sp>
    </p:spTree>
    <p:extLst>
      <p:ext uri="{BB962C8B-B14F-4D97-AF65-F5344CB8AC3E}">
        <p14:creationId xmlns:p14="http://schemas.microsoft.com/office/powerpoint/2010/main" val="171404004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a:t>
            </a:r>
            <a:r>
              <a:rPr lang="en-US" dirty="0">
                <a:latin typeface="Courier New" pitchFamily="49" charset="0"/>
              </a:rPr>
              <a:t>CHECK_SALARY</a:t>
            </a:r>
            <a:r>
              <a:rPr lang="en-US" dirty="0"/>
              <a:t> compound trigger resolves the mutating table error in the earlier example. This is achieved by storing the values in PL/SQL collections, and then performing a bulk insert/update in the “before statement” section of the compound trigger. </a:t>
            </a:r>
            <a:r>
              <a:rPr lang="en-US" i="1" dirty="0"/>
              <a:t>This is a 19c only code</a:t>
            </a:r>
            <a:r>
              <a:rPr lang="en-US" dirty="0"/>
              <a:t>. In the example in the slide, PL/SQL collections are used. The element types used are based on the </a:t>
            </a:r>
            <a:r>
              <a:rPr lang="en-US" dirty="0">
                <a:latin typeface="Courier New" pitchFamily="49" charset="0"/>
              </a:rPr>
              <a:t>SALARY</a:t>
            </a:r>
            <a:r>
              <a:rPr lang="en-US" dirty="0"/>
              <a:t> and </a:t>
            </a:r>
            <a:r>
              <a:rPr lang="en-US" dirty="0">
                <a:latin typeface="Courier New" pitchFamily="49" charset="0"/>
              </a:rPr>
              <a:t>DEPARTMENT_ID</a:t>
            </a:r>
            <a:r>
              <a:rPr lang="en-US" dirty="0"/>
              <a:t> columns from the </a:t>
            </a:r>
            <a:r>
              <a:rPr lang="en-US" dirty="0">
                <a:latin typeface="Courier New" pitchFamily="49" charset="0"/>
              </a:rPr>
              <a:t>EMPLOYEES</a:t>
            </a:r>
            <a:r>
              <a:rPr lang="en-US" dirty="0"/>
              <a:t> table. To create collections, you define a collection type, and then declare variables of that type. Collections are instantiated when you enter a block or subprogram, and cease to exist when you exit. </a:t>
            </a:r>
            <a:r>
              <a:rPr lang="en-US" dirty="0" err="1">
                <a:latin typeface="Courier New" pitchFamily="49" charset="0"/>
              </a:rPr>
              <a:t>min_salaries</a:t>
            </a:r>
            <a:r>
              <a:rPr lang="en-US" dirty="0"/>
              <a:t> is used to hold the minimum salary for each department and </a:t>
            </a:r>
            <a:r>
              <a:rPr lang="en-US" dirty="0" err="1">
                <a:latin typeface="Courier New" pitchFamily="49" charset="0"/>
              </a:rPr>
              <a:t>max_salaries</a:t>
            </a:r>
            <a:r>
              <a:rPr lang="en-US" dirty="0"/>
              <a:t> is used to hold the maximum salary for each department. </a:t>
            </a:r>
          </a:p>
          <a:p>
            <a:pPr lvl="1" eaLnBrk="1" hangingPunct="1"/>
            <a:r>
              <a:rPr lang="en-US" dirty="0" err="1">
                <a:latin typeface="Courier New" pitchFamily="49" charset="0"/>
              </a:rPr>
              <a:t>department_ids</a:t>
            </a:r>
            <a:r>
              <a:rPr lang="en-US" dirty="0"/>
              <a:t> is used to hold the department IDs. If the employee who earns the minimum or maximum salary does not have an assigned department, you use the NVL function to store –1 for the department id instead of </a:t>
            </a:r>
            <a:r>
              <a:rPr lang="en-US" dirty="0">
                <a:latin typeface="Courier New" pitchFamily="49" charset="0"/>
              </a:rPr>
              <a:t>NULL</a:t>
            </a:r>
            <a:r>
              <a:rPr lang="en-US" dirty="0"/>
              <a:t>. Next, you collect the minimum salary, maximum salary, and the department ID using a bulk insert into the </a:t>
            </a:r>
            <a:r>
              <a:rPr lang="en-US" dirty="0" err="1">
                <a:latin typeface="Courier New" pitchFamily="49" charset="0"/>
              </a:rPr>
              <a:t>min_salaries</a:t>
            </a:r>
            <a:r>
              <a:rPr lang="en-US" dirty="0"/>
              <a:t>, </a:t>
            </a:r>
            <a:r>
              <a:rPr lang="en-US" dirty="0" err="1">
                <a:latin typeface="Courier New" pitchFamily="49" charset="0"/>
              </a:rPr>
              <a:t>max_salaries</a:t>
            </a:r>
            <a:r>
              <a:rPr lang="en-US" dirty="0"/>
              <a:t>, and </a:t>
            </a:r>
            <a:r>
              <a:rPr lang="en-US" dirty="0" err="1">
                <a:latin typeface="Courier New" pitchFamily="49" charset="0"/>
              </a:rPr>
              <a:t>department_ids</a:t>
            </a:r>
            <a:r>
              <a:rPr lang="en-US" dirty="0"/>
              <a:t> respectively grouped by department ID. The select statement returns 13 rows. The values of the </a:t>
            </a:r>
            <a:r>
              <a:rPr lang="en-US" dirty="0" err="1"/>
              <a:t>department_ids</a:t>
            </a:r>
            <a:r>
              <a:rPr lang="en-US" dirty="0"/>
              <a:t> are used as an index for the </a:t>
            </a:r>
            <a:r>
              <a:rPr lang="en-US" dirty="0" err="1">
                <a:latin typeface="Courier New" pitchFamily="49" charset="0"/>
              </a:rPr>
              <a:t>department_min_salaries</a:t>
            </a:r>
            <a:r>
              <a:rPr lang="en-US" dirty="0"/>
              <a:t> and </a:t>
            </a:r>
            <a:r>
              <a:rPr lang="en-US" dirty="0" err="1">
                <a:latin typeface="Courier New" pitchFamily="49" charset="0"/>
              </a:rPr>
              <a:t>department_max_salaries</a:t>
            </a:r>
            <a:r>
              <a:rPr lang="en-US" dirty="0"/>
              <a:t> tables. Therefore, the index for those two tables (</a:t>
            </a:r>
            <a:r>
              <a:rPr lang="en-US" dirty="0">
                <a:latin typeface="Courier New" pitchFamily="49" charset="0"/>
              </a:rPr>
              <a:t>VARCHAR2</a:t>
            </a:r>
            <a:r>
              <a:rPr lang="en-US" dirty="0"/>
              <a:t>) represents the actual</a:t>
            </a:r>
            <a:br>
              <a:rPr lang="en-US" dirty="0"/>
            </a:br>
            <a:r>
              <a:rPr lang="en-US" dirty="0"/>
              <a:t> </a:t>
            </a:r>
            <a:r>
              <a:rPr lang="en-US" dirty="0" err="1">
                <a:latin typeface="Courier New" pitchFamily="49" charset="0"/>
              </a:rPr>
              <a:t>department_ids</a:t>
            </a:r>
            <a:r>
              <a:rPr lang="en-US" dirty="0"/>
              <a:t>.</a:t>
            </a:r>
          </a:p>
        </p:txBody>
      </p:sp>
      <p:sp>
        <p:nvSpPr>
          <p:cNvPr id="419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15CE1781-3970-4D3B-A3AB-EBEDC25449AD}" type="slidenum">
              <a:rPr lang="en-US" smtClean="0">
                <a:solidFill>
                  <a:srgbClr val="000000"/>
                </a:solidFill>
                <a:latin typeface="Arial" charset="0"/>
              </a:rPr>
              <a:pPr>
                <a:defRPr/>
              </a:pPr>
              <a:t>414</a:t>
            </a:fld>
            <a:endParaRPr lang="en-US">
              <a:solidFill>
                <a:srgbClr val="000000"/>
              </a:solidFill>
              <a:latin typeface="Arial" charset="0"/>
            </a:endParaRPr>
          </a:p>
        </p:txBody>
      </p:sp>
    </p:spTree>
    <p:extLst>
      <p:ext uri="{BB962C8B-B14F-4D97-AF65-F5344CB8AC3E}">
        <p14:creationId xmlns:p14="http://schemas.microsoft.com/office/powerpoint/2010/main" val="9671741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Rot="1" noChangeAspect="1" noChangeArrowheads="1" noTextEdit="1"/>
          </p:cNvSpPr>
          <p:nvPr>
            <p:ph type="sldImg"/>
          </p:nvPr>
        </p:nvSpPr>
        <p:spPr>
          <a:ln/>
        </p:spPr>
      </p:sp>
      <p:sp>
        <p:nvSpPr>
          <p:cNvPr id="51203"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After each row is added, if the new salary is less than the minimum salary for that department or greater than the department’s maximum salary, then an error message is displayed. </a:t>
            </a:r>
          </a:p>
          <a:p>
            <a:pPr lvl="1" eaLnBrk="1" hangingPunct="1"/>
            <a:r>
              <a:rPr lang="en-US"/>
              <a:t>To test the newly created compound trigger, issue the following statement:</a:t>
            </a:r>
          </a:p>
          <a:p>
            <a:pPr lvl="4"/>
            <a:r>
              <a:rPr lang="en-US"/>
              <a:t>UPDATE employees</a:t>
            </a:r>
          </a:p>
          <a:p>
            <a:pPr lvl="4"/>
            <a:r>
              <a:rPr lang="en-US"/>
              <a:t>SET salary = 3400</a:t>
            </a:r>
          </a:p>
          <a:p>
            <a:pPr lvl="4"/>
            <a:r>
              <a:rPr lang="en-US"/>
              <a:t>WHERE last_name = 'Stiles';</a:t>
            </a:r>
          </a:p>
          <a:p>
            <a:pPr lvl="1" eaLnBrk="1" hangingPunct="1"/>
            <a:endParaRPr lang="en-US"/>
          </a:p>
          <a:p>
            <a:pPr lvl="1" eaLnBrk="1" hangingPunct="1"/>
            <a:endParaRPr lang="en-US"/>
          </a:p>
          <a:p>
            <a:pPr lvl="1" eaLnBrk="1" hangingPunct="1"/>
            <a:r>
              <a:rPr lang="en-US"/>
              <a:t>To ensure that the salary for employee Stiles was updated, issue the following query using the F9 key in SQL Developer:</a:t>
            </a:r>
            <a:endParaRPr lang="en-US">
              <a:latin typeface="Courier New" pitchFamily="49" charset="0"/>
            </a:endParaRPr>
          </a:p>
          <a:p>
            <a:pPr lvl="4"/>
            <a:r>
              <a:rPr lang="en-US"/>
              <a:t>SELECT employee_id, first_name, last_name, job_id, department_id, 	       	salary</a:t>
            </a:r>
          </a:p>
          <a:p>
            <a:pPr lvl="4"/>
            <a:r>
              <a:rPr lang="en-US"/>
              <a:t>FROM employees</a:t>
            </a:r>
          </a:p>
          <a:p>
            <a:pPr lvl="4"/>
            <a:r>
              <a:rPr lang="en-US"/>
              <a:t>WHERE last_name = 'Stiles';</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1" y="8081683"/>
            <a:ext cx="4718171" cy="3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5120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6479021"/>
            <a:ext cx="2538962" cy="39112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4"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B806EB1D-0F7A-419C-B269-5F5AE1D3D8CD}" type="slidenum">
              <a:rPr lang="en-US" smtClean="0">
                <a:solidFill>
                  <a:srgbClr val="000000"/>
                </a:solidFill>
                <a:latin typeface="Arial" charset="0"/>
              </a:rPr>
              <a:pPr>
                <a:defRPr/>
              </a:pPr>
              <a:t>415</a:t>
            </a:fld>
            <a:endParaRPr lang="en-US">
              <a:solidFill>
                <a:srgbClr val="000000"/>
              </a:solidFill>
              <a:latin typeface="Arial" charset="0"/>
            </a:endParaRPr>
          </a:p>
        </p:txBody>
      </p:sp>
    </p:spTree>
    <p:extLst>
      <p:ext uri="{BB962C8B-B14F-4D97-AF65-F5344CB8AC3E}">
        <p14:creationId xmlns:p14="http://schemas.microsoft.com/office/powerpoint/2010/main" val="181252921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specify one or more types of DDL statements that can cause the trigger to fire. You can create triggers for these events on </a:t>
            </a:r>
            <a:r>
              <a:rPr lang="en-US">
                <a:latin typeface="Courier New" pitchFamily="49" charset="0"/>
              </a:rPr>
              <a:t>DATABASE</a:t>
            </a:r>
            <a:r>
              <a:rPr lang="en-US"/>
              <a:t> or </a:t>
            </a:r>
            <a:r>
              <a:rPr lang="en-US">
                <a:latin typeface="Courier New" pitchFamily="49" charset="0"/>
              </a:rPr>
              <a:t>SCHEMA</a:t>
            </a:r>
            <a:r>
              <a:rPr lang="en-US"/>
              <a:t> unless otherwise noted. You can also specify </a:t>
            </a:r>
            <a:r>
              <a:rPr lang="en-US">
                <a:latin typeface="Courier New" pitchFamily="49" charset="0"/>
              </a:rPr>
              <a:t>BEFORE</a:t>
            </a:r>
            <a:r>
              <a:rPr lang="en-US"/>
              <a:t> and </a:t>
            </a:r>
            <a:r>
              <a:rPr lang="en-US">
                <a:latin typeface="Courier New" pitchFamily="49" charset="0"/>
              </a:rPr>
              <a:t>AFTER</a:t>
            </a:r>
            <a:r>
              <a:rPr lang="en-US"/>
              <a:t> for the timing of the trigger. The Oracle database fires the trigger in the existing user transaction.</a:t>
            </a:r>
          </a:p>
          <a:p>
            <a:pPr lvl="1" eaLnBrk="1" hangingPunct="1"/>
            <a:r>
              <a:rPr lang="en-US"/>
              <a:t>You cannot specify as a triggering event any DDL operation performed through a PL/SQL procedure.</a:t>
            </a:r>
          </a:p>
          <a:p>
            <a:pPr lvl="1" eaLnBrk="1" hangingPunct="1"/>
            <a:r>
              <a:rPr lang="en-US"/>
              <a:t>The trigger body in the syntax in the slide represents a complete PL/SQL block.	</a:t>
            </a:r>
            <a:endParaRPr lang="en-US" b="1"/>
          </a:p>
          <a:p>
            <a:pPr lvl="1" eaLnBrk="1" hangingPunct="1"/>
            <a:r>
              <a:rPr lang="en-US"/>
              <a:t>DDL triggers fire only if the object being created is a cluster, function, index, package, procedure, role, sequence, synonym, table, tablespace, trigger, type, view, or user.</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32C2563-A26D-4F6F-AFC1-05D13DBF8226}" type="slidenum">
              <a:rPr lang="en-US" smtClean="0">
                <a:solidFill>
                  <a:srgbClr val="000000"/>
                </a:solidFill>
                <a:latin typeface="Arial" charset="0"/>
              </a:rPr>
              <a:pPr>
                <a:defRPr/>
              </a:pPr>
              <a:t>416</a:t>
            </a:fld>
            <a:endParaRPr lang="en-US">
              <a:solidFill>
                <a:srgbClr val="000000"/>
              </a:solidFill>
              <a:latin typeface="Arial" charset="0"/>
            </a:endParaRPr>
          </a:p>
        </p:txBody>
      </p:sp>
    </p:spTree>
    <p:extLst>
      <p:ext uri="{BB962C8B-B14F-4D97-AF65-F5344CB8AC3E}">
        <p14:creationId xmlns:p14="http://schemas.microsoft.com/office/powerpoint/2010/main" val="32007168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Database Triggers</a:t>
            </a:r>
          </a:p>
          <a:p>
            <a:pPr lvl="1" eaLnBrk="1" hangingPunct="1"/>
            <a:r>
              <a:rPr lang="en-US"/>
              <a:t>Before coding the trigger body, decide on the components of the trigger.</a:t>
            </a:r>
          </a:p>
          <a:p>
            <a:pPr lvl="1" eaLnBrk="1" hangingPunct="1"/>
            <a:r>
              <a:rPr lang="en-US"/>
              <a:t>Triggers on system events can be defined at the database or schema level. For example, a database shutdown trigger is defined at the database level. Triggers on data definition language (DDL) statements, or a user logging on or off, can also be defined at either the database level or schema level. Triggers on data manipulation language (DML) statements are defined on a specific table or a view.</a:t>
            </a:r>
          </a:p>
          <a:p>
            <a:pPr lvl="1" eaLnBrk="1" hangingPunct="1"/>
            <a:r>
              <a:rPr lang="en-US"/>
              <a:t>A trigger defined at the database level fires for all users whereas a trigger defined at the schema or table level fires only when the triggering event involves that schema or table. </a:t>
            </a:r>
          </a:p>
          <a:p>
            <a:pPr lvl="1" eaLnBrk="1" hangingPunct="1"/>
            <a:r>
              <a:rPr lang="en-US"/>
              <a:t>Triggering events that can cause a trigger to fire:</a:t>
            </a:r>
          </a:p>
          <a:p>
            <a:pPr lvl="2" eaLnBrk="1" hangingPunct="1"/>
            <a:r>
              <a:rPr lang="en-US"/>
              <a:t>A data definition statement on an object in the database or schema</a:t>
            </a:r>
          </a:p>
          <a:p>
            <a:pPr lvl="2" eaLnBrk="1" hangingPunct="1"/>
            <a:r>
              <a:rPr lang="en-US"/>
              <a:t>A specific user (or any user) logging on or off</a:t>
            </a:r>
          </a:p>
          <a:p>
            <a:pPr lvl="2" eaLnBrk="1" hangingPunct="1"/>
            <a:r>
              <a:rPr lang="en-US"/>
              <a:t>A database shutdown or startup</a:t>
            </a:r>
          </a:p>
          <a:p>
            <a:pPr lvl="2" eaLnBrk="1" hangingPunct="1"/>
            <a:r>
              <a:rPr lang="en-US"/>
              <a:t>Any error that occurs</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CD64D467-472B-46F0-9D4F-BE0FA1982EAA}" type="slidenum">
              <a:rPr lang="en-US" smtClean="0">
                <a:solidFill>
                  <a:srgbClr val="000000"/>
                </a:solidFill>
                <a:latin typeface="Arial" charset="0"/>
              </a:rPr>
              <a:pPr>
                <a:defRPr/>
              </a:pPr>
              <a:t>417</a:t>
            </a:fld>
            <a:endParaRPr lang="en-US">
              <a:solidFill>
                <a:srgbClr val="000000"/>
              </a:solidFill>
              <a:latin typeface="Arial" charset="0"/>
            </a:endParaRPr>
          </a:p>
        </p:txBody>
      </p:sp>
    </p:spTree>
    <p:extLst>
      <p:ext uri="{BB962C8B-B14F-4D97-AF65-F5344CB8AC3E}">
        <p14:creationId xmlns:p14="http://schemas.microsoft.com/office/powerpoint/2010/main" val="105689747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triggers for the events listed in the table in the slide on </a:t>
            </a:r>
            <a:r>
              <a:rPr lang="en-US">
                <a:latin typeface="Courier New" pitchFamily="49" charset="0"/>
              </a:rPr>
              <a:t>DATABASE</a:t>
            </a:r>
            <a:r>
              <a:rPr lang="en-US"/>
              <a:t> or </a:t>
            </a:r>
            <a:r>
              <a:rPr lang="en-US">
                <a:latin typeface="Courier New" pitchFamily="49" charset="0"/>
              </a:rPr>
              <a:t>SCHEMA</a:t>
            </a:r>
            <a:r>
              <a:rPr lang="en-US"/>
              <a:t>, except </a:t>
            </a:r>
            <a:r>
              <a:rPr lang="en-US">
                <a:latin typeface="Courier New" pitchFamily="49" charset="0"/>
              </a:rPr>
              <a:t>SHUTDOWN</a:t>
            </a:r>
            <a:r>
              <a:rPr lang="en-US"/>
              <a:t> and </a:t>
            </a:r>
            <a:r>
              <a:rPr lang="en-US">
                <a:latin typeface="Courier New" pitchFamily="49" charset="0"/>
              </a:rPr>
              <a:t>STARTUP</a:t>
            </a:r>
            <a:r>
              <a:rPr lang="en-US"/>
              <a:t>, which apply only to </a:t>
            </a:r>
            <a:r>
              <a:rPr lang="en-US">
                <a:latin typeface="Courier New" pitchFamily="49" charset="0"/>
              </a:rPr>
              <a:t>DATABASE</a:t>
            </a:r>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E495CDD2-7491-42C1-8914-24E93DD27D27}" type="slidenum">
              <a:rPr lang="en-US" smtClean="0">
                <a:solidFill>
                  <a:srgbClr val="000000"/>
                </a:solidFill>
                <a:latin typeface="Arial" charset="0"/>
              </a:rPr>
              <a:pPr>
                <a:defRPr/>
              </a:pPr>
              <a:t>418</a:t>
            </a:fld>
            <a:endParaRPr lang="en-US">
              <a:solidFill>
                <a:srgbClr val="000000"/>
              </a:solidFill>
              <a:latin typeface="Arial" charset="0"/>
            </a:endParaRPr>
          </a:p>
        </p:txBody>
      </p:sp>
    </p:spTree>
    <p:extLst>
      <p:ext uri="{BB962C8B-B14F-4D97-AF65-F5344CB8AC3E}">
        <p14:creationId xmlns:p14="http://schemas.microsoft.com/office/powerpoint/2010/main" val="118156849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these triggers to monitor how often you log on and off, or you may want to write a report that monitors the length of time for which you are logged on. When you specify </a:t>
            </a:r>
            <a:r>
              <a:rPr lang="en-US">
                <a:latin typeface="Courier New" pitchFamily="49" charset="0"/>
              </a:rPr>
              <a:t>ON</a:t>
            </a:r>
            <a:r>
              <a:rPr lang="en-US"/>
              <a:t> </a:t>
            </a:r>
            <a:r>
              <a:rPr lang="en-US">
                <a:latin typeface="Courier New" pitchFamily="49" charset="0"/>
              </a:rPr>
              <a:t>SCHEMA</a:t>
            </a:r>
            <a:r>
              <a:rPr lang="en-US"/>
              <a:t>, the trigger fires for the specific user. If you specify </a:t>
            </a:r>
            <a:r>
              <a:rPr lang="en-US">
                <a:latin typeface="Courier New" pitchFamily="49" charset="0"/>
              </a:rPr>
              <a:t>ON</a:t>
            </a:r>
            <a:r>
              <a:rPr lang="en-US"/>
              <a:t> </a:t>
            </a:r>
            <a:r>
              <a:rPr lang="en-US">
                <a:latin typeface="Courier New" pitchFamily="49" charset="0"/>
              </a:rPr>
              <a:t>DATABASE</a:t>
            </a:r>
            <a:r>
              <a:rPr lang="en-US"/>
              <a:t>, the trigger fires for all users.</a:t>
            </a:r>
          </a:p>
          <a:p>
            <a:pPr lvl="1" eaLnBrk="1" hangingPunct="1"/>
            <a:r>
              <a:rPr lang="en-US"/>
              <a:t>The definition of the </a:t>
            </a:r>
            <a:r>
              <a:rPr lang="en-US">
                <a:latin typeface="Courier New" pitchFamily="49" charset="0"/>
              </a:rPr>
              <a:t>log_trig_table</a:t>
            </a:r>
            <a:r>
              <a:rPr lang="en-US"/>
              <a:t> used in the slide examples is as follows: </a:t>
            </a:r>
          </a:p>
          <a:p>
            <a:pPr lvl="4" eaLnBrk="1" hangingPunct="1"/>
            <a:r>
              <a:rPr lang="en-US"/>
              <a:t>CREATE TABLE log_trig_table(</a:t>
            </a:r>
          </a:p>
          <a:p>
            <a:pPr lvl="4" eaLnBrk="1" hangingPunct="1"/>
            <a:r>
              <a:rPr lang="en-US"/>
              <a:t>  user_id  VARCHAR2(30),</a:t>
            </a:r>
          </a:p>
          <a:p>
            <a:pPr lvl="4" eaLnBrk="1" hangingPunct="1"/>
            <a:r>
              <a:rPr lang="en-US"/>
              <a:t>  log_date DATE,</a:t>
            </a:r>
          </a:p>
          <a:p>
            <a:pPr lvl="4" eaLnBrk="1" hangingPunct="1"/>
            <a:r>
              <a:rPr lang="en-US"/>
              <a:t>  action  VARCHAR2(40)) </a:t>
            </a:r>
          </a:p>
          <a:p>
            <a:pPr lvl="4" eaLnBrk="1" hangingPunct="1"/>
            <a:r>
              <a:rPr lang="en-US"/>
              <a:t>  /</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25D8AC6F-72E9-46D7-9E5C-AFE3F5927DB7}" type="slidenum">
              <a:rPr lang="en-US" smtClean="0">
                <a:solidFill>
                  <a:srgbClr val="000000"/>
                </a:solidFill>
                <a:latin typeface="Arial" charset="0"/>
              </a:rPr>
              <a:pPr>
                <a:defRPr/>
              </a:pPr>
              <a:t>419</a:t>
            </a:fld>
            <a:endParaRPr lang="en-US">
              <a:solidFill>
                <a:srgbClr val="000000"/>
              </a:solidFill>
              <a:latin typeface="Arial" charset="0"/>
            </a:endParaRPr>
          </a:p>
        </p:txBody>
      </p:sp>
    </p:spTree>
    <p:extLst>
      <p:ext uri="{BB962C8B-B14F-4D97-AF65-F5344CB8AC3E}">
        <p14:creationId xmlns:p14="http://schemas.microsoft.com/office/powerpoint/2010/main" val="153386347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a:t>
            </a:r>
            <a:r>
              <a:rPr lang="en-US">
                <a:solidFill>
                  <a:schemeClr val="tx1"/>
                </a:solidFill>
                <a:latin typeface="Courier New" pitchFamily="49" charset="0"/>
              </a:rPr>
              <a:t>CALL</a:t>
            </a:r>
            <a:r>
              <a:rPr lang="en-US">
                <a:solidFill>
                  <a:schemeClr val="tx1"/>
                </a:solidFill>
              </a:rPr>
              <a:t> statement</a:t>
            </a:r>
            <a:r>
              <a:rPr lang="en-US"/>
              <a:t> enables you to call</a:t>
            </a:r>
            <a:r>
              <a:rPr lang="en-US">
                <a:solidFill>
                  <a:srgbClr val="FC0128"/>
                </a:solidFill>
              </a:rPr>
              <a:t> </a:t>
            </a:r>
            <a:r>
              <a:rPr lang="en-US">
                <a:solidFill>
                  <a:schemeClr val="tx2"/>
                </a:solidFill>
              </a:rPr>
              <a:t>a</a:t>
            </a:r>
            <a:r>
              <a:rPr lang="en-US">
                <a:solidFill>
                  <a:srgbClr val="FC0128"/>
                </a:solidFill>
              </a:rPr>
              <a:t> </a:t>
            </a:r>
            <a:r>
              <a:rPr lang="en-US"/>
              <a:t>stored procedure, rather than code the PL/SQL body in the trigger itself. The procedure can be implemented in PL/SQL, C, or Java. </a:t>
            </a:r>
          </a:p>
          <a:p>
            <a:pPr lvl="1" eaLnBrk="1" hangingPunct="1"/>
            <a:r>
              <a:rPr lang="en-US"/>
              <a:t>The call can reference the trigger attributes :</a:t>
            </a:r>
            <a:r>
              <a:rPr lang="en-US">
                <a:latin typeface="Courier New" pitchFamily="49" charset="0"/>
              </a:rPr>
              <a:t>NEW</a:t>
            </a:r>
            <a:r>
              <a:rPr lang="en-US"/>
              <a:t> and :</a:t>
            </a:r>
            <a:r>
              <a:rPr lang="en-US">
                <a:latin typeface="Courier New" pitchFamily="49" charset="0"/>
              </a:rPr>
              <a:t>OLD</a:t>
            </a:r>
            <a:r>
              <a:rPr lang="en-US"/>
              <a:t> as parameters, as in the following example:</a:t>
            </a:r>
          </a:p>
          <a:p>
            <a:pPr lvl="4" eaLnBrk="1" hangingPunct="1">
              <a:lnSpc>
                <a:spcPct val="90000"/>
              </a:lnSpc>
            </a:pPr>
            <a:r>
              <a:rPr lang="en-US"/>
              <a:t>CREATE OR REPLACE TRIGGER salary_check</a:t>
            </a:r>
          </a:p>
          <a:p>
            <a:pPr lvl="4" eaLnBrk="1" hangingPunct="1">
              <a:lnSpc>
                <a:spcPct val="90000"/>
              </a:lnSpc>
            </a:pPr>
            <a:r>
              <a:rPr lang="en-US"/>
              <a:t>	BEFORE UPDATE OF salary, job_id ON employees</a:t>
            </a:r>
          </a:p>
          <a:p>
            <a:pPr lvl="4" eaLnBrk="1" hangingPunct="1">
              <a:lnSpc>
                <a:spcPct val="90000"/>
              </a:lnSpc>
            </a:pPr>
            <a:r>
              <a:rPr lang="en-US"/>
              <a:t>	FOR EACH ROW</a:t>
            </a:r>
          </a:p>
          <a:p>
            <a:pPr lvl="4" eaLnBrk="1" hangingPunct="1">
              <a:lnSpc>
                <a:spcPct val="90000"/>
              </a:lnSpc>
            </a:pPr>
            <a:r>
              <a:rPr lang="en-US"/>
              <a:t>	WHEN (NEW.job_id &lt;&gt; 'AD_PRES')</a:t>
            </a:r>
          </a:p>
          <a:p>
            <a:pPr lvl="4" eaLnBrk="1" hangingPunct="1">
              <a:lnSpc>
                <a:spcPct val="90000"/>
              </a:lnSpc>
            </a:pPr>
            <a:r>
              <a:rPr lang="en-US"/>
              <a:t>	CALL check_salary(:NEW.job_id, :NEW.salary)</a:t>
            </a:r>
          </a:p>
          <a:p>
            <a:pPr lvl="4" eaLnBrk="1" hangingPunct="1">
              <a:lnSpc>
                <a:spcPct val="90000"/>
              </a:lnSpc>
            </a:pPr>
            <a:endParaRPr lang="en-US" b="1"/>
          </a:p>
          <a:p>
            <a:pPr lvl="1" eaLnBrk="1" hangingPunct="1"/>
            <a:r>
              <a:rPr lang="en-US" b="1"/>
              <a:t>Note:</a:t>
            </a:r>
            <a:r>
              <a:rPr lang="en-US"/>
              <a:t> There is no semicolon at the end of the </a:t>
            </a:r>
            <a:r>
              <a:rPr lang="en-US">
                <a:latin typeface="Courier New" pitchFamily="49" charset="0"/>
              </a:rPr>
              <a:t>CALL</a:t>
            </a:r>
            <a:r>
              <a:rPr lang="en-US"/>
              <a:t> statement.</a:t>
            </a:r>
          </a:p>
          <a:p>
            <a:pPr lvl="1" eaLnBrk="1" hangingPunct="1"/>
            <a:r>
              <a:rPr lang="en-US"/>
              <a:t>In the preceding example, the trigger calls a </a:t>
            </a:r>
            <a:r>
              <a:rPr lang="en-US">
                <a:latin typeface="Courier New" pitchFamily="49" charset="0"/>
              </a:rPr>
              <a:t>check_salary</a:t>
            </a:r>
            <a:r>
              <a:rPr lang="en-US"/>
              <a:t> procedure. The procedure compares the new salary with the salary range for the new job ID from the </a:t>
            </a:r>
            <a:r>
              <a:rPr lang="en-US">
                <a:latin typeface="Courier New" pitchFamily="49" charset="0"/>
              </a:rPr>
              <a:t>JOBS</a:t>
            </a:r>
            <a:r>
              <a:rPr lang="en-US"/>
              <a:t> table.</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36BA0459-1FF5-4D70-9738-610BE96C4293}" type="slidenum">
              <a:rPr lang="en-US" smtClean="0">
                <a:solidFill>
                  <a:srgbClr val="000000"/>
                </a:solidFill>
                <a:latin typeface="Arial" charset="0"/>
              </a:rPr>
              <a:pPr>
                <a:defRPr/>
              </a:pPr>
              <a:t>420</a:t>
            </a:fld>
            <a:endParaRPr lang="en-US">
              <a:solidFill>
                <a:srgbClr val="000000"/>
              </a:solidFill>
              <a:latin typeface="Arial" charset="0"/>
            </a:endParaRPr>
          </a:p>
        </p:txBody>
      </p:sp>
    </p:spTree>
    <p:extLst>
      <p:ext uri="{BB962C8B-B14F-4D97-AF65-F5344CB8AC3E}">
        <p14:creationId xmlns:p14="http://schemas.microsoft.com/office/powerpoint/2010/main" val="175039409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use database triggers:</a:t>
            </a:r>
          </a:p>
          <a:p>
            <a:pPr lvl="2"/>
            <a:r>
              <a:rPr lang="en-US"/>
              <a:t>As alternatives to features provided by the Oracle server</a:t>
            </a:r>
          </a:p>
          <a:p>
            <a:pPr lvl="2"/>
            <a:r>
              <a:rPr lang="en-US"/>
              <a:t>If your requirements are more complex or more simple than those provided by the Oracle server</a:t>
            </a:r>
          </a:p>
          <a:p>
            <a:pPr lvl="2"/>
            <a:r>
              <a:rPr lang="en-US"/>
              <a:t>If your requirements are not provided by the Oracle server at all</a:t>
            </a:r>
          </a:p>
        </p:txBody>
      </p:sp>
      <p:sp>
        <p:nvSpPr>
          <p:cNvPr id="491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C3BA56F0-A31F-4431-871E-89CEA15B4895}" type="slidenum">
              <a:rPr lang="en-US" smtClean="0">
                <a:solidFill>
                  <a:srgbClr val="000000"/>
                </a:solidFill>
                <a:latin typeface="Arial" charset="0"/>
              </a:rPr>
              <a:pPr>
                <a:defRPr/>
              </a:pPr>
              <a:t>421</a:t>
            </a:fld>
            <a:endParaRPr lang="en-US">
              <a:solidFill>
                <a:srgbClr val="000000"/>
              </a:solidFill>
              <a:latin typeface="Arial" charset="0"/>
            </a:endParaRPr>
          </a:p>
        </p:txBody>
      </p:sp>
      <p:sp>
        <p:nvSpPr>
          <p:cNvPr id="573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4641135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create a trigger in your schema, you need the </a:t>
            </a:r>
            <a:r>
              <a:rPr lang="en-US">
                <a:latin typeface="Courier New" pitchFamily="49" charset="0"/>
              </a:rPr>
              <a:t>CREATE</a:t>
            </a:r>
            <a:r>
              <a:rPr lang="en-US"/>
              <a:t> </a:t>
            </a:r>
            <a:r>
              <a:rPr lang="en-US">
                <a:latin typeface="Courier New" pitchFamily="49" charset="0"/>
              </a:rPr>
              <a:t>TRIGGER</a:t>
            </a:r>
            <a:r>
              <a:rPr lang="en-US"/>
              <a:t> system privilege, and you must own the table specified in the triggering statement, have the </a:t>
            </a:r>
            <a:r>
              <a:rPr lang="en-US">
                <a:latin typeface="Courier New" pitchFamily="49" charset="0"/>
              </a:rPr>
              <a:t>ALTER</a:t>
            </a:r>
            <a:r>
              <a:rPr lang="en-US"/>
              <a:t> privilege for the table in the triggering statement, or have the </a:t>
            </a:r>
            <a:r>
              <a:rPr lang="en-US">
                <a:latin typeface="Courier New" pitchFamily="49" charset="0"/>
              </a:rPr>
              <a:t>ALTER</a:t>
            </a:r>
            <a:r>
              <a:rPr lang="en-US"/>
              <a:t> </a:t>
            </a:r>
            <a:r>
              <a:rPr lang="en-US">
                <a:latin typeface="Courier New" pitchFamily="49" charset="0"/>
              </a:rPr>
              <a:t>ANY</a:t>
            </a:r>
            <a:r>
              <a:rPr lang="en-US"/>
              <a:t> </a:t>
            </a:r>
            <a:r>
              <a:rPr lang="en-US">
                <a:latin typeface="Courier New" pitchFamily="49" charset="0"/>
              </a:rPr>
              <a:t>TABLE</a:t>
            </a:r>
            <a:r>
              <a:rPr lang="en-US"/>
              <a:t> system privilege. You can alter or drop your triggers without any further privileges being required.</a:t>
            </a:r>
          </a:p>
          <a:p>
            <a:pPr lvl="1" eaLnBrk="1" hangingPunct="1"/>
            <a:r>
              <a:rPr lang="en-US"/>
              <a:t>If the </a:t>
            </a:r>
            <a:r>
              <a:rPr lang="en-US">
                <a:latin typeface="Courier New" pitchFamily="49" charset="0"/>
              </a:rPr>
              <a:t>ANY</a:t>
            </a:r>
            <a:r>
              <a:rPr lang="en-US"/>
              <a:t> keyword is used, you can create, alter, or drop your own triggers and those in another schema and can be associated with any user’s table.</a:t>
            </a:r>
          </a:p>
          <a:p>
            <a:pPr lvl="1" eaLnBrk="1" hangingPunct="1"/>
            <a:r>
              <a:rPr lang="en-US"/>
              <a:t>You do not need any privileges to invoke a trigger in your schema. A trigger is invoked by DML statements that you issue. But if your trigger refers to any objects that are not in your schema, the user creating the trigger must have the </a:t>
            </a:r>
            <a:r>
              <a:rPr lang="en-US">
                <a:latin typeface="Courier New" pitchFamily="49" charset="0"/>
              </a:rPr>
              <a:t>EXECUTE</a:t>
            </a:r>
            <a:r>
              <a:rPr lang="en-US"/>
              <a:t> privilege on the referenced procedures, functions, or packages, and not through roles. </a:t>
            </a:r>
          </a:p>
          <a:p>
            <a:pPr lvl="1" eaLnBrk="1" hangingPunct="1"/>
            <a:r>
              <a:rPr lang="en-US"/>
              <a:t>To create a trigger on </a:t>
            </a:r>
            <a:r>
              <a:rPr lang="en-US">
                <a:latin typeface="Courier New" pitchFamily="49" charset="0"/>
              </a:rPr>
              <a:t>DATABASE</a:t>
            </a:r>
            <a:r>
              <a:rPr lang="en-US"/>
              <a:t>, you must have the </a:t>
            </a:r>
            <a:r>
              <a:rPr lang="en-US">
                <a:latin typeface="Courier New" pitchFamily="49" charset="0"/>
              </a:rPr>
              <a:t>ADMINISTER</a:t>
            </a:r>
            <a:r>
              <a:rPr lang="en-US"/>
              <a:t> </a:t>
            </a:r>
            <a:r>
              <a:rPr lang="en-US">
                <a:latin typeface="Courier New" pitchFamily="49" charset="0"/>
              </a:rPr>
              <a:t>DATABASE TRIGGER</a:t>
            </a:r>
            <a:r>
              <a:rPr lang="en-US"/>
              <a:t> privilege. If this privilege is later revoked, you can drop the trigger but you cannot alter it.</a:t>
            </a:r>
            <a:endParaRPr lang="en-US" b="1"/>
          </a:p>
          <a:p>
            <a:pPr lvl="1" eaLnBrk="1" hangingPunct="1"/>
            <a:r>
              <a:rPr lang="en-US" b="1"/>
              <a:t>Note:</a:t>
            </a:r>
            <a:r>
              <a:rPr lang="en-US"/>
              <a:t> Similar to stored procedures, statements in the trigger body use the privileges of the trigger owner, not the privileges of the user executing the operation that fires the trigger.</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6FD76179-21F2-4CAB-B925-C6BF1CBEDDF0}" type="slidenum">
              <a:rPr lang="en-US" smtClean="0">
                <a:solidFill>
                  <a:srgbClr val="000000"/>
                </a:solidFill>
                <a:latin typeface="Arial" charset="0"/>
              </a:rPr>
              <a:pPr>
                <a:defRPr/>
              </a:pPr>
              <a:t>422</a:t>
            </a:fld>
            <a:endParaRPr lang="en-US">
              <a:solidFill>
                <a:srgbClr val="000000"/>
              </a:solidFill>
              <a:latin typeface="Arial" charset="0"/>
            </a:endParaRPr>
          </a:p>
        </p:txBody>
      </p:sp>
    </p:spTree>
    <p:extLst>
      <p:ext uri="{BB962C8B-B14F-4D97-AF65-F5344CB8AC3E}">
        <p14:creationId xmlns:p14="http://schemas.microsoft.com/office/powerpoint/2010/main" val="91134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7970" name="Slide Image Placeholder 3"/>
          <p:cNvSpPr>
            <a:spLocks noGrp="1" noRot="1" noChangeAspect="1" noTextEdit="1"/>
          </p:cNvSpPr>
          <p:nvPr>
            <p:ph type="sldImg"/>
          </p:nvPr>
        </p:nvSpPr>
        <p:spPr>
          <a:ln/>
        </p:spPr>
      </p:sp>
      <p:sp>
        <p:nvSpPr>
          <p:cNvPr id="1747971" name="Notes Placeholder 4"/>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132463273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a:t>Use triggers to guarantee that related actions are performed for a specific operation and for  centralized, global operations that should be fired for the triggering statement, independent of the user or application issuing the statement.</a:t>
            </a:r>
          </a:p>
          <a:p>
            <a:pPr lvl="2" eaLnBrk="1" hangingPunct="1"/>
            <a:r>
              <a:rPr lang="en-US"/>
              <a:t>Do not define triggers to duplicate or replace the functionality already built into the Oracle database. For example, implement integrity rules using declarative constraints instead of triggers. To remember the design order for a business rule:</a:t>
            </a:r>
          </a:p>
          <a:p>
            <a:pPr lvl="3" eaLnBrk="1" hangingPunct="1"/>
            <a:r>
              <a:rPr lang="en-US"/>
              <a:t>Use built-in constraints in the Oracle server, such as primary key, and so on.</a:t>
            </a:r>
          </a:p>
          <a:p>
            <a:pPr lvl="3" eaLnBrk="1" hangingPunct="1"/>
            <a:r>
              <a:rPr lang="en-US"/>
              <a:t>Develop a database trigger or an application, such as a servlet or Enterprise JavaBeans (EJB) on your middle tier.</a:t>
            </a:r>
          </a:p>
          <a:p>
            <a:pPr lvl="3" eaLnBrk="1" hangingPunct="1"/>
            <a:r>
              <a:rPr lang="en-US"/>
              <a:t>Use a presentation interface, such as Oracle Forms, HTML, JavaServer Pages (JSP) and so on, for data presentation rules.</a:t>
            </a:r>
          </a:p>
          <a:p>
            <a:pPr lvl="2" eaLnBrk="1" hangingPunct="1"/>
            <a:r>
              <a:rPr lang="en-US"/>
              <a:t>Excessive use of triggers can result in complex interdependencies, which may be difficult to maintain. Use triggers when necessary, and be aware of recursive and cascading effects.</a:t>
            </a:r>
          </a:p>
          <a:p>
            <a:pPr lvl="2" eaLnBrk="1" hangingPunct="1"/>
            <a:r>
              <a:rPr lang="en-US"/>
              <a:t>Avoid lengthy trigger logic by creating stored procedures or packaged procedures that are invoked in the trigger body.</a:t>
            </a:r>
          </a:p>
          <a:p>
            <a:pPr lvl="2" eaLnBrk="1" hangingPunct="1"/>
            <a:r>
              <a:rPr lang="en-US"/>
              <a:t>Database triggers fire for every user each time the event occurs on the trigger that is created.</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14F2EE8-3541-49A4-87A4-94BCB9C48974}" type="slidenum">
              <a:rPr lang="en-US" smtClean="0">
                <a:solidFill>
                  <a:srgbClr val="000000"/>
                </a:solidFill>
                <a:latin typeface="Arial" charset="0"/>
              </a:rPr>
              <a:pPr>
                <a:defRPr/>
              </a:pPr>
              <a:t>423</a:t>
            </a:fld>
            <a:endParaRPr lang="en-US">
              <a:solidFill>
                <a:srgbClr val="000000"/>
              </a:solidFill>
              <a:latin typeface="Arial" charset="0"/>
            </a:endParaRPr>
          </a:p>
        </p:txBody>
      </p:sp>
    </p:spTree>
    <p:extLst>
      <p:ext uri="{BB962C8B-B14F-4D97-AF65-F5344CB8AC3E}">
        <p14:creationId xmlns:p14="http://schemas.microsoft.com/office/powerpoint/2010/main" val="143995397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703DC463-F087-48EF-B732-DA2179FA34AE}" type="slidenum">
              <a:rPr lang="en-US" smtClean="0">
                <a:solidFill>
                  <a:srgbClr val="000000"/>
                </a:solidFill>
                <a:latin typeface="Arial" charset="0"/>
              </a:rPr>
              <a:pPr>
                <a:defRPr/>
              </a:pPr>
              <a:t>424</a:t>
            </a:fld>
            <a:endParaRPr lang="en-US">
              <a:solidFill>
                <a:srgbClr val="000000"/>
              </a:solidFill>
              <a:latin typeface="Arial" charset="0"/>
            </a:endParaRPr>
          </a:p>
        </p:txBody>
      </p:sp>
    </p:spTree>
    <p:extLst>
      <p:ext uri="{BB962C8B-B14F-4D97-AF65-F5344CB8AC3E}">
        <p14:creationId xmlns:p14="http://schemas.microsoft.com/office/powerpoint/2010/main" val="913993204"/>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2781112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4C86DA3-07E3-4406-82B6-6351C9566BC2}" type="slidenum">
              <a:rPr lang="en-US" smtClean="0">
                <a:solidFill>
                  <a:srgbClr val="000000"/>
                </a:solidFill>
                <a:latin typeface="Arial" charset="0"/>
              </a:rPr>
              <a:pPr>
                <a:defRPr/>
              </a:pPr>
              <a:t>426</a:t>
            </a:fld>
            <a:endParaRPr lang="en-US">
              <a:solidFill>
                <a:srgbClr val="000000"/>
              </a:solidFill>
              <a:latin typeface="Arial" charset="0"/>
            </a:endParaRPr>
          </a:p>
        </p:txBody>
      </p:sp>
    </p:spTree>
    <p:extLst>
      <p:ext uri="{BB962C8B-B14F-4D97-AF65-F5344CB8AC3E}">
        <p14:creationId xmlns:p14="http://schemas.microsoft.com/office/powerpoint/2010/main" val="12707435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100"/>
          <p:cNvSpPr>
            <a:spLocks noGrp="1" noRot="1" noChangeAspect="1" noChangeArrowheads="1" noTextEdit="1"/>
          </p:cNvSpPr>
          <p:nvPr>
            <p:ph type="sldImg"/>
          </p:nvPr>
        </p:nvSpPr>
        <p:spPr>
          <a:ln/>
        </p:spPr>
      </p:sp>
      <p:sp>
        <p:nvSpPr>
          <p:cNvPr id="4710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In releases before Oracle Database 10</a:t>
            </a:r>
            <a:r>
              <a:rPr lang="en-US" i="1" dirty="0"/>
              <a:t>g</a:t>
            </a:r>
            <a:r>
              <a:rPr lang="en-US" dirty="0"/>
              <a:t>, the PL/SQL compiler translated your code to machine code without applying many changes for performance. Oracle Database 19c onwards, PL/SQL uses an optimizing compiler that can rearrange code for better performance. You do not need to do anything to get the benefits of this new optimizer; it is enabled by default. </a:t>
            </a:r>
          </a:p>
          <a:p>
            <a:pPr lvl="1" eaLnBrk="1" hangingPunct="1"/>
            <a:r>
              <a:rPr lang="en-US" b="1" dirty="0"/>
              <a:t>Note</a:t>
            </a:r>
          </a:p>
          <a:p>
            <a:pPr lvl="2" eaLnBrk="1" hangingPunct="1"/>
            <a:r>
              <a:rPr lang="en-US" dirty="0"/>
              <a:t>The </a:t>
            </a:r>
            <a:r>
              <a:rPr lang="en-US" dirty="0">
                <a:latin typeface="Courier New" pitchFamily="49" charset="0"/>
              </a:rPr>
              <a:t>PLSQL_CCFLAGS</a:t>
            </a:r>
            <a:r>
              <a:rPr lang="en-US" dirty="0"/>
              <a:t> initialization parameter is covered in the lesson titled “Managing PL/SQL Code.”</a:t>
            </a:r>
            <a:endParaRPr lang="en-US" i="1" dirty="0"/>
          </a:p>
          <a:p>
            <a:pPr lvl="2" eaLnBrk="1" hangingPunct="1"/>
            <a:r>
              <a:rPr lang="en-US" dirty="0"/>
              <a:t>The </a:t>
            </a:r>
            <a:r>
              <a:rPr lang="en-US" dirty="0">
                <a:latin typeface="Courier New" pitchFamily="49" charset="0"/>
              </a:rPr>
              <a:t>PLSQL_WARNINGS</a:t>
            </a:r>
            <a:r>
              <a:rPr lang="en-US" dirty="0"/>
              <a:t> initialization parameter is covered later in this lesson.</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8A238FED-9FF6-4302-A4EB-ACD117A3DFEC}" type="slidenum">
              <a:rPr lang="en-US" smtClean="0">
                <a:solidFill>
                  <a:srgbClr val="000000"/>
                </a:solidFill>
                <a:latin typeface="Arial" charset="0"/>
              </a:rPr>
              <a:pPr>
                <a:defRPr/>
              </a:pPr>
              <a:t>427</a:t>
            </a:fld>
            <a:endParaRPr lang="en-US">
              <a:solidFill>
                <a:srgbClr val="000000"/>
              </a:solidFill>
              <a:latin typeface="Arial" charset="0"/>
            </a:endParaRPr>
          </a:p>
        </p:txBody>
      </p:sp>
    </p:spTree>
    <p:extLst>
      <p:ext uri="{BB962C8B-B14F-4D97-AF65-F5344CB8AC3E}">
        <p14:creationId xmlns:p14="http://schemas.microsoft.com/office/powerpoint/2010/main" val="55242791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dirty="0"/>
              <a:t>The </a:t>
            </a:r>
            <a:r>
              <a:rPr lang="en-US" b="1" dirty="0">
                <a:latin typeface="Courier New" pitchFamily="49" charset="0"/>
              </a:rPr>
              <a:t>PLSQL_CODE_TYPE</a:t>
            </a:r>
            <a:r>
              <a:rPr lang="en-US" b="1" dirty="0"/>
              <a:t> Parameter</a:t>
            </a:r>
          </a:p>
          <a:p>
            <a:pPr lvl="1" eaLnBrk="1" hangingPunct="1"/>
            <a:r>
              <a:rPr lang="en-US" dirty="0"/>
              <a:t>This parameter specifies the compilation mode for PL/SQL library units. If you choose </a:t>
            </a:r>
            <a:r>
              <a:rPr lang="en-US" dirty="0">
                <a:latin typeface="Courier New" pitchFamily="49" charset="0"/>
              </a:rPr>
              <a:t>INTERPRETED</a:t>
            </a:r>
            <a:r>
              <a:rPr lang="en-US" dirty="0"/>
              <a:t>, PL/SQL library units will be compiled to PL/SQL </a:t>
            </a:r>
            <a:r>
              <a:rPr lang="en-US" dirty="0" err="1"/>
              <a:t>bytecode</a:t>
            </a:r>
            <a:r>
              <a:rPr lang="en-US" dirty="0"/>
              <a:t> format. Such modules are executed by the PL/SQL interpreter engine. If you choose </a:t>
            </a:r>
            <a:r>
              <a:rPr lang="en-US" dirty="0">
                <a:latin typeface="Courier New" pitchFamily="49" charset="0"/>
              </a:rPr>
              <a:t>NATIVE</a:t>
            </a:r>
            <a:r>
              <a:rPr lang="en-US" dirty="0"/>
              <a:t>, PL/SQL library units (with the possible exception of top-level anonymous PL/SQL blocks) will be compiled to native (machine) code. Such modules will be executed natively without incurring any interpreter overhead. When the value of this parameter is changed, it has no effect on PL/SQL library units that have already been compiled. The value of this parameter is stored persistently with each library unit. If a PL/SQL library unit is compiled natively, all subsequent automatic recompilations of that library unit will use native compilation. In Oracle Database 19c, native compilation is easier and more integrated, with fewer initialization parameters to set.</a:t>
            </a:r>
          </a:p>
          <a:p>
            <a:pPr lvl="1" eaLnBrk="1" hangingPunct="1"/>
            <a:r>
              <a:rPr lang="en-US" dirty="0"/>
              <a:t>In rare cases, if the overhead of the optimizer makes compilation of very large applications take too long, you might lower the optimization level by setting the initialization parameter </a:t>
            </a:r>
            <a:r>
              <a:rPr lang="en-US" dirty="0">
                <a:latin typeface="Courier New" pitchFamily="49" charset="0"/>
              </a:rPr>
              <a:t>PLSQL_OPTIMIZE_LEVEL</a:t>
            </a:r>
            <a:r>
              <a:rPr lang="en-US" dirty="0"/>
              <a:t> to 1 instead of its default value 2. In even rarer cases, you might see a change in exception behavior—either an exception that is not raised at all or one that is raised earlier than expected. Setting </a:t>
            </a:r>
            <a:r>
              <a:rPr lang="en-US" dirty="0">
                <a:latin typeface="Courier New" pitchFamily="49" charset="0"/>
              </a:rPr>
              <a:t>PLSQL_OPTIMIZE_LEVEL</a:t>
            </a:r>
            <a:r>
              <a:rPr lang="en-US" dirty="0"/>
              <a:t> to 0 prevents the code from being rearranged at all.</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8A61FF52-7971-4C26-A1D5-78F8528FE166}" type="slidenum">
              <a:rPr lang="en-US" smtClean="0">
                <a:solidFill>
                  <a:srgbClr val="000000"/>
                </a:solidFill>
                <a:latin typeface="Arial" charset="0"/>
              </a:rPr>
              <a:pPr>
                <a:defRPr/>
              </a:pPr>
              <a:t>428</a:t>
            </a:fld>
            <a:endParaRPr lang="en-US">
              <a:solidFill>
                <a:srgbClr val="000000"/>
              </a:solidFill>
              <a:latin typeface="Arial" charset="0"/>
            </a:endParaRPr>
          </a:p>
        </p:txBody>
      </p:sp>
    </p:spTree>
    <p:extLst>
      <p:ext uri="{BB962C8B-B14F-4D97-AF65-F5344CB8AC3E}">
        <p14:creationId xmlns:p14="http://schemas.microsoft.com/office/powerpoint/2010/main" val="1402366273"/>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new compiler increases the performance of PL/SQL code and allows it to execute approximately two times faster than an Oracle8</a:t>
            </a:r>
            <a:r>
              <a:rPr lang="en-US" i="1"/>
              <a:t>i </a:t>
            </a:r>
            <a:r>
              <a:rPr lang="en-US"/>
              <a:t>database and 1.5 times to 1.75 times as fast as Oracle9</a:t>
            </a:r>
            <a:r>
              <a:rPr lang="en-US" i="1"/>
              <a:t>i</a:t>
            </a:r>
            <a:r>
              <a:rPr lang="en-US"/>
              <a:t> Database Release 2.</a:t>
            </a:r>
          </a:p>
          <a:p>
            <a:pPr lvl="1" eaLnBrk="1" hangingPunct="1"/>
            <a:r>
              <a:rPr lang="en-US"/>
              <a:t>To get the fastest performance, the compiler setting must be:</a:t>
            </a:r>
            <a:r>
              <a:rPr lang="en-US">
                <a:latin typeface="Courier New" pitchFamily="49" charset="0"/>
              </a:rPr>
              <a:t> </a:t>
            </a:r>
          </a:p>
          <a:p>
            <a:pPr lvl="4" eaLnBrk="1" hangingPunct="1"/>
            <a:r>
              <a:rPr lang="en-US" sz="1200"/>
              <a:t>PLSQL_CODE_TYPE = NATIVE</a:t>
            </a:r>
          </a:p>
          <a:p>
            <a:pPr lvl="4" eaLnBrk="1" hangingPunct="1"/>
            <a:r>
              <a:rPr lang="en-US" sz="1200"/>
              <a:t>PLSQL_OPTIMIZE_LEVEL = 2</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7D1B9192-5A47-40D4-A06D-A12CDC71C111}" type="slidenum">
              <a:rPr lang="en-US" smtClean="0">
                <a:solidFill>
                  <a:srgbClr val="000000"/>
                </a:solidFill>
                <a:latin typeface="Arial" charset="0"/>
              </a:rPr>
              <a:pPr>
                <a:defRPr/>
              </a:pPr>
              <a:t>429</a:t>
            </a:fld>
            <a:endParaRPr lang="en-US">
              <a:solidFill>
                <a:srgbClr val="000000"/>
              </a:solidFill>
              <a:latin typeface="Arial" charset="0"/>
            </a:endParaRPr>
          </a:p>
        </p:txBody>
      </p:sp>
    </p:spTree>
    <p:extLst>
      <p:ext uri="{BB962C8B-B14F-4D97-AF65-F5344CB8AC3E}">
        <p14:creationId xmlns:p14="http://schemas.microsoft.com/office/powerpoint/2010/main" val="153973639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columns of the </a:t>
            </a:r>
            <a:r>
              <a:rPr lang="en-US" dirty="0">
                <a:latin typeface="Courier New" pitchFamily="49" charset="0"/>
              </a:rPr>
              <a:t>USER_PLSQL_OBJECTS_SETTINGS</a:t>
            </a:r>
            <a:r>
              <a:rPr lang="en-US" dirty="0"/>
              <a:t> data dictionary view are: </a:t>
            </a:r>
          </a:p>
          <a:p>
            <a:pPr lvl="1" eaLnBrk="1" hangingPunct="1"/>
            <a:r>
              <a:rPr lang="en-US" b="1" dirty="0"/>
              <a:t>Owner: </a:t>
            </a:r>
            <a:r>
              <a:rPr lang="en-US" dirty="0"/>
              <a:t>The</a:t>
            </a:r>
            <a:r>
              <a:rPr lang="en-US" b="1" dirty="0"/>
              <a:t> </a:t>
            </a:r>
            <a:r>
              <a:rPr lang="en-US" dirty="0">
                <a:solidFill>
                  <a:schemeClr val="tx1"/>
                </a:solidFill>
              </a:rPr>
              <a:t>owner of the object. This column is not displayed in the </a:t>
            </a:r>
            <a:r>
              <a:rPr lang="en-US" dirty="0">
                <a:solidFill>
                  <a:schemeClr val="tx1"/>
                </a:solidFill>
                <a:latin typeface="Courier New" pitchFamily="49" charset="0"/>
              </a:rPr>
              <a:t>USER_PLSQL_OBJECTS_SETTINGS</a:t>
            </a:r>
            <a:r>
              <a:rPr lang="en-US" dirty="0">
                <a:solidFill>
                  <a:schemeClr val="tx1"/>
                </a:solidFill>
              </a:rPr>
              <a:t> view.</a:t>
            </a:r>
          </a:p>
          <a:p>
            <a:pPr lvl="1" eaLnBrk="1" hangingPunct="1"/>
            <a:r>
              <a:rPr lang="en-US" b="1" dirty="0">
                <a:solidFill>
                  <a:schemeClr val="tx1"/>
                </a:solidFill>
              </a:rPr>
              <a:t>Name: </a:t>
            </a:r>
            <a:r>
              <a:rPr lang="en-US" dirty="0">
                <a:solidFill>
                  <a:schemeClr val="tx1"/>
                </a:solidFill>
              </a:rPr>
              <a:t>The</a:t>
            </a:r>
            <a:r>
              <a:rPr lang="en-US" b="1" dirty="0">
                <a:solidFill>
                  <a:schemeClr val="tx1"/>
                </a:solidFill>
              </a:rPr>
              <a:t> </a:t>
            </a:r>
            <a:r>
              <a:rPr lang="en-US" dirty="0">
                <a:solidFill>
                  <a:schemeClr val="tx1"/>
                </a:solidFill>
              </a:rPr>
              <a:t>name of the object</a:t>
            </a:r>
          </a:p>
          <a:p>
            <a:pPr lvl="1" eaLnBrk="1" hangingPunct="1"/>
            <a:r>
              <a:rPr lang="en-US" b="1" dirty="0">
                <a:solidFill>
                  <a:schemeClr val="tx1"/>
                </a:solidFill>
              </a:rPr>
              <a:t>Type: </a:t>
            </a:r>
            <a:r>
              <a:rPr lang="en-US" dirty="0">
                <a:solidFill>
                  <a:schemeClr val="tx1"/>
                </a:solidFill>
              </a:rPr>
              <a:t>The available choices are: </a:t>
            </a:r>
            <a:r>
              <a:rPr lang="en-US" dirty="0">
                <a:solidFill>
                  <a:schemeClr val="tx1"/>
                </a:solidFill>
                <a:latin typeface="Courier New" pitchFamily="49" charset="0"/>
              </a:rPr>
              <a:t>PROCEDURE</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FUNCTION</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PACKAGE</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PACKAGE</a:t>
            </a:r>
            <a:r>
              <a:rPr lang="en-US" dirty="0">
                <a:solidFill>
                  <a:schemeClr val="tx1"/>
                </a:solidFill>
                <a:cs typeface="Times New Roman" pitchFamily="18" charset="0"/>
              </a:rPr>
              <a:t> </a:t>
            </a:r>
            <a:r>
              <a:rPr lang="en-US" dirty="0">
                <a:solidFill>
                  <a:schemeClr val="tx1"/>
                </a:solidFill>
                <a:latin typeface="Courier New" pitchFamily="49" charset="0"/>
              </a:rPr>
              <a:t>BODY</a:t>
            </a:r>
            <a:r>
              <a:rPr lang="en-US" dirty="0">
                <a:solidFill>
                  <a:schemeClr val="tx1"/>
                </a:solidFill>
              </a:rPr>
              <a:t>,</a:t>
            </a:r>
            <a:r>
              <a:rPr lang="en-US" dirty="0">
                <a:solidFill>
                  <a:schemeClr val="tx1"/>
                </a:solidFill>
                <a:latin typeface="Courier New" pitchFamily="49" charset="0"/>
              </a:rPr>
              <a:t> TRIGGER</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TYPE</a:t>
            </a:r>
            <a:r>
              <a:rPr lang="en-US" dirty="0">
                <a:solidFill>
                  <a:schemeClr val="tx1"/>
                </a:solidFill>
              </a:rPr>
              <a:t>, or</a:t>
            </a:r>
            <a:r>
              <a:rPr lang="en-US" dirty="0">
                <a:solidFill>
                  <a:schemeClr val="tx1"/>
                </a:solidFill>
                <a:cs typeface="Times New Roman" pitchFamily="18" charset="0"/>
              </a:rPr>
              <a:t> </a:t>
            </a:r>
            <a:r>
              <a:rPr lang="en-US" dirty="0">
                <a:solidFill>
                  <a:schemeClr val="tx1"/>
                </a:solidFill>
                <a:latin typeface="Courier New" pitchFamily="49" charset="0"/>
              </a:rPr>
              <a:t>TYPE</a:t>
            </a:r>
            <a:r>
              <a:rPr lang="en-US" dirty="0">
                <a:solidFill>
                  <a:schemeClr val="tx1"/>
                </a:solidFill>
                <a:cs typeface="Times New Roman" pitchFamily="18" charset="0"/>
              </a:rPr>
              <a:t> </a:t>
            </a:r>
            <a:r>
              <a:rPr lang="en-US" dirty="0">
                <a:solidFill>
                  <a:schemeClr val="tx1"/>
                </a:solidFill>
                <a:latin typeface="Courier New" pitchFamily="49" charset="0"/>
              </a:rPr>
              <a:t>BODY</a:t>
            </a:r>
            <a:r>
              <a:rPr lang="en-US" dirty="0">
                <a:solidFill>
                  <a:schemeClr val="tx1"/>
                </a:solidFill>
              </a:rPr>
              <a:t>.</a:t>
            </a:r>
          </a:p>
          <a:p>
            <a:pPr lvl="1" eaLnBrk="1" hangingPunct="1"/>
            <a:r>
              <a:rPr lang="en-US" b="1" dirty="0">
                <a:solidFill>
                  <a:schemeClr val="tx1"/>
                </a:solidFill>
                <a:latin typeface="Courier New" pitchFamily="49" charset="0"/>
              </a:rPr>
              <a:t>PLSQL_OPTIMIZE_LEVEL</a:t>
            </a:r>
            <a:r>
              <a:rPr lang="en-US" b="1" dirty="0">
                <a:solidFill>
                  <a:schemeClr val="tx1"/>
                </a:solidFill>
              </a:rPr>
              <a:t>: </a:t>
            </a:r>
            <a:r>
              <a:rPr lang="en-US" dirty="0">
                <a:solidFill>
                  <a:schemeClr val="tx1"/>
                </a:solidFill>
              </a:rPr>
              <a:t>The optimization level that was used to compile the object</a:t>
            </a:r>
          </a:p>
          <a:p>
            <a:pPr lvl="1" eaLnBrk="1" hangingPunct="1"/>
            <a:r>
              <a:rPr lang="en-US" b="1" dirty="0">
                <a:solidFill>
                  <a:schemeClr val="tx1"/>
                </a:solidFill>
                <a:latin typeface="Courier New" pitchFamily="49" charset="0"/>
              </a:rPr>
              <a:t>PLSQL_CODE_TYPE</a:t>
            </a:r>
            <a:r>
              <a:rPr lang="en-US" b="1" dirty="0">
                <a:solidFill>
                  <a:schemeClr val="tx1"/>
                </a:solidFill>
              </a:rPr>
              <a:t>:</a:t>
            </a:r>
            <a:r>
              <a:rPr lang="en-US" dirty="0">
                <a:solidFill>
                  <a:schemeClr val="tx1"/>
                </a:solidFill>
              </a:rPr>
              <a:t> The compilation mode for the object</a:t>
            </a:r>
          </a:p>
          <a:p>
            <a:pPr lvl="1" eaLnBrk="1" hangingPunct="1"/>
            <a:r>
              <a:rPr lang="en-US" b="1" dirty="0">
                <a:solidFill>
                  <a:schemeClr val="tx1"/>
                </a:solidFill>
                <a:latin typeface="Courier New" pitchFamily="49" charset="0"/>
              </a:rPr>
              <a:t>PLSQL_DEBUG</a:t>
            </a:r>
            <a:r>
              <a:rPr lang="en-US" b="1" dirty="0">
                <a:solidFill>
                  <a:schemeClr val="tx1"/>
                </a:solidFill>
              </a:rPr>
              <a:t>:</a:t>
            </a:r>
            <a:r>
              <a:rPr lang="en-US" dirty="0">
                <a:solidFill>
                  <a:schemeClr val="tx1"/>
                </a:solidFill>
              </a:rPr>
              <a:t> Specifies whether or not the object was compiled for debugging</a:t>
            </a:r>
          </a:p>
          <a:p>
            <a:pPr lvl="1" eaLnBrk="1" hangingPunct="1"/>
            <a:r>
              <a:rPr lang="en-US" b="1" dirty="0">
                <a:solidFill>
                  <a:schemeClr val="tx1"/>
                </a:solidFill>
                <a:latin typeface="Courier New" pitchFamily="49" charset="0"/>
              </a:rPr>
              <a:t>PLSQL_WARNINGS</a:t>
            </a:r>
            <a:r>
              <a:rPr lang="en-US" b="1" dirty="0">
                <a:solidFill>
                  <a:schemeClr val="tx1"/>
                </a:solidFill>
              </a:rPr>
              <a:t>: </a:t>
            </a:r>
            <a:r>
              <a:rPr lang="en-US" dirty="0">
                <a:solidFill>
                  <a:schemeClr val="tx1"/>
                </a:solidFill>
              </a:rPr>
              <a:t>The compiler warning settings used to compile the object</a:t>
            </a:r>
          </a:p>
          <a:p>
            <a:pPr lvl="1" eaLnBrk="1" hangingPunct="1"/>
            <a:r>
              <a:rPr lang="en-US" b="1" dirty="0">
                <a:solidFill>
                  <a:schemeClr val="tx1"/>
                </a:solidFill>
                <a:latin typeface="Courier New" pitchFamily="49" charset="0"/>
              </a:rPr>
              <a:t>NLS_LENGTH_SEMANTICS</a:t>
            </a:r>
            <a:r>
              <a:rPr lang="en-US" b="1" dirty="0">
                <a:solidFill>
                  <a:schemeClr val="tx1"/>
                </a:solidFill>
              </a:rPr>
              <a:t>: </a:t>
            </a:r>
            <a:r>
              <a:rPr lang="en-US" dirty="0">
                <a:solidFill>
                  <a:schemeClr val="tx1"/>
                </a:solidFill>
              </a:rPr>
              <a:t>The NLS </a:t>
            </a:r>
            <a:r>
              <a:rPr lang="en-US" dirty="0"/>
              <a:t>length semantics used to compile the object</a:t>
            </a:r>
          </a:p>
          <a:p>
            <a:pPr lvl="1" eaLnBrk="1" hangingPunct="1"/>
            <a:r>
              <a:rPr lang="en-US" b="1" dirty="0">
                <a:solidFill>
                  <a:schemeClr val="tx1"/>
                </a:solidFill>
                <a:latin typeface="Courier New" pitchFamily="49" charset="0"/>
              </a:rPr>
              <a:t>PLSQL_CCFLAGS</a:t>
            </a:r>
            <a:r>
              <a:rPr lang="en-US" b="1" dirty="0"/>
              <a:t>:</a:t>
            </a:r>
            <a:r>
              <a:rPr lang="en-US" dirty="0"/>
              <a:t> The conditional compilation flag used to compile the object</a:t>
            </a:r>
          </a:p>
          <a:p>
            <a:pPr lvl="1" eaLnBrk="1" hangingPunct="1"/>
            <a:r>
              <a:rPr lang="en-US" b="1" dirty="0">
                <a:latin typeface="Courier New" pitchFamily="49" charset="0"/>
              </a:rPr>
              <a:t>PLSCOPE_SETTINGS:</a:t>
            </a:r>
            <a:r>
              <a:rPr lang="en-US" b="1" dirty="0"/>
              <a:t> </a:t>
            </a:r>
            <a:r>
              <a:rPr lang="en-US" dirty="0"/>
              <a:t>Controls the compile-time collection, cross reference, and storage of PL/SQL source code identifier data (new in Oracle Database 19c)</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0EEB5C60-F59D-4A0C-88EE-36BB6E90029C}" type="slidenum">
              <a:rPr lang="en-US" smtClean="0">
                <a:solidFill>
                  <a:srgbClr val="000000"/>
                </a:solidFill>
                <a:latin typeface="Arial" charset="0"/>
              </a:rPr>
              <a:pPr>
                <a:defRPr/>
              </a:pPr>
              <a:t>430</a:t>
            </a:fld>
            <a:endParaRPr lang="en-US">
              <a:solidFill>
                <a:srgbClr val="000000"/>
              </a:solidFill>
              <a:latin typeface="Arial" charset="0"/>
            </a:endParaRPr>
          </a:p>
        </p:txBody>
      </p:sp>
    </p:spTree>
    <p:extLst>
      <p:ext uri="{BB962C8B-B14F-4D97-AF65-F5344CB8AC3E}">
        <p14:creationId xmlns:p14="http://schemas.microsoft.com/office/powerpoint/2010/main" val="250065662"/>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a:t>
            </a:r>
          </a:p>
          <a:p>
            <a:pPr lvl="2" eaLnBrk="1" hangingPunct="1">
              <a:spcBef>
                <a:spcPct val="25000"/>
              </a:spcBef>
            </a:pPr>
            <a:r>
              <a:rPr lang="en-US"/>
              <a:t>For additional information about the </a:t>
            </a:r>
            <a:r>
              <a:rPr lang="en-US">
                <a:latin typeface="Courier New" pitchFamily="49" charset="0"/>
              </a:rPr>
              <a:t>ALTER</a:t>
            </a:r>
            <a:r>
              <a:rPr lang="en-US"/>
              <a:t> </a:t>
            </a:r>
            <a:r>
              <a:rPr lang="en-US">
                <a:latin typeface="Courier New" pitchFamily="49" charset="0"/>
              </a:rPr>
              <a:t>SYSTEM</a:t>
            </a:r>
            <a:r>
              <a:rPr lang="en-US"/>
              <a:t> or </a:t>
            </a:r>
            <a:r>
              <a:rPr lang="en-US">
                <a:latin typeface="Courier New" pitchFamily="49" charset="0"/>
              </a:rPr>
              <a:t>ALTER</a:t>
            </a:r>
            <a:r>
              <a:rPr lang="en-US"/>
              <a:t> </a:t>
            </a:r>
            <a:r>
              <a:rPr lang="en-US">
                <a:latin typeface="Courier New" pitchFamily="49" charset="0"/>
              </a:rPr>
              <a:t>SESSION</a:t>
            </a:r>
            <a:r>
              <a:rPr lang="en-US"/>
              <a:t> statements, refer to </a:t>
            </a:r>
            <a:r>
              <a:rPr lang="en-US" i="1"/>
              <a:t>Oracle Database SQL Reference</a:t>
            </a:r>
            <a:r>
              <a:rPr lang="en-US"/>
              <a:t>.</a:t>
            </a:r>
          </a:p>
          <a:p>
            <a:pPr lvl="2" eaLnBrk="1" hangingPunct="1"/>
            <a:r>
              <a:rPr lang="en-US"/>
              <a:t>The </a:t>
            </a:r>
            <a:r>
              <a:rPr lang="en-US">
                <a:latin typeface="Courier New" pitchFamily="49" charset="0"/>
              </a:rPr>
              <a:t>DBA_STORED_SETTINGS</a:t>
            </a:r>
            <a:r>
              <a:rPr lang="en-US"/>
              <a:t> data dictionary view family is deprecated in Oracle Database 10</a:t>
            </a:r>
            <a:r>
              <a:rPr lang="en-US" i="1"/>
              <a:t>g </a:t>
            </a:r>
            <a:r>
              <a:rPr lang="en-US"/>
              <a:t>and is replaced with the </a:t>
            </a:r>
            <a:r>
              <a:rPr lang="en-US">
                <a:latin typeface="Courier New" pitchFamily="49" charset="0"/>
              </a:rPr>
              <a:t>DBA_PLSQL_OBJECT_SETTINGS</a:t>
            </a:r>
            <a:r>
              <a:rPr lang="en-US"/>
              <a:t> data dictionary view family.</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628FB8B-E490-4648-96D9-470B33DA1874}" type="slidenum">
              <a:rPr lang="en-US" smtClean="0">
                <a:solidFill>
                  <a:srgbClr val="000000"/>
                </a:solidFill>
                <a:latin typeface="Arial" charset="0"/>
              </a:rPr>
              <a:pPr>
                <a:defRPr/>
              </a:pPr>
              <a:t>431</a:t>
            </a:fld>
            <a:endParaRPr lang="en-US">
              <a:solidFill>
                <a:srgbClr val="000000"/>
              </a:solidFill>
              <a:latin typeface="Arial" charset="0"/>
            </a:endParaRPr>
          </a:p>
        </p:txBody>
      </p:sp>
    </p:spTree>
    <p:extLst>
      <p:ext uri="{BB962C8B-B14F-4D97-AF65-F5344CB8AC3E}">
        <p14:creationId xmlns:p14="http://schemas.microsoft.com/office/powerpoint/2010/main" val="15040249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change a compiled PL/SQL object from interpreted code type to native code type, you must first set the </a:t>
            </a:r>
            <a:r>
              <a:rPr lang="en-US">
                <a:latin typeface="Courier New" pitchFamily="49" charset="0"/>
              </a:rPr>
              <a:t>PLSQL_CODE_TYPE</a:t>
            </a:r>
            <a:r>
              <a:rPr lang="en-US"/>
              <a:t> parameter to </a:t>
            </a:r>
            <a:r>
              <a:rPr lang="en-US">
                <a:latin typeface="Courier New" pitchFamily="49" charset="0"/>
              </a:rPr>
              <a:t>NATIVE</a:t>
            </a:r>
            <a:r>
              <a:rPr lang="en-US"/>
              <a:t> (optionally set the other parameters) and then, recompile the program. To enforce native compilation to all PL/SQL code, you must recompile each one. Scripts (in the </a:t>
            </a:r>
            <a:r>
              <a:rPr lang="en-US">
                <a:latin typeface="Courier New" pitchFamily="49" charset="0"/>
              </a:rPr>
              <a:t>rdmbs/admin</a:t>
            </a:r>
            <a:r>
              <a:rPr lang="en-US"/>
              <a:t> directory) are provided for you to achieve conversion to full native compilation (</a:t>
            </a:r>
            <a:r>
              <a:rPr lang="en-US">
                <a:latin typeface="Courier New" pitchFamily="49" charset="0"/>
              </a:rPr>
              <a:t>dbmsupgnv.sql</a:t>
            </a:r>
            <a:r>
              <a:rPr lang="en-US"/>
              <a:t>) or full interpreted compilation (</a:t>
            </a:r>
            <a:r>
              <a:rPr lang="en-US">
                <a:latin typeface="Courier New" pitchFamily="49" charset="0"/>
              </a:rPr>
              <a:t>dbmsupgin.sql</a:t>
            </a:r>
            <a:r>
              <a:rPr lang="en-US"/>
              <a:t>). The </a:t>
            </a:r>
            <a:r>
              <a:rPr lang="en-US">
                <a:latin typeface="Courier New" pitchFamily="49" charset="0"/>
              </a:rPr>
              <a:t>add_job_history </a:t>
            </a:r>
            <a:r>
              <a:rPr lang="en-US"/>
              <a:t>procedure is created as follows:</a:t>
            </a:r>
          </a:p>
          <a:p>
            <a:pPr lvl="4" eaLnBrk="1" hangingPunct="1"/>
            <a:r>
              <a:rPr lang="en-US"/>
              <a:t> CREATE OR REPLACE PROCEDURE add_job_history</a:t>
            </a:r>
            <a:br>
              <a:rPr lang="en-US"/>
            </a:br>
            <a:r>
              <a:rPr lang="en-US"/>
              <a:t>    (  p_emp_id          job_history.employee_id%type</a:t>
            </a:r>
            <a:br>
              <a:rPr lang="en-US"/>
            </a:br>
            <a:r>
              <a:rPr lang="en-US"/>
              <a:t>     , p_start_date      job_history.start_date%type</a:t>
            </a:r>
            <a:br>
              <a:rPr lang="en-US"/>
            </a:br>
            <a:r>
              <a:rPr lang="en-US"/>
              <a:t>     , p_end_date        job_history.end_date%type</a:t>
            </a:r>
            <a:br>
              <a:rPr lang="en-US"/>
            </a:br>
            <a:r>
              <a:rPr lang="en-US"/>
              <a:t>     , p_job_id          job_history.job_id%type</a:t>
            </a:r>
            <a:br>
              <a:rPr lang="en-US"/>
            </a:br>
            <a:r>
              <a:rPr lang="en-US"/>
              <a:t>     , p_department_id   job_history.department_id%type )</a:t>
            </a:r>
            <a:br>
              <a:rPr lang="en-US"/>
            </a:br>
            <a:r>
              <a:rPr lang="en-US"/>
              <a:t>  IS</a:t>
            </a:r>
            <a:br>
              <a:rPr lang="en-US"/>
            </a:br>
            <a:r>
              <a:rPr lang="en-US"/>
              <a:t>  BEGIN</a:t>
            </a:r>
            <a:br>
              <a:rPr lang="en-US"/>
            </a:br>
            <a:r>
              <a:rPr lang="en-US"/>
              <a:t>    INSERT INTO job_history (employee_id, start_date, </a:t>
            </a:r>
            <a:br>
              <a:rPr lang="en-US"/>
            </a:br>
            <a:r>
              <a:rPr lang="en-US"/>
              <a:t>                     end_date, job_id, department_id)</a:t>
            </a:r>
            <a:br>
              <a:rPr lang="en-US"/>
            </a:br>
            <a:r>
              <a:rPr lang="en-US"/>
              <a:t>       VALUES(p_emp_id, p_start_date, p_end_date, </a:t>
            </a:r>
            <a:br>
              <a:rPr lang="en-US"/>
            </a:br>
            <a:r>
              <a:rPr lang="en-US"/>
              <a:t>              p_job_id, p_department_id);</a:t>
            </a:r>
            <a:br>
              <a:rPr lang="en-US"/>
            </a:br>
            <a:r>
              <a:rPr lang="en-US"/>
              <a:t>  END add_job_history; </a:t>
            </a:r>
          </a:p>
          <a:p>
            <a:pPr lvl="4" eaLnBrk="1" hangingPunct="1"/>
            <a:r>
              <a:rPr lang="en-US"/>
              <a:t>/</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75153102-27CB-43D3-A7EC-1DE0D562DF39}" type="slidenum">
              <a:rPr lang="en-US" smtClean="0">
                <a:solidFill>
                  <a:srgbClr val="000000"/>
                </a:solidFill>
                <a:latin typeface="Arial" charset="0"/>
              </a:rPr>
              <a:pPr>
                <a:defRPr/>
              </a:pPr>
              <a:t>432</a:t>
            </a:fld>
            <a:endParaRPr lang="en-US">
              <a:solidFill>
                <a:srgbClr val="000000"/>
              </a:solidFill>
              <a:latin typeface="Arial" charset="0"/>
            </a:endParaRPr>
          </a:p>
        </p:txBody>
      </p:sp>
    </p:spTree>
    <p:extLst>
      <p:ext uri="{BB962C8B-B14F-4D97-AF65-F5344CB8AC3E}">
        <p14:creationId xmlns:p14="http://schemas.microsoft.com/office/powerpoint/2010/main" val="1859344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3"/>
          <p:cNvSpPr>
            <a:spLocks noGrp="1" noChangeArrowheads="1"/>
          </p:cNvSpPr>
          <p:nvPr>
            <p:ph type="body" idx="1"/>
          </p:nvPr>
        </p:nvSpPr>
        <p:spPr>
          <a:noFill/>
          <a:ln/>
        </p:spPr>
        <p:txBody>
          <a:bodyPr/>
          <a:lstStyle/>
          <a:p>
            <a:pPr lvl="1"/>
            <a:r>
              <a:rPr lang="en-US"/>
              <a:t>You learned how to declare variables and write executable statements in a PL/SQL block. In this lesson, you learn how lexical units make up a PL/SQL block. You learn to write nested blocks. You also learn about the scope and visibility of variables in nested blocks and about qualifying variables with labels.</a:t>
            </a:r>
          </a:p>
        </p:txBody>
      </p:sp>
      <p:sp>
        <p:nvSpPr>
          <p:cNvPr id="1748995" name="Slide Image Placeholder 6"/>
          <p:cNvSpPr>
            <a:spLocks noGrp="1" noRot="1" noChangeAspect="1" noTextEdit="1"/>
          </p:cNvSpPr>
          <p:nvPr>
            <p:ph type="sldImg"/>
          </p:nvPr>
        </p:nvSpPr>
        <p:spPr>
          <a:ln/>
        </p:spPr>
      </p:sp>
      <p:sp>
        <p:nvSpPr>
          <p:cNvPr id="3994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1105BD4-0D5B-4872-B4D4-54BD2BA012D2}" type="slidenum">
              <a:rPr lang="en-US" smtClean="0">
                <a:solidFill>
                  <a:srgbClr val="000000"/>
                </a:solidFill>
              </a:rPr>
              <a:pPr eaLnBrk="1" hangingPunct="1">
                <a:defRPr/>
              </a:pPr>
              <a:t>46</a:t>
            </a:fld>
            <a:endParaRPr lang="en-US">
              <a:solidFill>
                <a:srgbClr val="000000"/>
              </a:solidFill>
            </a:endParaRPr>
          </a:p>
        </p:txBody>
      </p:sp>
    </p:spTree>
    <p:extLst>
      <p:ext uri="{BB962C8B-B14F-4D97-AF65-F5344CB8AC3E}">
        <p14:creationId xmlns:p14="http://schemas.microsoft.com/office/powerpoint/2010/main" val="702245293"/>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make your programs more robust and avoid problems at run time, you can turn on checking for certain warning conditions. These conditions are not serious enough to produce an error and keep you from compiling a subprogram. They may point out something in the subprogram that produces an undefined result or might create a performance problem.</a:t>
            </a:r>
          </a:p>
          <a:p>
            <a:pPr lvl="1" eaLnBrk="1" hangingPunct="1"/>
            <a:r>
              <a:rPr lang="en-US"/>
              <a:t>In releases prior to Oracle Database 10</a:t>
            </a:r>
            <a:r>
              <a:rPr lang="en-US" i="1"/>
              <a:t>g</a:t>
            </a:r>
            <a:r>
              <a:rPr lang="en-US"/>
              <a:t>, compiling a PL/SQL program had two possible outcomes:</a:t>
            </a:r>
          </a:p>
          <a:p>
            <a:pPr lvl="2" eaLnBrk="1" hangingPunct="1"/>
            <a:r>
              <a:rPr lang="en-US"/>
              <a:t>Success, producing a valid compiled unit</a:t>
            </a:r>
          </a:p>
          <a:p>
            <a:pPr lvl="2" eaLnBrk="1" hangingPunct="1"/>
            <a:r>
              <a:rPr lang="en-US"/>
              <a:t>Failure, with compilation errors indicating that the program had either syntax or semantic errors</a:t>
            </a:r>
          </a:p>
          <a:p>
            <a:pPr lvl="1" eaLnBrk="1" hangingPunct="1"/>
            <a:r>
              <a:rPr lang="en-US"/>
              <a:t>However, even when compilation of a program was successful, the program may have violated recommended best practices or could have been coded to be more efficient. Oracle Database 10</a:t>
            </a:r>
            <a:r>
              <a:rPr lang="en-US" i="1"/>
              <a:t>g</a:t>
            </a:r>
            <a:r>
              <a:rPr lang="en-US"/>
              <a:t> introduced a new ease-of-use feature that allows the PL/SQL compiler to communicate warning messages in these situations. Compiler warnings allow developers to avoid common coding pitfalls, thus improving productivity.</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964A7374-CEBB-4098-854A-56EA4FA35378}" type="slidenum">
              <a:rPr lang="en-US" smtClean="0">
                <a:solidFill>
                  <a:srgbClr val="000000"/>
                </a:solidFill>
                <a:latin typeface="Arial" charset="0"/>
              </a:rPr>
              <a:pPr>
                <a:defRPr/>
              </a:pPr>
              <a:t>433</a:t>
            </a:fld>
            <a:endParaRPr lang="en-US">
              <a:solidFill>
                <a:srgbClr val="000000"/>
              </a:solidFill>
              <a:latin typeface="Arial" charset="0"/>
            </a:endParaRPr>
          </a:p>
        </p:txBody>
      </p:sp>
    </p:spTree>
    <p:extLst>
      <p:ext uri="{BB962C8B-B14F-4D97-AF65-F5344CB8AC3E}">
        <p14:creationId xmlns:p14="http://schemas.microsoft.com/office/powerpoint/2010/main" val="1890033133"/>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Using compiler warnings can help you to:</a:t>
            </a:r>
          </a:p>
          <a:p>
            <a:pPr lvl="2" eaLnBrk="1" hangingPunct="1"/>
            <a:r>
              <a:rPr lang="en-US"/>
              <a:t>Make your programs more robust and avoid problems at run time</a:t>
            </a:r>
          </a:p>
          <a:p>
            <a:pPr lvl="2" eaLnBrk="1" hangingPunct="1"/>
            <a:r>
              <a:rPr lang="en-US"/>
              <a:t>Identify potential performance problems</a:t>
            </a:r>
          </a:p>
          <a:p>
            <a:pPr lvl="2" eaLnBrk="1" hangingPunct="1"/>
            <a:r>
              <a:rPr lang="en-US"/>
              <a:t>Identify factors that produce undefined results</a:t>
            </a:r>
          </a:p>
          <a:p>
            <a:pPr lvl="1" eaLnBrk="1" hangingPunct="1"/>
            <a:r>
              <a:rPr lang="en-US" b="1"/>
              <a:t>Note</a:t>
            </a:r>
          </a:p>
          <a:p>
            <a:pPr lvl="2" eaLnBrk="1" hangingPunct="1"/>
            <a:r>
              <a:rPr lang="en-US"/>
              <a:t>You can enable checking for certain warning conditions when these conditions are not serious enough to produce an error and keep you from compiling a subprogram.</a:t>
            </a:r>
          </a:p>
          <a:p>
            <a:pPr lvl="2" eaLnBrk="1" hangingPunct="1"/>
            <a:r>
              <a:rPr lang="en-US"/>
              <a:t>Warning messages can be issued during compilation of PL/SQL subprograms; anonymous blocks do not produce any warnings.</a:t>
            </a:r>
          </a:p>
          <a:p>
            <a:pPr lvl="2" eaLnBrk="1" hangingPunct="1"/>
            <a:r>
              <a:rPr lang="en-US"/>
              <a:t>All PL/SQL warning messages use the prefix </a:t>
            </a:r>
            <a:r>
              <a:rPr lang="en-US">
                <a:latin typeface="Courier New" pitchFamily="49" charset="0"/>
              </a:rPr>
              <a:t>PLW</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4F0C5934-FC6B-45F7-B3C3-F835FD3F3E20}" type="slidenum">
              <a:rPr lang="en-US" smtClean="0">
                <a:solidFill>
                  <a:srgbClr val="000000"/>
                </a:solidFill>
                <a:latin typeface="Arial" charset="0"/>
              </a:rPr>
              <a:pPr>
                <a:defRPr/>
              </a:pPr>
              <a:t>434</a:t>
            </a:fld>
            <a:endParaRPr lang="en-US">
              <a:solidFill>
                <a:srgbClr val="000000"/>
              </a:solidFill>
              <a:latin typeface="Arial" charset="0"/>
            </a:endParaRPr>
          </a:p>
        </p:txBody>
      </p:sp>
    </p:spTree>
    <p:extLst>
      <p:ext uri="{BB962C8B-B14F-4D97-AF65-F5344CB8AC3E}">
        <p14:creationId xmlns:p14="http://schemas.microsoft.com/office/powerpoint/2010/main" val="1786961398"/>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set the compiler warning messages levels using one of the following methods: </a:t>
            </a:r>
          </a:p>
          <a:p>
            <a:pPr lvl="1" eaLnBrk="1" hangingPunct="1"/>
            <a:r>
              <a:rPr lang="en-US" b="1"/>
              <a:t>Using the </a:t>
            </a:r>
            <a:r>
              <a:rPr lang="en-US" b="1">
                <a:latin typeface="Courier New" pitchFamily="49" charset="0"/>
              </a:rPr>
              <a:t>PLSQL_WARNINGS</a:t>
            </a:r>
            <a:r>
              <a:rPr lang="en-US" b="1"/>
              <a:t> Initialization Parameter</a:t>
            </a:r>
          </a:p>
          <a:p>
            <a:pPr lvl="1" eaLnBrk="1" hangingPunct="1"/>
            <a:r>
              <a:rPr lang="en-US"/>
              <a:t>The </a:t>
            </a:r>
            <a:r>
              <a:rPr lang="en-US">
                <a:latin typeface="Courier New" pitchFamily="49" charset="0"/>
              </a:rPr>
              <a:t>PLSQL_WARNINGS</a:t>
            </a:r>
            <a:r>
              <a:rPr lang="en-US"/>
              <a:t> setting enables or disables the reporting of warning messages by the PL/SQL compiler, and specifies which warning messages to show as errors. The settings for the </a:t>
            </a:r>
            <a:r>
              <a:rPr lang="en-US">
                <a:latin typeface="Courier New" pitchFamily="49" charset="0"/>
              </a:rPr>
              <a:t>PLSQL_WARNINGS</a:t>
            </a:r>
            <a:r>
              <a:rPr lang="en-US"/>
              <a:t> parameter are stored along with each compiled subprogram. You can use the </a:t>
            </a:r>
            <a:r>
              <a:rPr lang="en-US">
                <a:latin typeface="Courier New" pitchFamily="49" charset="0"/>
              </a:rPr>
              <a:t>PLSQL_WARNINGS</a:t>
            </a:r>
            <a:r>
              <a:rPr lang="en-US"/>
              <a:t> initialization parameter to do the following: </a:t>
            </a:r>
          </a:p>
          <a:p>
            <a:pPr lvl="2" eaLnBrk="1" hangingPunct="1">
              <a:spcBef>
                <a:spcPct val="0"/>
              </a:spcBef>
            </a:pPr>
            <a:r>
              <a:rPr lang="en-US"/>
              <a:t>Enable or disable the reporting of all warnings, warnings of a selected category, or specific warning messages. </a:t>
            </a:r>
          </a:p>
          <a:p>
            <a:pPr lvl="2" eaLnBrk="1" hangingPunct="1">
              <a:spcBef>
                <a:spcPct val="0"/>
              </a:spcBef>
            </a:pPr>
            <a:r>
              <a:rPr lang="en-US"/>
              <a:t>Treat all warnings, a selected category of warning, or specific warning messages as errors.</a:t>
            </a:r>
          </a:p>
          <a:p>
            <a:pPr lvl="2" eaLnBrk="1" hangingPunct="1">
              <a:spcBef>
                <a:spcPct val="0"/>
              </a:spcBef>
            </a:pPr>
            <a:r>
              <a:rPr lang="en-US"/>
              <a:t>Any valid combination of the preceding </a:t>
            </a:r>
          </a:p>
          <a:p>
            <a:pPr lvl="1" eaLnBrk="1" hangingPunct="1"/>
            <a:r>
              <a:rPr lang="en-US">
                <a:solidFill>
                  <a:schemeClr val="tx1"/>
                </a:solidFill>
                <a:cs typeface="Times New Roman" pitchFamily="18" charset="0"/>
              </a:rPr>
              <a:t>The keyword </a:t>
            </a:r>
            <a:r>
              <a:rPr lang="en-US">
                <a:solidFill>
                  <a:schemeClr val="tx1"/>
                </a:solidFill>
                <a:latin typeface="Courier New" pitchFamily="49" charset="0"/>
                <a:cs typeface="Courier New" pitchFamily="49" charset="0"/>
              </a:rPr>
              <a:t>All</a:t>
            </a:r>
            <a:r>
              <a:rPr lang="en-US">
                <a:solidFill>
                  <a:schemeClr val="tx1"/>
                </a:solidFill>
                <a:cs typeface="Times New Roman" pitchFamily="18" charset="0"/>
              </a:rPr>
              <a:t> is a shorthand way to refer to all warning messages: </a:t>
            </a:r>
            <a:r>
              <a:rPr lang="en-US">
                <a:solidFill>
                  <a:schemeClr val="tx1"/>
                </a:solidFill>
                <a:latin typeface="Courier New" pitchFamily="49" charset="0"/>
                <a:cs typeface="Courier New" pitchFamily="49" charset="0"/>
              </a:rPr>
              <a:t>SEVERE</a:t>
            </a:r>
            <a:r>
              <a:rPr lang="en-US">
                <a:solidFill>
                  <a:schemeClr val="tx1"/>
                </a:solidFill>
                <a:cs typeface="Times New Roman" pitchFamily="18" charset="0"/>
              </a:rPr>
              <a:t>, </a:t>
            </a:r>
            <a:r>
              <a:rPr lang="en-US">
                <a:solidFill>
                  <a:schemeClr val="tx1"/>
                </a:solidFill>
                <a:latin typeface="Courier New" pitchFamily="49" charset="0"/>
                <a:cs typeface="Courier New" pitchFamily="49" charset="0"/>
              </a:rPr>
              <a:t>PERFORMANCE</a:t>
            </a:r>
            <a:r>
              <a:rPr lang="en-US">
                <a:solidFill>
                  <a:schemeClr val="tx1"/>
                </a:solidFill>
                <a:cs typeface="Times New Roman" pitchFamily="18" charset="0"/>
              </a:rPr>
              <a:t>, and </a:t>
            </a:r>
            <a:r>
              <a:rPr lang="en-US">
                <a:solidFill>
                  <a:schemeClr val="tx1"/>
                </a:solidFill>
                <a:latin typeface="Courier New" pitchFamily="49" charset="0"/>
                <a:cs typeface="Courier New" pitchFamily="49" charset="0"/>
              </a:rPr>
              <a:t>INFORMATIONAL</a:t>
            </a:r>
            <a:r>
              <a:rPr lang="en-US">
                <a:solidFill>
                  <a:schemeClr val="tx1"/>
                </a:solidFill>
                <a:cs typeface="Times New Roman" pitchFamily="18" charset="0"/>
              </a:rPr>
              <a:t>.</a:t>
            </a:r>
          </a:p>
          <a:p>
            <a:pPr lvl="1" eaLnBrk="1" hangingPunct="1"/>
            <a:r>
              <a:rPr lang="en-US" b="1"/>
              <a:t>Using the </a:t>
            </a:r>
            <a:r>
              <a:rPr lang="en-US" b="1">
                <a:latin typeface="Courier New" pitchFamily="49" charset="0"/>
              </a:rPr>
              <a:t>DBMS_WARNING</a:t>
            </a:r>
            <a:r>
              <a:rPr lang="en-US" b="1"/>
              <a:t> Package</a:t>
            </a:r>
          </a:p>
          <a:p>
            <a:pPr lvl="1" eaLnBrk="1" hangingPunct="1"/>
            <a:r>
              <a:rPr lang="en-US"/>
              <a:t>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 This package is covered later in this lesson.</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CFEF093E-1A54-48E0-A908-267179EA808D}" type="slidenum">
              <a:rPr lang="en-US" smtClean="0">
                <a:solidFill>
                  <a:srgbClr val="000000"/>
                </a:solidFill>
                <a:latin typeface="Arial" charset="0"/>
              </a:rPr>
              <a:pPr>
                <a:defRPr/>
              </a:pPr>
              <a:t>435</a:t>
            </a:fld>
            <a:endParaRPr lang="en-US">
              <a:solidFill>
                <a:srgbClr val="000000"/>
              </a:solidFill>
              <a:latin typeface="Arial" charset="0"/>
            </a:endParaRPr>
          </a:p>
        </p:txBody>
      </p:sp>
    </p:spTree>
    <p:extLst>
      <p:ext uri="{BB962C8B-B14F-4D97-AF65-F5344CB8AC3E}">
        <p14:creationId xmlns:p14="http://schemas.microsoft.com/office/powerpoint/2010/main" val="1696813099"/>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set the compiler warning messages levels using one of the following methods: </a:t>
            </a:r>
          </a:p>
          <a:p>
            <a:pPr lvl="1" eaLnBrk="1" hangingPunct="1"/>
            <a:r>
              <a:rPr lang="en-US" b="1"/>
              <a:t>Using the </a:t>
            </a:r>
            <a:r>
              <a:rPr lang="en-US" b="1">
                <a:latin typeface="Courier New" pitchFamily="49" charset="0"/>
              </a:rPr>
              <a:t>PLSQL_WARNINGS</a:t>
            </a:r>
            <a:r>
              <a:rPr lang="en-US" b="1"/>
              <a:t> Initialization Parameter</a:t>
            </a:r>
          </a:p>
          <a:p>
            <a:pPr lvl="1" eaLnBrk="1" hangingPunct="1"/>
            <a:r>
              <a:rPr lang="en-US"/>
              <a:t>The </a:t>
            </a:r>
            <a:r>
              <a:rPr lang="en-US">
                <a:latin typeface="Courier New" pitchFamily="49" charset="0"/>
              </a:rPr>
              <a:t>PLSQL_WARNINGS</a:t>
            </a:r>
            <a:r>
              <a:rPr lang="en-US"/>
              <a:t> setting enables or disables the reporting of warning messages by the PL/SQL compiler, and specifies which warning messages to show as errors. The settings for the </a:t>
            </a:r>
            <a:r>
              <a:rPr lang="en-US">
                <a:latin typeface="Courier New" pitchFamily="49" charset="0"/>
              </a:rPr>
              <a:t>PLSQL_WARNINGS</a:t>
            </a:r>
            <a:r>
              <a:rPr lang="en-US"/>
              <a:t> parameter are stored along with each compiled subprogram. You can use the </a:t>
            </a:r>
            <a:r>
              <a:rPr lang="en-US">
                <a:latin typeface="Courier New" pitchFamily="49" charset="0"/>
              </a:rPr>
              <a:t>PLSQL_WARNINGS</a:t>
            </a:r>
            <a:r>
              <a:rPr lang="en-US"/>
              <a:t> initialization parameter to do the following: </a:t>
            </a:r>
          </a:p>
          <a:p>
            <a:pPr lvl="2" eaLnBrk="1" hangingPunct="1">
              <a:spcBef>
                <a:spcPct val="0"/>
              </a:spcBef>
            </a:pPr>
            <a:r>
              <a:rPr lang="en-US"/>
              <a:t>Enable or disable the reporting of all warnings, warnings of a selected category, or specific warning messages. </a:t>
            </a:r>
          </a:p>
          <a:p>
            <a:pPr lvl="2" eaLnBrk="1" hangingPunct="1">
              <a:spcBef>
                <a:spcPct val="0"/>
              </a:spcBef>
            </a:pPr>
            <a:r>
              <a:rPr lang="en-US"/>
              <a:t>Treat all warnings, a selected category of warning, or specific warning messages as errors.</a:t>
            </a:r>
          </a:p>
          <a:p>
            <a:pPr lvl="2" eaLnBrk="1" hangingPunct="1">
              <a:spcBef>
                <a:spcPct val="0"/>
              </a:spcBef>
            </a:pPr>
            <a:r>
              <a:rPr lang="en-US"/>
              <a:t>Any valid combination of the preceding </a:t>
            </a:r>
          </a:p>
          <a:p>
            <a:pPr lvl="1" eaLnBrk="1" hangingPunct="1"/>
            <a:r>
              <a:rPr lang="en-US">
                <a:solidFill>
                  <a:schemeClr val="tx1"/>
                </a:solidFill>
                <a:cs typeface="Times New Roman" pitchFamily="18" charset="0"/>
              </a:rPr>
              <a:t>The keyword </a:t>
            </a:r>
            <a:r>
              <a:rPr lang="en-US">
                <a:solidFill>
                  <a:schemeClr val="tx1"/>
                </a:solidFill>
                <a:latin typeface="Courier New" pitchFamily="49" charset="0"/>
                <a:cs typeface="Courier New" pitchFamily="49" charset="0"/>
              </a:rPr>
              <a:t>All</a:t>
            </a:r>
            <a:r>
              <a:rPr lang="en-US">
                <a:solidFill>
                  <a:schemeClr val="tx1"/>
                </a:solidFill>
                <a:cs typeface="Times New Roman" pitchFamily="18" charset="0"/>
              </a:rPr>
              <a:t> is a shorthand way to refer to all warning messages: </a:t>
            </a:r>
            <a:r>
              <a:rPr lang="en-US">
                <a:solidFill>
                  <a:schemeClr val="tx1"/>
                </a:solidFill>
                <a:latin typeface="Courier New" pitchFamily="49" charset="0"/>
                <a:cs typeface="Courier New" pitchFamily="49" charset="0"/>
              </a:rPr>
              <a:t>SEVERE</a:t>
            </a:r>
            <a:r>
              <a:rPr lang="en-US">
                <a:solidFill>
                  <a:schemeClr val="tx1"/>
                </a:solidFill>
                <a:cs typeface="Times New Roman" pitchFamily="18" charset="0"/>
              </a:rPr>
              <a:t>, </a:t>
            </a:r>
            <a:r>
              <a:rPr lang="en-US">
                <a:solidFill>
                  <a:schemeClr val="tx1"/>
                </a:solidFill>
                <a:latin typeface="Courier New" pitchFamily="49" charset="0"/>
                <a:cs typeface="Courier New" pitchFamily="49" charset="0"/>
              </a:rPr>
              <a:t>PERFORMANCE</a:t>
            </a:r>
            <a:r>
              <a:rPr lang="en-US">
                <a:solidFill>
                  <a:schemeClr val="tx1"/>
                </a:solidFill>
                <a:cs typeface="Times New Roman" pitchFamily="18" charset="0"/>
              </a:rPr>
              <a:t>, and </a:t>
            </a:r>
            <a:r>
              <a:rPr lang="en-US">
                <a:solidFill>
                  <a:schemeClr val="tx1"/>
                </a:solidFill>
                <a:latin typeface="Courier New" pitchFamily="49" charset="0"/>
                <a:cs typeface="Courier New" pitchFamily="49" charset="0"/>
              </a:rPr>
              <a:t>INFORMATIONAL</a:t>
            </a:r>
            <a:r>
              <a:rPr lang="en-US">
                <a:solidFill>
                  <a:schemeClr val="tx1"/>
                </a:solidFill>
                <a:cs typeface="Times New Roman" pitchFamily="18" charset="0"/>
              </a:rPr>
              <a:t>.</a:t>
            </a:r>
          </a:p>
          <a:p>
            <a:pPr lvl="1" eaLnBrk="1" hangingPunct="1"/>
            <a:r>
              <a:rPr lang="en-US" b="1"/>
              <a:t>Using the </a:t>
            </a:r>
            <a:r>
              <a:rPr lang="en-US" b="1">
                <a:latin typeface="Courier New" pitchFamily="49" charset="0"/>
              </a:rPr>
              <a:t>DBMS_WARNING</a:t>
            </a:r>
            <a:r>
              <a:rPr lang="en-US" b="1"/>
              <a:t> Package</a:t>
            </a:r>
          </a:p>
          <a:p>
            <a:pPr lvl="1" eaLnBrk="1" hangingPunct="1"/>
            <a:r>
              <a:rPr lang="en-US"/>
              <a:t>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 This package is covered later in this lesson.</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449A0F5C-73D0-4BBA-B259-5A9B1CDB7EF3}" type="slidenum">
              <a:rPr lang="en-US" smtClean="0">
                <a:solidFill>
                  <a:srgbClr val="000000"/>
                </a:solidFill>
                <a:latin typeface="Arial" charset="0"/>
              </a:rPr>
              <a:pPr>
                <a:defRPr/>
              </a:pPr>
              <a:t>436</a:t>
            </a:fld>
            <a:endParaRPr lang="en-US">
              <a:solidFill>
                <a:srgbClr val="000000"/>
              </a:solidFill>
              <a:latin typeface="Arial" charset="0"/>
            </a:endParaRPr>
          </a:p>
        </p:txBody>
      </p:sp>
    </p:spTree>
    <p:extLst>
      <p:ext uri="{BB962C8B-B14F-4D97-AF65-F5344CB8AC3E}">
        <p14:creationId xmlns:p14="http://schemas.microsoft.com/office/powerpoint/2010/main" val="200749212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Modifying Compiler Warning Settings</a:t>
            </a:r>
          </a:p>
          <a:p>
            <a:pPr lvl="1" eaLnBrk="1" hangingPunct="1"/>
            <a:r>
              <a:rPr lang="en-US"/>
              <a:t>The parameter value comprises a comma-separated list of quoted qualifier and modifier keywords, where the keywords are separated by colons. The qualifier values are: </a:t>
            </a:r>
            <a:r>
              <a:rPr lang="en-US">
                <a:latin typeface="Courier New" pitchFamily="49" charset="0"/>
              </a:rPr>
              <a:t>ENABLE</a:t>
            </a:r>
            <a:r>
              <a:rPr lang="en-US"/>
              <a:t>, </a:t>
            </a:r>
            <a:r>
              <a:rPr lang="en-US">
                <a:latin typeface="Courier New" pitchFamily="49" charset="0"/>
              </a:rPr>
              <a:t>DISABLE</a:t>
            </a:r>
            <a:r>
              <a:rPr lang="en-US"/>
              <a:t>, and </a:t>
            </a:r>
            <a:r>
              <a:rPr lang="en-US">
                <a:latin typeface="Courier New" pitchFamily="49" charset="0"/>
              </a:rPr>
              <a:t>ERROR</a:t>
            </a:r>
            <a:r>
              <a:rPr lang="en-US"/>
              <a:t>. The modifier value </a:t>
            </a:r>
            <a:r>
              <a:rPr lang="en-US">
                <a:latin typeface="Courier New" pitchFamily="49" charset="0"/>
              </a:rPr>
              <a:t>ALL</a:t>
            </a:r>
            <a:r>
              <a:rPr lang="en-US"/>
              <a:t> applies to all warning messages. </a:t>
            </a:r>
            <a:r>
              <a:rPr lang="en-US">
                <a:latin typeface="Courier New" pitchFamily="49" charset="0"/>
              </a:rPr>
              <a:t>SEVERE</a:t>
            </a:r>
            <a:r>
              <a:rPr lang="en-US"/>
              <a:t>, </a:t>
            </a:r>
            <a:r>
              <a:rPr lang="en-US">
                <a:latin typeface="Courier New" pitchFamily="49" charset="0"/>
              </a:rPr>
              <a:t>INFORMATIONAL</a:t>
            </a:r>
            <a:r>
              <a:rPr lang="en-US"/>
              <a:t>, and </a:t>
            </a:r>
            <a:r>
              <a:rPr lang="en-US">
                <a:latin typeface="Courier New" pitchFamily="49" charset="0"/>
              </a:rPr>
              <a:t>PERFORMANCE</a:t>
            </a:r>
            <a:r>
              <a:rPr lang="en-US"/>
              <a:t> apply to messages in their own category, and an integer list for specific warning messages. </a:t>
            </a:r>
          </a:p>
          <a:p>
            <a:pPr lvl="1" eaLnBrk="1" hangingPunct="1"/>
            <a:r>
              <a:rPr lang="en-US"/>
              <a:t>Possible values for </a:t>
            </a:r>
            <a:r>
              <a:rPr lang="en-US">
                <a:latin typeface="Courier New" pitchFamily="49" charset="0"/>
              </a:rPr>
              <a:t>ENABLE</a:t>
            </a:r>
            <a:r>
              <a:rPr lang="en-US"/>
              <a:t>, </a:t>
            </a:r>
            <a:r>
              <a:rPr lang="en-US">
                <a:latin typeface="Courier New" pitchFamily="49" charset="0"/>
              </a:rPr>
              <a:t>DISABLE</a:t>
            </a:r>
            <a:r>
              <a:rPr lang="en-US"/>
              <a:t>, and </a:t>
            </a:r>
            <a:r>
              <a:rPr lang="en-US">
                <a:latin typeface="Courier New" pitchFamily="49" charset="0"/>
              </a:rPr>
              <a:t>ERROR</a:t>
            </a:r>
            <a:r>
              <a:rPr lang="en-US"/>
              <a:t>: </a:t>
            </a:r>
          </a:p>
          <a:p>
            <a:pPr lvl="2" eaLnBrk="1" hangingPunct="1">
              <a:buSzPct val="70000"/>
              <a:buFont typeface="Courier New" pitchFamily="49" charset="0"/>
              <a:buChar char="•"/>
            </a:pPr>
            <a:r>
              <a:rPr lang="en-US">
                <a:latin typeface="Courier New" pitchFamily="49" charset="0"/>
              </a:rPr>
              <a:t>ALL</a:t>
            </a:r>
          </a:p>
          <a:p>
            <a:pPr lvl="2" eaLnBrk="1" hangingPunct="1">
              <a:buSzPct val="70000"/>
              <a:buFont typeface="Courier New" pitchFamily="49" charset="0"/>
              <a:buChar char="•"/>
            </a:pPr>
            <a:r>
              <a:rPr lang="en-US">
                <a:latin typeface="Courier New" pitchFamily="49" charset="0"/>
              </a:rPr>
              <a:t>SEVERE</a:t>
            </a:r>
          </a:p>
          <a:p>
            <a:pPr lvl="2" eaLnBrk="1" hangingPunct="1">
              <a:buSzPct val="70000"/>
              <a:buFont typeface="Courier New" pitchFamily="49" charset="0"/>
              <a:buChar char="•"/>
            </a:pPr>
            <a:r>
              <a:rPr lang="en-US">
                <a:latin typeface="Courier New" pitchFamily="49" charset="0"/>
              </a:rPr>
              <a:t>INFORMATIONAL</a:t>
            </a:r>
          </a:p>
          <a:p>
            <a:pPr lvl="2" eaLnBrk="1" hangingPunct="1">
              <a:buSzPct val="70000"/>
              <a:buFont typeface="Courier New" pitchFamily="49" charset="0"/>
              <a:buChar char="•"/>
            </a:pPr>
            <a:r>
              <a:rPr lang="en-US">
                <a:latin typeface="Courier New" pitchFamily="49" charset="0"/>
              </a:rPr>
              <a:t>PERFORMANCE</a:t>
            </a:r>
          </a:p>
          <a:p>
            <a:pPr lvl="2" eaLnBrk="1" hangingPunct="1">
              <a:buSzPct val="70000"/>
              <a:buFont typeface="Courier New" pitchFamily="49" charset="0"/>
              <a:buChar char="•"/>
            </a:pPr>
            <a:r>
              <a:rPr lang="en-US">
                <a:latin typeface="Courier New" pitchFamily="49" charset="0"/>
              </a:rPr>
              <a:t>numeric_value</a:t>
            </a:r>
          </a:p>
          <a:p>
            <a:pPr lvl="1" eaLnBrk="1" hangingPunct="1"/>
            <a:r>
              <a:rPr lang="en-US"/>
              <a:t>Values for </a:t>
            </a:r>
            <a:r>
              <a:rPr lang="en-US">
                <a:latin typeface="Courier New" pitchFamily="49" charset="0"/>
              </a:rPr>
              <a:t>numeric_value</a:t>
            </a:r>
            <a:r>
              <a:rPr lang="en-US"/>
              <a:t> are in:</a:t>
            </a:r>
          </a:p>
          <a:p>
            <a:pPr lvl="2" eaLnBrk="1" hangingPunct="1"/>
            <a:r>
              <a:rPr lang="en-US"/>
              <a:t>Range </a:t>
            </a:r>
            <a:r>
              <a:rPr lang="en-US">
                <a:latin typeface="Courier New" pitchFamily="49" charset="0"/>
              </a:rPr>
              <a:t>5000-5999</a:t>
            </a:r>
            <a:r>
              <a:rPr lang="en-US"/>
              <a:t> for severe </a:t>
            </a:r>
          </a:p>
          <a:p>
            <a:pPr lvl="2" eaLnBrk="1" hangingPunct="1"/>
            <a:r>
              <a:rPr lang="en-US"/>
              <a:t>Range </a:t>
            </a:r>
            <a:r>
              <a:rPr lang="en-US">
                <a:latin typeface="Courier New" pitchFamily="49" charset="0"/>
              </a:rPr>
              <a:t>6000-6249</a:t>
            </a:r>
            <a:r>
              <a:rPr lang="en-US"/>
              <a:t> for informational</a:t>
            </a:r>
          </a:p>
          <a:p>
            <a:pPr lvl="2" eaLnBrk="1" hangingPunct="1"/>
            <a:r>
              <a:rPr lang="en-US"/>
              <a:t>Range </a:t>
            </a:r>
            <a:r>
              <a:rPr lang="en-US">
                <a:latin typeface="Courier New" pitchFamily="49" charset="0"/>
              </a:rPr>
              <a:t>7000-7249</a:t>
            </a:r>
            <a:r>
              <a:rPr lang="en-US"/>
              <a:t> for performance</a:t>
            </a:r>
          </a:p>
        </p:txBody>
      </p:sp>
      <p:sp>
        <p:nvSpPr>
          <p:cNvPr id="573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A38AF05-2034-4D4A-A141-B8D790DA677A}" type="slidenum">
              <a:rPr lang="en-US" smtClean="0">
                <a:solidFill>
                  <a:srgbClr val="000000"/>
                </a:solidFill>
                <a:latin typeface="Arial" charset="0"/>
              </a:rPr>
              <a:pPr>
                <a:defRPr/>
              </a:pPr>
              <a:t>437</a:t>
            </a:fld>
            <a:endParaRPr lang="en-US">
              <a:solidFill>
                <a:srgbClr val="000000"/>
              </a:solidFill>
              <a:latin typeface="Arial" charset="0"/>
            </a:endParaRPr>
          </a:p>
        </p:txBody>
      </p:sp>
    </p:spTree>
    <p:extLst>
      <p:ext uri="{BB962C8B-B14F-4D97-AF65-F5344CB8AC3E}">
        <p14:creationId xmlns:p14="http://schemas.microsoft.com/office/powerpoint/2010/main" val="1515665645"/>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a:t>
            </a:r>
            <a:r>
              <a:rPr lang="en-US">
                <a:latin typeface="Courier New" pitchFamily="49" charset="0"/>
              </a:rPr>
              <a:t>ALTER SESSION</a:t>
            </a:r>
            <a:r>
              <a:rPr lang="en-US"/>
              <a:t> or </a:t>
            </a:r>
            <a:r>
              <a:rPr lang="en-US">
                <a:latin typeface="Courier New" pitchFamily="49" charset="0"/>
              </a:rPr>
              <a:t>ALTER SYSTEM</a:t>
            </a:r>
            <a:r>
              <a:rPr lang="en-US"/>
              <a:t> command to change the </a:t>
            </a:r>
            <a:r>
              <a:rPr lang="en-US">
                <a:latin typeface="Courier New" pitchFamily="49" charset="0"/>
              </a:rPr>
              <a:t>PLSQL_WARNINGS</a:t>
            </a:r>
            <a:r>
              <a:rPr lang="en-US"/>
              <a:t> initialization parameter. The graphic in the slide shows the various examples of enabling and disabling compiler warnings.</a:t>
            </a:r>
          </a:p>
          <a:p>
            <a:pPr lvl="1" eaLnBrk="1" hangingPunct="1"/>
            <a:r>
              <a:rPr lang="en-US" b="1"/>
              <a:t>Example 1</a:t>
            </a:r>
            <a:r>
              <a:rPr lang="en-US"/>
              <a:t> </a:t>
            </a:r>
          </a:p>
          <a:p>
            <a:pPr lvl="1" eaLnBrk="1" hangingPunct="1"/>
            <a:r>
              <a:rPr lang="en-US"/>
              <a:t>In this example, you are enabling </a:t>
            </a:r>
            <a:r>
              <a:rPr lang="en-US">
                <a:latin typeface="Courier New" pitchFamily="49" charset="0"/>
              </a:rPr>
              <a:t>SEVERE</a:t>
            </a:r>
            <a:r>
              <a:rPr lang="en-US"/>
              <a:t> and </a:t>
            </a:r>
            <a:r>
              <a:rPr lang="en-US">
                <a:latin typeface="Courier New" pitchFamily="49" charset="0"/>
              </a:rPr>
              <a:t>PERFORMANCE</a:t>
            </a:r>
            <a:r>
              <a:rPr lang="en-US"/>
              <a:t> warnings and disabling </a:t>
            </a:r>
            <a:r>
              <a:rPr lang="en-US">
                <a:latin typeface="Courier New" pitchFamily="49" charset="0"/>
              </a:rPr>
              <a:t>INFORMATIONAL</a:t>
            </a:r>
            <a:r>
              <a:rPr lang="en-US"/>
              <a:t> warnings.</a:t>
            </a:r>
          </a:p>
          <a:p>
            <a:pPr lvl="1" eaLnBrk="1" hangingPunct="1"/>
            <a:r>
              <a:rPr lang="en-US" b="1"/>
              <a:t>Example 2</a:t>
            </a:r>
            <a:r>
              <a:rPr lang="en-US"/>
              <a:t> </a:t>
            </a:r>
          </a:p>
          <a:p>
            <a:pPr lvl="1" eaLnBrk="1" hangingPunct="1"/>
            <a:r>
              <a:rPr lang="en-US"/>
              <a:t>In the second example, you are enabling only </a:t>
            </a:r>
            <a:r>
              <a:rPr lang="en-US">
                <a:latin typeface="Courier New" pitchFamily="49" charset="0"/>
              </a:rPr>
              <a:t>SEVERE</a:t>
            </a:r>
            <a:r>
              <a:rPr lang="en-US"/>
              <a:t> warnings.</a:t>
            </a:r>
          </a:p>
          <a:p>
            <a:pPr lvl="1" eaLnBrk="1" hangingPunct="1"/>
            <a:r>
              <a:rPr lang="en-US" b="1"/>
              <a:t>Example 3</a:t>
            </a:r>
            <a:r>
              <a:rPr lang="en-US"/>
              <a:t> </a:t>
            </a:r>
          </a:p>
          <a:p>
            <a:pPr lvl="1" eaLnBrk="1" hangingPunct="1"/>
            <a:r>
              <a:rPr lang="en-US"/>
              <a:t>You can also treat particular messages as errors instead of warnings. In this example, if you know that the warning message </a:t>
            </a:r>
            <a:r>
              <a:rPr lang="en-US">
                <a:latin typeface="Courier New" pitchFamily="49" charset="0"/>
              </a:rPr>
              <a:t>PLW-05003</a:t>
            </a:r>
            <a:r>
              <a:rPr lang="en-US"/>
              <a:t> represents a serious problem in your code, including '</a:t>
            </a:r>
            <a:r>
              <a:rPr lang="en-US">
                <a:latin typeface="Courier New" pitchFamily="49" charset="0"/>
              </a:rPr>
              <a:t>ERROR:05003</a:t>
            </a:r>
            <a:r>
              <a:rPr lang="en-US"/>
              <a:t>' in the </a:t>
            </a:r>
            <a:r>
              <a:rPr lang="en-US">
                <a:latin typeface="Courier New" pitchFamily="49" charset="0"/>
              </a:rPr>
              <a:t>PLSQL_WARNINGS</a:t>
            </a:r>
            <a:r>
              <a:rPr lang="en-US"/>
              <a:t> setting makes that condition trigger an error message (</a:t>
            </a:r>
            <a:r>
              <a:rPr lang="en-US">
                <a:latin typeface="Courier New" pitchFamily="49" charset="0"/>
              </a:rPr>
              <a:t>PLS_05003</a:t>
            </a:r>
            <a:r>
              <a:rPr lang="en-US"/>
              <a:t>) instead of a warning message. An error message causes the compilation to fail. In this example, you are also disabling </a:t>
            </a:r>
            <a:r>
              <a:rPr lang="en-US">
                <a:latin typeface="Courier New" pitchFamily="49" charset="0"/>
              </a:rPr>
              <a:t>PERFORMANCE</a:t>
            </a:r>
            <a:r>
              <a:rPr lang="en-US"/>
              <a:t> warnings.</a:t>
            </a:r>
          </a:p>
        </p:txBody>
      </p:sp>
      <p:sp>
        <p:nvSpPr>
          <p:cNvPr id="583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AE70E0EE-F9AE-4BEE-9275-31EDF7C5B134}" type="slidenum">
              <a:rPr lang="en-US" smtClean="0">
                <a:solidFill>
                  <a:srgbClr val="000000"/>
                </a:solidFill>
                <a:latin typeface="Arial" charset="0"/>
              </a:rPr>
              <a:pPr>
                <a:defRPr/>
              </a:pPr>
              <a:t>438</a:t>
            </a:fld>
            <a:endParaRPr lang="en-US">
              <a:solidFill>
                <a:srgbClr val="000000"/>
              </a:solidFill>
              <a:latin typeface="Arial" charset="0"/>
            </a:endParaRPr>
          </a:p>
        </p:txBody>
      </p:sp>
    </p:spTree>
    <p:extLst>
      <p:ext uri="{BB962C8B-B14F-4D97-AF65-F5344CB8AC3E}">
        <p14:creationId xmlns:p14="http://schemas.microsoft.com/office/powerpoint/2010/main" val="1090675623"/>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Rot="1" noChangeAspect="1" noChangeArrowheads="1" noTextEdit="1"/>
          </p:cNvSpPr>
          <p:nvPr>
            <p:ph type="sldImg"/>
          </p:nvPr>
        </p:nvSpPr>
        <p:spPr>
          <a:ln/>
        </p:spPr>
      </p:sp>
      <p:sp>
        <p:nvSpPr>
          <p:cNvPr id="60419"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the Current Value of the </a:t>
            </a:r>
            <a:r>
              <a:rPr lang="en-US">
                <a:latin typeface="Courier New" pitchFamily="49" charset="0"/>
              </a:rPr>
              <a:t>PLSQL_WARNINGS</a:t>
            </a:r>
            <a:r>
              <a:rPr lang="en-US"/>
              <a:t> Parameter</a:t>
            </a:r>
          </a:p>
          <a:p>
            <a:pPr lvl="1" eaLnBrk="1" hangingPunct="1"/>
            <a:r>
              <a:rPr lang="en-US"/>
              <a:t>You can examine the current setting for the </a:t>
            </a:r>
            <a:r>
              <a:rPr lang="en-US">
                <a:latin typeface="Courier New" pitchFamily="49" charset="0"/>
              </a:rPr>
              <a:t>PLSQL_WARNINGS</a:t>
            </a:r>
            <a:r>
              <a:rPr lang="en-US"/>
              <a:t> parameter by issuing a </a:t>
            </a:r>
            <a:r>
              <a:rPr lang="en-US">
                <a:latin typeface="Courier New" pitchFamily="49" charset="0"/>
              </a:rPr>
              <a:t>SELECT</a:t>
            </a:r>
            <a:r>
              <a:rPr lang="en-US"/>
              <a:t> statement on the </a:t>
            </a:r>
            <a:r>
              <a:rPr lang="en-US">
                <a:latin typeface="Courier New" pitchFamily="49" charset="0"/>
              </a:rPr>
              <a:t>V$PARAMETER</a:t>
            </a:r>
            <a:r>
              <a:rPr lang="en-US"/>
              <a:t> view. For example:</a:t>
            </a:r>
          </a:p>
          <a:p>
            <a:pPr lvl="1" eaLnBrk="1" hangingPunct="1"/>
            <a:endParaRPr lang="en-US"/>
          </a:p>
          <a:p>
            <a:pPr lvl="4" eaLnBrk="1" hangingPunct="1">
              <a:spcBef>
                <a:spcPct val="0"/>
              </a:spcBef>
            </a:pPr>
            <a:r>
              <a:rPr lang="en-US"/>
              <a:t>ALTER SESSION SET plsql_warnings = 'enable:severe',    </a:t>
            </a:r>
            <a:br>
              <a:rPr lang="en-US"/>
            </a:br>
            <a:r>
              <a:rPr lang="en-US"/>
              <a:t>    'enable:performance','enable:informational';</a:t>
            </a:r>
          </a:p>
          <a:p>
            <a:pPr lvl="4" eaLnBrk="1" hangingPunct="1">
              <a:spcBef>
                <a:spcPct val="0"/>
              </a:spcBef>
            </a:pPr>
            <a:endParaRPr lang="en-US"/>
          </a:p>
          <a:p>
            <a:pPr lvl="4" eaLnBrk="1" hangingPunct="1">
              <a:spcBef>
                <a:spcPct val="0"/>
              </a:spcBef>
            </a:pPr>
            <a:r>
              <a:rPr lang="en-US"/>
              <a:t>Session altered.</a:t>
            </a:r>
            <a:br>
              <a:rPr lang="en-US"/>
            </a:br>
            <a:endParaRPr lang="en-US"/>
          </a:p>
          <a:p>
            <a:pPr lvl="4" eaLnBrk="1" hangingPunct="1">
              <a:spcBef>
                <a:spcPct val="0"/>
              </a:spcBef>
            </a:pPr>
            <a:r>
              <a:rPr lang="en-US"/>
              <a:t>SELECT value FROM v$parameter WHERE name='plsql_warnings';</a:t>
            </a:r>
          </a:p>
          <a:p>
            <a:pPr lvl="4" eaLnBrk="1" hangingPunct="1">
              <a:spcBef>
                <a:spcPct val="0"/>
              </a:spcBef>
            </a:pPr>
            <a:r>
              <a:rPr lang="en-US"/>
              <a:t>VALUE</a:t>
            </a:r>
          </a:p>
          <a:p>
            <a:pPr lvl="4" eaLnBrk="1" hangingPunct="1">
              <a:spcBef>
                <a:spcPct val="0"/>
              </a:spcBef>
            </a:pPr>
            <a:r>
              <a:rPr lang="en-US"/>
              <a:t>--------------------------------------------------------- </a:t>
            </a:r>
            <a:br>
              <a:rPr lang="en-US"/>
            </a:br>
            <a:r>
              <a:rPr lang="en-US"/>
              <a:t>ENABLE:ALL</a:t>
            </a:r>
          </a:p>
        </p:txBody>
      </p:sp>
      <p:sp>
        <p:nvSpPr>
          <p:cNvPr id="60421"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90332F1-DEB2-4DB8-B0C4-075B50295F1B}" type="slidenum">
              <a:rPr lang="en-US" smtClean="0">
                <a:solidFill>
                  <a:srgbClr val="000000"/>
                </a:solidFill>
                <a:latin typeface="Arial" charset="0"/>
              </a:rPr>
              <a:pPr>
                <a:defRPr/>
              </a:pPr>
              <a:t>439</a:t>
            </a:fld>
            <a:endParaRPr lang="en-US">
              <a:solidFill>
                <a:srgbClr val="000000"/>
              </a:solidFill>
              <a:latin typeface="Arial" charset="0"/>
            </a:endParaRPr>
          </a:p>
        </p:txBody>
      </p:sp>
    </p:spTree>
    <p:extLst>
      <p:ext uri="{BB962C8B-B14F-4D97-AF65-F5344CB8AC3E}">
        <p14:creationId xmlns:p14="http://schemas.microsoft.com/office/powerpoint/2010/main" val="80453378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the Compiler Warnings</a:t>
            </a:r>
          </a:p>
          <a:p>
            <a:pPr lvl="1" eaLnBrk="1" hangingPunct="1"/>
            <a:r>
              <a:rPr lang="en-US"/>
              <a:t>You can use SQL*Plus to see any warnings raised as a result of the compilation of a PL/SQL block. SQL*Plus indicates that a compilation warning has occurred. The </a:t>
            </a:r>
            <a:r>
              <a:rPr lang="en-US" b="1" i="1"/>
              <a:t>“SP2-08xx: &lt;object&gt; created with compilation warnings.”</a:t>
            </a:r>
            <a:r>
              <a:rPr lang="en-US"/>
              <a:t> message is displayed for objects compiled with the </a:t>
            </a:r>
            <a:r>
              <a:rPr lang="en-US">
                <a:latin typeface="Courier New" pitchFamily="49" charset="0"/>
              </a:rPr>
              <a:t>PERFORMANCE</a:t>
            </a:r>
            <a:r>
              <a:rPr lang="en-US"/>
              <a:t>, </a:t>
            </a:r>
            <a:r>
              <a:rPr lang="en-US">
                <a:latin typeface="Courier New" pitchFamily="49" charset="0"/>
              </a:rPr>
              <a:t>INFORMATIONAL</a:t>
            </a:r>
            <a:r>
              <a:rPr lang="en-US"/>
              <a:t>, or </a:t>
            </a:r>
            <a:r>
              <a:rPr lang="en-US">
                <a:latin typeface="Courier New" pitchFamily="49" charset="0"/>
              </a:rPr>
              <a:t>SEVERE</a:t>
            </a:r>
            <a:r>
              <a:rPr lang="en-US"/>
              <a:t> modifiers. There is no differentiation between the three. You must enable the compiler warnings before compiling the program. You can display the compiler warning messages using one of the following methods:</a:t>
            </a:r>
          </a:p>
          <a:p>
            <a:pPr lvl="1" eaLnBrk="1" hangingPunct="1"/>
            <a:r>
              <a:rPr lang="en-US" b="1"/>
              <a:t>Using the SQL*Plus </a:t>
            </a:r>
            <a:r>
              <a:rPr lang="en-US" b="1">
                <a:latin typeface="Courier New" pitchFamily="49" charset="0"/>
              </a:rPr>
              <a:t>SHOW ERRORS</a:t>
            </a:r>
            <a:r>
              <a:rPr lang="en-US" b="1"/>
              <a:t> Command</a:t>
            </a:r>
          </a:p>
          <a:p>
            <a:pPr lvl="1" eaLnBrk="1" hangingPunct="1"/>
            <a:r>
              <a:rPr lang="en-US"/>
              <a:t>This command displays any compiler errors including the new compiler warnings and informational messages. This command is invoked immediately after a </a:t>
            </a:r>
            <a:r>
              <a:rPr lang="en-US">
                <a:latin typeface="Courier New" pitchFamily="49" charset="0"/>
              </a:rPr>
              <a:t>CREATE</a:t>
            </a:r>
            <a:r>
              <a:rPr lang="en-US"/>
              <a:t> </a:t>
            </a:r>
            <a:r>
              <a:rPr lang="en-US">
                <a:latin typeface="Courier New" pitchFamily="49" charset="0"/>
              </a:rPr>
              <a:t>[PROGEDURE|FUNCTION|PACKAGE]</a:t>
            </a:r>
            <a:r>
              <a:rPr lang="en-US"/>
              <a:t> command is used. The </a:t>
            </a:r>
            <a:r>
              <a:rPr lang="en-US">
                <a:latin typeface="Courier New" pitchFamily="49" charset="0"/>
              </a:rPr>
              <a:t>SHOW</a:t>
            </a:r>
            <a:r>
              <a:rPr lang="en-US"/>
              <a:t> </a:t>
            </a:r>
            <a:r>
              <a:rPr lang="en-US">
                <a:latin typeface="Courier New" pitchFamily="49" charset="0"/>
              </a:rPr>
              <a:t>ERRORS</a:t>
            </a:r>
            <a:r>
              <a:rPr lang="en-US" b="1"/>
              <a:t> </a:t>
            </a:r>
            <a:r>
              <a:rPr lang="en-US"/>
              <a:t>command displays warnings and compiler errors. New compiler warnings and informational messages are “interleaved” with compiler errors when </a:t>
            </a:r>
            <a:r>
              <a:rPr lang="en-US">
                <a:latin typeface="Courier New" pitchFamily="49" charset="0"/>
              </a:rPr>
              <a:t>SHOW</a:t>
            </a:r>
            <a:r>
              <a:rPr lang="en-US"/>
              <a:t> </a:t>
            </a:r>
            <a:r>
              <a:rPr lang="en-US">
                <a:latin typeface="Courier New" pitchFamily="49" charset="0"/>
              </a:rPr>
              <a:t>ERRORS</a:t>
            </a:r>
            <a:r>
              <a:rPr lang="en-US"/>
              <a:t> is invoked.</a:t>
            </a:r>
          </a:p>
          <a:p>
            <a:pPr lvl="1" eaLnBrk="1" hangingPunct="1"/>
            <a:r>
              <a:rPr lang="en-US" b="1"/>
              <a:t>Using the Data Dictionary Views</a:t>
            </a:r>
          </a:p>
          <a:p>
            <a:pPr lvl="1" eaLnBrk="1" hangingPunct="1"/>
            <a:r>
              <a:rPr lang="en-US"/>
              <a:t>You can select from the </a:t>
            </a:r>
            <a:r>
              <a:rPr lang="en-US">
                <a:latin typeface="Courier New" pitchFamily="49" charset="0"/>
              </a:rPr>
              <a:t>USER_|ALL_|DBA_ERRORS</a:t>
            </a:r>
            <a:r>
              <a:rPr lang="en-US"/>
              <a:t> data dictionary views to display PL/SQL compiler warnings. The </a:t>
            </a:r>
            <a:r>
              <a:rPr lang="en-US">
                <a:latin typeface="Courier New" pitchFamily="49" charset="0"/>
              </a:rPr>
              <a:t>ATTRIBUTES</a:t>
            </a:r>
            <a:r>
              <a:rPr lang="en-US"/>
              <a:t> column of these views has a new attribute called </a:t>
            </a:r>
            <a:r>
              <a:rPr lang="en-US">
                <a:latin typeface="Courier New" pitchFamily="49" charset="0"/>
              </a:rPr>
              <a:t>WARNING</a:t>
            </a:r>
            <a:r>
              <a:rPr lang="en-US"/>
              <a:t> and the warning message displays in the </a:t>
            </a:r>
            <a:r>
              <a:rPr lang="en-US">
                <a:latin typeface="Courier New" pitchFamily="49" charset="0"/>
              </a:rPr>
              <a:t>TEXT</a:t>
            </a:r>
            <a:r>
              <a:rPr lang="en-US"/>
              <a:t> column.</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A2AB03A-4816-4A1B-A9DA-87CA316E00B4}" type="slidenum">
              <a:rPr lang="en-US" smtClean="0">
                <a:solidFill>
                  <a:srgbClr val="000000"/>
                </a:solidFill>
                <a:latin typeface="Arial" charset="0"/>
              </a:rPr>
              <a:pPr>
                <a:defRPr/>
              </a:pPr>
              <a:t>440</a:t>
            </a:fld>
            <a:endParaRPr lang="en-US">
              <a:solidFill>
                <a:srgbClr val="000000"/>
              </a:solidFill>
              <a:latin typeface="Arial" charset="0"/>
            </a:endParaRPr>
          </a:p>
        </p:txBody>
      </p:sp>
    </p:spTree>
    <p:extLst>
      <p:ext uri="{BB962C8B-B14F-4D97-AF65-F5344CB8AC3E}">
        <p14:creationId xmlns:p14="http://schemas.microsoft.com/office/powerpoint/2010/main" val="2061504894"/>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SHOW ERRORS</a:t>
            </a:r>
            <a:r>
              <a:rPr lang="en-US"/>
              <a:t> command in SQL*Plus to display the compilation errors of a stored procedure. When you specify this option with no arguments, SQL*Plus displays the compilation errors for the most recently created or altered stored procedure. If SQL*Plus displays a compilation warnings message after you create or alter a stored procedure, you can use </a:t>
            </a:r>
            <a:r>
              <a:rPr lang="en-US">
                <a:latin typeface="Courier New" pitchFamily="49" charset="0"/>
              </a:rPr>
              <a:t>SHOW ERRORS</a:t>
            </a:r>
            <a:r>
              <a:rPr lang="en-US"/>
              <a:t> commands to obtain more information. </a:t>
            </a:r>
          </a:p>
          <a:p>
            <a:pPr lvl="1" eaLnBrk="1" hangingPunct="1"/>
            <a:r>
              <a:rPr lang="en-US"/>
              <a:t>With the introduction of the support for PL/SQL warnings, the range of feedback messages is expanded to include a third message as follows: </a:t>
            </a:r>
          </a:p>
          <a:p>
            <a:pPr lvl="4" eaLnBrk="1" hangingPunct="1"/>
            <a:r>
              <a:rPr lang="en-US"/>
              <a:t>    SP2-08xx: &lt;object&gt; created with compilation warnings. </a:t>
            </a:r>
          </a:p>
          <a:p>
            <a:pPr lvl="1" eaLnBrk="1" hangingPunct="1"/>
            <a:r>
              <a:rPr lang="en-US"/>
              <a:t>This enables you to differentiate between the occurrence of a compilation warning and a compilation error. You must correct an error if you want to use the stored procedure, whereas a warning is for informational purposes only.</a:t>
            </a:r>
          </a:p>
          <a:p>
            <a:pPr lvl="1" eaLnBrk="1" hangingPunct="1"/>
            <a:r>
              <a:rPr lang="en-US"/>
              <a:t>The </a:t>
            </a:r>
            <a:r>
              <a:rPr lang="en-US">
                <a:latin typeface="Courier New" pitchFamily="49" charset="0"/>
              </a:rPr>
              <a:t>SP2</a:t>
            </a:r>
            <a:r>
              <a:rPr lang="en-US"/>
              <a:t> prefix is included with the warning message, because this provides you with the ability to look up the corresponding message number in the </a:t>
            </a:r>
            <a:r>
              <a:rPr lang="en-US" i="1"/>
              <a:t>SQL*Plus User’s Guide and Reference</a:t>
            </a:r>
            <a:r>
              <a:rPr lang="en-US"/>
              <a:t> to determine the cause and action for the particular message.</a:t>
            </a:r>
          </a:p>
          <a:p>
            <a:pPr lvl="1" eaLnBrk="1" hangingPunct="1"/>
            <a:r>
              <a:rPr lang="en-US" b="1"/>
              <a:t>Note: </a:t>
            </a:r>
            <a:r>
              <a:rPr lang="en-US"/>
              <a:t>The </a:t>
            </a:r>
            <a:r>
              <a:rPr lang="en-US">
                <a:latin typeface="Courier New" pitchFamily="49" charset="0"/>
              </a:rPr>
              <a:t>SHOW</a:t>
            </a:r>
            <a:r>
              <a:rPr lang="en-US"/>
              <a:t> SQL*Plus command is not supported in the SQL Developer 1.5.4 version that is used in this class. You can view the compiler errors and warnings using the </a:t>
            </a:r>
            <a:r>
              <a:rPr lang="en-US">
                <a:latin typeface="Courier New" pitchFamily="49" charset="0"/>
              </a:rPr>
              <a:t>USER_|ALL_|DBA_ERRORS</a:t>
            </a:r>
            <a:r>
              <a:rPr lang="en-US"/>
              <a:t> data dictionary views.</a:t>
            </a:r>
          </a:p>
        </p:txBody>
      </p:sp>
      <p:sp>
        <p:nvSpPr>
          <p:cNvPr id="624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12F698D-BCAA-447A-AD42-D16CCA0E1B6F}" type="slidenum">
              <a:rPr lang="en-US" smtClean="0">
                <a:solidFill>
                  <a:srgbClr val="000000"/>
                </a:solidFill>
                <a:latin typeface="Arial" charset="0"/>
              </a:rPr>
              <a:pPr>
                <a:defRPr/>
              </a:pPr>
              <a:t>441</a:t>
            </a:fld>
            <a:endParaRPr lang="en-US">
              <a:solidFill>
                <a:srgbClr val="000000"/>
              </a:solidFill>
              <a:latin typeface="Arial" charset="0"/>
            </a:endParaRPr>
          </a:p>
        </p:txBody>
      </p:sp>
    </p:spTree>
    <p:extLst>
      <p:ext uri="{BB962C8B-B14F-4D97-AF65-F5344CB8AC3E}">
        <p14:creationId xmlns:p14="http://schemas.microsoft.com/office/powerpoint/2010/main" val="6597888"/>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already stated, the </a:t>
            </a:r>
            <a:r>
              <a:rPr lang="en-US">
                <a:latin typeface="Courier New" pitchFamily="49" charset="0"/>
              </a:rPr>
              <a:t>PLSQL_WARNINGS</a:t>
            </a:r>
            <a:r>
              <a:rPr lang="en-US"/>
              <a:t> parameter can be set at the session level or the system level. </a:t>
            </a:r>
          </a:p>
          <a:p>
            <a:pPr lvl="1" eaLnBrk="1" hangingPunct="1"/>
            <a:r>
              <a:rPr lang="en-US"/>
              <a:t>The settings for the </a:t>
            </a:r>
            <a:r>
              <a:rPr lang="en-US">
                <a:latin typeface="Courier New" pitchFamily="49" charset="0"/>
              </a:rPr>
              <a:t>PLSQL_WARNINGS</a:t>
            </a:r>
            <a:r>
              <a:rPr lang="en-US"/>
              <a:t> parameter are stored along with each compiled subprogram. If you recompile the subprogram with a </a:t>
            </a:r>
            <a:r>
              <a:rPr lang="en-US">
                <a:latin typeface="Courier New" pitchFamily="49" charset="0"/>
              </a:rPr>
              <a:t>CREATE OR REPLACE</a:t>
            </a:r>
            <a:r>
              <a:rPr lang="en-US"/>
              <a:t> statement, the current settings for that session are used. If you recompile the subprogram with an </a:t>
            </a:r>
            <a:r>
              <a:rPr lang="en-US">
                <a:latin typeface="Courier New" pitchFamily="49" charset="0"/>
              </a:rPr>
              <a:t>ALTER...COMPILE</a:t>
            </a:r>
            <a:r>
              <a:rPr lang="en-US"/>
              <a:t> statement, then the current session setting is used unless you specify the </a:t>
            </a:r>
            <a:r>
              <a:rPr lang="en-US">
                <a:latin typeface="Courier New" pitchFamily="49" charset="0"/>
              </a:rPr>
              <a:t>REUSE SETTINGS</a:t>
            </a:r>
            <a:r>
              <a:rPr lang="en-US"/>
              <a:t> clause in the statement, which uses the original setting that is stored with the subprogram.</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9A07E41-211A-432C-BE4F-5D7302F3398F}" type="slidenum">
              <a:rPr lang="en-US" smtClean="0">
                <a:solidFill>
                  <a:srgbClr val="000000"/>
                </a:solidFill>
                <a:latin typeface="Arial" charset="0"/>
              </a:rPr>
              <a:pPr>
                <a:defRPr/>
              </a:pPr>
              <a:t>442</a:t>
            </a:fld>
            <a:endParaRPr lang="en-US">
              <a:solidFill>
                <a:srgbClr val="000000"/>
              </a:solidFill>
              <a:latin typeface="Arial" charset="0"/>
            </a:endParaRPr>
          </a:p>
        </p:txBody>
      </p:sp>
    </p:spTree>
    <p:extLst>
      <p:ext uri="{BB962C8B-B14F-4D97-AF65-F5344CB8AC3E}">
        <p14:creationId xmlns:p14="http://schemas.microsoft.com/office/powerpoint/2010/main" val="127546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Rectangle 2"/>
          <p:cNvSpPr>
            <a:spLocks noGrp="1" noRot="1" noChangeAspect="1" noChangeArrowheads="1" noTextEdit="1"/>
          </p:cNvSpPr>
          <p:nvPr>
            <p:ph type="sldImg"/>
          </p:nvPr>
        </p:nvSpPr>
        <p:spPr>
          <a:ln/>
        </p:spPr>
      </p:sp>
      <p:sp>
        <p:nvSpPr>
          <p:cNvPr id="1750019" name="Rectangle 3"/>
          <p:cNvSpPr>
            <a:spLocks noGrp="1" noChangeArrowheads="1"/>
          </p:cNvSpPr>
          <p:nvPr>
            <p:ph type="body" idx="1"/>
          </p:nvPr>
        </p:nvSpPr>
        <p:spPr>
          <a:noFill/>
          <a:ln/>
        </p:spPr>
        <p:txBody>
          <a:bodyPr/>
          <a:lstStyle/>
          <a:p>
            <a:pPr lvl="1" eaLnBrk="1" hangingPunct="1"/>
            <a:r>
              <a:rPr lang="en-US"/>
              <a:t>Lexical units include letters, numerals, special characters, tabs, spaces, returns, and symbols.</a:t>
            </a:r>
          </a:p>
          <a:p>
            <a:pPr lvl="2" eaLnBrk="1" hangingPunct="1"/>
            <a:r>
              <a:rPr lang="en-US" b="1"/>
              <a:t>Identifiers:</a:t>
            </a:r>
            <a:r>
              <a:rPr lang="en-US"/>
              <a:t> Identifiers are the names given to PL/SQL objects. You learned to identify valid and invalid identifiers. Recall that keywords cannot be used as identifiers. </a:t>
            </a:r>
          </a:p>
          <a:p>
            <a:pPr lvl="2" eaLnBrk="1" hangingPunct="1">
              <a:buFont typeface="Times New Roman" pitchFamily="18" charset="0"/>
              <a:buNone/>
            </a:pPr>
            <a:r>
              <a:rPr lang="en-US" b="1"/>
              <a:t>	Quoted identifiers:</a:t>
            </a:r>
            <a:endParaRPr lang="en-US"/>
          </a:p>
          <a:p>
            <a:pPr lvl="3" eaLnBrk="1" hangingPunct="1"/>
            <a:r>
              <a:rPr lang="en-US"/>
              <a:t>Make identifiers case-sensitive. </a:t>
            </a:r>
          </a:p>
          <a:p>
            <a:pPr lvl="3" eaLnBrk="1" hangingPunct="1"/>
            <a:r>
              <a:rPr lang="en-US"/>
              <a:t>Include characters such as spaces. </a:t>
            </a:r>
          </a:p>
          <a:p>
            <a:pPr lvl="3" eaLnBrk="1" hangingPunct="1"/>
            <a:r>
              <a:rPr lang="en-US"/>
              <a:t>Use reserved words.</a:t>
            </a:r>
          </a:p>
          <a:p>
            <a:pPr lvl="2" eaLnBrk="1" hangingPunct="1">
              <a:buFont typeface="Times New Roman" pitchFamily="18" charset="0"/>
              <a:buNone/>
            </a:pPr>
            <a:r>
              <a:rPr lang="en-US"/>
              <a:t>	</a:t>
            </a:r>
            <a:r>
              <a:rPr lang="en-US" b="1"/>
              <a:t>Examples:</a:t>
            </a:r>
          </a:p>
          <a:p>
            <a:pPr lvl="4" eaLnBrk="1" hangingPunct="1"/>
            <a:r>
              <a:rPr lang="en-US"/>
              <a:t>"begin date" DATE;</a:t>
            </a:r>
          </a:p>
          <a:p>
            <a:pPr lvl="4" eaLnBrk="1" hangingPunct="1"/>
            <a:r>
              <a:rPr lang="en-US"/>
              <a:t>"end date"   DATE;</a:t>
            </a:r>
            <a:br>
              <a:rPr lang="en-US"/>
            </a:br>
            <a:r>
              <a:rPr lang="en-US"/>
              <a:t>"exception thrown" BOOLEAN DEFAULT TRUE;</a:t>
            </a:r>
          </a:p>
          <a:p>
            <a:pPr lvl="2" eaLnBrk="1" hangingPunct="1">
              <a:buFont typeface="Times New Roman" pitchFamily="18" charset="0"/>
              <a:buNone/>
            </a:pPr>
            <a:r>
              <a:rPr lang="en-US"/>
              <a:t>	All subsequent usage of these variables should have double quotation marks. However, use of quoted identifiers is not recommended. </a:t>
            </a:r>
          </a:p>
          <a:p>
            <a:pPr lvl="2" eaLnBrk="1" hangingPunct="1"/>
            <a:r>
              <a:rPr lang="en-US" b="1"/>
              <a:t>Delimiters:</a:t>
            </a:r>
            <a:r>
              <a:rPr lang="en-US"/>
              <a:t> Delimiters are symbols that have special meaning. You already learned that the semicolon (</a:t>
            </a:r>
            <a:r>
              <a:rPr lang="en-US">
                <a:latin typeface="Courier New" pitchFamily="49" charset="0"/>
              </a:rPr>
              <a:t>;</a:t>
            </a:r>
            <a:r>
              <a:rPr lang="en-US"/>
              <a:t>) is used to terminate a SQL or PL/SQL statement. Therefore, </a:t>
            </a:r>
            <a:r>
              <a:rPr lang="en-US">
                <a:latin typeface="Courier New" pitchFamily="49" charset="0"/>
              </a:rPr>
              <a:t>;</a:t>
            </a:r>
            <a:r>
              <a:rPr lang="en-US"/>
              <a:t> is an example of a delimiter.</a:t>
            </a:r>
            <a:br>
              <a:rPr lang="en-US"/>
            </a:br>
            <a:r>
              <a:rPr lang="en-US"/>
              <a:t>For more information, refer to the </a:t>
            </a:r>
            <a:r>
              <a:rPr lang="en-US" i="1"/>
              <a:t>PL/SQL User’s Guide and Reference</a:t>
            </a:r>
            <a:r>
              <a:rPr lang="en-US"/>
              <a:t>.</a:t>
            </a:r>
          </a:p>
        </p:txBody>
      </p:sp>
      <p:sp>
        <p:nvSpPr>
          <p:cNvPr id="4096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BCD91A58-B697-48FC-9107-65CB8809F12F}" type="slidenum">
              <a:rPr lang="en-US" smtClean="0">
                <a:solidFill>
                  <a:srgbClr val="000000"/>
                </a:solidFill>
              </a:rPr>
              <a:pPr eaLnBrk="1" hangingPunct="1">
                <a:defRPr/>
              </a:pPr>
              <a:t>47</a:t>
            </a:fld>
            <a:endParaRPr lang="en-US">
              <a:solidFill>
                <a:srgbClr val="000000"/>
              </a:solidFill>
            </a:endParaRPr>
          </a:p>
        </p:txBody>
      </p:sp>
    </p:spTree>
    <p:extLst>
      <p:ext uri="{BB962C8B-B14F-4D97-AF65-F5344CB8AC3E}">
        <p14:creationId xmlns:p14="http://schemas.microsoft.com/office/powerpoint/2010/main" val="1235167533"/>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DBMS_WARNING</a:t>
            </a:r>
            <a:r>
              <a:rPr lang="en-US"/>
              <a:t> package to programmatically manipulate the behavior of current system or session PL/SQL warning settings. 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a:t>
            </a:r>
          </a:p>
          <a:p>
            <a:pPr lvl="1" eaLnBrk="1" hangingPunct="1"/>
            <a:r>
              <a:rPr lang="en-US"/>
              <a:t>The </a:t>
            </a:r>
            <a:r>
              <a:rPr lang="en-US">
                <a:latin typeface="Courier New" pitchFamily="49" charset="0"/>
              </a:rPr>
              <a:t>DBMS_WARNING</a:t>
            </a:r>
            <a:r>
              <a:rPr lang="en-US"/>
              <a:t> package is valuable if you are writing a development environment that compiles PL/SQL subprograms. Using the package interface routines, you can control PL/SQL warning messages programmatically to suit your requirements.</a:t>
            </a:r>
          </a:p>
        </p:txBody>
      </p:sp>
      <p:sp>
        <p:nvSpPr>
          <p:cNvPr id="655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16651E07-1D61-44F7-9391-A00A58D8CEBC}" type="slidenum">
              <a:rPr lang="en-US" smtClean="0">
                <a:solidFill>
                  <a:srgbClr val="000000"/>
                </a:solidFill>
                <a:latin typeface="Arial" charset="0"/>
              </a:rPr>
              <a:pPr>
                <a:defRPr/>
              </a:pPr>
              <a:t>443</a:t>
            </a:fld>
            <a:endParaRPr lang="en-US">
              <a:solidFill>
                <a:srgbClr val="000000"/>
              </a:solidFill>
              <a:latin typeface="Arial" charset="0"/>
            </a:endParaRPr>
          </a:p>
        </p:txBody>
      </p:sp>
    </p:spTree>
    <p:extLst>
      <p:ext uri="{BB962C8B-B14F-4D97-AF65-F5344CB8AC3E}">
        <p14:creationId xmlns:p14="http://schemas.microsoft.com/office/powerpoint/2010/main" val="432967370"/>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Using the </a:t>
            </a:r>
            <a:r>
              <a:rPr lang="en-US" dirty="0">
                <a:latin typeface="Courier New" pitchFamily="49" charset="0"/>
              </a:rPr>
              <a:t>DBMS_WARNING</a:t>
            </a:r>
            <a:r>
              <a:rPr lang="en-US" dirty="0"/>
              <a:t> Subprograms</a:t>
            </a:r>
          </a:p>
          <a:p>
            <a:pPr lvl="1" eaLnBrk="1" hangingPunct="1"/>
            <a:r>
              <a:rPr lang="en-US" dirty="0"/>
              <a:t>The following is a list of the </a:t>
            </a:r>
            <a:r>
              <a:rPr lang="en-US" dirty="0">
                <a:latin typeface="Courier New" pitchFamily="49" charset="0"/>
              </a:rPr>
              <a:t>DBMS_WARNING</a:t>
            </a:r>
            <a:r>
              <a:rPr lang="en-US" dirty="0"/>
              <a:t> subprograms:</a:t>
            </a:r>
          </a:p>
          <a:p>
            <a:pPr lvl="2" eaLnBrk="1" hangingPunct="1">
              <a:buSzPct val="70000"/>
              <a:buFont typeface="Courier New" pitchFamily="49" charset="0"/>
              <a:buChar char="•"/>
            </a:pPr>
            <a:r>
              <a:rPr lang="en-US" dirty="0">
                <a:latin typeface="Courier New" pitchFamily="49" charset="0"/>
              </a:rPr>
              <a:t>ADD_WARNING_SETTING_CAT:</a:t>
            </a:r>
            <a:r>
              <a:rPr lang="en-US" dirty="0"/>
              <a:t> Modifies the current session or system warning settings of the </a:t>
            </a:r>
            <a:r>
              <a:rPr lang="en-US" dirty="0" err="1">
                <a:latin typeface="Courier New" pitchFamily="49" charset="0"/>
              </a:rPr>
              <a:t>warning_category</a:t>
            </a:r>
            <a:r>
              <a:rPr lang="en-US" dirty="0"/>
              <a:t> previously supplied  </a:t>
            </a:r>
          </a:p>
          <a:p>
            <a:pPr lvl="2" eaLnBrk="1" hangingPunct="1">
              <a:buSzPct val="70000"/>
              <a:buFont typeface="Courier New" pitchFamily="49" charset="0"/>
              <a:buChar char="•"/>
            </a:pPr>
            <a:r>
              <a:rPr lang="en-US" dirty="0">
                <a:latin typeface="Courier New" pitchFamily="49" charset="0"/>
              </a:rPr>
              <a:t>ADD_WARNING_SETTING_NUM:</a:t>
            </a:r>
            <a:r>
              <a:rPr lang="en-US" dirty="0"/>
              <a:t> Modifies the current session or system warning settings of the </a:t>
            </a:r>
            <a:r>
              <a:rPr lang="en-US" dirty="0" err="1">
                <a:latin typeface="Courier New" pitchFamily="49" charset="0"/>
              </a:rPr>
              <a:t>warning_number</a:t>
            </a:r>
            <a:r>
              <a:rPr lang="en-US" dirty="0"/>
              <a:t> previously supplied</a:t>
            </a:r>
          </a:p>
          <a:p>
            <a:pPr lvl="2" eaLnBrk="1" hangingPunct="1">
              <a:buSzPct val="70000"/>
              <a:buFont typeface="Courier New" pitchFamily="49" charset="0"/>
              <a:buChar char="•"/>
            </a:pPr>
            <a:r>
              <a:rPr lang="en-US" dirty="0">
                <a:latin typeface="Courier New" pitchFamily="49" charset="0"/>
              </a:rPr>
              <a:t>GET_CATEGORY:</a:t>
            </a:r>
            <a:r>
              <a:rPr lang="en-US" dirty="0"/>
              <a:t> Returns the category name, given the message number </a:t>
            </a:r>
          </a:p>
          <a:p>
            <a:pPr lvl="2" eaLnBrk="1" hangingPunct="1">
              <a:buSzPct val="70000"/>
              <a:buFont typeface="Courier New" pitchFamily="49" charset="0"/>
              <a:buChar char="•"/>
            </a:pPr>
            <a:r>
              <a:rPr lang="en-US" dirty="0">
                <a:latin typeface="Courier New" pitchFamily="49" charset="0"/>
              </a:rPr>
              <a:t>GET_WARNING_SETTING_CAT:</a:t>
            </a:r>
            <a:r>
              <a:rPr lang="en-US" dirty="0"/>
              <a:t> Returns the specific warning category in the session</a:t>
            </a:r>
          </a:p>
          <a:p>
            <a:pPr lvl="2" eaLnBrk="1" hangingPunct="1">
              <a:buSzPct val="70000"/>
              <a:buFont typeface="Courier New" pitchFamily="49" charset="0"/>
              <a:buChar char="•"/>
            </a:pPr>
            <a:r>
              <a:rPr lang="en-US" dirty="0">
                <a:latin typeface="Courier New" pitchFamily="49" charset="0"/>
              </a:rPr>
              <a:t>GET_WARNING_SETTING_NUM:</a:t>
            </a:r>
            <a:r>
              <a:rPr lang="en-US" dirty="0"/>
              <a:t> Returns the specific warning number in the session</a:t>
            </a:r>
          </a:p>
          <a:p>
            <a:pPr lvl="2" eaLnBrk="1" hangingPunct="1">
              <a:buSzPct val="70000"/>
              <a:buFont typeface="Courier New" pitchFamily="49" charset="0"/>
              <a:buChar char="•"/>
            </a:pPr>
            <a:r>
              <a:rPr lang="en-US" dirty="0">
                <a:latin typeface="Courier New" pitchFamily="49" charset="0"/>
              </a:rPr>
              <a:t>GET_WARNING_SETTING_STRING:</a:t>
            </a:r>
            <a:r>
              <a:rPr lang="en-US" dirty="0"/>
              <a:t> Returns the entire warning string for the current session</a:t>
            </a:r>
          </a:p>
          <a:p>
            <a:pPr lvl="2" eaLnBrk="1" hangingPunct="1">
              <a:buSzPct val="70000"/>
              <a:buFont typeface="Courier New" pitchFamily="49" charset="0"/>
              <a:buChar char="•"/>
            </a:pPr>
            <a:r>
              <a:rPr lang="en-US" dirty="0">
                <a:latin typeface="Courier New" pitchFamily="49" charset="0"/>
              </a:rPr>
              <a:t>SET_WARNING_SETTING_STRING:</a:t>
            </a:r>
            <a:r>
              <a:rPr lang="en-US" dirty="0"/>
              <a:t> Replaces previous settings with the new value</a:t>
            </a:r>
            <a:endParaRPr lang="en-US" b="1" dirty="0"/>
          </a:p>
          <a:p>
            <a:pPr lvl="1" eaLnBrk="1" hangingPunct="1"/>
            <a:r>
              <a:rPr lang="en-US" b="1" dirty="0"/>
              <a:t>Note:</a:t>
            </a:r>
            <a:r>
              <a:rPr lang="en-US" dirty="0"/>
              <a:t> For additional information about the preceding subprograms, refer to </a:t>
            </a:r>
            <a:r>
              <a:rPr lang="en-US" i="1" dirty="0"/>
              <a:t>Oracle Database PL/SQL Packages and Types Reference 19c Release 2 (11.2) or Oracle Database PL/SQL Packages and Types Reference 10g (as applicable to the version you are using).</a:t>
            </a:r>
            <a:endParaRPr lang="en-US" dirty="0"/>
          </a:p>
        </p:txBody>
      </p:sp>
      <p:sp>
        <p:nvSpPr>
          <p:cNvPr id="675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D35F32E8-C41E-4960-9701-58A369CD67E9}" type="slidenum">
              <a:rPr lang="en-US" smtClean="0">
                <a:solidFill>
                  <a:srgbClr val="000000"/>
                </a:solidFill>
                <a:latin typeface="Arial" charset="0"/>
              </a:rPr>
              <a:pPr>
                <a:defRPr/>
              </a:pPr>
              <a:t>444</a:t>
            </a:fld>
            <a:endParaRPr lang="en-US">
              <a:solidFill>
                <a:srgbClr val="000000"/>
              </a:solidFill>
              <a:latin typeface="Arial" charset="0"/>
            </a:endParaRPr>
          </a:p>
        </p:txBody>
      </p:sp>
    </p:spTree>
    <p:extLst>
      <p:ext uri="{BB962C8B-B14F-4D97-AF65-F5344CB8AC3E}">
        <p14:creationId xmlns:p14="http://schemas.microsoft.com/office/powerpoint/2010/main" val="403649340"/>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warning_category</a:t>
            </a:r>
            <a:r>
              <a:rPr lang="en-US"/>
              <a:t> is the name of the category. The allowed values are: </a:t>
            </a:r>
          </a:p>
          <a:p>
            <a:pPr lvl="2" eaLnBrk="1" hangingPunct="1">
              <a:buSzPct val="70000"/>
              <a:buFont typeface="Courier New" pitchFamily="49" charset="0"/>
              <a:buChar char="•"/>
            </a:pPr>
            <a:r>
              <a:rPr lang="en-US">
                <a:latin typeface="Courier New" pitchFamily="49" charset="0"/>
              </a:rPr>
              <a:t>ALL</a:t>
            </a:r>
            <a:endParaRPr lang="en-US"/>
          </a:p>
          <a:p>
            <a:pPr lvl="2" eaLnBrk="1" hangingPunct="1">
              <a:buSzPct val="70000"/>
              <a:buFont typeface="Courier New" pitchFamily="49" charset="0"/>
              <a:buChar char="•"/>
            </a:pPr>
            <a:r>
              <a:rPr lang="en-US">
                <a:latin typeface="Courier New" pitchFamily="49" charset="0"/>
              </a:rPr>
              <a:t>INFORMATIONAL</a:t>
            </a:r>
            <a:endParaRPr lang="en-US"/>
          </a:p>
          <a:p>
            <a:pPr lvl="2" eaLnBrk="1" hangingPunct="1">
              <a:buSzPct val="70000"/>
              <a:buFont typeface="Courier New" pitchFamily="49" charset="0"/>
              <a:buChar char="•"/>
            </a:pPr>
            <a:r>
              <a:rPr lang="en-US">
                <a:latin typeface="Courier New" pitchFamily="49" charset="0"/>
              </a:rPr>
              <a:t>SEVERE</a:t>
            </a:r>
            <a:endParaRPr lang="en-US"/>
          </a:p>
          <a:p>
            <a:pPr lvl="2" eaLnBrk="1" hangingPunct="1">
              <a:buSzPct val="70000"/>
              <a:buFont typeface="Courier New" pitchFamily="49" charset="0"/>
              <a:buChar char="•"/>
            </a:pPr>
            <a:r>
              <a:rPr lang="en-US">
                <a:latin typeface="Courier New" pitchFamily="49" charset="0"/>
              </a:rPr>
              <a:t>PERFORMANCE</a:t>
            </a:r>
            <a:r>
              <a:rPr lang="en-US"/>
              <a:t>.</a:t>
            </a:r>
            <a:endParaRPr lang="en-US">
              <a:latin typeface="Courier New" pitchFamily="49" charset="0"/>
            </a:endParaRPr>
          </a:p>
          <a:p>
            <a:pPr lvl="1" eaLnBrk="1" hangingPunct="1"/>
            <a:r>
              <a:rPr lang="en-US"/>
              <a:t>The </a:t>
            </a:r>
            <a:r>
              <a:rPr lang="en-US">
                <a:latin typeface="Courier New" pitchFamily="49" charset="0"/>
              </a:rPr>
              <a:t>warning_value</a:t>
            </a:r>
            <a:r>
              <a:rPr lang="en-US"/>
              <a:t> is the value for the category. The allowed values are: </a:t>
            </a:r>
          </a:p>
          <a:p>
            <a:pPr lvl="2" eaLnBrk="1" hangingPunct="1">
              <a:buSzPct val="70000"/>
              <a:buFont typeface="Courier New" pitchFamily="49" charset="0"/>
              <a:buChar char="•"/>
            </a:pPr>
            <a:r>
              <a:rPr lang="en-US">
                <a:latin typeface="Courier New" pitchFamily="49" charset="0"/>
              </a:rPr>
              <a:t>ENABLE</a:t>
            </a:r>
            <a:endParaRPr lang="en-US"/>
          </a:p>
          <a:p>
            <a:pPr lvl="2" eaLnBrk="1" hangingPunct="1">
              <a:buSzPct val="70000"/>
              <a:buFont typeface="Courier New" pitchFamily="49" charset="0"/>
              <a:buChar char="•"/>
            </a:pPr>
            <a:r>
              <a:rPr lang="en-US">
                <a:latin typeface="Courier New" pitchFamily="49" charset="0"/>
              </a:rPr>
              <a:t>DISABLE</a:t>
            </a:r>
            <a:endParaRPr lang="en-US"/>
          </a:p>
          <a:p>
            <a:pPr lvl="2" eaLnBrk="1" hangingPunct="1">
              <a:buSzPct val="70000"/>
              <a:buFont typeface="Courier New" pitchFamily="49" charset="0"/>
              <a:buChar char="•"/>
            </a:pPr>
            <a:r>
              <a:rPr lang="en-US">
                <a:latin typeface="Courier New" pitchFamily="49" charset="0"/>
              </a:rPr>
              <a:t>ERROR </a:t>
            </a:r>
          </a:p>
          <a:p>
            <a:pPr lvl="1" eaLnBrk="1" hangingPunct="1"/>
            <a:r>
              <a:rPr lang="en-US"/>
              <a:t>The </a:t>
            </a:r>
            <a:r>
              <a:rPr lang="en-US">
                <a:latin typeface="Courier New" pitchFamily="49" charset="0"/>
              </a:rPr>
              <a:t>warning_number</a:t>
            </a:r>
            <a:r>
              <a:rPr lang="en-US"/>
              <a:t> is the warning message number. The allowed values are all valid warning numbers. </a:t>
            </a:r>
          </a:p>
          <a:p>
            <a:pPr lvl="1" eaLnBrk="1" hangingPunct="1"/>
            <a:r>
              <a:rPr lang="en-US"/>
              <a:t>The </a:t>
            </a:r>
            <a:r>
              <a:rPr lang="en-US">
                <a:latin typeface="Courier New" pitchFamily="49" charset="0"/>
              </a:rPr>
              <a:t>scope</a:t>
            </a:r>
            <a:r>
              <a:rPr lang="en-US"/>
              <a:t> specifies whether the changes are being performed in the session context or the system context. The allowed values are </a:t>
            </a:r>
            <a:r>
              <a:rPr lang="en-US">
                <a:latin typeface="Courier New" pitchFamily="49" charset="0"/>
              </a:rPr>
              <a:t>SESSION</a:t>
            </a:r>
            <a:r>
              <a:rPr lang="en-US"/>
              <a:t> or </a:t>
            </a:r>
            <a:r>
              <a:rPr lang="en-US">
                <a:latin typeface="Courier New" pitchFamily="49" charset="0"/>
              </a:rPr>
              <a:t>SYSTEM</a:t>
            </a:r>
            <a:r>
              <a:rPr lang="en-US"/>
              <a:t>. Using </a:t>
            </a:r>
            <a:r>
              <a:rPr lang="en-US">
                <a:latin typeface="Courier New" pitchFamily="49" charset="0"/>
              </a:rPr>
              <a:t>SYSTEM</a:t>
            </a:r>
            <a:r>
              <a:rPr lang="en-US"/>
              <a:t> requires the </a:t>
            </a:r>
            <a:r>
              <a:rPr lang="en-US">
                <a:latin typeface="Courier New" pitchFamily="49" charset="0"/>
              </a:rPr>
              <a:t>ALTER SYSTEM</a:t>
            </a:r>
            <a:r>
              <a:rPr lang="en-US"/>
              <a:t> privilege.</a:t>
            </a:r>
          </a:p>
        </p:txBody>
      </p:sp>
      <p:sp>
        <p:nvSpPr>
          <p:cNvPr id="686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22D7903-B02F-4749-B9B6-8E4D657ABD6A}" type="slidenum">
              <a:rPr lang="en-US" smtClean="0">
                <a:solidFill>
                  <a:srgbClr val="000000"/>
                </a:solidFill>
                <a:latin typeface="Arial" charset="0"/>
              </a:rPr>
              <a:pPr>
                <a:defRPr/>
              </a:pPr>
              <a:t>445</a:t>
            </a:fld>
            <a:endParaRPr lang="en-US">
              <a:solidFill>
                <a:srgbClr val="000000"/>
              </a:solidFill>
              <a:latin typeface="Arial" charset="0"/>
            </a:endParaRPr>
          </a:p>
        </p:txBody>
      </p:sp>
    </p:spTree>
    <p:extLst>
      <p:ext uri="{BB962C8B-B14F-4D97-AF65-F5344CB8AC3E}">
        <p14:creationId xmlns:p14="http://schemas.microsoft.com/office/powerpoint/2010/main" val="792526433"/>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DBMS_WARNING</a:t>
            </a:r>
            <a:r>
              <a:rPr lang="en-US"/>
              <a:t> Procedures: Example</a:t>
            </a:r>
          </a:p>
          <a:p>
            <a:pPr lvl="1" eaLnBrk="1" hangingPunct="1"/>
            <a:r>
              <a:rPr lang="en-US"/>
              <a:t>Using the </a:t>
            </a:r>
            <a:r>
              <a:rPr lang="en-US">
                <a:latin typeface="Courier New" pitchFamily="49" charset="0"/>
              </a:rPr>
              <a:t>SET_WARNING_SETTING_STRING</a:t>
            </a:r>
            <a:r>
              <a:rPr lang="en-US"/>
              <a:t> procedure, you can set one warning setting. If  you have multiple warning settings, you should perform the following steps:</a:t>
            </a:r>
          </a:p>
          <a:p>
            <a:pPr lvl="2" eaLnBrk="1" hangingPunct="1">
              <a:buFont typeface="Times New Roman" pitchFamily="18" charset="0"/>
              <a:buNone/>
            </a:pPr>
            <a:r>
              <a:rPr lang="en-US"/>
              <a:t>1.	Call </a:t>
            </a:r>
            <a:r>
              <a:rPr lang="en-US">
                <a:latin typeface="Courier New" pitchFamily="49" charset="0"/>
              </a:rPr>
              <a:t>SET_WARNING_SETTING_STRING</a:t>
            </a:r>
            <a:r>
              <a:rPr lang="en-US"/>
              <a:t> to set the initial warning setting string.</a:t>
            </a:r>
          </a:p>
          <a:p>
            <a:pPr lvl="2" eaLnBrk="1" hangingPunct="1">
              <a:buFont typeface="Times New Roman" pitchFamily="18" charset="0"/>
              <a:buNone/>
            </a:pPr>
            <a:r>
              <a:rPr lang="en-US"/>
              <a:t>2.	Call </a:t>
            </a:r>
            <a:r>
              <a:rPr lang="en-US">
                <a:latin typeface="Courier New" pitchFamily="49" charset="0"/>
              </a:rPr>
              <a:t>ADD_WARNING_SETTING_CAT</a:t>
            </a:r>
            <a:r>
              <a:rPr lang="en-US"/>
              <a:t> (or </a:t>
            </a:r>
            <a:r>
              <a:rPr lang="en-US">
                <a:latin typeface="Courier New" pitchFamily="49" charset="0"/>
              </a:rPr>
              <a:t>ADD_WARNING_SETTING_NUM</a:t>
            </a:r>
            <a:r>
              <a:rPr lang="en-US"/>
              <a:t>) repeatedly to add more settings to the initial string.</a:t>
            </a:r>
          </a:p>
          <a:p>
            <a:pPr lvl="1" eaLnBrk="1" hangingPunct="1"/>
            <a:r>
              <a:rPr lang="en-US"/>
              <a:t>The example in the slide establishes the following warning setting string in the current session:</a:t>
            </a:r>
          </a:p>
          <a:p>
            <a:pPr lvl="4" eaLnBrk="1" hangingPunct="1"/>
            <a:r>
              <a:rPr lang="en-US"/>
              <a:t>ENABLE:INFORMATIONAL,DISABLE:PERFORMANCE,ENABLE:SEVERE</a:t>
            </a:r>
          </a:p>
        </p:txBody>
      </p:sp>
      <p:sp>
        <p:nvSpPr>
          <p:cNvPr id="696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FB2E1B4-0C1C-4601-8BF1-3374A3FD79FC}" type="slidenum">
              <a:rPr lang="en-US" smtClean="0">
                <a:solidFill>
                  <a:srgbClr val="000000"/>
                </a:solidFill>
                <a:latin typeface="Arial" charset="0"/>
              </a:rPr>
              <a:pPr>
                <a:defRPr/>
              </a:pPr>
              <a:t>446</a:t>
            </a:fld>
            <a:endParaRPr lang="en-US">
              <a:solidFill>
                <a:srgbClr val="000000"/>
              </a:solidFill>
              <a:latin typeface="Arial" charset="0"/>
            </a:endParaRPr>
          </a:p>
        </p:txBody>
      </p:sp>
    </p:spTree>
    <p:extLst>
      <p:ext uri="{BB962C8B-B14F-4D97-AF65-F5344CB8AC3E}">
        <p14:creationId xmlns:p14="http://schemas.microsoft.com/office/powerpoint/2010/main" val="89793239"/>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warning_category</a:t>
            </a:r>
            <a:r>
              <a:rPr lang="en-US"/>
              <a:t> is the name of the category. The allowed values are: </a:t>
            </a:r>
          </a:p>
          <a:p>
            <a:pPr lvl="2" eaLnBrk="1" hangingPunct="1">
              <a:buSzPct val="70000"/>
              <a:buFont typeface="Courier New" pitchFamily="49" charset="0"/>
              <a:buChar char="•"/>
            </a:pPr>
            <a:r>
              <a:rPr lang="en-US">
                <a:latin typeface="Courier New" pitchFamily="49" charset="0"/>
              </a:rPr>
              <a:t>ALL</a:t>
            </a:r>
            <a:endParaRPr lang="en-US"/>
          </a:p>
          <a:p>
            <a:pPr lvl="2" eaLnBrk="1" hangingPunct="1">
              <a:buSzPct val="70000"/>
              <a:buFont typeface="Courier New" pitchFamily="49" charset="0"/>
              <a:buChar char="•"/>
            </a:pPr>
            <a:r>
              <a:rPr lang="en-US">
                <a:latin typeface="Courier New" pitchFamily="49" charset="0"/>
              </a:rPr>
              <a:t>INFORMATIONAL</a:t>
            </a:r>
            <a:endParaRPr lang="en-US"/>
          </a:p>
          <a:p>
            <a:pPr lvl="2" eaLnBrk="1" hangingPunct="1">
              <a:buSzPct val="70000"/>
              <a:buFont typeface="Courier New" pitchFamily="49" charset="0"/>
              <a:buChar char="•"/>
            </a:pPr>
            <a:r>
              <a:rPr lang="en-US">
                <a:latin typeface="Courier New" pitchFamily="49" charset="0"/>
              </a:rPr>
              <a:t>SEVERE</a:t>
            </a:r>
            <a:endParaRPr lang="en-US"/>
          </a:p>
          <a:p>
            <a:pPr lvl="2" eaLnBrk="1" hangingPunct="1">
              <a:buSzPct val="70000"/>
              <a:buFont typeface="Courier New" pitchFamily="49" charset="0"/>
              <a:buChar char="•"/>
            </a:pPr>
            <a:r>
              <a:rPr lang="en-US">
                <a:latin typeface="Courier New" pitchFamily="49" charset="0"/>
              </a:rPr>
              <a:t>PERFORMANCE</a:t>
            </a:r>
            <a:endParaRPr lang="en-US"/>
          </a:p>
          <a:p>
            <a:pPr lvl="1" eaLnBrk="1" hangingPunct="1"/>
            <a:r>
              <a:rPr lang="en-US"/>
              <a:t>The </a:t>
            </a:r>
            <a:r>
              <a:rPr lang="en-US">
                <a:latin typeface="Courier New" pitchFamily="49" charset="0"/>
              </a:rPr>
              <a:t>warning_number</a:t>
            </a:r>
            <a:r>
              <a:rPr lang="en-US"/>
              <a:t> is the warning message number. The allowed values are all valid warning numbers. </a:t>
            </a:r>
          </a:p>
          <a:p>
            <a:pPr lvl="1" eaLnBrk="1" hangingPunct="1"/>
            <a:r>
              <a:rPr lang="en-US"/>
              <a:t>The </a:t>
            </a:r>
            <a:r>
              <a:rPr lang="en-US">
                <a:latin typeface="Courier New" pitchFamily="49" charset="0"/>
              </a:rPr>
              <a:t>scope</a:t>
            </a:r>
            <a:r>
              <a:rPr lang="en-US"/>
              <a:t> specifies whether the changes are being performed in the session context or the system context. The allowed values are </a:t>
            </a:r>
            <a:r>
              <a:rPr lang="en-US">
                <a:latin typeface="Courier New" pitchFamily="49" charset="0"/>
              </a:rPr>
              <a:t>SESSION</a:t>
            </a:r>
            <a:r>
              <a:rPr lang="en-US"/>
              <a:t> or </a:t>
            </a:r>
            <a:r>
              <a:rPr lang="en-US">
                <a:latin typeface="Courier New" pitchFamily="49" charset="0"/>
              </a:rPr>
              <a:t>SYSTEM</a:t>
            </a:r>
            <a:r>
              <a:rPr lang="en-US"/>
              <a:t>. Using </a:t>
            </a:r>
            <a:r>
              <a:rPr lang="en-US">
                <a:latin typeface="Courier New" pitchFamily="49" charset="0"/>
              </a:rPr>
              <a:t>SYSTEM</a:t>
            </a:r>
            <a:r>
              <a:rPr lang="en-US"/>
              <a:t> requires the </a:t>
            </a:r>
            <a:r>
              <a:rPr lang="en-US">
                <a:latin typeface="Courier New" pitchFamily="49" charset="0"/>
              </a:rPr>
              <a:t>ALTER SYSTEM</a:t>
            </a:r>
            <a:r>
              <a:rPr lang="en-US"/>
              <a:t> privilege.</a:t>
            </a:r>
          </a:p>
          <a:p>
            <a:pPr lvl="1" eaLnBrk="1" hangingPunct="1"/>
            <a:r>
              <a:rPr lang="en-US" b="1"/>
              <a:t>Note: </a:t>
            </a:r>
            <a:r>
              <a:rPr lang="en-US"/>
              <a:t>Use the </a:t>
            </a:r>
            <a:r>
              <a:rPr lang="en-US">
                <a:latin typeface="Courier New" pitchFamily="49" charset="0"/>
              </a:rPr>
              <a:t>GET_WARNING_SETTING_STRING</a:t>
            </a:r>
            <a:r>
              <a:rPr lang="en-US"/>
              <a:t> function when you do not have the </a:t>
            </a:r>
            <a:r>
              <a:rPr lang="en-US">
                <a:latin typeface="Courier New" pitchFamily="49" charset="0"/>
              </a:rPr>
              <a:t>SELECT</a:t>
            </a:r>
            <a:r>
              <a:rPr lang="en-US"/>
              <a:t> privilege on the </a:t>
            </a:r>
            <a:r>
              <a:rPr lang="en-US">
                <a:latin typeface="Courier New" pitchFamily="49" charset="0"/>
              </a:rPr>
              <a:t>v$parameter</a:t>
            </a:r>
            <a:r>
              <a:rPr lang="en-US"/>
              <a:t> or </a:t>
            </a:r>
            <a:r>
              <a:rPr lang="en-US">
                <a:latin typeface="Courier New" pitchFamily="49" charset="0"/>
              </a:rPr>
              <a:t>v$parameter2</a:t>
            </a:r>
            <a:r>
              <a:rPr lang="en-US"/>
              <a:t> fixed tables, or if you want to parse the warning string yourself and then modify and set the new value using </a:t>
            </a:r>
            <a:r>
              <a:rPr lang="en-US">
                <a:latin typeface="Courier New" pitchFamily="49" charset="0"/>
              </a:rPr>
              <a:t>SET_WARNING_SETTING_STRING</a:t>
            </a:r>
            <a:r>
              <a:rPr lang="en-US"/>
              <a:t>.</a:t>
            </a:r>
          </a:p>
        </p:txBody>
      </p:sp>
      <p:sp>
        <p:nvSpPr>
          <p:cNvPr id="706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036D3F97-E82F-41B2-BA7E-3F78AFD78918}" type="slidenum">
              <a:rPr lang="en-US" smtClean="0">
                <a:solidFill>
                  <a:srgbClr val="000000"/>
                </a:solidFill>
                <a:latin typeface="Arial" charset="0"/>
              </a:rPr>
              <a:pPr>
                <a:defRPr/>
              </a:pPr>
              <a:t>447</a:t>
            </a:fld>
            <a:endParaRPr lang="en-US">
              <a:solidFill>
                <a:srgbClr val="000000"/>
              </a:solidFill>
              <a:latin typeface="Arial" charset="0"/>
            </a:endParaRPr>
          </a:p>
        </p:txBody>
      </p:sp>
    </p:spTree>
    <p:extLst>
      <p:ext uri="{BB962C8B-B14F-4D97-AF65-F5344CB8AC3E}">
        <p14:creationId xmlns:p14="http://schemas.microsoft.com/office/powerpoint/2010/main" val="10366052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 </a:t>
            </a:r>
          </a:p>
          <a:p>
            <a:pPr lvl="1" eaLnBrk="1" hangingPunct="1"/>
            <a:r>
              <a:rPr lang="en-US"/>
              <a:t>The message numbers must be specified as positive integers, because the data type for the </a:t>
            </a:r>
            <a:r>
              <a:rPr lang="en-US">
                <a:latin typeface="Courier New" pitchFamily="49" charset="0"/>
              </a:rPr>
              <a:t>GET_CATEGORY</a:t>
            </a:r>
            <a:r>
              <a:rPr lang="en-US"/>
              <a:t> parameter is </a:t>
            </a:r>
            <a:r>
              <a:rPr lang="en-US">
                <a:latin typeface="Courier New" pitchFamily="49" charset="0"/>
              </a:rPr>
              <a:t>PLS_INTEGER</a:t>
            </a:r>
            <a:r>
              <a:rPr lang="en-US"/>
              <a:t> (allowing positive integer values).</a:t>
            </a:r>
          </a:p>
        </p:txBody>
      </p:sp>
      <p:sp>
        <p:nvSpPr>
          <p:cNvPr id="716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DC9ACC5D-81C2-40EF-A87A-A5A3FC3537E2}" type="slidenum">
              <a:rPr lang="en-US" smtClean="0">
                <a:solidFill>
                  <a:srgbClr val="000000"/>
                </a:solidFill>
                <a:latin typeface="Arial" charset="0"/>
              </a:rPr>
              <a:pPr>
                <a:defRPr/>
              </a:pPr>
              <a:t>448</a:t>
            </a:fld>
            <a:endParaRPr lang="en-US">
              <a:solidFill>
                <a:srgbClr val="000000"/>
              </a:solidFill>
              <a:latin typeface="Arial" charset="0"/>
            </a:endParaRPr>
          </a:p>
        </p:txBody>
      </p:sp>
    </p:spTree>
    <p:extLst>
      <p:ext uri="{BB962C8B-B14F-4D97-AF65-F5344CB8AC3E}">
        <p14:creationId xmlns:p14="http://schemas.microsoft.com/office/powerpoint/2010/main" val="1961047302"/>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Before you run the code provided in the example in the slide, you must create the </a:t>
            </a:r>
            <a:r>
              <a:rPr lang="en-US">
                <a:latin typeface="Courier New" pitchFamily="49" charset="0"/>
              </a:rPr>
              <a:t>MY_PKG</a:t>
            </a:r>
            <a:r>
              <a:rPr lang="en-US"/>
              <a:t> script found in </a:t>
            </a:r>
            <a:r>
              <a:rPr lang="en-US">
                <a:latin typeface="Courier New" pitchFamily="49" charset="0"/>
              </a:rPr>
              <a:t>demo_11_33.sql</a:t>
            </a:r>
            <a:r>
              <a:rPr lang="en-US"/>
              <a:t>. This demo script creates the </a:t>
            </a:r>
            <a:r>
              <a:rPr lang="en-US">
                <a:latin typeface="Courier New" pitchFamily="49" charset="0"/>
              </a:rPr>
              <a:t>MY_PKG</a:t>
            </a:r>
            <a:r>
              <a:rPr lang="en-US"/>
              <a:t> package.</a:t>
            </a:r>
          </a:p>
          <a:p>
            <a:pPr lvl="1" eaLnBrk="1" hangingPunct="1"/>
            <a:r>
              <a:rPr lang="en-US"/>
              <a:t>In the example in the slide, the </a:t>
            </a:r>
            <a:r>
              <a:rPr lang="en-US">
                <a:latin typeface="Courier New" pitchFamily="49" charset="0"/>
              </a:rPr>
              <a:t>compile_code</a:t>
            </a:r>
            <a:r>
              <a:rPr lang="en-US"/>
              <a:t> procedure is designed to compile a named PL/SQL package. The code suppresses the </a:t>
            </a:r>
            <a:r>
              <a:rPr lang="en-US">
                <a:latin typeface="Courier New" pitchFamily="49" charset="0"/>
              </a:rPr>
              <a:t>PERFORMANCE</a:t>
            </a:r>
            <a:r>
              <a:rPr lang="en-US"/>
              <a:t> category warnings. The calling environment’s warning settings must be restored after the compilation is performed. The code does not know what the calling environment warning settings are; it uses the </a:t>
            </a:r>
            <a:r>
              <a:rPr lang="en-US">
                <a:latin typeface="Courier New" pitchFamily="49" charset="0"/>
              </a:rPr>
              <a:t>GET_WARNING_SETTING_STRING</a:t>
            </a:r>
            <a:r>
              <a:rPr lang="en-US"/>
              <a:t> function to save the current setting. This value is used to restore the calling environment setting using the </a:t>
            </a:r>
            <a:r>
              <a:rPr lang="en-US">
                <a:latin typeface="Courier New" pitchFamily="49" charset="0"/>
              </a:rPr>
              <a:t>DBMS_WARNING.SET_WARNING_SETTING_STRING</a:t>
            </a:r>
            <a:r>
              <a:rPr lang="en-US"/>
              <a:t> procedure in the last line of the example code. Before compiling the package using Native Dynamic SQL, the </a:t>
            </a:r>
            <a:r>
              <a:rPr lang="en-US">
                <a:latin typeface="Courier New" pitchFamily="49" charset="0"/>
              </a:rPr>
              <a:t>compile_code</a:t>
            </a:r>
            <a:r>
              <a:rPr lang="en-US"/>
              <a:t> procedure alters the current session-warning level by disabling warnings for the </a:t>
            </a:r>
            <a:r>
              <a:rPr lang="en-US">
                <a:latin typeface="Courier New" pitchFamily="49" charset="0"/>
              </a:rPr>
              <a:t>PERFORMANCE</a:t>
            </a:r>
            <a:r>
              <a:rPr lang="en-US"/>
              <a:t> category. The code also prints the original, modified, and the restored warning settings.</a:t>
            </a:r>
          </a:p>
        </p:txBody>
      </p:sp>
      <p:sp>
        <p:nvSpPr>
          <p:cNvPr id="727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43B3F85-12D1-4842-AE87-7550A27AB871}" type="slidenum">
              <a:rPr lang="en-US" smtClean="0">
                <a:solidFill>
                  <a:srgbClr val="000000"/>
                </a:solidFill>
                <a:latin typeface="Arial" charset="0"/>
              </a:rPr>
              <a:pPr>
                <a:defRPr/>
              </a:pPr>
              <a:t>449</a:t>
            </a:fld>
            <a:endParaRPr lang="en-US">
              <a:solidFill>
                <a:srgbClr val="000000"/>
              </a:solidFill>
              <a:latin typeface="Arial" charset="0"/>
            </a:endParaRPr>
          </a:p>
        </p:txBody>
      </p:sp>
    </p:spTree>
    <p:extLst>
      <p:ext uri="{BB962C8B-B14F-4D97-AF65-F5344CB8AC3E}">
        <p14:creationId xmlns:p14="http://schemas.microsoft.com/office/powerpoint/2010/main" val="1179406070"/>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example provided in the previous slide is tested. First, enable all compiler warnings. Next, run the script on the previous page. Finally, call the </a:t>
            </a:r>
            <a:r>
              <a:rPr lang="en-US">
                <a:latin typeface="Courier New" pitchFamily="49" charset="0"/>
              </a:rPr>
              <a:t>compile_code</a:t>
            </a:r>
            <a:r>
              <a:rPr lang="en-US"/>
              <a:t> procedure and pass it an existing package name, </a:t>
            </a:r>
            <a:r>
              <a:rPr lang="en-US">
                <a:latin typeface="Courier New" pitchFamily="49" charset="0"/>
              </a:rPr>
              <a:t>DEPT_PKG</a:t>
            </a:r>
            <a:r>
              <a:rPr lang="en-US"/>
              <a:t>, as a parameter.</a:t>
            </a:r>
          </a:p>
        </p:txBody>
      </p:sp>
      <p:sp>
        <p:nvSpPr>
          <p:cNvPr id="737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91355FE4-C094-40A3-821B-A6F816BF6E56}" type="slidenum">
              <a:rPr lang="en-US" smtClean="0">
                <a:solidFill>
                  <a:srgbClr val="000000"/>
                </a:solidFill>
                <a:latin typeface="Arial" charset="0"/>
              </a:rPr>
              <a:pPr>
                <a:defRPr/>
              </a:pPr>
              <a:t>450</a:t>
            </a:fld>
            <a:endParaRPr lang="en-US">
              <a:solidFill>
                <a:srgbClr val="000000"/>
              </a:solidFill>
              <a:latin typeface="Arial" charset="0"/>
            </a:endParaRPr>
          </a:p>
        </p:txBody>
      </p:sp>
    </p:spTree>
    <p:extLst>
      <p:ext uri="{BB962C8B-B14F-4D97-AF65-F5344CB8AC3E}">
        <p14:creationId xmlns:p14="http://schemas.microsoft.com/office/powerpoint/2010/main" val="1654473575"/>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As a good programming practice, you should have your </a:t>
            </a:r>
            <a:r>
              <a:rPr lang="en-US" dirty="0">
                <a:latin typeface="Courier New" pitchFamily="49" charset="0"/>
              </a:rPr>
              <a:t>OTHERS</a:t>
            </a:r>
            <a:r>
              <a:rPr lang="en-US" dirty="0"/>
              <a:t> exception handler pass the exception upward to the calling subroutine. If you fail to add this functionality, you run the risk of having exceptions go unnoticed. To avoid this flaw in your code, you can turn on warnings for your session and recompile the code that you want to verify. If the </a:t>
            </a:r>
            <a:r>
              <a:rPr lang="en-US" dirty="0">
                <a:latin typeface="Courier New" pitchFamily="49" charset="0"/>
              </a:rPr>
              <a:t>OTHERS</a:t>
            </a:r>
            <a:r>
              <a:rPr lang="en-US" dirty="0"/>
              <a:t> handler does not handle the exception, the </a:t>
            </a:r>
            <a:r>
              <a:rPr lang="en-US" dirty="0">
                <a:latin typeface="Courier New" pitchFamily="49" charset="0"/>
              </a:rPr>
              <a:t>PLW</a:t>
            </a:r>
            <a:r>
              <a:rPr lang="en-US" dirty="0"/>
              <a:t> </a:t>
            </a:r>
            <a:r>
              <a:rPr lang="en-US" dirty="0">
                <a:latin typeface="Courier New" pitchFamily="49" charset="0"/>
              </a:rPr>
              <a:t>06009</a:t>
            </a:r>
            <a:r>
              <a:rPr lang="en-US" dirty="0"/>
              <a:t> warning will inform you. Please note that this warning is specific to Oracle Database 19c.</a:t>
            </a:r>
          </a:p>
          <a:p>
            <a:pPr lvl="1" eaLnBrk="1" hangingPunct="1"/>
            <a:r>
              <a:rPr lang="en-US" b="1" dirty="0"/>
              <a:t>Note: </a:t>
            </a:r>
            <a:r>
              <a:rPr lang="en-US" dirty="0"/>
              <a:t>PLW 06009</a:t>
            </a:r>
            <a:r>
              <a:rPr lang="en-US" b="1" dirty="0"/>
              <a:t> </a:t>
            </a:r>
            <a:r>
              <a:rPr lang="en-US" dirty="0"/>
              <a:t>is not the only new warning message in Oracle Database 19c.</a:t>
            </a:r>
            <a:r>
              <a:rPr lang="en-US" i="1" dirty="0"/>
              <a:t> </a:t>
            </a:r>
            <a:r>
              <a:rPr lang="en-US" dirty="0"/>
              <a:t>For a complete list of all PLW warnings, see </a:t>
            </a:r>
            <a:r>
              <a:rPr lang="en-US" i="1" dirty="0"/>
              <a:t>Oracle Database Error Messages19c Release 2 (11.2)</a:t>
            </a:r>
            <a:r>
              <a:rPr lang="en-US" dirty="0"/>
              <a:t>.</a:t>
            </a:r>
            <a:endParaRPr lang="en-US" b="1" dirty="0"/>
          </a:p>
        </p:txBody>
      </p:sp>
      <p:sp>
        <p:nvSpPr>
          <p:cNvPr id="747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A574A15-5067-471A-9330-8E8C8CAA7E40}" type="slidenum">
              <a:rPr lang="en-US" smtClean="0">
                <a:solidFill>
                  <a:srgbClr val="000000"/>
                </a:solidFill>
                <a:latin typeface="Arial" charset="0"/>
              </a:rPr>
              <a:pPr>
                <a:defRPr/>
              </a:pPr>
              <a:t>451</a:t>
            </a:fld>
            <a:endParaRPr lang="en-US">
              <a:solidFill>
                <a:srgbClr val="000000"/>
              </a:solidFill>
              <a:latin typeface="Arial" charset="0"/>
            </a:endParaRPr>
          </a:p>
        </p:txBody>
      </p:sp>
    </p:spTree>
    <p:extLst>
      <p:ext uri="{BB962C8B-B14F-4D97-AF65-F5344CB8AC3E}">
        <p14:creationId xmlns:p14="http://schemas.microsoft.com/office/powerpoint/2010/main" val="128165445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After running the first code example in the slide and after compiling the procedure using the Object Navigation tree, the </a:t>
            </a:r>
            <a:r>
              <a:rPr lang="en-US" b="1"/>
              <a:t>Compiler – Log</a:t>
            </a:r>
            <a:r>
              <a:rPr lang="en-US"/>
              <a:t> tab displays the PLW-06009 warning. </a:t>
            </a:r>
          </a:p>
          <a:p>
            <a:pPr lvl="1" eaLnBrk="1" hangingPunct="1"/>
            <a:r>
              <a:rPr lang="en-US"/>
              <a:t>You can also use the </a:t>
            </a:r>
            <a:r>
              <a:rPr lang="en-US">
                <a:latin typeface="Courier New" pitchFamily="49" charset="0"/>
              </a:rPr>
              <a:t>user_error</a:t>
            </a:r>
            <a:r>
              <a:rPr lang="en-US"/>
              <a:t> data dictionary view to display the error. </a:t>
            </a:r>
            <a:br>
              <a:rPr lang="en-US"/>
            </a:br>
            <a:r>
              <a:rPr lang="en-US"/>
              <a:t>The definition of table </a:t>
            </a:r>
            <a:r>
              <a:rPr lang="en-US">
                <a:latin typeface="Courier New" pitchFamily="49" charset="0"/>
              </a:rPr>
              <a:t>t</a:t>
            </a:r>
            <a:r>
              <a:rPr lang="en-US"/>
              <a:t> that is used in the slide example is as follows: </a:t>
            </a:r>
          </a:p>
          <a:p>
            <a:pPr lvl="4" eaLnBrk="1" hangingPunct="1"/>
            <a:r>
              <a:rPr lang="en-US"/>
              <a:t>CREATE TABLE t (col_a NUMBER);</a:t>
            </a:r>
          </a:p>
        </p:txBody>
      </p:sp>
      <p:sp>
        <p:nvSpPr>
          <p:cNvPr id="757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6072A7A-429C-4D24-8286-81B5C807C74D}" type="slidenum">
              <a:rPr lang="en-US" smtClean="0">
                <a:solidFill>
                  <a:srgbClr val="000000"/>
                </a:solidFill>
                <a:latin typeface="Arial" charset="0"/>
              </a:rPr>
              <a:pPr>
                <a:defRPr/>
              </a:pPr>
              <a:t>452</a:t>
            </a:fld>
            <a:endParaRPr lang="en-US">
              <a:solidFill>
                <a:srgbClr val="000000"/>
              </a:solidFill>
              <a:latin typeface="Arial" charset="0"/>
            </a:endParaRPr>
          </a:p>
        </p:txBody>
      </p:sp>
    </p:spTree>
    <p:extLst>
      <p:ext uri="{BB962C8B-B14F-4D97-AF65-F5344CB8AC3E}">
        <p14:creationId xmlns:p14="http://schemas.microsoft.com/office/powerpoint/2010/main" val="939761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Rot="1" noChangeAspect="1" noChangeArrowheads="1" noTextEdit="1"/>
          </p:cNvSpPr>
          <p:nvPr>
            <p:ph type="sldImg"/>
          </p:nvPr>
        </p:nvSpPr>
        <p:spPr>
          <a:ln/>
        </p:spPr>
      </p:sp>
      <p:sp>
        <p:nvSpPr>
          <p:cNvPr id="1751043" name="Rectangle 3"/>
          <p:cNvSpPr>
            <a:spLocks noGrp="1" noChangeArrowheads="1"/>
          </p:cNvSpPr>
          <p:nvPr>
            <p:ph type="body" idx="1"/>
          </p:nvPr>
        </p:nvSpPr>
        <p:spPr>
          <a:noFill/>
          <a:ln/>
        </p:spPr>
        <p:txBody>
          <a:bodyPr/>
          <a:lstStyle/>
          <a:p>
            <a:pPr lvl="1" eaLnBrk="1" hangingPunct="1"/>
            <a:r>
              <a:rPr lang="en-US" b="1"/>
              <a:t>Using Literals</a:t>
            </a:r>
          </a:p>
          <a:p>
            <a:pPr lvl="1" eaLnBrk="1" hangingPunct="1"/>
            <a:r>
              <a:rPr lang="en-US"/>
              <a:t>A literal is an explicit numeric, character string, date, or Boolean value that is not represented by an identifier.</a:t>
            </a:r>
          </a:p>
          <a:p>
            <a:pPr lvl="2" eaLnBrk="1" hangingPunct="1"/>
            <a:r>
              <a:rPr lang="en-US"/>
              <a:t>Character literals include all printable characters in the PL/SQL character set: letters, numerals, spaces, and special symbols.</a:t>
            </a:r>
          </a:p>
          <a:p>
            <a:pPr lvl="2" eaLnBrk="1" hangingPunct="1"/>
            <a:r>
              <a:rPr lang="en-US"/>
              <a:t>Numeric literals can be represented either by a simple value (for example, </a:t>
            </a:r>
            <a:r>
              <a:rPr lang="en-US">
                <a:latin typeface="Courier New" pitchFamily="49" charset="0"/>
              </a:rPr>
              <a:t>–32.5</a:t>
            </a:r>
            <a:r>
              <a:rPr lang="en-US"/>
              <a:t>) or in scientific notation (for example, </a:t>
            </a:r>
            <a:r>
              <a:rPr lang="en-US">
                <a:latin typeface="Courier New" pitchFamily="49" charset="0"/>
              </a:rPr>
              <a:t>2E5</a:t>
            </a:r>
            <a:r>
              <a:rPr lang="en-US"/>
              <a:t> means 2 * 10</a:t>
            </a:r>
            <a:r>
              <a:rPr lang="en-US" baseline="30000"/>
              <a:t>5</a:t>
            </a:r>
            <a:r>
              <a:rPr lang="en-US"/>
              <a:t> = 200,000).</a:t>
            </a:r>
          </a:p>
          <a:p>
            <a:pPr lvl="1" eaLnBrk="1" hangingPunct="1"/>
            <a:r>
              <a:rPr lang="en-US" b="1"/>
              <a:t>Formatting Code</a:t>
            </a:r>
          </a:p>
          <a:p>
            <a:pPr lvl="1" eaLnBrk="1" hangingPunct="1"/>
            <a:r>
              <a:rPr lang="en-US"/>
              <a:t>In a PL/SQL block, a SQL statement can span several lines (as shown in example 3 in the slide). </a:t>
            </a:r>
          </a:p>
          <a:p>
            <a:pPr lvl="1" eaLnBrk="1" hangingPunct="1"/>
            <a:r>
              <a:rPr lang="en-US"/>
              <a:t>You can format an unformatted SQL statement (as shown in example 1 in the slide) by using the SQL Worksheet shortcut menu. Right-click the active SQL Worksheet and, in the shortcut menu that appears, select the Format option (as shown in example 2).</a:t>
            </a:r>
          </a:p>
          <a:p>
            <a:pPr lvl="1" eaLnBrk="1" hangingPunct="1"/>
            <a:r>
              <a:rPr lang="en-US" b="1"/>
              <a:t>Note:</a:t>
            </a:r>
            <a:r>
              <a:rPr lang="en-US"/>
              <a:t> You can also use the shortcut key combination of Ctrl + F7 to format your code.</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F85610D-DD5F-41B2-8857-3953B80EBAA3}" type="slidenum">
              <a:rPr lang="en-US" smtClean="0">
                <a:solidFill>
                  <a:srgbClr val="000000"/>
                </a:solidFill>
              </a:rPr>
              <a:pPr eaLnBrk="1" hangingPunct="1">
                <a:defRPr/>
              </a:pPr>
              <a:t>48</a:t>
            </a:fld>
            <a:endParaRPr lang="en-US">
              <a:solidFill>
                <a:srgbClr val="000000"/>
              </a:solidFill>
            </a:endParaRPr>
          </a:p>
        </p:txBody>
      </p:sp>
    </p:spTree>
    <p:extLst>
      <p:ext uri="{BB962C8B-B14F-4D97-AF65-F5344CB8AC3E}">
        <p14:creationId xmlns:p14="http://schemas.microsoft.com/office/powerpoint/2010/main" val="595006082"/>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782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56B3524-B6B1-4888-A5AB-F6CB7582248A}" type="slidenum">
              <a:rPr lang="en-US" smtClean="0">
                <a:solidFill>
                  <a:srgbClr val="000000"/>
                </a:solidFill>
                <a:latin typeface="Arial" charset="0"/>
              </a:rPr>
              <a:pPr>
                <a:defRPr/>
              </a:pPr>
              <a:t>453</a:t>
            </a:fld>
            <a:endParaRPr lang="en-US">
              <a:solidFill>
                <a:srgbClr val="000000"/>
              </a:solidFill>
              <a:latin typeface="Arial" charset="0"/>
            </a:endParaRPr>
          </a:p>
        </p:txBody>
      </p:sp>
    </p:spTree>
    <p:extLst>
      <p:ext uri="{BB962C8B-B14F-4D97-AF65-F5344CB8AC3E}">
        <p14:creationId xmlns:p14="http://schemas.microsoft.com/office/powerpoint/2010/main" val="168218141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5607305"/>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the conditional compilation and obfuscating or wrapping PL/SQL code. </a:t>
            </a:r>
          </a:p>
        </p:txBody>
      </p:sp>
      <p:sp>
        <p:nvSpPr>
          <p:cNvPr id="37891"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4D9AE391-06AB-4025-8850-C2550EDE0135}" type="slidenum">
              <a:rPr lang="en-US" smtClean="0">
                <a:solidFill>
                  <a:srgbClr val="000000"/>
                </a:solidFill>
              </a:rPr>
              <a:pPr>
                <a:defRPr/>
              </a:pPr>
              <a:t>455</a:t>
            </a:fld>
            <a:endParaRPr lang="en-US">
              <a:solidFill>
                <a:srgbClr val="000000"/>
              </a:solidFill>
            </a:endParaRPr>
          </a:p>
        </p:txBody>
      </p:sp>
      <p:sp>
        <p:nvSpPr>
          <p:cNvPr id="44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9609716"/>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Conditional compilation enables you to selectively include code, depending on the values of the conditions evaluated during compilation. For example, conditional compilation enables you to determine which PL/SQL features in a PL/SQL application are used for specific database releases. The latest PL/SQL features in an application can be run on a new database release and at the same time those features can be conditional so that the same application is compatible with a previous database release. Conditional compilation is also useful when you want to execute debugging procedures in a development environment, but want to turn off the debugging routines in a production environment. </a:t>
            </a:r>
          </a:p>
          <a:p>
            <a:pPr lvl="1" eaLnBrk="1" hangingPunct="1"/>
            <a:r>
              <a:rPr lang="en-US" b="1"/>
              <a:t>Benefits of Conditional Compilation</a:t>
            </a:r>
          </a:p>
          <a:p>
            <a:pPr lvl="2" eaLnBrk="1" hangingPunct="1"/>
            <a:r>
              <a:rPr lang="en-US"/>
              <a:t>Support for multiple versions of the same program in one source code</a:t>
            </a:r>
          </a:p>
          <a:p>
            <a:pPr lvl="2" eaLnBrk="1" hangingPunct="1"/>
            <a:r>
              <a:rPr lang="en-US"/>
              <a:t>Easy maintenance and debugging of code</a:t>
            </a:r>
          </a:p>
          <a:p>
            <a:pPr lvl="2" eaLnBrk="1" hangingPunct="1"/>
            <a:r>
              <a:rPr lang="en-US"/>
              <a:t>Easy migration of code to a different release of the database</a:t>
            </a:r>
          </a:p>
        </p:txBody>
      </p:sp>
      <p:sp>
        <p:nvSpPr>
          <p:cNvPr id="3994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4E7B2488-8C9F-4EDE-AD19-AE9EE6D2E337}" type="slidenum">
              <a:rPr lang="en-US" smtClean="0">
                <a:solidFill>
                  <a:srgbClr val="000000"/>
                </a:solidFill>
              </a:rPr>
              <a:pPr>
                <a:defRPr/>
              </a:pPr>
              <a:t>456</a:t>
            </a:fld>
            <a:endParaRPr lang="en-US">
              <a:solidFill>
                <a:srgbClr val="000000"/>
              </a:solidFill>
            </a:endParaRPr>
          </a:p>
        </p:txBody>
      </p:sp>
    </p:spTree>
    <p:extLst>
      <p:ext uri="{BB962C8B-B14F-4D97-AF65-F5344CB8AC3E}">
        <p14:creationId xmlns:p14="http://schemas.microsoft.com/office/powerpoint/2010/main" val="1889556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conditional compilation by embedding directives in your PL/SQL source programs. When the PL/SQL program is submitted for compilation, a preprocessor evaluates these directives and selects parts of the program to be compiled. The selected program source is then handed off to the compiler for compilation.</a:t>
            </a:r>
          </a:p>
          <a:p>
            <a:pPr lvl="1" eaLnBrk="1" hangingPunct="1"/>
            <a:r>
              <a:rPr lang="en-US"/>
              <a:t>Inquiry directives use the </a:t>
            </a:r>
            <a:r>
              <a:rPr lang="en-US">
                <a:latin typeface="Courier New" pitchFamily="49" charset="0"/>
              </a:rPr>
              <a:t>$$</a:t>
            </a:r>
            <a:r>
              <a:rPr lang="en-US"/>
              <a:t> token to make inquiries about the compilation environment such as the value of a PL/SQL compiler initialization parameters </a:t>
            </a:r>
            <a:r>
              <a:rPr lang="en-US">
                <a:latin typeface="Courier New" pitchFamily="49" charset="0"/>
              </a:rPr>
              <a:t>PLSQL_CCFLAGS</a:t>
            </a:r>
            <a:r>
              <a:rPr lang="en-US"/>
              <a:t> or </a:t>
            </a:r>
            <a:r>
              <a:rPr lang="en-US">
                <a:latin typeface="Courier New" pitchFamily="49" charset="0"/>
              </a:rPr>
              <a:t>PLSQL_OPTIMIZE_LEVEL</a:t>
            </a:r>
            <a:r>
              <a:rPr lang="en-US"/>
              <a:t> for the unit being compiled. This directive can be used in conjunction with the conditional selection directive to select the parts of the program to compile.  </a:t>
            </a:r>
          </a:p>
          <a:p>
            <a:pPr lvl="1" eaLnBrk="1" hangingPunct="1"/>
            <a:r>
              <a:rPr lang="en-US"/>
              <a:t>Selection directives can test inquiry directives or static package constants by using the </a:t>
            </a:r>
            <a:r>
              <a:rPr lang="en-US">
                <a:latin typeface="Courier New" pitchFamily="49" charset="0"/>
              </a:rPr>
              <a:t>$IF</a:t>
            </a:r>
            <a:r>
              <a:rPr lang="en-US"/>
              <a:t> construct to branch sections of code for possible compilation if a condition is satisfied.</a:t>
            </a:r>
          </a:p>
          <a:p>
            <a:pPr lvl="1" eaLnBrk="1" hangingPunct="1"/>
            <a:r>
              <a:rPr lang="en-US"/>
              <a:t>Error directives issue a compilation error if an unexpected condition is encountered during conditional compilation using the </a:t>
            </a:r>
            <a:r>
              <a:rPr lang="en-US">
                <a:latin typeface="Courier New" pitchFamily="49" charset="0"/>
              </a:rPr>
              <a:t>$ERROR</a:t>
            </a:r>
            <a:r>
              <a:rPr lang="en-US"/>
              <a:t> token. </a:t>
            </a:r>
          </a:p>
          <a:p>
            <a:pPr lvl="1" eaLnBrk="1" hangingPunct="1"/>
            <a:r>
              <a:rPr lang="en-US"/>
              <a:t>The </a:t>
            </a:r>
            <a:r>
              <a:rPr lang="en-US">
                <a:latin typeface="Courier New" pitchFamily="49" charset="0"/>
              </a:rPr>
              <a:t>DBMS_DB_VERSION</a:t>
            </a:r>
            <a:r>
              <a:rPr lang="en-US"/>
              <a:t> package provides database version and release constants that can be used for conditional compilation.</a:t>
            </a:r>
          </a:p>
          <a:p>
            <a:pPr lvl="1" eaLnBrk="1" hangingPunct="1"/>
            <a:r>
              <a:rPr lang="en-US"/>
              <a:t>The </a:t>
            </a:r>
            <a:r>
              <a:rPr lang="en-US">
                <a:latin typeface="Courier New" pitchFamily="49" charset="0"/>
              </a:rPr>
              <a:t>DBMS_PREPROCESSOR</a:t>
            </a:r>
            <a:r>
              <a:rPr lang="en-US"/>
              <a:t> package provides subprograms for accessing the post-processed source text that is selected by conditional compilation directives in a PL/SQL unit.</a:t>
            </a:r>
          </a:p>
        </p:txBody>
      </p:sp>
      <p:sp>
        <p:nvSpPr>
          <p:cNvPr id="4096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68BF67A3-864A-4505-BBC2-337F8C7BECE2}" type="slidenum">
              <a:rPr lang="en-US" smtClean="0">
                <a:solidFill>
                  <a:srgbClr val="000000"/>
                </a:solidFill>
              </a:rPr>
              <a:pPr>
                <a:defRPr/>
              </a:pPr>
              <a:t>457</a:t>
            </a:fld>
            <a:endParaRPr lang="en-US">
              <a:solidFill>
                <a:srgbClr val="000000"/>
              </a:solidFill>
            </a:endParaRPr>
          </a:p>
        </p:txBody>
      </p:sp>
    </p:spTree>
    <p:extLst>
      <p:ext uri="{BB962C8B-B14F-4D97-AF65-F5344CB8AC3E}">
        <p14:creationId xmlns:p14="http://schemas.microsoft.com/office/powerpoint/2010/main" val="643524129"/>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conditional selection directive looks like and operates like the </a:t>
            </a:r>
            <a:r>
              <a:rPr lang="en-US">
                <a:latin typeface="Courier New" pitchFamily="49" charset="0"/>
              </a:rPr>
              <a:t>IF-THEN-ELSE</a:t>
            </a:r>
            <a:r>
              <a:rPr lang="en-US"/>
              <a:t> mechanism in PL/SQL proper. When the preprocessor encounters </a:t>
            </a:r>
            <a:r>
              <a:rPr lang="en-US">
                <a:latin typeface="Courier New" pitchFamily="49" charset="0"/>
              </a:rPr>
              <a:t>$THEN</a:t>
            </a:r>
            <a:r>
              <a:rPr lang="en-US"/>
              <a:t>, it verifies that the text between </a:t>
            </a:r>
            <a:r>
              <a:rPr lang="en-US">
                <a:latin typeface="Courier New" pitchFamily="49" charset="0"/>
              </a:rPr>
              <a:t>$IF</a:t>
            </a:r>
            <a:r>
              <a:rPr lang="en-US"/>
              <a:t> and </a:t>
            </a:r>
            <a:r>
              <a:rPr lang="en-US">
                <a:latin typeface="Courier New" pitchFamily="49" charset="0"/>
              </a:rPr>
              <a:t>$THEN</a:t>
            </a:r>
            <a:r>
              <a:rPr lang="en-US"/>
              <a:t> is a static expression. If the check succeeds and the result of the evaluation is </a:t>
            </a:r>
            <a:r>
              <a:rPr lang="en-US">
                <a:latin typeface="Courier New" pitchFamily="49" charset="0"/>
              </a:rPr>
              <a:t>TRUE</a:t>
            </a:r>
            <a:r>
              <a:rPr lang="en-US"/>
              <a:t>, then the PL/SQL program text between </a:t>
            </a:r>
            <a:r>
              <a:rPr lang="en-US">
                <a:latin typeface="Courier New" pitchFamily="49" charset="0"/>
              </a:rPr>
              <a:t>$THEN</a:t>
            </a:r>
            <a:r>
              <a:rPr lang="en-US"/>
              <a:t> and </a:t>
            </a:r>
            <a:r>
              <a:rPr lang="en-US">
                <a:latin typeface="Courier New" pitchFamily="49" charset="0"/>
              </a:rPr>
              <a:t>$ELSE</a:t>
            </a:r>
            <a:r>
              <a:rPr lang="en-US"/>
              <a:t> (or </a:t>
            </a:r>
            <a:r>
              <a:rPr lang="en-US">
                <a:latin typeface="Courier New" pitchFamily="49" charset="0"/>
              </a:rPr>
              <a:t>$ELSIF</a:t>
            </a:r>
            <a:r>
              <a:rPr lang="en-US"/>
              <a:t>) is selected for compilation.</a:t>
            </a:r>
          </a:p>
          <a:p>
            <a:pPr lvl="1" eaLnBrk="1" hangingPunct="1"/>
            <a:r>
              <a:rPr lang="en-US"/>
              <a:t>The selection condition (the expression between </a:t>
            </a:r>
            <a:r>
              <a:rPr lang="en-US">
                <a:latin typeface="Courier New" pitchFamily="49" charset="0"/>
              </a:rPr>
              <a:t>$IF</a:t>
            </a:r>
            <a:r>
              <a:rPr lang="en-US"/>
              <a:t> and </a:t>
            </a:r>
            <a:r>
              <a:rPr lang="en-US">
                <a:latin typeface="Courier New" pitchFamily="49" charset="0"/>
              </a:rPr>
              <a:t>$THEN</a:t>
            </a:r>
            <a:r>
              <a:rPr lang="en-US"/>
              <a:t>) can be constructed by referring to constants defined in another package or an inquiry directive or some combination of the two.</a:t>
            </a:r>
          </a:p>
          <a:p>
            <a:pPr lvl="1" eaLnBrk="1" hangingPunct="1"/>
            <a:r>
              <a:rPr lang="en-US"/>
              <a:t>In the example in the slide, conditional selection directive chooses between two versions of the cursor,  </a:t>
            </a:r>
            <a:r>
              <a:rPr lang="en-US">
                <a:latin typeface="Courier New" pitchFamily="49" charset="0"/>
              </a:rPr>
              <a:t>cur</a:t>
            </a:r>
            <a:r>
              <a:rPr lang="en-US"/>
              <a:t>,  on the basis of the value of </a:t>
            </a:r>
            <a:r>
              <a:rPr lang="en-US">
                <a:latin typeface="Courier New" pitchFamily="49" charset="0"/>
              </a:rPr>
              <a:t>MYAPP_TAX_PACKAGE.NEW_TAX_CODE</a:t>
            </a:r>
            <a:r>
              <a:rPr lang="en-US"/>
              <a:t>. If the value is </a:t>
            </a:r>
            <a:r>
              <a:rPr lang="en-US">
                <a:latin typeface="Courier New" pitchFamily="49" charset="0"/>
              </a:rPr>
              <a:t>TRUE</a:t>
            </a:r>
            <a:r>
              <a:rPr lang="en-US"/>
              <a:t>, then employees with </a:t>
            </a:r>
            <a:r>
              <a:rPr lang="en-US">
                <a:latin typeface="Courier New" pitchFamily="49" charset="0"/>
              </a:rPr>
              <a:t>salary &gt; 20000</a:t>
            </a:r>
            <a:r>
              <a:rPr lang="en-US"/>
              <a:t> are selected, else employees with </a:t>
            </a:r>
            <a:r>
              <a:rPr lang="en-US">
                <a:latin typeface="Courier New" pitchFamily="49" charset="0"/>
              </a:rPr>
              <a:t>salary &gt; 50000</a:t>
            </a:r>
            <a:r>
              <a:rPr lang="en-US"/>
              <a:t> are selected.</a:t>
            </a:r>
          </a:p>
        </p:txBody>
      </p:sp>
      <p:sp>
        <p:nvSpPr>
          <p:cNvPr id="4198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34360D83-B9BC-4927-BAF8-0483365A6A96}" type="slidenum">
              <a:rPr lang="en-US" smtClean="0">
                <a:solidFill>
                  <a:srgbClr val="000000"/>
                </a:solidFill>
              </a:rPr>
              <a:pPr>
                <a:defRPr/>
              </a:pPr>
              <a:t>458</a:t>
            </a:fld>
            <a:endParaRPr lang="en-US">
              <a:solidFill>
                <a:srgbClr val="000000"/>
              </a:solidFill>
            </a:endParaRPr>
          </a:p>
        </p:txBody>
      </p:sp>
    </p:spTree>
    <p:extLst>
      <p:ext uri="{BB962C8B-B14F-4D97-AF65-F5344CB8AC3E}">
        <p14:creationId xmlns:p14="http://schemas.microsoft.com/office/powerpoint/2010/main" val="117127534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inquiry directive can be predefined or user-defined. The following describes the order of the processing flow when conditional compilation attempts to resolve an inquiry directive:</a:t>
            </a:r>
          </a:p>
          <a:p>
            <a:pPr lvl="2" eaLnBrk="1" hangingPunct="1">
              <a:buFont typeface="Times New Roman" pitchFamily="18" charset="0"/>
              <a:buNone/>
            </a:pPr>
            <a:r>
              <a:rPr lang="en-US"/>
              <a:t>1.	The ID is used as an inquiry directive in the form </a:t>
            </a:r>
            <a:r>
              <a:rPr lang="en-US">
                <a:latin typeface="Courier New" pitchFamily="49" charset="0"/>
              </a:rPr>
              <a:t>$$id</a:t>
            </a:r>
            <a:r>
              <a:rPr lang="en-US"/>
              <a:t> for the search key.</a:t>
            </a:r>
          </a:p>
          <a:p>
            <a:pPr lvl="2" eaLnBrk="1" hangingPunct="1">
              <a:buFont typeface="Times New Roman" pitchFamily="18" charset="0"/>
              <a:buNone/>
            </a:pPr>
            <a:r>
              <a:rPr lang="en-US"/>
              <a:t>2.	The two-pass algorithm proceeds as follows:</a:t>
            </a:r>
          </a:p>
          <a:p>
            <a:pPr lvl="3" eaLnBrk="1" hangingPunct="1">
              <a:buFont typeface="Times New Roman" pitchFamily="18" charset="0"/>
              <a:buNone/>
            </a:pPr>
            <a:r>
              <a:rPr lang="en-US"/>
              <a:t>a.	The string in the </a:t>
            </a:r>
            <a:r>
              <a:rPr lang="en-US">
                <a:latin typeface="Courier New" pitchFamily="49" charset="0"/>
              </a:rPr>
              <a:t>PLSQL_CCFLAGS</a:t>
            </a:r>
            <a:r>
              <a:rPr lang="en-US"/>
              <a:t> initialization parameter is scanned from right to left, searching with ID for a matching name (not case sensitive); done if found.</a:t>
            </a:r>
          </a:p>
          <a:p>
            <a:pPr lvl="3" eaLnBrk="1" hangingPunct="1">
              <a:buFont typeface="Times New Roman" pitchFamily="18" charset="0"/>
              <a:buNone/>
            </a:pPr>
            <a:r>
              <a:rPr lang="en-US"/>
              <a:t>b.	The predefined inquiry directives are searched; done if found.</a:t>
            </a:r>
          </a:p>
          <a:p>
            <a:pPr lvl="2" eaLnBrk="1" hangingPunct="1">
              <a:buFont typeface="Times New Roman" pitchFamily="18" charset="0"/>
              <a:buNone/>
            </a:pPr>
            <a:r>
              <a:rPr lang="en-US"/>
              <a:t>3.	If the </a:t>
            </a:r>
            <a:r>
              <a:rPr lang="en-US">
                <a:latin typeface="Courier New" pitchFamily="49" charset="0"/>
              </a:rPr>
              <a:t>$$ID</a:t>
            </a:r>
            <a:r>
              <a:rPr lang="en-US"/>
              <a:t> cannot be resolved to a value, then the </a:t>
            </a:r>
            <a:r>
              <a:rPr lang="en-US">
                <a:latin typeface="Courier New" pitchFamily="49" charset="0"/>
              </a:rPr>
              <a:t>PLW-6003</a:t>
            </a:r>
            <a:r>
              <a:rPr lang="en-US"/>
              <a:t> warning message is reported if the source text is not wrapped. The literal </a:t>
            </a:r>
            <a:r>
              <a:rPr lang="en-US">
                <a:latin typeface="Courier New" pitchFamily="49" charset="0"/>
              </a:rPr>
              <a:t>NULL</a:t>
            </a:r>
            <a:r>
              <a:rPr lang="en-US"/>
              <a:t> is substituted as the value for undefined inquiry directives. Note that if the PL/SQL code is wrapped, then the warning message is disabled so that the undefined inquiry directive is not revealed.</a:t>
            </a:r>
          </a:p>
          <a:p>
            <a:pPr lvl="1" eaLnBrk="1" hangingPunct="1"/>
            <a:r>
              <a:rPr lang="en-US"/>
              <a:t>In the example in the slide, the value of </a:t>
            </a:r>
            <a:r>
              <a:rPr lang="en-US">
                <a:latin typeface="Courier New" pitchFamily="49" charset="0"/>
              </a:rPr>
              <a:t>$$debug</a:t>
            </a:r>
            <a:r>
              <a:rPr lang="en-US"/>
              <a:t> is </a:t>
            </a:r>
            <a:r>
              <a:rPr lang="en-US">
                <a:latin typeface="Courier New" pitchFamily="49" charset="0"/>
              </a:rPr>
              <a:t>0</a:t>
            </a:r>
            <a:r>
              <a:rPr lang="en-US"/>
              <a:t> and the value of </a:t>
            </a:r>
            <a:r>
              <a:rPr lang="en-US">
                <a:latin typeface="Courier New" pitchFamily="49" charset="0"/>
              </a:rPr>
              <a:t>$$plsql_ccflags</a:t>
            </a:r>
            <a:r>
              <a:rPr lang="en-US"/>
              <a:t> is </a:t>
            </a:r>
            <a:r>
              <a:rPr lang="en-US">
                <a:latin typeface="Courier New" pitchFamily="49" charset="0"/>
              </a:rPr>
              <a:t>TRUE</a:t>
            </a:r>
            <a:r>
              <a:rPr lang="en-US"/>
              <a:t>. Note that the value of </a:t>
            </a:r>
            <a:r>
              <a:rPr lang="en-US">
                <a:latin typeface="Courier New" pitchFamily="49" charset="0"/>
              </a:rPr>
              <a:t>$$plsql_ccflags</a:t>
            </a:r>
            <a:r>
              <a:rPr lang="en-US"/>
              <a:t> resolves to the user-defined </a:t>
            </a:r>
            <a:r>
              <a:rPr lang="en-US">
                <a:latin typeface="Courier New" pitchFamily="49" charset="0"/>
              </a:rPr>
              <a:t>plsql_ccflags</a:t>
            </a:r>
            <a:r>
              <a:rPr lang="en-US"/>
              <a:t> inside the value of the </a:t>
            </a:r>
            <a:r>
              <a:rPr lang="en-US">
                <a:latin typeface="Courier New" pitchFamily="49" charset="0"/>
              </a:rPr>
              <a:t>PLSQL_CCFLAGS</a:t>
            </a:r>
            <a:r>
              <a:rPr lang="en-US"/>
              <a:t> compiler parameter. This occurs because a user-defined directive overrides the predefined one.</a:t>
            </a:r>
          </a:p>
        </p:txBody>
      </p:sp>
      <p:sp>
        <p:nvSpPr>
          <p:cNvPr id="4301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597375AF-0E50-4840-968F-CA3B065C645B}" type="slidenum">
              <a:rPr lang="en-US" smtClean="0">
                <a:solidFill>
                  <a:srgbClr val="000000"/>
                </a:solidFill>
              </a:rPr>
              <a:pPr>
                <a:defRPr/>
              </a:pPr>
              <a:t>459</a:t>
            </a:fld>
            <a:endParaRPr lang="en-US">
              <a:solidFill>
                <a:srgbClr val="000000"/>
              </a:solidFill>
            </a:endParaRPr>
          </a:p>
        </p:txBody>
      </p:sp>
    </p:spTree>
    <p:extLst>
      <p:ext uri="{BB962C8B-B14F-4D97-AF65-F5344CB8AC3E}">
        <p14:creationId xmlns:p14="http://schemas.microsoft.com/office/powerpoint/2010/main" val="142114626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Oracle Database 10</a:t>
            </a:r>
            <a:r>
              <a:rPr lang="en-US" i="1"/>
              <a:t>g</a:t>
            </a:r>
            <a:r>
              <a:rPr lang="en-US"/>
              <a:t> Release 2 introduced a new Oracle initialization parameter </a:t>
            </a:r>
            <a:r>
              <a:rPr lang="en-US">
                <a:latin typeface="Courier New" pitchFamily="49" charset="0"/>
              </a:rPr>
              <a:t>PLSQL_CCFLAGS</a:t>
            </a:r>
            <a:r>
              <a:rPr lang="en-US"/>
              <a:t> for use with conditional compilation. This dynamic parameter enables you to set up name-value pairs. The names (called flag names) can then be referenced in inquiry directives. </a:t>
            </a:r>
            <a:r>
              <a:rPr lang="en-US">
                <a:latin typeface="Courier New" pitchFamily="49" charset="0"/>
              </a:rPr>
              <a:t>PLSQL_CCFLAGS</a:t>
            </a:r>
            <a:r>
              <a:rPr lang="en-US"/>
              <a:t> provides a mechanism that allows PL/SQL programmers to control conditional compilation of each PL/SQL library unit independently. </a:t>
            </a:r>
          </a:p>
          <a:p>
            <a:pPr lvl="1" eaLnBrk="1" hangingPunct="1"/>
            <a:r>
              <a:rPr lang="en-US" b="1"/>
              <a:t>Values</a:t>
            </a:r>
            <a:endParaRPr lang="en-US"/>
          </a:p>
          <a:p>
            <a:pPr lvl="2" eaLnBrk="1" hangingPunct="1">
              <a:buSzPct val="70000"/>
              <a:buFont typeface="Courier New" pitchFamily="49" charset="0"/>
              <a:buChar char="•"/>
            </a:pPr>
            <a:r>
              <a:rPr lang="en-US">
                <a:latin typeface="Courier New" pitchFamily="49" charset="0"/>
              </a:rPr>
              <a:t>vi</a:t>
            </a:r>
            <a:r>
              <a:rPr lang="en-US"/>
              <a:t>:</a:t>
            </a:r>
            <a:r>
              <a:rPr lang="en-US" b="1"/>
              <a:t> </a:t>
            </a:r>
            <a:r>
              <a:rPr lang="en-US"/>
              <a:t>Has the form of an unquoted PL/SQL identifier. It is unrestricted and can be a reserved word or a keyword. The text is not case sensitive. Each one is known as a flag or flag name. Each </a:t>
            </a:r>
            <a:r>
              <a:rPr lang="en-US">
                <a:latin typeface="Courier New" pitchFamily="49" charset="0"/>
              </a:rPr>
              <a:t>vi</a:t>
            </a:r>
            <a:r>
              <a:rPr lang="en-US"/>
              <a:t> can occur more than once in the string, each occurrence can have a different flag value, and the flag values can be of different kinds.</a:t>
            </a:r>
          </a:p>
          <a:p>
            <a:pPr lvl="2" eaLnBrk="1" hangingPunct="1">
              <a:buSzPct val="70000"/>
              <a:buFont typeface="Courier New" pitchFamily="49" charset="0"/>
              <a:buChar char="•"/>
            </a:pPr>
            <a:r>
              <a:rPr lang="en-US">
                <a:latin typeface="Courier New" pitchFamily="49" charset="0"/>
              </a:rPr>
              <a:t>ci</a:t>
            </a:r>
            <a:r>
              <a:rPr lang="en-US"/>
              <a:t>: Can be any of the following: </a:t>
            </a:r>
          </a:p>
          <a:p>
            <a:pPr lvl="3" eaLnBrk="1" hangingPunct="1"/>
            <a:r>
              <a:rPr lang="en-US"/>
              <a:t>A PL/SQL Boolean literal</a:t>
            </a:r>
          </a:p>
          <a:p>
            <a:pPr lvl="3" eaLnBrk="1" hangingPunct="1"/>
            <a:r>
              <a:rPr lang="en-US"/>
              <a:t>A </a:t>
            </a:r>
            <a:r>
              <a:rPr lang="en-US">
                <a:latin typeface="Courier New" pitchFamily="49" charset="0"/>
              </a:rPr>
              <a:t>PLS_INTEGER</a:t>
            </a:r>
            <a:r>
              <a:rPr lang="en-US"/>
              <a:t> literal</a:t>
            </a:r>
          </a:p>
          <a:p>
            <a:pPr lvl="3" eaLnBrk="1" hangingPunct="1"/>
            <a:r>
              <a:rPr lang="en-US"/>
              <a:t>The literal </a:t>
            </a:r>
            <a:r>
              <a:rPr lang="en-US">
                <a:latin typeface="Courier New" pitchFamily="49" charset="0"/>
              </a:rPr>
              <a:t>NULL</a:t>
            </a:r>
            <a:r>
              <a:rPr lang="en-US"/>
              <a:t> (default). The text is not case sensitive. Each one is known as a flag value and corresponds to a flag name.</a:t>
            </a:r>
          </a:p>
        </p:txBody>
      </p:sp>
      <p:sp>
        <p:nvSpPr>
          <p:cNvPr id="4403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069D14B4-9DA6-4EB8-9F83-59CE2C9282FF}" type="slidenum">
              <a:rPr lang="en-US" smtClean="0">
                <a:solidFill>
                  <a:srgbClr val="000000"/>
                </a:solidFill>
              </a:rPr>
              <a:pPr>
                <a:defRPr/>
              </a:pPr>
              <a:t>460</a:t>
            </a:fld>
            <a:endParaRPr lang="en-US">
              <a:solidFill>
                <a:srgbClr val="000000"/>
              </a:solidFill>
            </a:endParaRPr>
          </a:p>
        </p:txBody>
      </p:sp>
    </p:spTree>
    <p:extLst>
      <p:ext uri="{BB962C8B-B14F-4D97-AF65-F5344CB8AC3E}">
        <p14:creationId xmlns:p14="http://schemas.microsoft.com/office/powerpoint/2010/main" val="143523429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USER|ALL|DBA_PLSQL_OBJECT_SETTINGS</a:t>
            </a:r>
            <a:r>
              <a:rPr lang="en-US"/>
              <a:t> data dictionary views to display the settings of a PL/SQL object. </a:t>
            </a:r>
          </a:p>
          <a:p>
            <a:pPr lvl="1" eaLnBrk="1" hangingPunct="1"/>
            <a:r>
              <a:rPr lang="en-US"/>
              <a:t>You can define any allowable value for </a:t>
            </a:r>
            <a:r>
              <a:rPr lang="en-US">
                <a:latin typeface="Courier New" pitchFamily="49" charset="0"/>
              </a:rPr>
              <a:t>PLSQL_CCFLAGS</a:t>
            </a:r>
            <a:r>
              <a:rPr lang="en-US"/>
              <a:t>. However, Oracle recommends that this parameter be used for controlling the conditional compilation of debugging or tracing code.</a:t>
            </a:r>
          </a:p>
          <a:p>
            <a:pPr lvl="1" eaLnBrk="1" hangingPunct="1"/>
            <a:r>
              <a:rPr lang="en-US"/>
              <a:t>The flag names can be set to any identifier, including reserved words and keywords. The values must be the literals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or a </a:t>
            </a:r>
            <a:r>
              <a:rPr lang="en-US">
                <a:latin typeface="Courier New" pitchFamily="49" charset="0"/>
              </a:rPr>
              <a:t>PLS_INTEGER</a:t>
            </a:r>
            <a:r>
              <a:rPr lang="en-US"/>
              <a:t> literal. The flag names and values are not case sensitive. The </a:t>
            </a:r>
            <a:r>
              <a:rPr lang="en-US">
                <a:latin typeface="Courier New" pitchFamily="49" charset="0"/>
              </a:rPr>
              <a:t>PLSQL_CCFLAGS</a:t>
            </a:r>
            <a:r>
              <a:rPr lang="en-US"/>
              <a:t> parameter is a PL/SQL compiler parameter (like other compiler parameters) and is stored with the PL/SQL program unit. Consequently, if the PL/SQL program gets recompiled later with the </a:t>
            </a:r>
            <a:r>
              <a:rPr lang="en-US">
                <a:latin typeface="Courier New" pitchFamily="49" charset="0"/>
              </a:rPr>
              <a:t>REUSE SETTINGS</a:t>
            </a:r>
            <a:r>
              <a:rPr lang="en-US"/>
              <a:t> clause (example, </a:t>
            </a:r>
            <a:r>
              <a:rPr lang="en-US">
                <a:latin typeface="Courier New" pitchFamily="49" charset="0"/>
              </a:rPr>
              <a:t>ALTER PACKAGE …REUSE SETTINGS</a:t>
            </a:r>
            <a:r>
              <a:rPr lang="en-US"/>
              <a:t>), then the same value of </a:t>
            </a:r>
            <a:r>
              <a:rPr lang="en-US">
                <a:latin typeface="Courier New" pitchFamily="49" charset="0"/>
              </a:rPr>
              <a:t>PLSQL_CCFLAGS</a:t>
            </a:r>
            <a:r>
              <a:rPr lang="en-US"/>
              <a:t> is used for the recompilation. Because the </a:t>
            </a:r>
            <a:r>
              <a:rPr lang="en-US">
                <a:latin typeface="Courier New" pitchFamily="49" charset="0"/>
              </a:rPr>
              <a:t>PLSQL_CCFLAGS</a:t>
            </a:r>
            <a:r>
              <a:rPr lang="en-US"/>
              <a:t> parameter can be set to a different value for each PL/SQL unit, it provides a convenient method for controlling conditional compilation on a per unit basis.</a:t>
            </a:r>
          </a:p>
        </p:txBody>
      </p:sp>
      <p:sp>
        <p:nvSpPr>
          <p:cNvPr id="4506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B5343D0D-D852-4713-8789-5BFA840E6A64}" type="slidenum">
              <a:rPr lang="en-US" smtClean="0">
                <a:solidFill>
                  <a:srgbClr val="000000"/>
                </a:solidFill>
              </a:rPr>
              <a:pPr>
                <a:defRPr/>
              </a:pPr>
              <a:t>461</a:t>
            </a:fld>
            <a:endParaRPr lang="en-US">
              <a:solidFill>
                <a:srgbClr val="000000"/>
              </a:solidFill>
            </a:endParaRPr>
          </a:p>
        </p:txBody>
      </p:sp>
    </p:spTree>
    <p:extLst>
      <p:ext uri="{BB962C8B-B14F-4D97-AF65-F5344CB8AC3E}">
        <p14:creationId xmlns:p14="http://schemas.microsoft.com/office/powerpoint/2010/main" val="135617148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parameter is set and then the procedure is created. The setting is stored with each PL/SQL unit.</a:t>
            </a:r>
          </a:p>
        </p:txBody>
      </p:sp>
      <p:sp>
        <p:nvSpPr>
          <p:cNvPr id="4608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58AFEC5D-3EEB-408E-9892-13D69CCA9DFF}" type="slidenum">
              <a:rPr lang="en-US" smtClean="0">
                <a:solidFill>
                  <a:srgbClr val="000000"/>
                </a:solidFill>
              </a:rPr>
              <a:pPr>
                <a:defRPr/>
              </a:pPr>
              <a:t>462</a:t>
            </a:fld>
            <a:endParaRPr lang="en-US">
              <a:solidFill>
                <a:srgbClr val="000000"/>
              </a:solidFill>
            </a:endParaRPr>
          </a:p>
        </p:txBody>
      </p:sp>
    </p:spTree>
    <p:extLst>
      <p:ext uri="{BB962C8B-B14F-4D97-AF65-F5344CB8AC3E}">
        <p14:creationId xmlns:p14="http://schemas.microsoft.com/office/powerpoint/2010/main" val="1595169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Rectangle 2"/>
          <p:cNvSpPr>
            <a:spLocks noGrp="1" noRot="1" noChangeAspect="1" noChangeArrowheads="1" noTextEdit="1"/>
          </p:cNvSpPr>
          <p:nvPr>
            <p:ph type="sldImg"/>
          </p:nvPr>
        </p:nvSpPr>
        <p:spPr>
          <a:ln/>
        </p:spPr>
      </p:sp>
      <p:sp>
        <p:nvSpPr>
          <p:cNvPr id="1752067" name="Rectangle 3"/>
          <p:cNvSpPr>
            <a:spLocks noGrp="1" noChangeArrowheads="1"/>
          </p:cNvSpPr>
          <p:nvPr>
            <p:ph type="body" idx="1"/>
          </p:nvPr>
        </p:nvSpPr>
        <p:spPr>
          <a:noFill/>
          <a:ln/>
        </p:spPr>
        <p:txBody>
          <a:bodyPr/>
          <a:lstStyle/>
          <a:p>
            <a:pPr lvl="1" eaLnBrk="1" hangingPunct="1"/>
            <a:r>
              <a:rPr lang="en-US"/>
              <a:t>You should comment code to document each phase and to assist debugging. In PL/SQL code:</a:t>
            </a:r>
          </a:p>
          <a:p>
            <a:pPr lvl="2" eaLnBrk="1" hangingPunct="1"/>
            <a:r>
              <a:rPr lang="en-US"/>
              <a:t>A single-line comment is commonly prefixed with two hyphens (</a:t>
            </a:r>
            <a:r>
              <a:rPr lang="en-US">
                <a:latin typeface="Courier New" pitchFamily="49" charset="0"/>
              </a:rPr>
              <a:t>--</a:t>
            </a:r>
            <a:r>
              <a:rPr lang="en-US"/>
              <a:t>)</a:t>
            </a:r>
          </a:p>
          <a:p>
            <a:pPr lvl="2" eaLnBrk="1" hangingPunct="1"/>
            <a:r>
              <a:rPr lang="en-US"/>
              <a:t>You can also enclose a comment between the symbols </a:t>
            </a:r>
            <a:r>
              <a:rPr lang="en-US">
                <a:latin typeface="Courier New" pitchFamily="49" charset="0"/>
              </a:rPr>
              <a:t>/*</a:t>
            </a:r>
            <a:r>
              <a:rPr lang="en-US"/>
              <a:t> and </a:t>
            </a:r>
            <a:r>
              <a:rPr lang="en-US">
                <a:latin typeface="Courier New" pitchFamily="49" charset="0"/>
              </a:rPr>
              <a:t>*/</a:t>
            </a:r>
            <a:endParaRPr lang="en-US"/>
          </a:p>
          <a:p>
            <a:pPr lvl="1" eaLnBrk="1" hangingPunct="1"/>
            <a:r>
              <a:rPr lang="en-US" b="1"/>
              <a:t>Note:</a:t>
            </a:r>
            <a:r>
              <a:rPr lang="en-US"/>
              <a:t> For multiline comments, you can either precede each comment line with two hyphens, or use the block comment format.</a:t>
            </a:r>
          </a:p>
          <a:p>
            <a:pPr lvl="1" eaLnBrk="1" hangingPunct="1"/>
            <a:r>
              <a:rPr lang="en-US"/>
              <a:t>Comments are strictly informational and do not enforce any conditions or behavior on the logic or data. Well-placed comments</a:t>
            </a:r>
            <a:r>
              <a:rPr lang="en-US">
                <a:solidFill>
                  <a:srgbClr val="FC0128"/>
                </a:solidFill>
              </a:rPr>
              <a:t> </a:t>
            </a:r>
            <a:r>
              <a:rPr lang="en-US"/>
              <a:t>are extremely valuable for code readability and future code maintenance.</a:t>
            </a:r>
          </a:p>
        </p:txBody>
      </p:sp>
      <p:sp>
        <p:nvSpPr>
          <p:cNvPr id="4301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3DDC7446-4603-46E5-AD51-ED745011EA47}" type="slidenum">
              <a:rPr lang="en-US" smtClean="0">
                <a:solidFill>
                  <a:srgbClr val="000000"/>
                </a:solidFill>
              </a:rPr>
              <a:pPr eaLnBrk="1" hangingPunct="1">
                <a:defRPr/>
              </a:pPr>
              <a:t>49</a:t>
            </a:fld>
            <a:endParaRPr lang="en-US">
              <a:solidFill>
                <a:srgbClr val="000000"/>
              </a:solidFill>
            </a:endParaRPr>
          </a:p>
        </p:txBody>
      </p:sp>
    </p:spTree>
    <p:extLst>
      <p:ext uri="{BB962C8B-B14F-4D97-AF65-F5344CB8AC3E}">
        <p14:creationId xmlns:p14="http://schemas.microsoft.com/office/powerpoint/2010/main" val="2057313817"/>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$ERROR</a:t>
            </a:r>
            <a:r>
              <a:rPr lang="en-US"/>
              <a:t> error directive raises a user-defined error and is of the form:</a:t>
            </a:r>
          </a:p>
          <a:p>
            <a:pPr lvl="4" eaLnBrk="1" hangingPunct="1"/>
            <a:r>
              <a:rPr lang="en-US"/>
              <a:t>$ERROR varchar2_static_expression $END</a:t>
            </a:r>
          </a:p>
          <a:p>
            <a:pPr lvl="1" eaLnBrk="1" hangingPunct="1"/>
            <a:r>
              <a:rPr lang="en-US" b="1"/>
              <a:t>Note: </a:t>
            </a:r>
            <a:r>
              <a:rPr lang="en-US">
                <a:latin typeface="Courier New" pitchFamily="49" charset="0"/>
              </a:rPr>
              <a:t>varchar2_static_expression</a:t>
            </a:r>
            <a:r>
              <a:rPr lang="en-US"/>
              <a:t> must be a </a:t>
            </a:r>
            <a:r>
              <a:rPr lang="en-US">
                <a:latin typeface="Courier New" pitchFamily="49" charset="0"/>
              </a:rPr>
              <a:t>VARCHAR2</a:t>
            </a:r>
            <a:r>
              <a:rPr lang="en-US"/>
              <a:t> static expression.``</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77B31884-4903-42C9-BD06-6195798639C1}" type="slidenum">
              <a:rPr lang="en-US" smtClean="0">
                <a:solidFill>
                  <a:srgbClr val="000000"/>
                </a:solidFill>
              </a:rPr>
              <a:pPr>
                <a:defRPr/>
              </a:pPr>
              <a:t>463</a:t>
            </a:fld>
            <a:endParaRPr lang="en-US">
              <a:solidFill>
                <a:srgbClr val="000000"/>
              </a:solidFill>
            </a:endParaRPr>
          </a:p>
        </p:txBody>
      </p:sp>
    </p:spTree>
    <p:extLst>
      <p:ext uri="{BB962C8B-B14F-4D97-AF65-F5344CB8AC3E}">
        <p14:creationId xmlns:p14="http://schemas.microsoft.com/office/powerpoint/2010/main" val="909180989"/>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described earlier, a preprocessor processes conditional directives before proper compilation begins. Consequently, only expressions that can be fully evaluated at compile time are permitted in conditional compilation directives. Any expression that contains references to variables or functions that require the execution of the PL/SQL are not available during compilation and cannot be evaluated.  </a:t>
            </a:r>
          </a:p>
          <a:p>
            <a:pPr lvl="1" eaLnBrk="1" hangingPunct="1"/>
            <a:r>
              <a:rPr lang="en-US"/>
              <a:t>This subset of PL/SQL expressions allowed in conditional compilation directives is referred to as static expressions. Static expressions are carefully defined to guarantee that if a unit is automatically recompiled without any changes to the values it depends on, the expressions evaluate in the same way and the same source is compiled.</a:t>
            </a:r>
          </a:p>
          <a:p>
            <a:pPr lvl="1" eaLnBrk="1" hangingPunct="1"/>
            <a:r>
              <a:rPr lang="en-US"/>
              <a:t>Generally, static expressions are composed of three sources:</a:t>
            </a:r>
          </a:p>
          <a:p>
            <a:pPr lvl="2" eaLnBrk="1" hangingPunct="1"/>
            <a:r>
              <a:rPr lang="en-US"/>
              <a:t>Inquiry directives marked with </a:t>
            </a:r>
            <a:r>
              <a:rPr lang="en-US">
                <a:latin typeface="Courier New" pitchFamily="49" charset="0"/>
              </a:rPr>
              <a:t>$$</a:t>
            </a:r>
            <a:endParaRPr lang="en-US"/>
          </a:p>
          <a:p>
            <a:pPr lvl="2" eaLnBrk="1" hangingPunct="1"/>
            <a:r>
              <a:rPr lang="en-US"/>
              <a:t>Constants defined in PL/SQL packages such as </a:t>
            </a:r>
            <a:r>
              <a:rPr lang="en-US">
                <a:latin typeface="Courier New" pitchFamily="49" charset="0"/>
              </a:rPr>
              <a:t>DBMS_DB_VERSION</a:t>
            </a:r>
            <a:r>
              <a:rPr lang="en-US"/>
              <a:t>. These values can be combined and compared using the ordinary operations of PL/SQL.</a:t>
            </a:r>
          </a:p>
          <a:p>
            <a:pPr lvl="2" eaLnBrk="1" hangingPunct="1"/>
            <a:r>
              <a:rPr lang="en-US"/>
              <a:t>Literals such as </a:t>
            </a:r>
            <a:r>
              <a:rPr lang="en-US">
                <a:latin typeface="Courier New" pitchFamily="49" charset="0"/>
              </a:rPr>
              <a:t>TRUE</a:t>
            </a:r>
            <a:r>
              <a:rPr lang="en-US"/>
              <a:t>, </a:t>
            </a:r>
            <a:r>
              <a:rPr lang="en-US">
                <a:latin typeface="Courier New" pitchFamily="49" charset="0"/>
              </a:rPr>
              <a:t>FALSE</a:t>
            </a:r>
            <a:r>
              <a:rPr lang="en-US"/>
              <a:t>, '</a:t>
            </a:r>
            <a:r>
              <a:rPr lang="en-US">
                <a:latin typeface="Courier New" pitchFamily="49" charset="0"/>
              </a:rPr>
              <a:t>CA</a:t>
            </a:r>
            <a:r>
              <a:rPr lang="en-US"/>
              <a:t>', </a:t>
            </a:r>
            <a:r>
              <a:rPr lang="en-US">
                <a:latin typeface="Courier New" pitchFamily="49" charset="0"/>
              </a:rPr>
              <a:t>123</a:t>
            </a:r>
            <a:r>
              <a:rPr lang="en-US"/>
              <a:t>, </a:t>
            </a:r>
            <a:r>
              <a:rPr lang="en-US">
                <a:latin typeface="Courier New" pitchFamily="49" charset="0"/>
              </a:rPr>
              <a:t>NULL</a:t>
            </a:r>
            <a:endParaRPr lang="en-US"/>
          </a:p>
          <a:p>
            <a:pPr lvl="1" eaLnBrk="1" hangingPunct="1"/>
            <a:r>
              <a:rPr lang="en-US"/>
              <a:t>Static expressions can also contain operations that include comparisons, logical Boolean operations (such as </a:t>
            </a:r>
            <a:r>
              <a:rPr lang="en-US">
                <a:latin typeface="Courier New" pitchFamily="49" charset="0"/>
              </a:rPr>
              <a:t>OR</a:t>
            </a:r>
            <a:r>
              <a:rPr lang="en-US"/>
              <a:t> and </a:t>
            </a:r>
            <a:r>
              <a:rPr lang="en-US">
                <a:latin typeface="Courier New" pitchFamily="49" charset="0"/>
              </a:rPr>
              <a:t>AND</a:t>
            </a:r>
            <a:r>
              <a:rPr lang="en-US"/>
              <a:t>), or concatenations of static character expression.</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459A007-A5FA-447F-A073-12C589434D3F}" type="slidenum">
              <a:rPr lang="en-US" smtClean="0">
                <a:solidFill>
                  <a:srgbClr val="000000"/>
                </a:solidFill>
              </a:rPr>
              <a:pPr>
                <a:defRPr/>
              </a:pPr>
              <a:t>464</a:t>
            </a:fld>
            <a:endParaRPr lang="en-US">
              <a:solidFill>
                <a:srgbClr val="000000"/>
              </a:solidFill>
            </a:endParaRPr>
          </a:p>
        </p:txBody>
      </p:sp>
    </p:spTree>
    <p:extLst>
      <p:ext uri="{BB962C8B-B14F-4D97-AF65-F5344CB8AC3E}">
        <p14:creationId xmlns:p14="http://schemas.microsoft.com/office/powerpoint/2010/main" val="676191829"/>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atin typeface="Courier New" pitchFamily="49" charset="0"/>
              </a:rPr>
              <a:t>DBMS_PREPROCESSOR</a:t>
            </a:r>
            <a:r>
              <a:rPr lang="en-US"/>
              <a:t> subprograms print or retrieve the postprocessed source text of a PL/SQL unit after processing the conditional compilation directives. This postprocessed text is the actual source used to compile a valid PL/SQL unit. The example in the slide shows how to print the postprocessed form of </a:t>
            </a:r>
            <a:r>
              <a:rPr lang="en-US">
                <a:latin typeface="Courier New" pitchFamily="49" charset="0"/>
              </a:rPr>
              <a:t>my_pkg</a:t>
            </a:r>
            <a:r>
              <a:rPr lang="en-US"/>
              <a:t> using the </a:t>
            </a:r>
            <a:r>
              <a:rPr lang="en-US">
                <a:latin typeface="Courier New" pitchFamily="49" charset="0"/>
              </a:rPr>
              <a:t>PRINT_POST_PROCESSED_SOURCE</a:t>
            </a:r>
            <a:r>
              <a:rPr lang="en-US"/>
              <a:t> procedure.</a:t>
            </a:r>
          </a:p>
          <a:p>
            <a:pPr lvl="1" eaLnBrk="1" hangingPunct="1"/>
            <a:r>
              <a:rPr lang="en-US"/>
              <a:t>When </a:t>
            </a:r>
            <a:r>
              <a:rPr lang="en-US">
                <a:latin typeface="Courier New" pitchFamily="49" charset="0"/>
              </a:rPr>
              <a:t>my_pkg</a:t>
            </a:r>
            <a:r>
              <a:rPr lang="en-US"/>
              <a:t> is compiled on an Oracle Database 10</a:t>
            </a:r>
            <a:r>
              <a:rPr lang="en-US" i="1"/>
              <a:t>g</a:t>
            </a:r>
            <a:r>
              <a:rPr lang="en-US"/>
              <a:t> release or later database using the HR account, the resulting output is shown in the slide above. </a:t>
            </a:r>
          </a:p>
          <a:p>
            <a:pPr lvl="1" eaLnBrk="1" hangingPunct="1"/>
            <a:r>
              <a:rPr lang="en-US"/>
              <a:t>The </a:t>
            </a:r>
            <a:r>
              <a:rPr lang="en-US">
                <a:latin typeface="Courier New" pitchFamily="49" charset="0"/>
              </a:rPr>
              <a:t>PRINT_POST_PROCESSED_SOURCE</a:t>
            </a:r>
            <a:r>
              <a:rPr lang="en-US"/>
              <a:t> removes unselected text. The lines of code that are not included in the postprocessed text are removed. The arguments for the </a:t>
            </a:r>
            <a:r>
              <a:rPr lang="en-US">
                <a:latin typeface="Courier New" pitchFamily="49" charset="0"/>
              </a:rPr>
              <a:t>PRINT_POST_PROCESSED_SOURCE</a:t>
            </a:r>
            <a:r>
              <a:rPr lang="en-US"/>
              <a:t> procedure are: object type, schema name (using student account </a:t>
            </a:r>
            <a:r>
              <a:rPr lang="en-US">
                <a:latin typeface="Courier New" pitchFamily="49" charset="0"/>
              </a:rPr>
              <a:t>ORA61</a:t>
            </a:r>
            <a:r>
              <a:rPr lang="en-US"/>
              <a:t>), and object name. </a:t>
            </a:r>
          </a:p>
          <a:p>
            <a:pPr lvl="1" eaLnBrk="1" hangingPunct="1"/>
            <a:r>
              <a:rPr lang="en-US" b="1"/>
              <a:t>Note: </a:t>
            </a:r>
            <a:r>
              <a:rPr lang="en-US"/>
              <a:t>For additional information about the </a:t>
            </a:r>
            <a:r>
              <a:rPr lang="en-US">
                <a:latin typeface="Courier New" pitchFamily="49" charset="0"/>
              </a:rPr>
              <a:t>DBMS_PREPROCESSOR</a:t>
            </a:r>
            <a:r>
              <a:rPr lang="en-US"/>
              <a:t> package, refer to </a:t>
            </a:r>
            <a:r>
              <a:rPr lang="en-US" i="1"/>
              <a:t>Oracle Database PL/SQL Packages and Types Reference</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714DB8C-653A-469A-AF65-1F4BB8AA10A6}" type="slidenum">
              <a:rPr lang="en-US" smtClean="0">
                <a:solidFill>
                  <a:srgbClr val="000000"/>
                </a:solidFill>
              </a:rPr>
              <a:pPr>
                <a:defRPr/>
              </a:pPr>
              <a:t>465</a:t>
            </a:fld>
            <a:endParaRPr lang="en-US">
              <a:solidFill>
                <a:srgbClr val="000000"/>
              </a:solidFill>
            </a:endParaRPr>
          </a:p>
        </p:txBody>
      </p:sp>
    </p:spTree>
    <p:extLst>
      <p:ext uri="{BB962C8B-B14F-4D97-AF65-F5344CB8AC3E}">
        <p14:creationId xmlns:p14="http://schemas.microsoft.com/office/powerpoint/2010/main" val="1845837155"/>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For additional information about obfuscation, refer to </a:t>
            </a:r>
            <a:r>
              <a:rPr lang="en-US" i="1"/>
              <a:t>Oracle Database PL/SQL Language Reference</a:t>
            </a:r>
            <a:r>
              <a:rPr lang="en-US"/>
              <a:t>.</a:t>
            </a:r>
          </a:p>
        </p:txBody>
      </p:sp>
      <p:sp>
        <p:nvSpPr>
          <p:cNvPr id="5530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0FEA3894-EF82-4E36-800C-395CB1403D87}" type="slidenum">
              <a:rPr lang="en-US" smtClean="0">
                <a:solidFill>
                  <a:srgbClr val="000000"/>
                </a:solidFill>
              </a:rPr>
              <a:pPr>
                <a:defRPr/>
              </a:pPr>
              <a:t>466</a:t>
            </a:fld>
            <a:endParaRPr lang="en-US">
              <a:solidFill>
                <a:srgbClr val="000000"/>
              </a:solidFill>
            </a:endParaRPr>
          </a:p>
        </p:txBody>
      </p:sp>
    </p:spTree>
    <p:extLst>
      <p:ext uri="{BB962C8B-B14F-4D97-AF65-F5344CB8AC3E}">
        <p14:creationId xmlns:p14="http://schemas.microsoft.com/office/powerpoint/2010/main" val="1376912203"/>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632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C421AE4-B3AE-49B1-B016-AC0238BAA9D0}" type="slidenum">
              <a:rPr lang="en-US" smtClean="0">
                <a:solidFill>
                  <a:srgbClr val="000000"/>
                </a:solidFill>
              </a:rPr>
              <a:pPr>
                <a:defRPr/>
              </a:pPr>
              <a:t>467</a:t>
            </a:fld>
            <a:endParaRPr lang="en-US">
              <a:solidFill>
                <a:srgbClr val="000000"/>
              </a:solidFill>
            </a:endParaRPr>
          </a:p>
        </p:txBody>
      </p:sp>
    </p:spTree>
    <p:extLst>
      <p:ext uri="{BB962C8B-B14F-4D97-AF65-F5344CB8AC3E}">
        <p14:creationId xmlns:p14="http://schemas.microsoft.com/office/powerpoint/2010/main" val="139576625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DBMS_DDL.CREATE_WRAPPED</a:t>
            </a:r>
            <a:r>
              <a:rPr lang="en-US"/>
              <a:t> package procedure is used to create the procedure </a:t>
            </a:r>
            <a:r>
              <a:rPr lang="en-US">
                <a:latin typeface="Courier New" pitchFamily="49" charset="0"/>
              </a:rPr>
              <a:t>P1</a:t>
            </a:r>
            <a:r>
              <a:rPr lang="en-US"/>
              <a:t>. </a:t>
            </a:r>
          </a:p>
          <a:p>
            <a:pPr lvl="1" eaLnBrk="1" hangingPunct="1"/>
            <a:r>
              <a:rPr lang="en-US"/>
              <a:t>The code is obfuscated when you use any of the views from the </a:t>
            </a:r>
            <a:r>
              <a:rPr lang="en-US">
                <a:latin typeface="Courier New" pitchFamily="49" charset="0"/>
              </a:rPr>
              <a:t>ALL_SOURCE</a:t>
            </a:r>
            <a:r>
              <a:rPr lang="en-US"/>
              <a:t> view family to display the procedure’s code as shown on the next page. When you check the </a:t>
            </a:r>
            <a:r>
              <a:rPr lang="en-US">
                <a:latin typeface="Courier New" pitchFamily="49" charset="0"/>
              </a:rPr>
              <a:t>*_SOURCE</a:t>
            </a:r>
            <a:r>
              <a:rPr lang="en-US"/>
              <a:t> views, the source is wrapped, or hidden, so that others cannot view the code details as shown in the output of the command in the slide.</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D75C20B7-4B2B-4440-80AC-8F4BC2FDE440}" type="slidenum">
              <a:rPr lang="en-US" smtClean="0">
                <a:solidFill>
                  <a:srgbClr val="000000"/>
                </a:solidFill>
              </a:rPr>
              <a:pPr>
                <a:defRPr/>
              </a:pPr>
              <a:t>468</a:t>
            </a:fld>
            <a:endParaRPr lang="en-US">
              <a:solidFill>
                <a:srgbClr val="000000"/>
              </a:solidFill>
            </a:endParaRPr>
          </a:p>
        </p:txBody>
      </p:sp>
    </p:spTree>
    <p:extLst>
      <p:ext uri="{BB962C8B-B14F-4D97-AF65-F5344CB8AC3E}">
        <p14:creationId xmlns:p14="http://schemas.microsoft.com/office/powerpoint/2010/main" val="1808456770"/>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Rot="1" noChangeAspect="1" noChangeArrowheads="1" noTextEdit="1"/>
          </p:cNvSpPr>
          <p:nvPr>
            <p:ph type="sldImg"/>
          </p:nvPr>
        </p:nvSpPr>
        <p:spPr>
          <a:ln/>
        </p:spPr>
      </p:sp>
      <p:sp>
        <p:nvSpPr>
          <p:cNvPr id="64515"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displays the creation of a dynamically obfuscated procedure called</a:t>
            </a:r>
          </a:p>
          <a:p>
            <a:pPr lvl="1" eaLnBrk="1" hangingPunct="1">
              <a:spcBef>
                <a:spcPct val="0"/>
              </a:spcBef>
            </a:pPr>
            <a:r>
              <a:rPr lang="en-US">
                <a:latin typeface="Courier New" pitchFamily="49" charset="0"/>
              </a:rPr>
              <a:t>NEW_PROC</a:t>
            </a:r>
            <a:r>
              <a:rPr lang="en-US"/>
              <a:t>. To verify that the code for </a:t>
            </a:r>
            <a:r>
              <a:rPr lang="en-US">
                <a:latin typeface="Courier New" pitchFamily="49" charset="0"/>
              </a:rPr>
              <a:t>NEW_PROC</a:t>
            </a:r>
            <a:r>
              <a:rPr lang="en-US"/>
              <a:t> is obfuscated, you can query from the</a:t>
            </a:r>
          </a:p>
          <a:p>
            <a:pPr lvl="1" eaLnBrk="1" hangingPunct="1">
              <a:spcBef>
                <a:spcPct val="0"/>
              </a:spcBef>
            </a:pPr>
            <a:r>
              <a:rPr lang="en-US">
                <a:latin typeface="Courier New" pitchFamily="49" charset="0"/>
              </a:rPr>
              <a:t>DBA|ALL|USER_SOURCE</a:t>
            </a:r>
            <a:r>
              <a:rPr lang="en-US"/>
              <a:t> dictionary views as shown below:</a:t>
            </a:r>
          </a:p>
          <a:p>
            <a:pPr lvl="4" eaLnBrk="1" hangingPunct="1"/>
            <a:r>
              <a:rPr lang="en-US"/>
              <a:t>SELECT text FROM user_source</a:t>
            </a:r>
          </a:p>
          <a:p>
            <a:pPr lvl="4" eaLnBrk="1" hangingPunct="1"/>
            <a:r>
              <a:rPr lang="en-US"/>
              <a:t>WHERE name = 'NEW_PROC';</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b="85649"/>
          <a:stretch>
            <a:fillRect/>
          </a:stretch>
        </p:blipFill>
        <p:spPr bwMode="auto">
          <a:xfrm>
            <a:off x="526895" y="6250069"/>
            <a:ext cx="5859510" cy="600999"/>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4517" name="Text Box 6"/>
          <p:cNvSpPr txBox="1">
            <a:spLocks noChangeArrowheads="1"/>
          </p:cNvSpPr>
          <p:nvPr/>
        </p:nvSpPr>
        <p:spPr bwMode="auto">
          <a:xfrm>
            <a:off x="420525" y="6746131"/>
            <a:ext cx="505636" cy="36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23" tIns="45811" rIns="91623" bIns="45811">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000000"/>
                </a:solidFill>
              </a:rPr>
              <a:t>. . .</a:t>
            </a:r>
          </a:p>
        </p:txBody>
      </p:sp>
      <p:sp>
        <p:nvSpPr>
          <p:cNvPr id="60423" name="Footer Placeholder 7"/>
          <p:cNvSpPr>
            <a:spLocks noGrp="1"/>
          </p:cNvSpPr>
          <p:nvPr>
            <p:ph type="ftr" sz="quarter" idx="4"/>
          </p:nvPr>
        </p:nvSpPr>
        <p:spPr/>
        <p:txBody>
          <a:bodyPr/>
          <a:lstStyle/>
          <a:p>
            <a:pPr>
              <a:defRPr/>
            </a:pPr>
            <a:r>
              <a:rPr lang="en-US">
                <a:solidFill>
                  <a:srgbClr val="000000"/>
                </a:solidFill>
              </a:rPr>
              <a:t>Oracle Database: Develop PL/SQL Program Units   12 - </a:t>
            </a:r>
            <a:fld id="{A09BA0B4-E913-4984-94D9-33313FA8376B}" type="slidenum">
              <a:rPr lang="en-US" smtClean="0">
                <a:solidFill>
                  <a:srgbClr val="000000"/>
                </a:solidFill>
              </a:rPr>
              <a:pPr>
                <a:defRPr/>
              </a:pPr>
              <a:t>469</a:t>
            </a:fld>
            <a:endParaRPr lang="en-US">
              <a:solidFill>
                <a:srgbClr val="000000"/>
              </a:solidFill>
            </a:endParaRPr>
          </a:p>
        </p:txBody>
      </p:sp>
      <p:pic>
        <p:nvPicPr>
          <p:cNvPr id="6451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03" y="7213575"/>
            <a:ext cx="5749674" cy="86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215989"/>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PL/SQL Wrapper</a:t>
            </a:r>
          </a:p>
          <a:p>
            <a:pPr lvl="1" eaLnBrk="1" hangingPunct="1"/>
            <a:r>
              <a:rPr lang="en-US"/>
              <a:t>The PL/SQL wrapper is a stand-alone utility that converts PL/SQL source code into portable object code. Using it, you can deliver PL/SQL applications without exposing your source code, which may contain proprietary algorithms and data structures. The wrapper converts the readable source code into unreadable code. By hiding application internals, it prevents misuse of your application.</a:t>
            </a:r>
          </a:p>
          <a:p>
            <a:pPr lvl="1" eaLnBrk="1" hangingPunct="1"/>
            <a:r>
              <a:rPr lang="en-US"/>
              <a:t>Wrapped code, such as PL/SQL stored programs, has several features:</a:t>
            </a:r>
          </a:p>
          <a:p>
            <a:pPr lvl="2" eaLnBrk="1" hangingPunct="1"/>
            <a:r>
              <a:rPr lang="en-US"/>
              <a:t>It is platform independent, so you do not need to deliver multiple versions of the same compilation unit. </a:t>
            </a:r>
          </a:p>
          <a:p>
            <a:pPr lvl="2" eaLnBrk="1" hangingPunct="1"/>
            <a:r>
              <a:rPr lang="en-US"/>
              <a:t>It permits dynamic loading, so users need not shut down and restart to add a new feature. </a:t>
            </a:r>
          </a:p>
          <a:p>
            <a:pPr lvl="2" eaLnBrk="1" hangingPunct="1"/>
            <a:r>
              <a:rPr lang="en-US"/>
              <a:t>It permits dynamic binding, so external references are resolved at load time. </a:t>
            </a:r>
          </a:p>
          <a:p>
            <a:pPr lvl="2" eaLnBrk="1" hangingPunct="1"/>
            <a:r>
              <a:rPr lang="en-US"/>
              <a:t>It offers strict dependency checking, so that invalidated program units are recompiled automatically when they are invoked. </a:t>
            </a:r>
          </a:p>
          <a:p>
            <a:pPr lvl="2" eaLnBrk="1" hangingPunct="1"/>
            <a:r>
              <a:rPr lang="en-US"/>
              <a:t>It supports normal importing and exporting, so the import/export utility can process wrapped files.</a:t>
            </a:r>
          </a:p>
        </p:txBody>
      </p:sp>
      <p:sp>
        <p:nvSpPr>
          <p:cNvPr id="6144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1587B4F1-2947-4B59-9EBB-AA346883727A}" type="slidenum">
              <a:rPr lang="en-US" smtClean="0">
                <a:solidFill>
                  <a:srgbClr val="000000"/>
                </a:solidFill>
              </a:rPr>
              <a:pPr>
                <a:defRPr/>
              </a:pPr>
              <a:t>470</a:t>
            </a:fld>
            <a:endParaRPr lang="en-US">
              <a:solidFill>
                <a:srgbClr val="000000"/>
              </a:solidFill>
            </a:endParaRPr>
          </a:p>
        </p:txBody>
      </p:sp>
    </p:spTree>
    <p:extLst>
      <p:ext uri="{BB962C8B-B14F-4D97-AF65-F5344CB8AC3E}">
        <p14:creationId xmlns:p14="http://schemas.microsoft.com/office/powerpoint/2010/main" val="297115068"/>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Running the Wrapper</a:t>
            </a:r>
          </a:p>
          <a:p>
            <a:pPr lvl="1" eaLnBrk="1" hangingPunct="1"/>
            <a:r>
              <a:rPr lang="en-US" dirty="0"/>
              <a:t>The wrapper is an operating system executable called </a:t>
            </a:r>
            <a:r>
              <a:rPr lang="en-US" dirty="0">
                <a:latin typeface="Courier New" pitchFamily="49" charset="0"/>
              </a:rPr>
              <a:t>WRAP</a:t>
            </a:r>
            <a:r>
              <a:rPr lang="en-US" dirty="0"/>
              <a:t>. </a:t>
            </a:r>
            <a:r>
              <a:rPr lang="en-US" i="1" dirty="0"/>
              <a:t>This is a 19c only code</a:t>
            </a:r>
            <a:r>
              <a:rPr lang="en-US" dirty="0"/>
              <a:t>.</a:t>
            </a:r>
          </a:p>
          <a:p>
            <a:pPr lvl="1" eaLnBrk="1" hangingPunct="1"/>
            <a:r>
              <a:rPr lang="en-US" dirty="0"/>
              <a:t>To run the wrapper, enter the following command at your operating system prompt:</a:t>
            </a:r>
          </a:p>
          <a:p>
            <a:pPr lvl="4" eaLnBrk="1" hangingPunct="1"/>
            <a:r>
              <a:rPr lang="en-US" dirty="0"/>
              <a:t>WRAP INAME=</a:t>
            </a:r>
            <a:r>
              <a:rPr lang="en-US" dirty="0" err="1"/>
              <a:t>input_file_name</a:t>
            </a:r>
            <a:r>
              <a:rPr lang="en-US" dirty="0"/>
              <a:t> [ONAME=</a:t>
            </a:r>
            <a:r>
              <a:rPr lang="en-US" dirty="0" err="1"/>
              <a:t>output_file_name</a:t>
            </a:r>
            <a:r>
              <a:rPr lang="en-US" dirty="0"/>
              <a:t>]</a:t>
            </a:r>
          </a:p>
          <a:p>
            <a:pPr lvl="1" eaLnBrk="1" hangingPunct="1"/>
            <a:r>
              <a:rPr lang="en-US" dirty="0"/>
              <a:t>Each of the examples shown in the slide takes a file called </a:t>
            </a:r>
            <a:r>
              <a:rPr lang="en-US" dirty="0">
                <a:latin typeface="Courier New" pitchFamily="49" charset="0"/>
              </a:rPr>
              <a:t>demo_04_hello.sql</a:t>
            </a:r>
            <a:r>
              <a:rPr lang="en-US" dirty="0"/>
              <a:t> as input and creates an output file called </a:t>
            </a:r>
            <a:r>
              <a:rPr lang="en-US" dirty="0">
                <a:latin typeface="Courier New" pitchFamily="49" charset="0"/>
              </a:rPr>
              <a:t>demo_04_hello.plb</a:t>
            </a:r>
            <a:r>
              <a:rPr lang="en-US" dirty="0"/>
              <a:t>.</a:t>
            </a:r>
          </a:p>
          <a:p>
            <a:pPr lvl="1" eaLnBrk="1" hangingPunct="1"/>
            <a:r>
              <a:rPr lang="en-US" dirty="0"/>
              <a:t>After the wrapped file is created, execute the </a:t>
            </a:r>
            <a:r>
              <a:rPr lang="en-US" dirty="0">
                <a:latin typeface="Courier New" pitchFamily="49" charset="0"/>
              </a:rPr>
              <a:t>.</a:t>
            </a:r>
            <a:r>
              <a:rPr lang="en-US" dirty="0" err="1">
                <a:latin typeface="Courier New" pitchFamily="49" charset="0"/>
              </a:rPr>
              <a:t>plb</a:t>
            </a:r>
            <a:r>
              <a:rPr lang="en-US" dirty="0"/>
              <a:t> file from SQL*Plus to compile and store the wrapped version of the source code, as you would execute SQL script files.</a:t>
            </a:r>
          </a:p>
          <a:p>
            <a:pPr lvl="1" eaLnBrk="1" hangingPunct="1"/>
            <a:r>
              <a:rPr lang="en-US" b="1" dirty="0"/>
              <a:t>Note</a:t>
            </a:r>
          </a:p>
          <a:p>
            <a:pPr lvl="2" eaLnBrk="1" hangingPunct="1"/>
            <a:r>
              <a:rPr lang="en-US" dirty="0"/>
              <a:t>Only the </a:t>
            </a:r>
            <a:r>
              <a:rPr lang="en-US" dirty="0">
                <a:latin typeface="Courier New" pitchFamily="49" charset="0"/>
              </a:rPr>
              <a:t>INAME</a:t>
            </a:r>
            <a:r>
              <a:rPr lang="en-US" dirty="0"/>
              <a:t> argument is required. If the </a:t>
            </a:r>
            <a:r>
              <a:rPr lang="en-US" dirty="0">
                <a:latin typeface="Courier New" pitchFamily="49" charset="0"/>
              </a:rPr>
              <a:t>ONAME</a:t>
            </a:r>
            <a:r>
              <a:rPr lang="en-US" dirty="0"/>
              <a:t> argument is not specified, then the output file acquires the same name as the input file with an extension of </a:t>
            </a:r>
            <a:r>
              <a:rPr lang="en-US" dirty="0">
                <a:latin typeface="Courier New" pitchFamily="49" charset="0"/>
              </a:rPr>
              <a:t>.</a:t>
            </a:r>
            <a:r>
              <a:rPr lang="en-US" dirty="0" err="1">
                <a:latin typeface="Courier New" pitchFamily="49" charset="0"/>
              </a:rPr>
              <a:t>plb</a:t>
            </a:r>
            <a:r>
              <a:rPr lang="en-US" dirty="0"/>
              <a:t>.</a:t>
            </a:r>
          </a:p>
          <a:p>
            <a:pPr lvl="2" eaLnBrk="1" hangingPunct="1"/>
            <a:r>
              <a:rPr lang="en-US" dirty="0"/>
              <a:t>The input file can have any extension, but the default is </a:t>
            </a:r>
            <a:r>
              <a:rPr lang="en-US" dirty="0">
                <a:latin typeface="Courier New" pitchFamily="49" charset="0"/>
              </a:rPr>
              <a:t>.sql</a:t>
            </a:r>
            <a:r>
              <a:rPr lang="en-US" dirty="0"/>
              <a:t>.</a:t>
            </a:r>
          </a:p>
          <a:p>
            <a:pPr lvl="2" eaLnBrk="1" hangingPunct="1"/>
            <a:r>
              <a:rPr lang="en-US" dirty="0"/>
              <a:t>Case sensitivity of the </a:t>
            </a:r>
            <a:r>
              <a:rPr lang="en-US" dirty="0">
                <a:latin typeface="Courier New" pitchFamily="49" charset="0"/>
              </a:rPr>
              <a:t>INAME</a:t>
            </a:r>
            <a:r>
              <a:rPr lang="en-US" dirty="0"/>
              <a:t> and </a:t>
            </a:r>
            <a:r>
              <a:rPr lang="en-US" dirty="0">
                <a:latin typeface="Courier New" pitchFamily="49" charset="0"/>
              </a:rPr>
              <a:t>ONAME</a:t>
            </a:r>
            <a:r>
              <a:rPr lang="en-US" dirty="0"/>
              <a:t> values depends on the operating system.</a:t>
            </a:r>
          </a:p>
          <a:p>
            <a:pPr lvl="2" eaLnBrk="1" hangingPunct="1"/>
            <a:r>
              <a:rPr lang="en-US" dirty="0"/>
              <a:t>Generally, the output file is much larger than the input file.</a:t>
            </a:r>
          </a:p>
          <a:p>
            <a:pPr lvl="2" eaLnBrk="1" hangingPunct="1"/>
            <a:r>
              <a:rPr lang="en-US" dirty="0"/>
              <a:t>Do not put spaces around the equal signs in the </a:t>
            </a:r>
            <a:r>
              <a:rPr lang="en-US" dirty="0">
                <a:latin typeface="Courier New" pitchFamily="49" charset="0"/>
              </a:rPr>
              <a:t>INAME</a:t>
            </a:r>
            <a:r>
              <a:rPr lang="en-US" dirty="0"/>
              <a:t> and </a:t>
            </a:r>
            <a:r>
              <a:rPr lang="en-US" dirty="0">
                <a:latin typeface="Courier New" pitchFamily="49" charset="0"/>
              </a:rPr>
              <a:t>ONAME</a:t>
            </a:r>
            <a:r>
              <a:rPr lang="en-US" dirty="0"/>
              <a:t> arguments and values.</a:t>
            </a:r>
          </a:p>
        </p:txBody>
      </p:sp>
      <p:sp>
        <p:nvSpPr>
          <p:cNvPr id="6246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B20541C2-2217-44EE-9131-2F71B5A22500}" type="slidenum">
              <a:rPr lang="en-US" smtClean="0">
                <a:solidFill>
                  <a:srgbClr val="000000"/>
                </a:solidFill>
              </a:rPr>
              <a:pPr>
                <a:defRPr/>
              </a:pPr>
              <a:t>471</a:t>
            </a:fld>
            <a:endParaRPr lang="en-US">
              <a:solidFill>
                <a:srgbClr val="000000"/>
              </a:solidFill>
            </a:endParaRPr>
          </a:p>
        </p:txBody>
      </p:sp>
    </p:spTree>
    <p:extLst>
      <p:ext uri="{BB962C8B-B14F-4D97-AF65-F5344CB8AC3E}">
        <p14:creationId xmlns:p14="http://schemas.microsoft.com/office/powerpoint/2010/main" val="1865575806"/>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it is wrapped, an object type, package, or subprogram has the following form: header, followed by the word </a:t>
            </a:r>
            <a:r>
              <a:rPr lang="en-US">
                <a:latin typeface="Courier New" pitchFamily="49" charset="0"/>
              </a:rPr>
              <a:t>wrapped</a:t>
            </a:r>
            <a:r>
              <a:rPr lang="en-US"/>
              <a:t>, followed by the encrypted body.</a:t>
            </a:r>
          </a:p>
          <a:p>
            <a:pPr lvl="1" eaLnBrk="1" hangingPunct="1"/>
            <a:r>
              <a:rPr lang="en-US"/>
              <a:t>The input file can contain any combination of SQL statements. However, the PL/SQL wrapper wraps only the following </a:t>
            </a:r>
            <a:r>
              <a:rPr lang="en-US">
                <a:latin typeface="Courier New" pitchFamily="49" charset="0"/>
              </a:rPr>
              <a:t>CREATE</a:t>
            </a:r>
            <a:r>
              <a:rPr lang="en-US"/>
              <a:t> statements: </a:t>
            </a:r>
          </a:p>
          <a:p>
            <a:pPr lvl="2" eaLnBrk="1" hangingPunct="1">
              <a:buSzPct val="70000"/>
              <a:buFont typeface="Courier New" pitchFamily="49" charset="0"/>
              <a:buChar char="•"/>
            </a:pPr>
            <a:r>
              <a:rPr lang="en-US">
                <a:latin typeface="Courier New" pitchFamily="49" charset="0"/>
              </a:rPr>
              <a:t>CREATE [OR REPLACE] TYPE</a:t>
            </a:r>
          </a:p>
          <a:p>
            <a:pPr lvl="2" eaLnBrk="1" hangingPunct="1">
              <a:buSzPct val="70000"/>
              <a:buFont typeface="Courier New" pitchFamily="49" charset="0"/>
              <a:buChar char="•"/>
            </a:pPr>
            <a:r>
              <a:rPr lang="en-US">
                <a:latin typeface="Courier New" pitchFamily="49" charset="0"/>
              </a:rPr>
              <a:t>CREATE [OR REPLACE] TYPE BODY</a:t>
            </a:r>
            <a:r>
              <a:rPr lang="en-US"/>
              <a:t> </a:t>
            </a:r>
          </a:p>
          <a:p>
            <a:pPr lvl="2" eaLnBrk="1" hangingPunct="1">
              <a:buSzPct val="70000"/>
              <a:buFont typeface="Courier New" pitchFamily="49" charset="0"/>
              <a:buChar char="•"/>
            </a:pPr>
            <a:r>
              <a:rPr lang="en-US">
                <a:latin typeface="Courier New" pitchFamily="49" charset="0"/>
              </a:rPr>
              <a:t>CREATE [OR REPLACE] PACKAGE</a:t>
            </a:r>
            <a:r>
              <a:rPr lang="en-US"/>
              <a:t> </a:t>
            </a:r>
          </a:p>
          <a:p>
            <a:pPr lvl="2" eaLnBrk="1" hangingPunct="1">
              <a:buSzPct val="70000"/>
              <a:buFont typeface="Courier New" pitchFamily="49" charset="0"/>
              <a:buChar char="•"/>
            </a:pPr>
            <a:r>
              <a:rPr lang="en-US">
                <a:latin typeface="Courier New" pitchFamily="49" charset="0"/>
              </a:rPr>
              <a:t>CREATE [OR REPLACE] PACKAGE BODY</a:t>
            </a:r>
            <a:r>
              <a:rPr lang="en-US"/>
              <a:t> </a:t>
            </a:r>
          </a:p>
          <a:p>
            <a:pPr lvl="2" eaLnBrk="1" hangingPunct="1">
              <a:buSzPct val="70000"/>
              <a:buFont typeface="Courier New" pitchFamily="49" charset="0"/>
              <a:buChar char="•"/>
            </a:pPr>
            <a:r>
              <a:rPr lang="en-US">
                <a:latin typeface="Courier New" pitchFamily="49" charset="0"/>
              </a:rPr>
              <a:t>CREATE [OR REPLACE] FUNCTION</a:t>
            </a:r>
            <a:r>
              <a:rPr lang="en-US"/>
              <a:t> </a:t>
            </a:r>
          </a:p>
          <a:p>
            <a:pPr lvl="2" eaLnBrk="1" hangingPunct="1">
              <a:buSzPct val="70000"/>
              <a:buFont typeface="Courier New" pitchFamily="49" charset="0"/>
              <a:buChar char="•"/>
            </a:pPr>
            <a:r>
              <a:rPr lang="en-US">
                <a:latin typeface="Courier New" pitchFamily="49" charset="0"/>
              </a:rPr>
              <a:t>CREATE [OR REPLACE] PROCEDURE</a:t>
            </a:r>
            <a:r>
              <a:rPr lang="en-US"/>
              <a:t> </a:t>
            </a:r>
          </a:p>
          <a:p>
            <a:pPr lvl="1" eaLnBrk="1" hangingPunct="1"/>
            <a:r>
              <a:rPr lang="en-US"/>
              <a:t>All other SQL </a:t>
            </a:r>
            <a:r>
              <a:rPr lang="en-US">
                <a:latin typeface="Courier New" pitchFamily="49" charset="0"/>
              </a:rPr>
              <a:t>CREATE</a:t>
            </a:r>
            <a:r>
              <a:rPr lang="en-US"/>
              <a:t> statements are passed intact to the output file.</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9F281BD6-B662-42CF-96D7-F55F246F5083}" type="slidenum">
              <a:rPr lang="en-US" smtClean="0">
                <a:solidFill>
                  <a:srgbClr val="000000"/>
                </a:solidFill>
              </a:rPr>
              <a:pPr>
                <a:defRPr/>
              </a:pPr>
              <a:t>472</a:t>
            </a:fld>
            <a:endParaRPr lang="en-US">
              <a:solidFill>
                <a:srgbClr val="000000"/>
              </a:solidFill>
            </a:endParaRPr>
          </a:p>
        </p:txBody>
      </p:sp>
    </p:spTree>
    <p:extLst>
      <p:ext uri="{BB962C8B-B14F-4D97-AF65-F5344CB8AC3E}">
        <p14:creationId xmlns:p14="http://schemas.microsoft.com/office/powerpoint/2010/main" val="289147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Rot="1" noChangeAspect="1" noChangeArrowheads="1" noTextEdit="1"/>
          </p:cNvSpPr>
          <p:nvPr>
            <p:ph type="sldImg"/>
          </p:nvPr>
        </p:nvSpPr>
        <p:spPr>
          <a:ln/>
        </p:spPr>
      </p:sp>
      <p:sp>
        <p:nvSpPr>
          <p:cNvPr id="1753091" name="Rectangle 3"/>
          <p:cNvSpPr>
            <a:spLocks noGrp="1" noChangeArrowheads="1"/>
          </p:cNvSpPr>
          <p:nvPr>
            <p:ph type="body" idx="1"/>
          </p:nvPr>
        </p:nvSpPr>
        <p:spPr>
          <a:noFill/>
          <a:ln/>
        </p:spPr>
        <p:txBody>
          <a:bodyPr/>
          <a:lstStyle/>
          <a:p>
            <a:pPr lvl="1" eaLnBrk="1" hangingPunct="1"/>
            <a:r>
              <a:rPr lang="en-US"/>
              <a:t>SQL provides several predefined functions that can be used in SQL statements. Most of these functions (such as single-row number and character functions, data type conversion functions, and date and time-stamp functions) are valid in PL/SQL expressions.</a:t>
            </a:r>
          </a:p>
          <a:p>
            <a:pPr lvl="1" eaLnBrk="1" hangingPunct="1"/>
            <a:r>
              <a:rPr lang="en-US"/>
              <a:t>The following functions are not available in procedural statements:</a:t>
            </a:r>
          </a:p>
          <a:p>
            <a:pPr lvl="2" eaLnBrk="1" hangingPunct="1">
              <a:buSzPct val="70000"/>
              <a:buFont typeface="Courier New" pitchFamily="49" charset="0"/>
              <a:buChar char="•"/>
            </a:pPr>
            <a:r>
              <a:rPr lang="en-US">
                <a:latin typeface="Courier New" pitchFamily="49" charset="0"/>
              </a:rPr>
              <a:t>DECODE</a:t>
            </a:r>
            <a:endParaRPr lang="en-US"/>
          </a:p>
          <a:p>
            <a:pPr lvl="2" eaLnBrk="1" hangingPunct="1"/>
            <a:r>
              <a:rPr lang="en-US"/>
              <a:t>Group functions: </a:t>
            </a:r>
            <a:r>
              <a:rPr lang="en-US">
                <a:latin typeface="Courier New" pitchFamily="49" charset="0"/>
              </a:rPr>
              <a:t>AVG</a:t>
            </a:r>
            <a:r>
              <a:rPr lang="en-US"/>
              <a:t>, </a:t>
            </a:r>
            <a:r>
              <a:rPr lang="en-US">
                <a:latin typeface="Courier New" pitchFamily="49" charset="0"/>
              </a:rPr>
              <a:t>MIN</a:t>
            </a:r>
            <a:r>
              <a:rPr lang="en-US"/>
              <a:t>, </a:t>
            </a:r>
            <a:r>
              <a:rPr lang="en-US">
                <a:latin typeface="Courier New" pitchFamily="49" charset="0"/>
              </a:rPr>
              <a:t>MAX</a:t>
            </a:r>
            <a:r>
              <a:rPr lang="en-US"/>
              <a:t>, </a:t>
            </a:r>
            <a:r>
              <a:rPr lang="en-US">
                <a:latin typeface="Courier New" pitchFamily="49" charset="0"/>
              </a:rPr>
              <a:t>COUNT</a:t>
            </a:r>
            <a:r>
              <a:rPr lang="en-US"/>
              <a:t>, </a:t>
            </a:r>
            <a:r>
              <a:rPr lang="en-US">
                <a:latin typeface="Courier New" pitchFamily="49" charset="0"/>
              </a:rPr>
              <a:t>SUM</a:t>
            </a:r>
            <a:r>
              <a:rPr lang="en-US"/>
              <a:t>, </a:t>
            </a:r>
            <a:r>
              <a:rPr lang="en-US">
                <a:latin typeface="Courier New" pitchFamily="49" charset="0"/>
              </a:rPr>
              <a:t>STDDEV</a:t>
            </a:r>
            <a:r>
              <a:rPr lang="en-US"/>
              <a:t>, and </a:t>
            </a:r>
            <a:r>
              <a:rPr lang="en-US">
                <a:latin typeface="Courier New" pitchFamily="49" charset="0"/>
              </a:rPr>
              <a:t>VARIANCE</a:t>
            </a:r>
            <a:r>
              <a:rPr lang="en-US"/>
              <a:t> </a:t>
            </a:r>
            <a:br>
              <a:rPr lang="en-US"/>
            </a:br>
            <a:r>
              <a:rPr lang="en-US"/>
              <a:t>Group functions apply to groups of rows in a table and are, therefore, available only in SQL statements in a PL/SQL block. The functions mentioned here are only a subset of the complete list.</a:t>
            </a:r>
          </a:p>
        </p:txBody>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A739DAE1-6A5D-4EF2-A752-DA3F8778BDE4}" type="slidenum">
              <a:rPr lang="en-US" smtClean="0">
                <a:solidFill>
                  <a:srgbClr val="000000"/>
                </a:solidFill>
              </a:rPr>
              <a:pPr eaLnBrk="1" hangingPunct="1">
                <a:defRPr/>
              </a:pPr>
              <a:t>50</a:t>
            </a:fld>
            <a:endParaRPr lang="en-US">
              <a:solidFill>
                <a:srgbClr val="000000"/>
              </a:solidFill>
            </a:endParaRPr>
          </a:p>
        </p:txBody>
      </p:sp>
    </p:spTree>
    <p:extLst>
      <p:ext uri="{BB962C8B-B14F-4D97-AF65-F5344CB8AC3E}">
        <p14:creationId xmlns:p14="http://schemas.microsoft.com/office/powerpoint/2010/main" val="9781110"/>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Guidelines include the following:</a:t>
            </a:r>
          </a:p>
          <a:p>
            <a:pPr lvl="2" eaLnBrk="1" hangingPunct="1"/>
            <a:r>
              <a:rPr lang="en-US"/>
              <a:t>When wrapping a package or object type, wrap only the body, not the specification. Thus, you give other developers the information that they need to use the package without exposing its implementation.</a:t>
            </a:r>
          </a:p>
          <a:p>
            <a:pPr lvl="2" eaLnBrk="1" hangingPunct="1"/>
            <a:r>
              <a:rPr lang="en-US"/>
              <a:t>If your input file contains syntactic errors, the PL/SQL wrapper detects and reports them. However, the wrapper cannot detect semantic errors because it does not resolve external references. For example, the wrapper does not report an error if the table or view </a:t>
            </a:r>
            <a:r>
              <a:rPr lang="en-US">
                <a:latin typeface="Courier New" pitchFamily="49" charset="0"/>
              </a:rPr>
              <a:t>amp</a:t>
            </a:r>
            <a:r>
              <a:rPr lang="en-US"/>
              <a:t> does not exist: </a:t>
            </a:r>
          </a:p>
          <a:p>
            <a:pPr lvl="4" eaLnBrk="1" hangingPunct="1"/>
            <a:r>
              <a:rPr lang="en-US"/>
              <a:t>CREATE PROCEDURE raise_salary (emp_id INTEGER, amount NUMBER) AS</a:t>
            </a:r>
          </a:p>
          <a:p>
            <a:pPr lvl="4" eaLnBrk="1" hangingPunct="1"/>
            <a:r>
              <a:rPr lang="en-US"/>
              <a:t>BEGIN</a:t>
            </a:r>
          </a:p>
          <a:p>
            <a:pPr lvl="4" eaLnBrk="1" hangingPunct="1"/>
            <a:r>
              <a:rPr lang="en-US"/>
              <a:t>   UPDATE amp  -- should be emp</a:t>
            </a:r>
          </a:p>
          <a:p>
            <a:pPr lvl="4" eaLnBrk="1" hangingPunct="1"/>
            <a:r>
              <a:rPr lang="en-US"/>
              <a:t>     SET sal = sal + amount WHERE empno = emp_id;</a:t>
            </a:r>
          </a:p>
          <a:p>
            <a:pPr lvl="4" eaLnBrk="1" hangingPunct="1"/>
            <a:r>
              <a:rPr lang="en-US"/>
              <a:t>END;</a:t>
            </a:r>
          </a:p>
          <a:p>
            <a:pPr lvl="2" eaLnBrk="1" hangingPunct="1">
              <a:buFont typeface="Times New Roman" pitchFamily="18" charset="0"/>
              <a:buNone/>
            </a:pPr>
            <a:r>
              <a:rPr lang="en-US"/>
              <a:t>	However, the PL/SQL compiler resolves external references. Therefore, semantic errors are reported when the wrapper output file (</a:t>
            </a:r>
            <a:r>
              <a:rPr lang="en-US">
                <a:latin typeface="Courier New" pitchFamily="49" charset="0"/>
              </a:rPr>
              <a:t>.plb</a:t>
            </a:r>
            <a:r>
              <a:rPr lang="en-US"/>
              <a:t> file) is compiled.</a:t>
            </a:r>
          </a:p>
          <a:p>
            <a:pPr lvl="2" eaLnBrk="1" hangingPunct="1">
              <a:lnSpc>
                <a:spcPct val="90000"/>
              </a:lnSpc>
            </a:pPr>
            <a:r>
              <a:rPr lang="en-US"/>
              <a:t>Because its contents are not readable, the output file should not be edited. To change a wrapped object, you need to modify the original source code and wrap the code again.</a:t>
            </a:r>
          </a:p>
        </p:txBody>
      </p:sp>
      <p:sp>
        <p:nvSpPr>
          <p:cNvPr id="6451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A65FA11E-3C17-449D-92D4-BE76196A0FAC}" type="slidenum">
              <a:rPr lang="en-US" smtClean="0">
                <a:solidFill>
                  <a:srgbClr val="000000"/>
                </a:solidFill>
              </a:rPr>
              <a:pPr>
                <a:defRPr/>
              </a:pPr>
              <a:t>473</a:t>
            </a:fld>
            <a:endParaRPr lang="en-US">
              <a:solidFill>
                <a:srgbClr val="000000"/>
              </a:solidFill>
            </a:endParaRPr>
          </a:p>
        </p:txBody>
      </p:sp>
    </p:spTree>
    <p:extLst>
      <p:ext uri="{BB962C8B-B14F-4D97-AF65-F5344CB8AC3E}">
        <p14:creationId xmlns:p14="http://schemas.microsoft.com/office/powerpoint/2010/main" val="1149108265"/>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DBMS_DDL</a:t>
            </a:r>
            <a:r>
              <a:rPr lang="en-US"/>
              <a:t> Versus the Wrap Utility</a:t>
            </a:r>
          </a:p>
          <a:p>
            <a:pPr lvl="1" eaLnBrk="1" hangingPunct="1"/>
            <a:r>
              <a:rPr lang="en-US"/>
              <a:t>Both the Wrap utility and the </a:t>
            </a:r>
            <a:r>
              <a:rPr lang="en-US">
                <a:latin typeface="Courier New" pitchFamily="49" charset="0"/>
              </a:rPr>
              <a:t>DBMS_DDL</a:t>
            </a:r>
            <a:r>
              <a:rPr lang="en-US"/>
              <a:t> package have distinct uses:</a:t>
            </a:r>
          </a:p>
          <a:p>
            <a:pPr lvl="1" eaLnBrk="1" hangingPunct="1"/>
            <a:r>
              <a:rPr lang="en-US"/>
              <a:t>The Wrap utility is useful for obfuscating multiple programs with one execution of the utility. In essence, a complete application may be wrapped. However, the Wrap utility cannot be used to obfuscate dynamically generated code at run time. The Wrap utility processes an input SQL file and obfuscates only the PL/SQL units in the file, such as:</a:t>
            </a:r>
          </a:p>
          <a:p>
            <a:pPr lvl="2" eaLnBrk="1" hangingPunct="1"/>
            <a:r>
              <a:rPr lang="en-US"/>
              <a:t>Package specification and body</a:t>
            </a:r>
          </a:p>
          <a:p>
            <a:pPr lvl="2" eaLnBrk="1" hangingPunct="1"/>
            <a:r>
              <a:rPr lang="en-US"/>
              <a:t>Function and procedure</a:t>
            </a:r>
          </a:p>
          <a:p>
            <a:pPr lvl="2" eaLnBrk="1" hangingPunct="1"/>
            <a:r>
              <a:rPr lang="en-US"/>
              <a:t>Type specification and body</a:t>
            </a:r>
          </a:p>
          <a:p>
            <a:pPr lvl="1" eaLnBrk="1" hangingPunct="1"/>
            <a:r>
              <a:rPr lang="en-US"/>
              <a:t>The Wrap utility does not obfuscate PL/SQL content in:</a:t>
            </a:r>
          </a:p>
          <a:p>
            <a:pPr lvl="2" eaLnBrk="1" hangingPunct="1"/>
            <a:r>
              <a:rPr lang="en-US"/>
              <a:t>Anonymous blocks </a:t>
            </a:r>
          </a:p>
          <a:p>
            <a:pPr lvl="2" eaLnBrk="1" hangingPunct="1"/>
            <a:r>
              <a:rPr lang="en-US"/>
              <a:t>Triggers </a:t>
            </a:r>
          </a:p>
          <a:p>
            <a:pPr lvl="2" eaLnBrk="1" hangingPunct="1"/>
            <a:r>
              <a:rPr lang="en-US"/>
              <a:t>Non-PL/SQL code</a:t>
            </a:r>
          </a:p>
          <a:p>
            <a:pPr lvl="1" eaLnBrk="1" hangingPunct="1"/>
            <a:r>
              <a:rPr lang="en-US"/>
              <a:t>The </a:t>
            </a:r>
            <a:r>
              <a:rPr lang="en-US">
                <a:latin typeface="Courier New" pitchFamily="49" charset="0"/>
              </a:rPr>
              <a:t>DBMS_DDL</a:t>
            </a:r>
            <a:r>
              <a:rPr lang="en-US"/>
              <a:t> package is intended to obfuscate a dynamically generated program unit from within another program unit. The </a:t>
            </a:r>
            <a:r>
              <a:rPr lang="en-US">
                <a:latin typeface="Courier New" pitchFamily="49" charset="0"/>
              </a:rPr>
              <a:t>DBMS_DDL</a:t>
            </a:r>
            <a:r>
              <a:rPr lang="en-US"/>
              <a:t> package methods cannot obfuscate multiple program units at one execution. Each execution of these methods accepts only one </a:t>
            </a:r>
            <a:r>
              <a:rPr lang="en-US">
                <a:latin typeface="Courier New" pitchFamily="49" charset="0"/>
              </a:rPr>
              <a:t>CREATE OR REPLACE</a:t>
            </a:r>
            <a:r>
              <a:rPr lang="en-US"/>
              <a:t> statement at a time as argument.</a:t>
            </a:r>
          </a:p>
        </p:txBody>
      </p:sp>
      <p:sp>
        <p:nvSpPr>
          <p:cNvPr id="6554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957E2681-C177-4CC5-B63D-7F3DFF5CCEE4}" type="slidenum">
              <a:rPr lang="en-US" smtClean="0">
                <a:solidFill>
                  <a:srgbClr val="000000"/>
                </a:solidFill>
              </a:rPr>
              <a:pPr>
                <a:defRPr/>
              </a:pPr>
              <a:t>474</a:t>
            </a:fld>
            <a:endParaRPr lang="en-US">
              <a:solidFill>
                <a:srgbClr val="000000"/>
              </a:solidFill>
            </a:endParaRPr>
          </a:p>
        </p:txBody>
      </p:sp>
    </p:spTree>
    <p:extLst>
      <p:ext uri="{BB962C8B-B14F-4D97-AF65-F5344CB8AC3E}">
        <p14:creationId xmlns:p14="http://schemas.microsoft.com/office/powerpoint/2010/main" val="1106236112"/>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introduced the conditional compilation and obfuscating (or wrapping) of PL/SQL code.</a:t>
            </a:r>
          </a:p>
        </p:txBody>
      </p:sp>
      <p:sp>
        <p:nvSpPr>
          <p:cNvPr id="6758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D06DD12D-56D7-4B58-BB9B-6956C7A72862}" type="slidenum">
              <a:rPr lang="en-US" smtClean="0">
                <a:solidFill>
                  <a:srgbClr val="000000"/>
                </a:solidFill>
              </a:rPr>
              <a:pPr>
                <a:defRPr/>
              </a:pPr>
              <a:t>475</a:t>
            </a:fld>
            <a:endParaRPr lang="en-US">
              <a:solidFill>
                <a:srgbClr val="000000"/>
              </a:solidFill>
            </a:endParaRPr>
          </a:p>
        </p:txBody>
      </p:sp>
    </p:spTree>
    <p:extLst>
      <p:ext uri="{BB962C8B-B14F-4D97-AF65-F5344CB8AC3E}">
        <p14:creationId xmlns:p14="http://schemas.microsoft.com/office/powerpoint/2010/main" val="7227912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1888001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you to object dependencies and implicit and explicit recompilation of invalid objects.</a:t>
            </a:r>
          </a:p>
        </p:txBody>
      </p:sp>
      <p:sp>
        <p:nvSpPr>
          <p:cNvPr id="46083"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BE672F8-EE14-4630-BC15-302574DEFC3A}" type="slidenum">
              <a:rPr lang="en-US" smtClean="0">
                <a:solidFill>
                  <a:srgbClr val="000000"/>
                </a:solidFill>
              </a:rPr>
              <a:pPr>
                <a:defRPr/>
              </a:pPr>
              <a:t>477</a:t>
            </a:fld>
            <a:endParaRPr lang="en-US">
              <a:solidFill>
                <a:srgbClr val="000000"/>
              </a:solidFill>
            </a:endParaRPr>
          </a:p>
        </p:txBody>
      </p:sp>
      <p:sp>
        <p:nvSpPr>
          <p:cNvPr id="563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83639438"/>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Dependent and Referenced Objects </a:t>
            </a:r>
          </a:p>
          <a:p>
            <a:pPr lvl="1" eaLnBrk="1" hangingPunct="1"/>
            <a:r>
              <a:rPr lang="en-US"/>
              <a:t>Some types of schema objects can reference other objects in their definitions. For example, a view is defined by a query that references tables or other views, and the body of a subprogram can include SQL statements that reference other objects. If the definition of object A references object B, then A is a dependent object (with respect to B) and B is a referenced object (with respect to A). </a:t>
            </a:r>
          </a:p>
          <a:p>
            <a:pPr lvl="1" eaLnBrk="1" hangingPunct="1"/>
            <a:r>
              <a:rPr lang="en-US" b="1"/>
              <a:t>Dependency Issues</a:t>
            </a:r>
          </a:p>
          <a:p>
            <a:pPr lvl="2" eaLnBrk="1" hangingPunct="1"/>
            <a:r>
              <a:rPr lang="en-US"/>
              <a:t>If you alter the definition of a referenced object, dependent objects may or may not continue to work properly. For example, if the table definition is changed, the procedure may or may not continue to work without error.</a:t>
            </a:r>
          </a:p>
          <a:p>
            <a:pPr lvl="2" eaLnBrk="1" hangingPunct="1"/>
            <a:r>
              <a:rPr lang="en-US"/>
              <a:t>The Oracle server automatically records dependencies among objects. To manage dependencies, all schema objects have a status (valid or invalid) that is recorded in the data dictionary, and you can view the status in the </a:t>
            </a:r>
            <a:r>
              <a:rPr lang="en-US">
                <a:latin typeface="Courier New" pitchFamily="49" charset="0"/>
              </a:rPr>
              <a:t>USER_OBJECTS</a:t>
            </a:r>
            <a:r>
              <a:rPr lang="en-US"/>
              <a:t> data dictionary view.</a:t>
            </a:r>
          </a:p>
          <a:p>
            <a:pPr lvl="2" eaLnBrk="1" hangingPunct="1"/>
            <a:r>
              <a:rPr lang="en-US"/>
              <a:t>If the status of a schema object is </a:t>
            </a:r>
            <a:r>
              <a:rPr lang="en-US">
                <a:latin typeface="Courier New" pitchFamily="49" charset="0"/>
              </a:rPr>
              <a:t>VALID</a:t>
            </a:r>
            <a:r>
              <a:rPr lang="en-US"/>
              <a:t>, then the object has been compiled and can be immediately used when referenced. </a:t>
            </a:r>
          </a:p>
          <a:p>
            <a:pPr lvl="2" eaLnBrk="1" hangingPunct="1"/>
            <a:r>
              <a:rPr lang="en-US"/>
              <a:t>If the status of a schema object is </a:t>
            </a:r>
            <a:r>
              <a:rPr lang="en-US">
                <a:latin typeface="Courier New" pitchFamily="49" charset="0"/>
              </a:rPr>
              <a:t>INVALID</a:t>
            </a:r>
            <a:r>
              <a:rPr lang="en-US"/>
              <a:t>, then the schema object must be compiled before it can be used.</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1112733-C606-44A8-9012-3603B9909D4F}" type="slidenum">
              <a:rPr lang="en-US" smtClean="0">
                <a:solidFill>
                  <a:srgbClr val="000000"/>
                </a:solidFill>
              </a:rPr>
              <a:pPr>
                <a:defRPr/>
              </a:pPr>
              <a:t>478</a:t>
            </a:fld>
            <a:endParaRPr lang="en-US">
              <a:solidFill>
                <a:srgbClr val="000000"/>
              </a:solidFill>
            </a:endParaRPr>
          </a:p>
        </p:txBody>
      </p:sp>
    </p:spTree>
    <p:extLst>
      <p:ext uri="{BB962C8B-B14F-4D97-AF65-F5344CB8AC3E}">
        <p14:creationId xmlns:p14="http://schemas.microsoft.com/office/powerpoint/2010/main" val="2066716728"/>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Dependent and Referenced Objects (continued)</a:t>
            </a:r>
          </a:p>
          <a:p>
            <a:pPr lvl="1" eaLnBrk="1" hangingPunct="1"/>
            <a:r>
              <a:rPr lang="en-US"/>
              <a:t>A procedure or function can directly or indirectly (through an intermediate view, procedure, function, or packaged procedure or function) reference the following objects:</a:t>
            </a:r>
          </a:p>
          <a:p>
            <a:pPr lvl="2" eaLnBrk="1" hangingPunct="1"/>
            <a:r>
              <a:rPr lang="en-US"/>
              <a:t>Tables</a:t>
            </a:r>
          </a:p>
          <a:p>
            <a:pPr lvl="2" eaLnBrk="1" hangingPunct="1"/>
            <a:r>
              <a:rPr lang="en-US"/>
              <a:t>Views</a:t>
            </a:r>
          </a:p>
          <a:p>
            <a:pPr lvl="2" eaLnBrk="1" hangingPunct="1"/>
            <a:r>
              <a:rPr lang="en-US"/>
              <a:t>Sequences</a:t>
            </a:r>
          </a:p>
          <a:p>
            <a:pPr lvl="2" eaLnBrk="1" hangingPunct="1"/>
            <a:r>
              <a:rPr lang="en-US"/>
              <a:t>Procedures</a:t>
            </a:r>
          </a:p>
          <a:p>
            <a:pPr lvl="2" eaLnBrk="1" hangingPunct="1"/>
            <a:r>
              <a:rPr lang="en-US"/>
              <a:t>Functions</a:t>
            </a:r>
          </a:p>
          <a:p>
            <a:pPr lvl="2" eaLnBrk="1" hangingPunct="1"/>
            <a:r>
              <a:rPr lang="en-US"/>
              <a:t>Packaged procedures or functions</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C621739-7B84-457D-BBC2-BEB59CE30EF2}" type="slidenum">
              <a:rPr lang="en-US" smtClean="0">
                <a:solidFill>
                  <a:srgbClr val="000000"/>
                </a:solidFill>
              </a:rPr>
              <a:pPr>
                <a:defRPr/>
              </a:pPr>
              <a:t>479</a:t>
            </a:fld>
            <a:endParaRPr lang="en-US">
              <a:solidFill>
                <a:srgbClr val="000000"/>
              </a:solidFill>
            </a:endParaRPr>
          </a:p>
        </p:txBody>
      </p:sp>
    </p:spTree>
    <p:extLst>
      <p:ext uri="{BB962C8B-B14F-4D97-AF65-F5344CB8AC3E}">
        <p14:creationId xmlns:p14="http://schemas.microsoft.com/office/powerpoint/2010/main" val="25684276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Managing Local Dependencies</a:t>
            </a:r>
          </a:p>
          <a:p>
            <a:pPr lvl="1" eaLnBrk="1" hangingPunct="1"/>
            <a:r>
              <a:rPr lang="en-US" dirty="0"/>
              <a:t>In the case of </a:t>
            </a:r>
            <a:r>
              <a:rPr lang="en-US" dirty="0">
                <a:solidFill>
                  <a:schemeClr val="tx1"/>
                </a:solidFill>
              </a:rPr>
              <a:t>local dependencies,</a:t>
            </a:r>
            <a:r>
              <a:rPr lang="en-US" dirty="0"/>
              <a:t> the objects are on the same node in the same database. The Oracle server automatically manages all local dependencies, using the database’s internal “depends-on” table. When a referenced object is modified, the dependent objects are sometimes invalidated. The next time an invalidated object is called, the Oracle server automatically recompiles it.</a:t>
            </a:r>
          </a:p>
          <a:p>
            <a:pPr lvl="1" eaLnBrk="1" hangingPunct="1"/>
            <a:r>
              <a:rPr lang="en-US" dirty="0"/>
              <a:t>If you alter the definition of a referenced object, dependent objects might or might not continue to function without error, depending on the type of alteration. For example, if you drop a table, no view based on the dropped table is usable.</a:t>
            </a:r>
          </a:p>
          <a:p>
            <a:pPr lvl="1" eaLnBrk="1" hangingPunct="1"/>
            <a:r>
              <a:rPr lang="en-US" dirty="0"/>
              <a:t>Starting with Oracle Database 10</a:t>
            </a:r>
            <a:r>
              <a:rPr lang="en-US" i="1" dirty="0"/>
              <a:t>g</a:t>
            </a:r>
            <a:r>
              <a:rPr lang="en-US" dirty="0"/>
              <a:t>, the </a:t>
            </a:r>
            <a:r>
              <a:rPr lang="en-US" dirty="0">
                <a:latin typeface="Courier New" pitchFamily="49" charset="0"/>
              </a:rPr>
              <a:t>CREATE OR REPLACE SYNONYM</a:t>
            </a:r>
            <a:r>
              <a:rPr lang="en-US" dirty="0"/>
              <a:t> command has been enhanced to minimize the invalidations to dependent PL/SQL program units and views that reference it. This is covered later in this lesson. </a:t>
            </a:r>
          </a:p>
          <a:p>
            <a:pPr lvl="1" eaLnBrk="1" hangingPunct="1"/>
            <a:r>
              <a:rPr lang="en-US" dirty="0"/>
              <a:t>Starting with Oracle Database 19c, dependencies are tracked at the level of element within unit. This is referred to as fine-grained dependency. Fine-grained dependencies are covered later in this lesson.</a:t>
            </a:r>
          </a:p>
        </p:txBody>
      </p:sp>
      <p:sp>
        <p:nvSpPr>
          <p:cNvPr id="4915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7DC9C793-AD2F-4F40-A3D1-284C0DA4EB1E}" type="slidenum">
              <a:rPr lang="en-US" smtClean="0">
                <a:solidFill>
                  <a:srgbClr val="000000"/>
                </a:solidFill>
              </a:rPr>
              <a:pPr>
                <a:defRPr/>
              </a:pPr>
              <a:t>480</a:t>
            </a:fld>
            <a:endParaRPr lang="en-US">
              <a:solidFill>
                <a:srgbClr val="000000"/>
              </a:solidFill>
            </a:endParaRPr>
          </a:p>
        </p:txBody>
      </p:sp>
    </p:spTree>
    <p:extLst>
      <p:ext uri="{BB962C8B-B14F-4D97-AF65-F5344CB8AC3E}">
        <p14:creationId xmlns:p14="http://schemas.microsoft.com/office/powerpoint/2010/main" val="203065937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determine which database objects to recompile manually by displaying direct dependencies from the </a:t>
            </a:r>
            <a:r>
              <a:rPr lang="en-US">
                <a:latin typeface="Courier New" pitchFamily="49" charset="0"/>
              </a:rPr>
              <a:t>USER_DEPENDENCIES</a:t>
            </a:r>
            <a:r>
              <a:rPr lang="en-US"/>
              <a:t> data dictionary view. </a:t>
            </a:r>
          </a:p>
          <a:p>
            <a:pPr lvl="1" eaLnBrk="1" hangingPunct="1"/>
            <a:r>
              <a:rPr lang="en-US"/>
              <a:t>The </a:t>
            </a:r>
            <a:r>
              <a:rPr lang="en-US">
                <a:latin typeface="Courier New" pitchFamily="49" charset="0"/>
              </a:rPr>
              <a:t>ALL_DEPENDENCIES</a:t>
            </a:r>
            <a:r>
              <a:rPr lang="en-US"/>
              <a:t> and </a:t>
            </a:r>
            <a:r>
              <a:rPr lang="en-US">
                <a:latin typeface="Courier New" pitchFamily="49" charset="0"/>
              </a:rPr>
              <a:t>DBA_DEPENDENCIES</a:t>
            </a:r>
            <a:r>
              <a:rPr lang="en-US"/>
              <a:t> views contain the additional </a:t>
            </a:r>
            <a:r>
              <a:rPr lang="en-US">
                <a:latin typeface="Courier New" pitchFamily="49" charset="0"/>
              </a:rPr>
              <a:t>OWNER</a:t>
            </a:r>
            <a:r>
              <a:rPr lang="en-US"/>
              <a:t> column, which references the owner of the object.</a:t>
            </a:r>
            <a:endParaRPr lang="en-US" b="1">
              <a:latin typeface="Courier New" pitchFamily="49" charset="0"/>
            </a:endParaRPr>
          </a:p>
          <a:p>
            <a:pPr lvl="1" eaLnBrk="1" hangingPunct="1"/>
            <a:r>
              <a:rPr lang="en-US" b="1"/>
              <a:t>The </a:t>
            </a:r>
            <a:r>
              <a:rPr lang="en-US" b="1">
                <a:latin typeface="Courier New" pitchFamily="49" charset="0"/>
              </a:rPr>
              <a:t>USER_DEPENDENCIES</a:t>
            </a:r>
            <a:r>
              <a:rPr lang="en-US" b="1"/>
              <a:t> Data Dictionary View Columns</a:t>
            </a:r>
          </a:p>
          <a:p>
            <a:pPr lvl="1" eaLnBrk="1" hangingPunct="1"/>
            <a:r>
              <a:rPr lang="en-US"/>
              <a:t>The columns of the </a:t>
            </a:r>
            <a:r>
              <a:rPr lang="en-US">
                <a:latin typeface="Courier New" pitchFamily="49" charset="0"/>
              </a:rPr>
              <a:t>USER_DEPENDENCIES</a:t>
            </a:r>
            <a:r>
              <a:rPr lang="en-US"/>
              <a:t> data dictionary view are as follows: </a:t>
            </a:r>
          </a:p>
          <a:p>
            <a:pPr lvl="2" eaLnBrk="1" hangingPunct="1">
              <a:buSzPct val="70000"/>
              <a:buFont typeface="Courier New" pitchFamily="49" charset="0"/>
              <a:buChar char="•"/>
            </a:pPr>
            <a:r>
              <a:rPr lang="en-US">
                <a:latin typeface="Courier New" pitchFamily="49" charset="0"/>
              </a:rPr>
              <a:t>NAME</a:t>
            </a:r>
            <a:r>
              <a:rPr lang="en-US"/>
              <a:t>: The name of the dependent object</a:t>
            </a:r>
          </a:p>
          <a:p>
            <a:pPr lvl="2" eaLnBrk="1" hangingPunct="1">
              <a:buSzPct val="70000"/>
              <a:buFont typeface="Courier New" pitchFamily="49" charset="0"/>
              <a:buChar char="•"/>
            </a:pPr>
            <a:r>
              <a:rPr lang="en-US">
                <a:latin typeface="Courier New" pitchFamily="49" charset="0"/>
              </a:rPr>
              <a:t>TYPE</a:t>
            </a:r>
            <a:r>
              <a:rPr lang="en-US"/>
              <a:t>: The type of the dependent object (</a:t>
            </a:r>
            <a:r>
              <a:rPr lang="en-US">
                <a:latin typeface="Courier New" pitchFamily="49" charset="0"/>
              </a:rPr>
              <a:t>PROCEDURE</a:t>
            </a:r>
            <a:r>
              <a:rPr lang="en-US"/>
              <a:t>, </a:t>
            </a:r>
            <a:r>
              <a:rPr lang="en-US">
                <a:latin typeface="Courier New" pitchFamily="49" charset="0"/>
              </a:rPr>
              <a:t>FUNCTION</a:t>
            </a:r>
            <a:r>
              <a:rPr lang="en-US"/>
              <a:t>, </a:t>
            </a:r>
            <a:r>
              <a:rPr lang="en-US">
                <a:latin typeface="Courier New" pitchFamily="49" charset="0"/>
              </a:rPr>
              <a:t>PACKAGE</a:t>
            </a:r>
            <a:r>
              <a:rPr lang="en-US"/>
              <a:t>, </a:t>
            </a:r>
            <a:r>
              <a:rPr lang="en-US">
                <a:latin typeface="Courier New" pitchFamily="49" charset="0"/>
              </a:rPr>
              <a:t>PACKAGE BODY</a:t>
            </a:r>
            <a:r>
              <a:rPr lang="en-US"/>
              <a:t>, </a:t>
            </a:r>
            <a:r>
              <a:rPr lang="en-US">
                <a:latin typeface="Courier New" pitchFamily="49" charset="0"/>
              </a:rPr>
              <a:t>TRIGGER</a:t>
            </a:r>
            <a:r>
              <a:rPr lang="en-US"/>
              <a:t>, or </a:t>
            </a:r>
            <a:r>
              <a:rPr lang="en-US">
                <a:latin typeface="Courier New" pitchFamily="49" charset="0"/>
              </a:rPr>
              <a:t>VIEW</a:t>
            </a:r>
            <a:r>
              <a:rPr lang="en-US"/>
              <a:t>)</a:t>
            </a:r>
          </a:p>
          <a:p>
            <a:pPr lvl="2" eaLnBrk="1" hangingPunct="1">
              <a:buSzPct val="70000"/>
              <a:buFont typeface="Courier New" pitchFamily="49" charset="0"/>
              <a:buChar char="•"/>
            </a:pPr>
            <a:r>
              <a:rPr lang="en-US">
                <a:latin typeface="Courier New" pitchFamily="49" charset="0"/>
              </a:rPr>
              <a:t>REFERENCED_OWNER</a:t>
            </a:r>
            <a:r>
              <a:rPr lang="en-US"/>
              <a:t>: The schema of the referenced object</a:t>
            </a:r>
          </a:p>
          <a:p>
            <a:pPr lvl="2" eaLnBrk="1" hangingPunct="1">
              <a:buSzPct val="70000"/>
              <a:buFont typeface="Courier New" pitchFamily="49" charset="0"/>
              <a:buChar char="•"/>
            </a:pPr>
            <a:r>
              <a:rPr lang="en-US">
                <a:latin typeface="Courier New" pitchFamily="49" charset="0"/>
              </a:rPr>
              <a:t>REFERENCED_NAME</a:t>
            </a:r>
            <a:r>
              <a:rPr lang="en-US"/>
              <a:t>: The name of the referenced object</a:t>
            </a:r>
          </a:p>
          <a:p>
            <a:pPr lvl="2" eaLnBrk="1" hangingPunct="1">
              <a:buSzPct val="70000"/>
              <a:buFont typeface="Courier New" pitchFamily="49" charset="0"/>
              <a:buChar char="•"/>
            </a:pPr>
            <a:r>
              <a:rPr lang="en-US">
                <a:latin typeface="Courier New" pitchFamily="49" charset="0"/>
              </a:rPr>
              <a:t>REFERENCED_TYPE</a:t>
            </a:r>
            <a:r>
              <a:rPr lang="en-US"/>
              <a:t>: The type of the referenced object</a:t>
            </a:r>
          </a:p>
          <a:p>
            <a:pPr lvl="2" eaLnBrk="1" hangingPunct="1">
              <a:buSzPct val="70000"/>
              <a:buFont typeface="Courier New" pitchFamily="49" charset="0"/>
              <a:buChar char="•"/>
            </a:pPr>
            <a:r>
              <a:rPr lang="en-US">
                <a:latin typeface="Courier New" pitchFamily="49" charset="0"/>
              </a:rPr>
              <a:t>REFERENCED_LINK_NAME</a:t>
            </a:r>
            <a:r>
              <a:rPr lang="en-US"/>
              <a:t>: The database link used to access the referenced object</a:t>
            </a:r>
          </a:p>
        </p:txBody>
      </p:sp>
      <p:sp>
        <p:nvSpPr>
          <p:cNvPr id="5018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53AC451-48AE-4398-8B4C-6695C6474499}" type="slidenum">
              <a:rPr lang="en-US" smtClean="0">
                <a:solidFill>
                  <a:srgbClr val="000000"/>
                </a:solidFill>
              </a:rPr>
              <a:pPr>
                <a:defRPr/>
              </a:pPr>
              <a:t>481</a:t>
            </a:fld>
            <a:endParaRPr lang="en-US">
              <a:solidFill>
                <a:srgbClr val="000000"/>
              </a:solidFill>
            </a:endParaRPr>
          </a:p>
        </p:txBody>
      </p:sp>
    </p:spTree>
    <p:extLst>
      <p:ext uri="{BB962C8B-B14F-4D97-AF65-F5344CB8AC3E}">
        <p14:creationId xmlns:p14="http://schemas.microsoft.com/office/powerpoint/2010/main" val="28676040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Every database object has one of the status values shown in the table in the slide.</a:t>
            </a:r>
            <a:endParaRPr lang="en-US" b="1"/>
          </a:p>
          <a:p>
            <a:pPr lvl="1" eaLnBrk="1" hangingPunct="1"/>
            <a:r>
              <a:rPr lang="en-US" b="1"/>
              <a:t>Note: </a:t>
            </a:r>
            <a:r>
              <a:rPr lang="en-US"/>
              <a:t>The </a:t>
            </a:r>
            <a:r>
              <a:rPr lang="en-US">
                <a:latin typeface="Courier New" pitchFamily="49" charset="0"/>
              </a:rPr>
              <a:t>USER_OBJECTS</a:t>
            </a:r>
            <a:r>
              <a:rPr lang="en-US"/>
              <a:t>, </a:t>
            </a:r>
            <a:r>
              <a:rPr lang="en-US">
                <a:latin typeface="Courier New" pitchFamily="49" charset="0"/>
              </a:rPr>
              <a:t>ALL_OBJECTS</a:t>
            </a:r>
            <a:r>
              <a:rPr lang="en-US"/>
              <a:t>, and </a:t>
            </a:r>
            <a:r>
              <a:rPr lang="en-US">
                <a:latin typeface="Courier New" pitchFamily="49" charset="0"/>
              </a:rPr>
              <a:t>DBA_OBJECTS</a:t>
            </a:r>
            <a:r>
              <a:rPr lang="en-US">
                <a:cs typeface="Times New Roman" pitchFamily="18" charset="0"/>
              </a:rPr>
              <a:t> </a:t>
            </a:r>
            <a:r>
              <a:rPr lang="en-US"/>
              <a:t>static data dictionary views</a:t>
            </a:r>
            <a:r>
              <a:rPr lang="en-US">
                <a:cs typeface="Times New Roman" pitchFamily="18" charset="0"/>
              </a:rPr>
              <a:t> </a:t>
            </a:r>
            <a:r>
              <a:rPr lang="en-US"/>
              <a:t>do not distinguish between </a:t>
            </a:r>
            <a:r>
              <a:rPr lang="en-US">
                <a:latin typeface="Courier New" pitchFamily="49" charset="0"/>
              </a:rPr>
              <a:t>Compiled with errors</a:t>
            </a:r>
            <a:r>
              <a:rPr lang="en-US"/>
              <a:t>, </a:t>
            </a:r>
            <a:r>
              <a:rPr lang="en-US">
                <a:latin typeface="Courier New" pitchFamily="49" charset="0"/>
              </a:rPr>
              <a:t>Invalid</a:t>
            </a:r>
            <a:r>
              <a:rPr lang="en-US"/>
              <a:t>, and </a:t>
            </a:r>
            <a:r>
              <a:rPr lang="en-US">
                <a:latin typeface="Courier New" pitchFamily="49" charset="0"/>
              </a:rPr>
              <a:t>Unauthorized</a:t>
            </a:r>
            <a:r>
              <a:rPr lang="en-US"/>
              <a:t>; instead, they describe all these as </a:t>
            </a:r>
            <a:r>
              <a:rPr lang="en-US">
                <a:latin typeface="Courier New" pitchFamily="49" charset="0"/>
              </a:rPr>
              <a:t>INVALID</a:t>
            </a:r>
            <a:r>
              <a:rPr lang="en-US"/>
              <a:t>.</a:t>
            </a:r>
          </a:p>
        </p:txBody>
      </p:sp>
      <p:sp>
        <p:nvSpPr>
          <p:cNvPr id="5120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C36EEB35-D9EC-4DB7-89E3-F7E7ABBF3125}" type="slidenum">
              <a:rPr lang="en-US" smtClean="0">
                <a:solidFill>
                  <a:srgbClr val="000000"/>
                </a:solidFill>
              </a:rPr>
              <a:pPr>
                <a:defRPr/>
              </a:pPr>
              <a:t>482</a:t>
            </a:fld>
            <a:endParaRPr lang="en-US">
              <a:solidFill>
                <a:srgbClr val="000000"/>
              </a:solidFill>
            </a:endParaRPr>
          </a:p>
        </p:txBody>
      </p:sp>
    </p:spTree>
    <p:extLst>
      <p:ext uri="{BB962C8B-B14F-4D97-AF65-F5344CB8AC3E}">
        <p14:creationId xmlns:p14="http://schemas.microsoft.com/office/powerpoint/2010/main" val="860579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Rectangle 2"/>
          <p:cNvSpPr>
            <a:spLocks noGrp="1" noRot="1" noChangeAspect="1" noChangeArrowheads="1" noTextEdit="1"/>
          </p:cNvSpPr>
          <p:nvPr>
            <p:ph type="sldImg"/>
          </p:nvPr>
        </p:nvSpPr>
        <p:spPr>
          <a:ln/>
        </p:spPr>
      </p:sp>
      <p:sp>
        <p:nvSpPr>
          <p:cNvPr id="1754115" name="Rectangle 3"/>
          <p:cNvSpPr>
            <a:spLocks noGrp="1" noChangeArrowheads="1"/>
          </p:cNvSpPr>
          <p:nvPr>
            <p:ph type="body" idx="1"/>
          </p:nvPr>
        </p:nvSpPr>
        <p:spPr>
          <a:noFill/>
          <a:ln/>
        </p:spPr>
        <p:txBody>
          <a:bodyPr/>
          <a:lstStyle/>
          <a:p>
            <a:pPr lvl="1" eaLnBrk="1" hangingPunct="1"/>
            <a:r>
              <a:rPr lang="en-US"/>
              <a:t>You can use SQL functions to manipulate data. These functions are grouped into the following categories:</a:t>
            </a:r>
          </a:p>
          <a:p>
            <a:pPr lvl="2" eaLnBrk="1" hangingPunct="1"/>
            <a:r>
              <a:rPr lang="en-US"/>
              <a:t>Number</a:t>
            </a:r>
          </a:p>
          <a:p>
            <a:pPr lvl="2" eaLnBrk="1" hangingPunct="1"/>
            <a:r>
              <a:rPr lang="en-US"/>
              <a:t>Character</a:t>
            </a:r>
          </a:p>
          <a:p>
            <a:pPr lvl="2" eaLnBrk="1" hangingPunct="1"/>
            <a:r>
              <a:rPr lang="en-US"/>
              <a:t>Conversion</a:t>
            </a:r>
          </a:p>
          <a:p>
            <a:pPr lvl="2" eaLnBrk="1" hangingPunct="1"/>
            <a:r>
              <a:rPr lang="en-US"/>
              <a:t>Date</a:t>
            </a:r>
          </a:p>
          <a:p>
            <a:pPr lvl="2" eaLnBrk="1" hangingPunct="1"/>
            <a:r>
              <a:rPr lang="en-US"/>
              <a:t>Miscellaneous</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07254EF-D613-4E47-AD33-9DEEAE4E4345}" type="slidenum">
              <a:rPr lang="en-US" smtClean="0">
                <a:solidFill>
                  <a:srgbClr val="000000"/>
                </a:solidFill>
              </a:rPr>
              <a:pPr eaLnBrk="1" hangingPunct="1">
                <a:defRPr/>
              </a:pPr>
              <a:t>51</a:t>
            </a:fld>
            <a:endParaRPr lang="en-US">
              <a:solidFill>
                <a:srgbClr val="000000"/>
              </a:solidFill>
            </a:endParaRPr>
          </a:p>
        </p:txBody>
      </p:sp>
    </p:spTree>
    <p:extLst>
      <p:ext uri="{BB962C8B-B14F-4D97-AF65-F5344CB8AC3E}">
        <p14:creationId xmlns:p14="http://schemas.microsoft.com/office/powerpoint/2010/main" val="123477089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If object A depends on object B, which depends on object C, then A is a direct dependent of B, B is a direct dependent of C, and A is an indirect dependent of C.</a:t>
            </a:r>
          </a:p>
          <a:p>
            <a:pPr lvl="1" eaLnBrk="1" hangingPunct="1"/>
            <a:r>
              <a:rPr lang="en-US" dirty="0"/>
              <a:t>In Oracle Database 19c, direct dependents are invalidated only by changes to the referenced object that affect them (changes to the signature of the referenced object).</a:t>
            </a:r>
          </a:p>
          <a:p>
            <a:pPr lvl="1" eaLnBrk="1" hangingPunct="1"/>
            <a:r>
              <a:rPr lang="en-US" dirty="0"/>
              <a:t>Indirect dependents can be invalidated by changes to the reference object that do not affect them: If a change to Table C invalidates View B, it invalidates Procedure A (and all other direct and indirect dependents of View B). This is called cascading invalidation.</a:t>
            </a:r>
          </a:p>
          <a:p>
            <a:pPr lvl="1" eaLnBrk="1" hangingPunct="1"/>
            <a:r>
              <a:rPr lang="en-US" dirty="0"/>
              <a:t>Assume that the structure of the table on which a view is based is modified. When you describe the view by using the</a:t>
            </a:r>
            <a:r>
              <a:rPr lang="en-US" i="1" dirty="0"/>
              <a:t> </a:t>
            </a:r>
            <a:r>
              <a:rPr lang="en-US" dirty="0"/>
              <a:t>SQL*Plus</a:t>
            </a:r>
            <a:r>
              <a:rPr lang="en-US" i="1" dirty="0"/>
              <a:t> </a:t>
            </a:r>
            <a:r>
              <a:rPr lang="en-US" dirty="0">
                <a:latin typeface="Courier New" pitchFamily="49" charset="0"/>
              </a:rPr>
              <a:t>DESCRIBE</a:t>
            </a:r>
            <a:r>
              <a:rPr lang="en-US" dirty="0"/>
              <a:t> command, you get an error message that states that the object is invalid to describe. This is because the command is not a SQL command; at this stage, the view is invalid because the structure of its base table is changed. If you query the view now, then the view is recompiled automatically and you can see the result if it is successfully recompiled.</a:t>
            </a:r>
          </a:p>
        </p:txBody>
      </p:sp>
      <p:sp>
        <p:nvSpPr>
          <p:cNvPr id="5222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660B79F7-77EB-4CA3-8A5F-5784D3C9B526}" type="slidenum">
              <a:rPr lang="en-US" smtClean="0">
                <a:solidFill>
                  <a:srgbClr val="000000"/>
                </a:solidFill>
              </a:rPr>
              <a:pPr>
                <a:defRPr/>
              </a:pPr>
              <a:t>483</a:t>
            </a:fld>
            <a:endParaRPr lang="en-US">
              <a:solidFill>
                <a:srgbClr val="000000"/>
              </a:solidFill>
            </a:endParaRPr>
          </a:p>
        </p:txBody>
      </p:sp>
    </p:spTree>
    <p:extLst>
      <p:ext uri="{BB962C8B-B14F-4D97-AF65-F5344CB8AC3E}">
        <p14:creationId xmlns:p14="http://schemas.microsoft.com/office/powerpoint/2010/main" val="1253425531"/>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demonstrates an example of a schema object change that invalidates some dependents but not others. The two newly created views are based on the </a:t>
            </a:r>
            <a:r>
              <a:rPr lang="en-US">
                <a:latin typeface="Courier New" pitchFamily="49" charset="0"/>
              </a:rPr>
              <a:t>EMPLOYEES</a:t>
            </a:r>
            <a:r>
              <a:rPr lang="en-US"/>
              <a:t> table in the </a:t>
            </a:r>
            <a:r>
              <a:rPr lang="en-US">
                <a:latin typeface="Courier New" pitchFamily="49" charset="0"/>
              </a:rPr>
              <a:t>HR</a:t>
            </a:r>
            <a:r>
              <a:rPr lang="en-US"/>
              <a:t> schema. The status of the newly created views is </a:t>
            </a:r>
            <a:r>
              <a:rPr lang="en-US">
                <a:latin typeface="Courier New" pitchFamily="49" charset="0"/>
              </a:rPr>
              <a:t>VALID</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4304DA1-9734-4E30-ABA5-3B56AA527FEC}" type="slidenum">
              <a:rPr lang="en-US" smtClean="0">
                <a:solidFill>
                  <a:srgbClr val="000000"/>
                </a:solidFill>
              </a:rPr>
              <a:pPr>
                <a:defRPr/>
              </a:pPr>
              <a:t>484</a:t>
            </a:fld>
            <a:endParaRPr lang="en-US">
              <a:solidFill>
                <a:srgbClr val="000000"/>
              </a:solidFill>
            </a:endParaRPr>
          </a:p>
        </p:txBody>
      </p:sp>
    </p:spTree>
    <p:extLst>
      <p:ext uri="{BB962C8B-B14F-4D97-AF65-F5344CB8AC3E}">
        <p14:creationId xmlns:p14="http://schemas.microsoft.com/office/powerpoint/2010/main" val="2039924032"/>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Suppose you determine that the </a:t>
            </a:r>
            <a:r>
              <a:rPr lang="en-US">
                <a:latin typeface="Courier New" pitchFamily="49" charset="0"/>
              </a:rPr>
              <a:t>EMAIL</a:t>
            </a:r>
            <a:r>
              <a:rPr lang="en-US"/>
              <a:t> column in the </a:t>
            </a:r>
            <a:r>
              <a:rPr lang="en-US">
                <a:latin typeface="Courier New" pitchFamily="49" charset="0"/>
              </a:rPr>
              <a:t>EMPLOYEES</a:t>
            </a:r>
            <a:r>
              <a:rPr lang="en-US"/>
              <a:t> table needs to be lengthened from 25 to 50, you alter the table as shown in the slide above. </a:t>
            </a:r>
          </a:p>
          <a:p>
            <a:pPr lvl="1" eaLnBrk="1" hangingPunct="1"/>
            <a:r>
              <a:rPr lang="en-US"/>
              <a:t>Because the </a:t>
            </a:r>
            <a:r>
              <a:rPr lang="en-US">
                <a:latin typeface="Courier New" pitchFamily="49" charset="0"/>
              </a:rPr>
              <a:t>COMMISSIONED</a:t>
            </a:r>
            <a:r>
              <a:rPr lang="en-US"/>
              <a:t> view does not include the </a:t>
            </a:r>
            <a:r>
              <a:rPr lang="en-US">
                <a:latin typeface="Courier New" pitchFamily="49" charset="0"/>
              </a:rPr>
              <a:t>EMAIL</a:t>
            </a:r>
            <a:r>
              <a:rPr lang="en-US"/>
              <a:t> column in its select list, it is not invalidated. However, the </a:t>
            </a:r>
            <a:r>
              <a:rPr lang="en-US">
                <a:latin typeface="Courier New" pitchFamily="49" charset="0"/>
              </a:rPr>
              <a:t>SIXFIGURES</a:t>
            </a:r>
            <a:r>
              <a:rPr lang="en-US"/>
              <a:t> view is invalidated because all columns in the table are selected.</a:t>
            </a:r>
          </a:p>
        </p:txBody>
      </p:sp>
      <p:sp>
        <p:nvSpPr>
          <p:cNvPr id="5427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DFA2F96-BD1B-458D-B644-E987FF2B6A7C}" type="slidenum">
              <a:rPr lang="en-US" smtClean="0">
                <a:solidFill>
                  <a:srgbClr val="000000"/>
                </a:solidFill>
              </a:rPr>
              <a:pPr>
                <a:defRPr/>
              </a:pPr>
              <a:t>485</a:t>
            </a:fld>
            <a:endParaRPr lang="en-US">
              <a:solidFill>
                <a:srgbClr val="000000"/>
              </a:solidFill>
            </a:endParaRPr>
          </a:p>
        </p:txBody>
      </p:sp>
    </p:spTree>
    <p:extLst>
      <p:ext uri="{BB962C8B-B14F-4D97-AF65-F5344CB8AC3E}">
        <p14:creationId xmlns:p14="http://schemas.microsoft.com/office/powerpoint/2010/main" val="320768503"/>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Displaying Direct and Indirect Dependencies by Using Views Provided by Oracle</a:t>
            </a:r>
          </a:p>
          <a:p>
            <a:pPr lvl="1" eaLnBrk="1" hangingPunct="1"/>
            <a:r>
              <a:rPr lang="en-US"/>
              <a:t>Display direct and indirect dependencies from additional user views called </a:t>
            </a:r>
            <a:r>
              <a:rPr lang="en-US">
                <a:latin typeface="Courier New" pitchFamily="49" charset="0"/>
              </a:rPr>
              <a:t>DEPTREE</a:t>
            </a:r>
            <a:r>
              <a:rPr lang="en-US"/>
              <a:t> and </a:t>
            </a:r>
            <a:br>
              <a:rPr lang="en-US"/>
            </a:br>
            <a:r>
              <a:rPr lang="en-US">
                <a:latin typeface="Courier New" pitchFamily="49" charset="0"/>
              </a:rPr>
              <a:t>IDEPTREE</a:t>
            </a:r>
            <a:r>
              <a:rPr lang="en-US"/>
              <a:t>; these views are provided by Oracle.</a:t>
            </a:r>
          </a:p>
          <a:p>
            <a:pPr lvl="1" eaLnBrk="1" hangingPunct="1"/>
            <a:r>
              <a:rPr lang="en-US" b="1"/>
              <a:t>Example</a:t>
            </a:r>
            <a:endParaRPr lang="en-US"/>
          </a:p>
          <a:p>
            <a:pPr lvl="2" eaLnBrk="1" hangingPunct="1">
              <a:spcBef>
                <a:spcPct val="25000"/>
              </a:spcBef>
              <a:buFont typeface="Times New Roman" pitchFamily="18" charset="0"/>
              <a:buNone/>
            </a:pPr>
            <a:r>
              <a:rPr lang="en-US"/>
              <a:t>1.	Make sure that the </a:t>
            </a:r>
            <a:r>
              <a:rPr lang="en-US">
                <a:latin typeface="Courier New" pitchFamily="49" charset="0"/>
              </a:rPr>
              <a:t>utldtree.sql</a:t>
            </a:r>
            <a:r>
              <a:rPr lang="en-US"/>
              <a:t> script has been executed. This script is located in the </a:t>
            </a:r>
            <a:r>
              <a:rPr lang="en-US">
                <a:latin typeface="Courier New" pitchFamily="49" charset="0"/>
              </a:rPr>
              <a:t>$ORACLE_HOME/labs/plpu/labs</a:t>
            </a:r>
            <a:r>
              <a:rPr lang="en-US"/>
              <a:t> folder. You can run the script as follows: </a:t>
            </a:r>
          </a:p>
          <a:p>
            <a:pPr marL="1126198" lvl="4" indent="-209969" eaLnBrk="1" hangingPunct="1"/>
            <a:r>
              <a:rPr lang="en-US"/>
              <a:t>@?/labs/plpu/labs/utldtree.sql  </a:t>
            </a:r>
          </a:p>
          <a:p>
            <a:pPr lvl="2" eaLnBrk="1" hangingPunct="1">
              <a:buFont typeface="Times New Roman" pitchFamily="18" charset="0"/>
              <a:buNone/>
            </a:pPr>
            <a:r>
              <a:rPr lang="en-US" b="1"/>
              <a:t>	Note: </a:t>
            </a:r>
            <a:r>
              <a:rPr lang="en-US"/>
              <a:t>In this class, this script is supplied in the </a:t>
            </a:r>
            <a:r>
              <a:rPr lang="en-US">
                <a:latin typeface="Courier New" pitchFamily="49" charset="0"/>
              </a:rPr>
              <a:t>labs</a:t>
            </a:r>
            <a:r>
              <a:rPr lang="en-US"/>
              <a:t> folder of your class files. The code example above uses the student account </a:t>
            </a:r>
            <a:r>
              <a:rPr lang="en-US">
                <a:latin typeface="Courier New" pitchFamily="49" charset="0"/>
              </a:rPr>
              <a:t>ORA61</a:t>
            </a:r>
            <a:r>
              <a:rPr lang="en-US"/>
              <a:t>. (This applies to a Linux environment. If the file is not found, locate the file in your labs subdirectory.)</a:t>
            </a:r>
          </a:p>
          <a:p>
            <a:pPr lvl="2" eaLnBrk="1" hangingPunct="1">
              <a:buFont typeface="Times New Roman" pitchFamily="18" charset="0"/>
              <a:buNone/>
            </a:pPr>
            <a:r>
              <a:rPr lang="en-US"/>
              <a:t>2.	Populate the </a:t>
            </a:r>
            <a:r>
              <a:rPr lang="en-US">
                <a:latin typeface="Courier New" pitchFamily="49" charset="0"/>
              </a:rPr>
              <a:t>DEPTREE_TEMPTAB</a:t>
            </a:r>
            <a:r>
              <a:rPr lang="en-US"/>
              <a:t> table with information for a particular referenced object by invoking the </a:t>
            </a:r>
            <a:r>
              <a:rPr lang="en-US">
                <a:latin typeface="Courier New" pitchFamily="49" charset="0"/>
              </a:rPr>
              <a:t>DEPTREE_FILL</a:t>
            </a:r>
            <a:r>
              <a:rPr lang="en-US"/>
              <a:t> procedure. There are three parameters for this procedure:</a:t>
            </a:r>
          </a:p>
          <a:p>
            <a:pPr lvl="2" eaLnBrk="1" hangingPunct="1">
              <a:buFont typeface="Times New Roman" pitchFamily="18" charset="0"/>
              <a:buNone/>
            </a:pPr>
            <a:r>
              <a:rPr lang="en-US"/>
              <a:t>	</a:t>
            </a:r>
            <a:r>
              <a:rPr lang="en-US" i="1">
                <a:latin typeface="Courier New" pitchFamily="49" charset="0"/>
              </a:rPr>
              <a:t>object_type</a:t>
            </a:r>
            <a:r>
              <a:rPr lang="en-US"/>
              <a:t>	Type of the referenced object</a:t>
            </a:r>
          </a:p>
          <a:p>
            <a:pPr lvl="2" eaLnBrk="1" hangingPunct="1">
              <a:buFont typeface="Times New Roman" pitchFamily="18" charset="0"/>
              <a:buNone/>
            </a:pPr>
            <a:r>
              <a:rPr lang="en-US"/>
              <a:t>	</a:t>
            </a:r>
            <a:r>
              <a:rPr lang="en-US" i="1">
                <a:latin typeface="Courier New" pitchFamily="49" charset="0"/>
              </a:rPr>
              <a:t>object_owner</a:t>
            </a:r>
            <a:r>
              <a:rPr lang="en-US"/>
              <a:t>	Schema of the referenced object</a:t>
            </a:r>
          </a:p>
          <a:p>
            <a:pPr lvl="2" eaLnBrk="1" hangingPunct="1">
              <a:buFont typeface="Times New Roman" pitchFamily="18" charset="0"/>
              <a:buNone/>
            </a:pPr>
            <a:r>
              <a:rPr lang="en-US"/>
              <a:t>	</a:t>
            </a:r>
            <a:r>
              <a:rPr lang="en-US" i="1">
                <a:latin typeface="Courier New" pitchFamily="49" charset="0"/>
              </a:rPr>
              <a:t>object_name</a:t>
            </a:r>
            <a:r>
              <a:rPr lang="en-US"/>
              <a:t>	Name of the referenced object</a:t>
            </a:r>
          </a:p>
        </p:txBody>
      </p:sp>
      <p:sp>
        <p:nvSpPr>
          <p:cNvPr id="55299" name="Footer Placeholder 5"/>
          <p:cNvSpPr>
            <a:spLocks noGrp="1"/>
          </p:cNvSpPr>
          <p:nvPr>
            <p:ph type="ftr" sz="quarter" idx="4"/>
          </p:nvPr>
        </p:nvSpPr>
        <p:spPr/>
        <p:txBody>
          <a:bodyPr/>
          <a:lstStyle/>
          <a:p>
            <a:pPr>
              <a:defRPr/>
            </a:pPr>
            <a:r>
              <a:rPr lang="en-US">
                <a:solidFill>
                  <a:srgbClr val="000000"/>
                </a:solidFill>
              </a:rPr>
              <a:t>Oracle Database: Develop PL/SQL Program Units   13 - </a:t>
            </a:r>
            <a:fld id="{4BDFD372-04CF-4B05-8899-8CDCCD370DCF}" type="slidenum">
              <a:rPr lang="en-US" smtClean="0">
                <a:solidFill>
                  <a:srgbClr val="000000"/>
                </a:solidFill>
              </a:rPr>
              <a:pPr>
                <a:defRPr/>
              </a:pPr>
              <a:t>486</a:t>
            </a:fld>
            <a:endParaRPr lang="en-US">
              <a:solidFill>
                <a:srgbClr val="000000"/>
              </a:solidFill>
            </a:endParaRPr>
          </a:p>
        </p:txBody>
      </p:sp>
      <p:sp>
        <p:nvSpPr>
          <p:cNvPr id="65540"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838838434"/>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Rot="1" noChangeAspect="1" noChangeArrowheads="1" noTextEdit="1"/>
          </p:cNvSpPr>
          <p:nvPr>
            <p:ph type="sldImg"/>
          </p:nvPr>
        </p:nvSpPr>
        <p:spPr>
          <a:ln/>
        </p:spPr>
      </p:sp>
      <p:sp>
        <p:nvSpPr>
          <p:cNvPr id="66563"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display a tabular representation of all dependent objects by querying the </a:t>
            </a:r>
            <a:r>
              <a:rPr lang="en-US">
                <a:latin typeface="Courier New" pitchFamily="49" charset="0"/>
              </a:rPr>
              <a:t>DEPTREE</a:t>
            </a:r>
            <a:r>
              <a:rPr lang="en-US"/>
              <a:t> view. You can display an indented representation of the same information by querying the </a:t>
            </a:r>
            <a:r>
              <a:rPr lang="en-US">
                <a:latin typeface="Courier New" pitchFamily="49" charset="0"/>
              </a:rPr>
              <a:t>IDEPTREE</a:t>
            </a:r>
            <a:r>
              <a:rPr lang="en-US"/>
              <a:t> view, which consists of a single column named </a:t>
            </a:r>
            <a:r>
              <a:rPr lang="en-US">
                <a:latin typeface="Courier New" pitchFamily="49" charset="0"/>
              </a:rPr>
              <a:t>DEPENDENCIES</a:t>
            </a:r>
            <a:r>
              <a:rPr lang="en-US"/>
              <a:t> as follows:</a:t>
            </a:r>
          </a:p>
          <a:p>
            <a:pPr lvl="4" eaLnBrk="1" hangingPunct="1">
              <a:spcBef>
                <a:spcPts val="100"/>
              </a:spcBef>
            </a:pPr>
            <a:r>
              <a:rPr lang="en-US"/>
              <a:t>SELECT * </a:t>
            </a:r>
          </a:p>
          <a:p>
            <a:pPr lvl="4" eaLnBrk="1" hangingPunct="1">
              <a:lnSpc>
                <a:spcPct val="90000"/>
              </a:lnSpc>
              <a:spcBef>
                <a:spcPts val="100"/>
              </a:spcBef>
            </a:pPr>
            <a:r>
              <a:rPr lang="en-US"/>
              <a:t>FROM   ideptree;</a:t>
            </a:r>
          </a:p>
        </p:txBody>
      </p:sp>
      <p:sp>
        <p:nvSpPr>
          <p:cNvPr id="66564" name="Text Box 5"/>
          <p:cNvSpPr txBox="1">
            <a:spLocks noChangeArrowheads="1"/>
          </p:cNvSpPr>
          <p:nvPr/>
        </p:nvSpPr>
        <p:spPr bwMode="auto">
          <a:xfrm>
            <a:off x="1397623" y="8436241"/>
            <a:ext cx="503017" cy="3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23" tIns="45811" rIns="91623" bIns="45811">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000000"/>
                </a:solidFill>
              </a:rPr>
              <a:t>. . .</a:t>
            </a:r>
          </a:p>
        </p:txBody>
      </p:sp>
      <p:pic>
        <p:nvPicPr>
          <p:cNvPr id="665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541" y="6173751"/>
            <a:ext cx="4431643" cy="2408764"/>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6" name="Footer Placeholder 6"/>
          <p:cNvSpPr>
            <a:spLocks noGrp="1"/>
          </p:cNvSpPr>
          <p:nvPr>
            <p:ph type="ftr" sz="quarter" idx="4"/>
          </p:nvPr>
        </p:nvSpPr>
        <p:spPr/>
        <p:txBody>
          <a:bodyPr/>
          <a:lstStyle/>
          <a:p>
            <a:pPr>
              <a:defRPr/>
            </a:pPr>
            <a:r>
              <a:rPr lang="en-US">
                <a:solidFill>
                  <a:srgbClr val="000000"/>
                </a:solidFill>
              </a:rPr>
              <a:t>Oracle Database: Develop PL/SQL Program Units   13 - </a:t>
            </a:r>
            <a:fld id="{EF1A20FE-9063-4ABC-BA1B-B549455DFC78}" type="slidenum">
              <a:rPr lang="en-US" smtClean="0">
                <a:solidFill>
                  <a:srgbClr val="000000"/>
                </a:solidFill>
              </a:rPr>
              <a:pPr>
                <a:defRPr/>
              </a:pPr>
              <a:t>487</a:t>
            </a:fld>
            <a:endParaRPr lang="en-US">
              <a:solidFill>
                <a:srgbClr val="000000"/>
              </a:solidFill>
            </a:endParaRPr>
          </a:p>
        </p:txBody>
      </p:sp>
    </p:spTree>
    <p:extLst>
      <p:ext uri="{BB962C8B-B14F-4D97-AF65-F5344CB8AC3E}">
        <p14:creationId xmlns:p14="http://schemas.microsoft.com/office/powerpoint/2010/main" val="467802122"/>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Fine-Grained Dependencies</a:t>
            </a:r>
          </a:p>
          <a:p>
            <a:pPr lvl="1" eaLnBrk="1" hangingPunct="1"/>
            <a:r>
              <a:rPr lang="en-US" dirty="0"/>
              <a:t>Starting with Oracle Database 19c, you have access to records that describe more precise dependency metadata. This is called fine-grained dependency and it enables you to see when the dependent objects are not invalidated without logical requirement.</a:t>
            </a:r>
          </a:p>
          <a:p>
            <a:pPr lvl="1" eaLnBrk="1" hangingPunct="1"/>
            <a:r>
              <a:rPr lang="en-US" dirty="0"/>
              <a:t>Earlier Oracle Database releases record dependency metadata—for example, PL/SQL unit </a:t>
            </a:r>
            <a:r>
              <a:rPr lang="en-US" dirty="0">
                <a:latin typeface="Courier New" pitchFamily="49" charset="0"/>
              </a:rPr>
              <a:t>P</a:t>
            </a:r>
            <a:r>
              <a:rPr lang="en-US" dirty="0"/>
              <a:t> depends on PL/SQL unit </a:t>
            </a:r>
            <a:r>
              <a:rPr lang="en-US" dirty="0">
                <a:latin typeface="Courier New" pitchFamily="49" charset="0"/>
              </a:rPr>
              <a:t>F</a:t>
            </a:r>
            <a:r>
              <a:rPr lang="en-US" dirty="0"/>
              <a:t>, or that view </a:t>
            </a:r>
            <a:r>
              <a:rPr lang="en-US" dirty="0">
                <a:latin typeface="Courier New" pitchFamily="49" charset="0"/>
              </a:rPr>
              <a:t>V</a:t>
            </a:r>
            <a:r>
              <a:rPr lang="en-US" dirty="0"/>
              <a:t> depends on table </a:t>
            </a:r>
            <a:r>
              <a:rPr lang="en-US" dirty="0">
                <a:latin typeface="Courier New" pitchFamily="49" charset="0"/>
              </a:rPr>
              <a:t>T</a:t>
            </a:r>
            <a:r>
              <a:rPr lang="en-US" dirty="0"/>
              <a:t>—with the precision of the whole object. This means that dependent objects are sometimes invalidated without logical requirement. For example, if view </a:t>
            </a:r>
            <a:r>
              <a:rPr lang="en-US" dirty="0">
                <a:latin typeface="Courier New" pitchFamily="49" charset="0"/>
              </a:rPr>
              <a:t>V</a:t>
            </a:r>
            <a:r>
              <a:rPr lang="en-US" dirty="0"/>
              <a:t> depends only on columns </a:t>
            </a:r>
            <a:r>
              <a:rPr lang="en-US" dirty="0">
                <a:latin typeface="Courier New" pitchFamily="49" charset="0"/>
              </a:rPr>
              <a:t>A</a:t>
            </a:r>
            <a:r>
              <a:rPr lang="en-US" dirty="0"/>
              <a:t> and </a:t>
            </a:r>
            <a:r>
              <a:rPr lang="en-US" dirty="0">
                <a:latin typeface="Courier New" pitchFamily="49" charset="0"/>
              </a:rPr>
              <a:t>B</a:t>
            </a:r>
            <a:r>
              <a:rPr lang="en-US" dirty="0"/>
              <a:t> in table </a:t>
            </a:r>
            <a:r>
              <a:rPr lang="en-US" dirty="0">
                <a:latin typeface="Courier New" pitchFamily="49" charset="0"/>
              </a:rPr>
              <a:t>T</a:t>
            </a:r>
            <a:r>
              <a:rPr lang="en-US" dirty="0"/>
              <a:t>, and column </a:t>
            </a:r>
            <a:r>
              <a:rPr lang="en-US" dirty="0">
                <a:latin typeface="Courier New" pitchFamily="49" charset="0"/>
              </a:rPr>
              <a:t>D</a:t>
            </a:r>
            <a:r>
              <a:rPr lang="en-US" dirty="0"/>
              <a:t> is added to table </a:t>
            </a:r>
            <a:r>
              <a:rPr lang="en-US" dirty="0">
                <a:latin typeface="Courier New" pitchFamily="49" charset="0"/>
              </a:rPr>
              <a:t>T</a:t>
            </a:r>
            <a:r>
              <a:rPr lang="en-US" dirty="0"/>
              <a:t>, the validity of view </a:t>
            </a:r>
            <a:r>
              <a:rPr lang="en-US" dirty="0">
                <a:latin typeface="Courier New" pitchFamily="49" charset="0"/>
              </a:rPr>
              <a:t>V</a:t>
            </a:r>
            <a:r>
              <a:rPr lang="en-US" dirty="0"/>
              <a:t> is not logically affected. Nevertheless, before Oracle Database Release 11.1, view </a:t>
            </a:r>
            <a:r>
              <a:rPr lang="en-US" dirty="0">
                <a:latin typeface="Courier New" pitchFamily="49" charset="0"/>
              </a:rPr>
              <a:t>V</a:t>
            </a:r>
            <a:r>
              <a:rPr lang="en-US" dirty="0"/>
              <a:t> is invalidated by the addition of column </a:t>
            </a:r>
            <a:r>
              <a:rPr lang="en-US" dirty="0">
                <a:latin typeface="Courier New" pitchFamily="49" charset="0"/>
              </a:rPr>
              <a:t>D</a:t>
            </a:r>
            <a:r>
              <a:rPr lang="en-US" dirty="0"/>
              <a:t> to table </a:t>
            </a:r>
            <a:r>
              <a:rPr lang="en-US" dirty="0">
                <a:latin typeface="Courier New" pitchFamily="49" charset="0"/>
              </a:rPr>
              <a:t>T</a:t>
            </a:r>
            <a:r>
              <a:rPr lang="en-US" dirty="0"/>
              <a:t>. With Oracle Database Release 11.1, adding column </a:t>
            </a:r>
            <a:r>
              <a:rPr lang="en-US" dirty="0">
                <a:latin typeface="Courier New" pitchFamily="49" charset="0"/>
              </a:rPr>
              <a:t>D</a:t>
            </a:r>
            <a:r>
              <a:rPr lang="en-US" dirty="0"/>
              <a:t> to table </a:t>
            </a:r>
            <a:r>
              <a:rPr lang="en-US" dirty="0">
                <a:latin typeface="Courier New" pitchFamily="49" charset="0"/>
              </a:rPr>
              <a:t>T</a:t>
            </a:r>
            <a:r>
              <a:rPr lang="en-US" dirty="0"/>
              <a:t> does not invalidate view </a:t>
            </a:r>
            <a:r>
              <a:rPr lang="en-US" dirty="0">
                <a:latin typeface="Courier New" pitchFamily="49" charset="0"/>
              </a:rPr>
              <a:t>V</a:t>
            </a:r>
            <a:r>
              <a:rPr lang="en-US" dirty="0"/>
              <a:t>. Similarly, if procedure </a:t>
            </a:r>
            <a:r>
              <a:rPr lang="en-US" dirty="0">
                <a:latin typeface="Courier New" pitchFamily="49" charset="0"/>
              </a:rPr>
              <a:t>P</a:t>
            </a:r>
            <a:r>
              <a:rPr lang="en-US" dirty="0"/>
              <a:t> depends only on elements </a:t>
            </a:r>
            <a:r>
              <a:rPr lang="en-US" dirty="0">
                <a:latin typeface="Courier New" pitchFamily="49" charset="0"/>
              </a:rPr>
              <a:t>E1</a:t>
            </a:r>
            <a:r>
              <a:rPr lang="en-US" dirty="0"/>
              <a:t> and </a:t>
            </a:r>
            <a:r>
              <a:rPr lang="en-US" dirty="0">
                <a:latin typeface="Courier New" pitchFamily="49" charset="0"/>
              </a:rPr>
              <a:t>E2</a:t>
            </a:r>
            <a:r>
              <a:rPr lang="en-US" dirty="0"/>
              <a:t> within a package, adding element </a:t>
            </a:r>
            <a:r>
              <a:rPr lang="en-US" dirty="0">
                <a:latin typeface="Courier New" pitchFamily="49" charset="0"/>
              </a:rPr>
              <a:t>E99</a:t>
            </a:r>
            <a:r>
              <a:rPr lang="en-US" dirty="0"/>
              <a:t> to the package does not invalidate procedure </a:t>
            </a:r>
            <a:r>
              <a:rPr lang="en-US" dirty="0">
                <a:latin typeface="Courier New" pitchFamily="49" charset="0"/>
              </a:rPr>
              <a:t>P</a:t>
            </a:r>
            <a:r>
              <a:rPr lang="en-US" dirty="0"/>
              <a:t>.</a:t>
            </a:r>
          </a:p>
          <a:p>
            <a:pPr lvl="1" eaLnBrk="1" hangingPunct="1"/>
            <a:r>
              <a:rPr lang="en-US" dirty="0"/>
              <a:t>Reducing the invalidation of dependent objects in response to changes to the objects on which they depend increases application availability, both in the development environment and during online application upgrade.</a:t>
            </a:r>
          </a:p>
        </p:txBody>
      </p:sp>
      <p:sp>
        <p:nvSpPr>
          <p:cNvPr id="5734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356B1B7-8533-47A1-9E45-BDE8A24F5A27}" type="slidenum">
              <a:rPr lang="en-US" smtClean="0">
                <a:solidFill>
                  <a:srgbClr val="000000"/>
                </a:solidFill>
              </a:rPr>
              <a:pPr>
                <a:defRPr/>
              </a:pPr>
              <a:t>488</a:t>
            </a:fld>
            <a:endParaRPr lang="en-US">
              <a:solidFill>
                <a:srgbClr val="000000"/>
              </a:solidFill>
            </a:endParaRPr>
          </a:p>
        </p:txBody>
      </p:sp>
    </p:spTree>
    <p:extLst>
      <p:ext uri="{BB962C8B-B14F-4D97-AF65-F5344CB8AC3E}">
        <p14:creationId xmlns:p14="http://schemas.microsoft.com/office/powerpoint/2010/main" val="89455494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837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17A81547-2033-4E28-8A0A-ACB72147BA6D}" type="slidenum">
              <a:rPr lang="en-US" smtClean="0">
                <a:solidFill>
                  <a:srgbClr val="000000"/>
                </a:solidFill>
              </a:rPr>
              <a:pPr>
                <a:defRPr/>
              </a:pPr>
              <a:t>489</a:t>
            </a:fld>
            <a:endParaRPr lang="en-US">
              <a:solidFill>
                <a:srgbClr val="000000"/>
              </a:solidFill>
            </a:endParaRPr>
          </a:p>
        </p:txBody>
      </p:sp>
    </p:spTree>
    <p:extLst>
      <p:ext uri="{BB962C8B-B14F-4D97-AF65-F5344CB8AC3E}">
        <p14:creationId xmlns:p14="http://schemas.microsoft.com/office/powerpoint/2010/main" val="2081705188"/>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Example of Dependency of a Single-Table View on Its Base Table</a:t>
            </a:r>
          </a:p>
          <a:p>
            <a:pPr lvl="1" eaLnBrk="1" hangingPunct="1"/>
            <a:r>
              <a:rPr lang="en-US"/>
              <a:t>In the first example in the slide, table </a:t>
            </a:r>
            <a:r>
              <a:rPr lang="en-US">
                <a:latin typeface="Courier New" pitchFamily="49" charset="0"/>
              </a:rPr>
              <a:t>T2</a:t>
            </a:r>
            <a:r>
              <a:rPr lang="en-US"/>
              <a:t> is created with three columns: </a:t>
            </a:r>
            <a:r>
              <a:rPr lang="en-US">
                <a:latin typeface="Courier New" pitchFamily="49" charset="0"/>
              </a:rPr>
              <a:t>COL_A</a:t>
            </a:r>
            <a:r>
              <a:rPr lang="en-US"/>
              <a:t>, </a:t>
            </a:r>
            <a:r>
              <a:rPr lang="en-US">
                <a:latin typeface="Courier New" pitchFamily="49" charset="0"/>
              </a:rPr>
              <a:t>COL_B</a:t>
            </a:r>
            <a:r>
              <a:rPr lang="en-US"/>
              <a:t>, and </a:t>
            </a:r>
            <a:r>
              <a:rPr lang="en-US">
                <a:latin typeface="Courier New" pitchFamily="49" charset="0"/>
              </a:rPr>
              <a:t>COL_C</a:t>
            </a:r>
            <a:r>
              <a:rPr lang="en-US"/>
              <a:t>. A view named </a:t>
            </a:r>
            <a:r>
              <a:rPr lang="en-US">
                <a:latin typeface="Courier New" pitchFamily="49" charset="0"/>
              </a:rPr>
              <a:t>V</a:t>
            </a:r>
            <a:r>
              <a:rPr lang="en-US"/>
              <a:t> is created based on columns </a:t>
            </a:r>
            <a:r>
              <a:rPr lang="en-US">
                <a:latin typeface="Courier New" pitchFamily="49" charset="0"/>
              </a:rPr>
              <a:t>COL_A</a:t>
            </a:r>
            <a:r>
              <a:rPr lang="en-US"/>
              <a:t> and </a:t>
            </a:r>
            <a:r>
              <a:rPr lang="en-US">
                <a:latin typeface="Courier New" pitchFamily="49" charset="0"/>
              </a:rPr>
              <a:t>COL_B</a:t>
            </a:r>
            <a:r>
              <a:rPr lang="en-US"/>
              <a:t> of table </a:t>
            </a:r>
            <a:r>
              <a:rPr lang="en-US">
                <a:latin typeface="Courier New" pitchFamily="49" charset="0"/>
              </a:rPr>
              <a:t>T2</a:t>
            </a:r>
            <a:r>
              <a:rPr lang="en-US"/>
              <a:t>. The dictionary views are queried and the view </a:t>
            </a:r>
            <a:r>
              <a:rPr lang="en-US">
                <a:latin typeface="Courier New" pitchFamily="49" charset="0"/>
              </a:rPr>
              <a:t>V</a:t>
            </a:r>
            <a:r>
              <a:rPr lang="en-US"/>
              <a:t> is dependent on table </a:t>
            </a:r>
            <a:r>
              <a:rPr lang="en-US">
                <a:latin typeface="Courier New" pitchFamily="49" charset="0"/>
              </a:rPr>
              <a:t>T</a:t>
            </a:r>
            <a:r>
              <a:rPr lang="en-US"/>
              <a:t> and its status is valid.</a:t>
            </a:r>
          </a:p>
          <a:p>
            <a:pPr lvl="1" eaLnBrk="1" hangingPunct="1"/>
            <a:r>
              <a:rPr lang="en-US"/>
              <a:t>In the third example, table </a:t>
            </a:r>
            <a:r>
              <a:rPr lang="en-US">
                <a:latin typeface="Courier New" pitchFamily="49" charset="0"/>
              </a:rPr>
              <a:t>T2</a:t>
            </a:r>
            <a:r>
              <a:rPr lang="en-US"/>
              <a:t> is altered. A new column named </a:t>
            </a:r>
            <a:r>
              <a:rPr lang="en-US">
                <a:latin typeface="Courier New" pitchFamily="49" charset="0"/>
              </a:rPr>
              <a:t>COL_D</a:t>
            </a:r>
            <a:r>
              <a:rPr lang="en-US"/>
              <a:t> is added. The dictionary views still report that the view </a:t>
            </a:r>
            <a:r>
              <a:rPr lang="en-US">
                <a:latin typeface="Courier New" pitchFamily="49" charset="0"/>
              </a:rPr>
              <a:t>V</a:t>
            </a:r>
            <a:r>
              <a:rPr lang="en-US"/>
              <a:t> is dependent because element-based dependency tracking realizes that the columns </a:t>
            </a:r>
            <a:r>
              <a:rPr lang="en-US">
                <a:latin typeface="Courier New" pitchFamily="49" charset="0"/>
              </a:rPr>
              <a:t>COL_A</a:t>
            </a:r>
            <a:r>
              <a:rPr lang="en-US"/>
              <a:t> and </a:t>
            </a:r>
            <a:r>
              <a:rPr lang="en-US">
                <a:latin typeface="Courier New" pitchFamily="49" charset="0"/>
              </a:rPr>
              <a:t>COL_B</a:t>
            </a:r>
            <a:r>
              <a:rPr lang="en-US"/>
              <a:t> are not modified and, therefore, the view does not need to be invalidated.</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C81FA5FF-8127-4C73-8736-E2EE3FFD2C94}" type="slidenum">
              <a:rPr lang="en-US" smtClean="0">
                <a:solidFill>
                  <a:srgbClr val="000000"/>
                </a:solidFill>
              </a:rPr>
              <a:pPr>
                <a:defRPr/>
              </a:pPr>
              <a:t>490</a:t>
            </a:fld>
            <a:endParaRPr lang="en-US">
              <a:solidFill>
                <a:srgbClr val="000000"/>
              </a:solidFill>
            </a:endParaRPr>
          </a:p>
        </p:txBody>
      </p:sp>
    </p:spTree>
    <p:extLst>
      <p:ext uri="{BB962C8B-B14F-4D97-AF65-F5344CB8AC3E}">
        <p14:creationId xmlns:p14="http://schemas.microsoft.com/office/powerpoint/2010/main" val="213819374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view is invalidated because its element (</a:t>
            </a:r>
            <a:r>
              <a:rPr lang="en-US">
                <a:latin typeface="Courier New" pitchFamily="49" charset="0"/>
              </a:rPr>
              <a:t>COL_A</a:t>
            </a:r>
            <a:r>
              <a:rPr lang="en-US"/>
              <a:t>) is modified in the table on which the view is dependent.</a:t>
            </a:r>
          </a:p>
        </p:txBody>
      </p:sp>
      <p:sp>
        <p:nvSpPr>
          <p:cNvPr id="6042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B288733-1722-40B7-9329-9447130CCA7C}" type="slidenum">
              <a:rPr lang="en-US" smtClean="0">
                <a:solidFill>
                  <a:srgbClr val="000000"/>
                </a:solidFill>
              </a:rPr>
              <a:pPr>
                <a:defRPr/>
              </a:pPr>
              <a:t>491</a:t>
            </a:fld>
            <a:endParaRPr lang="en-US">
              <a:solidFill>
                <a:srgbClr val="000000"/>
              </a:solidFill>
            </a:endParaRPr>
          </a:p>
        </p:txBody>
      </p:sp>
    </p:spTree>
    <p:extLst>
      <p:ext uri="{BB962C8B-B14F-4D97-AF65-F5344CB8AC3E}">
        <p14:creationId xmlns:p14="http://schemas.microsoft.com/office/powerpoint/2010/main" val="218890431"/>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Grp="1" noRot="1" noChangeAspect="1" noChangeArrowheads="1" noTextEdit="1"/>
          </p:cNvSpPr>
          <p:nvPr>
            <p:ph type="sldImg"/>
          </p:nvPr>
        </p:nvSpPr>
        <p:spPr>
          <a:ln/>
        </p:spPr>
      </p:sp>
      <p:sp>
        <p:nvSpPr>
          <p:cNvPr id="7168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you create a package named </a:t>
            </a:r>
            <a:r>
              <a:rPr lang="en-US">
                <a:latin typeface="Courier New" pitchFamily="49" charset="0"/>
              </a:rPr>
              <a:t>PKG</a:t>
            </a:r>
            <a:r>
              <a:rPr lang="en-US"/>
              <a:t> that has procedure </a:t>
            </a:r>
            <a:r>
              <a:rPr lang="en-US">
                <a:latin typeface="Courier New" pitchFamily="49" charset="0"/>
              </a:rPr>
              <a:t>PROC_1</a:t>
            </a:r>
            <a:r>
              <a:rPr lang="en-US"/>
              <a:t> declared. </a:t>
            </a:r>
          </a:p>
          <a:p>
            <a:pPr lvl="1" eaLnBrk="1" hangingPunct="1"/>
            <a:r>
              <a:rPr lang="en-US"/>
              <a:t>A procedure named </a:t>
            </a:r>
            <a:r>
              <a:rPr lang="en-US">
                <a:latin typeface="Courier New" pitchFamily="49" charset="0"/>
              </a:rPr>
              <a:t>P</a:t>
            </a:r>
            <a:r>
              <a:rPr lang="en-US"/>
              <a:t> invokes </a:t>
            </a:r>
            <a:r>
              <a:rPr lang="en-US">
                <a:latin typeface="Courier New" pitchFamily="49" charset="0"/>
              </a:rPr>
              <a:t>PKG.PROC_1</a:t>
            </a:r>
            <a:r>
              <a:rPr lang="en-US"/>
              <a:t>. </a:t>
            </a:r>
          </a:p>
          <a:p>
            <a:pPr lvl="1" eaLnBrk="1" hangingPunct="1"/>
            <a:r>
              <a:rPr lang="en-US"/>
              <a:t>The definition of the </a:t>
            </a:r>
            <a:r>
              <a:rPr lang="en-US">
                <a:latin typeface="Courier New" pitchFamily="49" charset="0"/>
              </a:rPr>
              <a:t>PKG</a:t>
            </a:r>
            <a:r>
              <a:rPr lang="en-US"/>
              <a:t> package is modified and another subroutine is added to the package declaration.</a:t>
            </a:r>
          </a:p>
          <a:p>
            <a:pPr lvl="1" eaLnBrk="1" hangingPunct="1"/>
            <a:r>
              <a:rPr lang="en-US"/>
              <a:t>When you query the </a:t>
            </a:r>
            <a:r>
              <a:rPr lang="en-US">
                <a:latin typeface="Courier New" pitchFamily="49" charset="0"/>
              </a:rPr>
              <a:t>USER_OBJECTS</a:t>
            </a:r>
            <a:r>
              <a:rPr lang="en-US"/>
              <a:t> dictionary view for the status of the </a:t>
            </a:r>
            <a:r>
              <a:rPr lang="en-US">
                <a:latin typeface="Courier New" pitchFamily="49" charset="0"/>
              </a:rPr>
              <a:t>P</a:t>
            </a:r>
            <a:r>
              <a:rPr lang="en-US"/>
              <a:t> procedure, it is still valid as shown because the element you added to the definition of </a:t>
            </a:r>
            <a:r>
              <a:rPr lang="en-US">
                <a:latin typeface="Courier New" pitchFamily="49" charset="0"/>
              </a:rPr>
              <a:t>PKG</a:t>
            </a:r>
            <a:r>
              <a:rPr lang="en-US"/>
              <a:t> is not referenced through procedure </a:t>
            </a:r>
            <a:r>
              <a:rPr lang="en-US">
                <a:latin typeface="Courier New" pitchFamily="49" charset="0"/>
              </a:rPr>
              <a:t>P</a:t>
            </a:r>
            <a:r>
              <a:rPr lang="en-US"/>
              <a:t>.</a:t>
            </a:r>
          </a:p>
          <a:p>
            <a:pPr lvl="4" eaLnBrk="1" hangingPunct="1"/>
            <a:r>
              <a:rPr lang="en-US"/>
              <a:t>SELECT status FROM user_objects</a:t>
            </a:r>
          </a:p>
          <a:p>
            <a:pPr lvl="4" eaLnBrk="1" hangingPunct="1"/>
            <a:r>
              <a:rPr lang="en-US"/>
              <a:t>WHERE object_name = 'P';</a:t>
            </a:r>
          </a:p>
        </p:txBody>
      </p:sp>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r="40218"/>
          <a:stretch>
            <a:fillRect/>
          </a:stretch>
        </p:blipFill>
        <p:spPr bwMode="auto">
          <a:xfrm>
            <a:off x="1491541" y="7251733"/>
            <a:ext cx="3667566" cy="4912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1445" name="Footer Placeholder 5"/>
          <p:cNvSpPr>
            <a:spLocks noGrp="1"/>
          </p:cNvSpPr>
          <p:nvPr>
            <p:ph type="ftr" sz="quarter" idx="4"/>
          </p:nvPr>
        </p:nvSpPr>
        <p:spPr/>
        <p:txBody>
          <a:bodyPr/>
          <a:lstStyle/>
          <a:p>
            <a:pPr>
              <a:defRPr/>
            </a:pPr>
            <a:r>
              <a:rPr lang="en-US">
                <a:solidFill>
                  <a:srgbClr val="000000"/>
                </a:solidFill>
              </a:rPr>
              <a:t>Oracle Database: Develop PL/SQL Program Units   13 - </a:t>
            </a:r>
            <a:fld id="{8B6CB864-8AD9-43C8-A81D-78CDFE1295A9}" type="slidenum">
              <a:rPr lang="en-US" smtClean="0">
                <a:solidFill>
                  <a:srgbClr val="000000"/>
                </a:solidFill>
              </a:rPr>
              <a:pPr>
                <a:defRPr/>
              </a:pPr>
              <a:t>492</a:t>
            </a:fld>
            <a:endParaRPr lang="en-US">
              <a:solidFill>
                <a:srgbClr val="000000"/>
              </a:solidFill>
            </a:endParaRPr>
          </a:p>
        </p:txBody>
      </p:sp>
    </p:spTree>
    <p:extLst>
      <p:ext uri="{BB962C8B-B14F-4D97-AF65-F5344CB8AC3E}">
        <p14:creationId xmlns:p14="http://schemas.microsoft.com/office/powerpoint/2010/main" val="299454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Slide Image Placeholder 8"/>
          <p:cNvSpPr>
            <a:spLocks noGrp="1" noRot="1" noChangeAspect="1" noTextEdit="1"/>
          </p:cNvSpPr>
          <p:nvPr>
            <p:ph type="sldImg"/>
          </p:nvPr>
        </p:nvSpPr>
        <p:spPr>
          <a:ln/>
        </p:spPr>
      </p:sp>
      <p:sp>
        <p:nvSpPr>
          <p:cNvPr id="1755139" name="Notes Placeholder 9"/>
          <p:cNvSpPr>
            <a:spLocks noGrp="1"/>
          </p:cNvSpPr>
          <p:nvPr>
            <p:ph type="body" idx="1"/>
          </p:nvPr>
        </p:nvSpPr>
        <p:spPr>
          <a:noFill/>
          <a:ln/>
        </p:spPr>
        <p:txBody>
          <a:bodyPr/>
          <a:lstStyle/>
          <a:p>
            <a:pPr lvl="1" eaLnBrk="1" hangingPunct="1"/>
            <a:r>
              <a:rPr lang="en-US" dirty="0"/>
              <a:t>In Oracle Database 19c, you can use the </a:t>
            </a:r>
            <a:r>
              <a:rPr lang="en-US" dirty="0">
                <a:latin typeface="Courier New" pitchFamily="49" charset="0"/>
              </a:rPr>
              <a:t>NEXTVAL</a:t>
            </a:r>
            <a:r>
              <a:rPr lang="en-US" dirty="0"/>
              <a:t> and </a:t>
            </a:r>
            <a:r>
              <a:rPr lang="en-US" dirty="0">
                <a:latin typeface="Courier New" pitchFamily="49" charset="0"/>
              </a:rPr>
              <a:t>CURRVAL</a:t>
            </a:r>
            <a:r>
              <a:rPr lang="en-US" dirty="0"/>
              <a:t> </a:t>
            </a:r>
            <a:r>
              <a:rPr lang="en-US" dirty="0" err="1"/>
              <a:t>pseudocolumns</a:t>
            </a:r>
            <a:r>
              <a:rPr lang="en-US" dirty="0"/>
              <a:t> in any PL/SQL context, where an expression of the </a:t>
            </a:r>
            <a:r>
              <a:rPr lang="en-US" dirty="0">
                <a:latin typeface="Courier New" pitchFamily="49" charset="0"/>
              </a:rPr>
              <a:t>NUMBER</a:t>
            </a:r>
            <a:r>
              <a:rPr lang="en-US" dirty="0"/>
              <a:t> data type may legally appear. Although the old style of using a </a:t>
            </a:r>
            <a:r>
              <a:rPr lang="en-US" dirty="0">
                <a:latin typeface="Courier New" pitchFamily="49" charset="0"/>
              </a:rPr>
              <a:t>SELECT</a:t>
            </a:r>
            <a:r>
              <a:rPr lang="en-US" dirty="0"/>
              <a:t> statement to query a sequence is still valid, it is recommended that you do not use it.</a:t>
            </a:r>
          </a:p>
          <a:p>
            <a:pPr lvl="1" eaLnBrk="1" hangingPunct="1"/>
            <a:r>
              <a:rPr lang="en-US" dirty="0"/>
              <a:t>Before Oracle Database 19c, you were forced to write a SQL statement in order to use a sequence object value in a PL/SQL subroutine. Typically, you would write a </a:t>
            </a:r>
            <a:r>
              <a:rPr lang="en-US" dirty="0">
                <a:latin typeface="Courier New" pitchFamily="49" charset="0"/>
              </a:rPr>
              <a:t>SELECT</a:t>
            </a:r>
            <a:r>
              <a:rPr lang="en-US" dirty="0"/>
              <a:t> statement to reference the </a:t>
            </a:r>
            <a:r>
              <a:rPr lang="en-US" dirty="0" err="1"/>
              <a:t>pseudocolumns</a:t>
            </a:r>
            <a:r>
              <a:rPr lang="en-US" dirty="0"/>
              <a:t> of </a:t>
            </a:r>
            <a:r>
              <a:rPr lang="en-US" dirty="0">
                <a:latin typeface="Courier New" pitchFamily="49" charset="0"/>
              </a:rPr>
              <a:t>NEXTVAL</a:t>
            </a:r>
            <a:r>
              <a:rPr lang="en-US" dirty="0"/>
              <a:t> and </a:t>
            </a:r>
            <a:r>
              <a:rPr lang="en-US" dirty="0">
                <a:latin typeface="Courier New" pitchFamily="49" charset="0"/>
              </a:rPr>
              <a:t>CURRVAL</a:t>
            </a:r>
            <a:r>
              <a:rPr lang="en-US" dirty="0"/>
              <a:t> to obtain a sequence number. This method created a usability problem. </a:t>
            </a:r>
          </a:p>
          <a:p>
            <a:pPr lvl="1" eaLnBrk="1" hangingPunct="1"/>
            <a:r>
              <a:rPr lang="en-US" dirty="0"/>
              <a:t>In Oracle Database 19c, the limitation of forcing you to write a SQL statement to retrieve a sequence value is eliminated. With the sequence enhancement feature:</a:t>
            </a:r>
          </a:p>
          <a:p>
            <a:pPr lvl="2" eaLnBrk="1" hangingPunct="1"/>
            <a:r>
              <a:rPr lang="en-US" dirty="0"/>
              <a:t>Sequence usability is improved</a:t>
            </a:r>
          </a:p>
          <a:p>
            <a:pPr lvl="2" eaLnBrk="1" hangingPunct="1"/>
            <a:r>
              <a:rPr lang="en-US" dirty="0"/>
              <a:t>The developer has to type less</a:t>
            </a:r>
          </a:p>
          <a:p>
            <a:pPr lvl="2" eaLnBrk="1" hangingPunct="1"/>
            <a:r>
              <a:rPr lang="en-US" dirty="0"/>
              <a:t>The resulting code is clearer</a:t>
            </a:r>
          </a:p>
        </p:txBody>
      </p:sp>
      <p:sp>
        <p:nvSpPr>
          <p:cNvPr id="46084" name="Footer Placeholder 10"/>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E53E5C8-1EDA-4E8D-B57C-26FE9C116091}" type="slidenum">
              <a:rPr lang="en-US" smtClean="0">
                <a:solidFill>
                  <a:srgbClr val="000000"/>
                </a:solidFill>
              </a:rPr>
              <a:pPr eaLnBrk="1" hangingPunct="1">
                <a:defRPr/>
              </a:pPr>
              <a:t>52</a:t>
            </a:fld>
            <a:endParaRPr lang="en-US">
              <a:solidFill>
                <a:srgbClr val="000000"/>
              </a:solidFill>
            </a:endParaRPr>
          </a:p>
        </p:txBody>
      </p:sp>
    </p:spTree>
    <p:extLst>
      <p:ext uri="{BB962C8B-B14F-4D97-AF65-F5344CB8AC3E}">
        <p14:creationId xmlns:p14="http://schemas.microsoft.com/office/powerpoint/2010/main" val="84150815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Oracle Database minimizes down time during code upgrades or schema merges.</a:t>
            </a:r>
          </a:p>
          <a:p>
            <a:pPr lvl="1" eaLnBrk="1" hangingPunct="1"/>
            <a:r>
              <a:rPr lang="en-US"/>
              <a:t>When certain conditions on columns, privileges, partitions, and so on are met, a table or object type is considered equivalent and dependent objects are no longer invalidated. </a:t>
            </a:r>
          </a:p>
          <a:p>
            <a:pPr lvl="1" eaLnBrk="1" hangingPunct="1"/>
            <a:r>
              <a:rPr lang="en-US"/>
              <a:t>In </a:t>
            </a:r>
            <a:r>
              <a:rPr lang="en-US">
                <a:solidFill>
                  <a:schemeClr val="tx1"/>
                </a:solidFill>
              </a:rPr>
              <a:t>Oracle Database 10</a:t>
            </a:r>
            <a:r>
              <a:rPr lang="en-US" i="1">
                <a:solidFill>
                  <a:schemeClr val="tx1"/>
                </a:solidFill>
              </a:rPr>
              <a:t>g</a:t>
            </a:r>
            <a:r>
              <a:rPr lang="en-US"/>
              <a:t>, the </a:t>
            </a:r>
            <a:r>
              <a:rPr lang="en-US">
                <a:latin typeface="Courier New" pitchFamily="49" charset="0"/>
              </a:rPr>
              <a:t>CREATE OR REPLACE SYNONYM</a:t>
            </a:r>
            <a:r>
              <a:rPr lang="en-US"/>
              <a:t> command has been enhanced to minimize the invalidations to dependent PL/SQL program units and views that reference it. This eliminates the need for time-consuming recompilation of the program units after redefinition of the synonyms or during execution. You do not have to set any parameters or issue any special commands to enable this functionality; invalidations are minimized automatically.</a:t>
            </a:r>
          </a:p>
          <a:p>
            <a:pPr lvl="1" eaLnBrk="1" hangingPunct="1"/>
            <a:r>
              <a:rPr lang="en-US" b="1"/>
              <a:t>Note:</a:t>
            </a:r>
            <a:r>
              <a:rPr lang="en-US"/>
              <a:t> This enhancement applies only to synonyms pointing to tables.</a:t>
            </a:r>
          </a:p>
        </p:txBody>
      </p:sp>
      <p:sp>
        <p:nvSpPr>
          <p:cNvPr id="6246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3033DDA0-AA48-4D80-AF4D-606EAC31726C}" type="slidenum">
              <a:rPr lang="en-US" smtClean="0">
                <a:solidFill>
                  <a:srgbClr val="000000"/>
                </a:solidFill>
              </a:rPr>
              <a:pPr>
                <a:defRPr/>
              </a:pPr>
              <a:t>493</a:t>
            </a:fld>
            <a:endParaRPr lang="en-US">
              <a:solidFill>
                <a:srgbClr val="000000"/>
              </a:solidFill>
            </a:endParaRPr>
          </a:p>
        </p:txBody>
      </p:sp>
    </p:spTree>
    <p:extLst>
      <p:ext uri="{BB962C8B-B14F-4D97-AF65-F5344CB8AC3E}">
        <p14:creationId xmlns:p14="http://schemas.microsoft.com/office/powerpoint/2010/main" val="117962723"/>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Maintaining Valid PL/SQL Program Units</a:t>
            </a:r>
          </a:p>
          <a:p>
            <a:pPr lvl="1" eaLnBrk="1" hangingPunct="1"/>
            <a:r>
              <a:rPr lang="en-US"/>
              <a:t>Starting with Oracle Database 10</a:t>
            </a:r>
            <a:r>
              <a:rPr lang="en-US" i="1"/>
              <a:t>g</a:t>
            </a:r>
            <a:r>
              <a:rPr lang="en-US"/>
              <a:t> Release 2, you can change the definition of a synonym, and the dependent PL/SQL program units are not invalidated under the following conditions:</a:t>
            </a:r>
          </a:p>
          <a:p>
            <a:pPr lvl="2" eaLnBrk="1" hangingPunct="1"/>
            <a:r>
              <a:rPr lang="en-US"/>
              <a:t>The column order, column names, and column data types of the tables are identical.</a:t>
            </a:r>
          </a:p>
          <a:p>
            <a:pPr lvl="2" eaLnBrk="1" hangingPunct="1"/>
            <a:r>
              <a:rPr lang="en-US"/>
              <a:t>The privileges on the newly referenced table and its columns are a superset of the set of privileges on the original table. These privileges must not be derived through roles alone.</a:t>
            </a:r>
          </a:p>
          <a:p>
            <a:pPr lvl="2" eaLnBrk="1" hangingPunct="1"/>
            <a:r>
              <a:rPr lang="en-US"/>
              <a:t>The names and types of partitions and subpartitions are identical.</a:t>
            </a:r>
          </a:p>
          <a:p>
            <a:pPr lvl="2" eaLnBrk="1" hangingPunct="1"/>
            <a:r>
              <a:rPr lang="en-US"/>
              <a:t>The tables are of the same organization type.</a:t>
            </a:r>
          </a:p>
          <a:p>
            <a:pPr lvl="2" eaLnBrk="1" hangingPunct="1"/>
            <a:r>
              <a:rPr lang="en-US"/>
              <a:t>Object type columns are of the same type.</a:t>
            </a:r>
          </a:p>
          <a:p>
            <a:pPr lvl="1" eaLnBrk="1" hangingPunct="1"/>
            <a:r>
              <a:rPr lang="en-US" b="1"/>
              <a:t>Maintaining Valid Views: </a:t>
            </a:r>
            <a:r>
              <a:rPr lang="en-US"/>
              <a:t>As with dependent PL/SQL program units, you can change the definition of a synonym, and the dependent views are not invalidated under the conditions listed in the preceding paragraph. In addition, the following must be true to preserve the </a:t>
            </a:r>
            <a:r>
              <a:rPr lang="en-US">
                <a:latin typeface="Courier New" pitchFamily="49" charset="0"/>
              </a:rPr>
              <a:t>VALID</a:t>
            </a:r>
            <a:r>
              <a:rPr lang="en-US"/>
              <a:t> status of dependent views, but not of dependent PL/SQL program units, when you redefine a synonym: </a:t>
            </a:r>
          </a:p>
          <a:p>
            <a:pPr lvl="2" eaLnBrk="1" hangingPunct="1"/>
            <a:r>
              <a:rPr lang="en-US"/>
              <a:t>Columns and order of columns defined for primary key and unique indexes, </a:t>
            </a:r>
            <a:r>
              <a:rPr lang="en-US">
                <a:latin typeface="Courier New" pitchFamily="49" charset="0"/>
              </a:rPr>
              <a:t>NOT NULL</a:t>
            </a:r>
            <a:r>
              <a:rPr lang="en-US"/>
              <a:t> constraints, and primary key and unique constraints must be identical.</a:t>
            </a:r>
          </a:p>
          <a:p>
            <a:pPr lvl="2" eaLnBrk="1" hangingPunct="1"/>
            <a:r>
              <a:rPr lang="en-US"/>
              <a:t>The dependent view cannot have any referential constraints.</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7106C8C5-EC07-4793-9C94-10EAEEC44E7A}" type="slidenum">
              <a:rPr lang="en-US" smtClean="0">
                <a:solidFill>
                  <a:srgbClr val="000000"/>
                </a:solidFill>
              </a:rPr>
              <a:pPr>
                <a:defRPr/>
              </a:pPr>
              <a:t>494</a:t>
            </a:fld>
            <a:endParaRPr lang="en-US">
              <a:solidFill>
                <a:srgbClr val="000000"/>
              </a:solidFill>
            </a:endParaRPr>
          </a:p>
        </p:txBody>
      </p:sp>
    </p:spTree>
    <p:extLst>
      <p:ext uri="{BB962C8B-B14F-4D97-AF65-F5344CB8AC3E}">
        <p14:creationId xmlns:p14="http://schemas.microsoft.com/office/powerpoint/2010/main" val="143186694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spcBef>
                <a:spcPct val="15000"/>
              </a:spcBef>
            </a:pPr>
            <a:r>
              <a:rPr lang="en-US"/>
              <a:t>The example in the slide illustrates the effect that a change in the definition of a procedure has on the recompilation of a dependent procedure. Assume that the </a:t>
            </a:r>
            <a:r>
              <a:rPr lang="en-US">
                <a:latin typeface="Courier New" pitchFamily="49" charset="0"/>
              </a:rPr>
              <a:t>RAISE_SAL</a:t>
            </a:r>
            <a:r>
              <a:rPr lang="en-US"/>
              <a:t> procedure updates the </a:t>
            </a:r>
            <a:r>
              <a:rPr lang="en-US">
                <a:latin typeface="Courier New" pitchFamily="49" charset="0"/>
              </a:rPr>
              <a:t>EMPLOYEES</a:t>
            </a:r>
            <a:r>
              <a:rPr lang="en-US"/>
              <a:t> table directly, and that the </a:t>
            </a:r>
            <a:r>
              <a:rPr lang="en-US">
                <a:latin typeface="Courier New" pitchFamily="49" charset="0"/>
              </a:rPr>
              <a:t>REDUCE_SAL</a:t>
            </a:r>
            <a:r>
              <a:rPr lang="en-US"/>
              <a:t> procedure updates the </a:t>
            </a:r>
            <a:r>
              <a:rPr lang="en-US">
                <a:latin typeface="Courier New" pitchFamily="49" charset="0"/>
              </a:rPr>
              <a:t>EMPLOYEES</a:t>
            </a:r>
            <a:r>
              <a:rPr lang="en-US"/>
              <a:t> table indirectly by way of </a:t>
            </a:r>
            <a:r>
              <a:rPr lang="en-US">
                <a:latin typeface="Courier New" pitchFamily="49" charset="0"/>
              </a:rPr>
              <a:t>RAISE_SAL</a:t>
            </a:r>
            <a:r>
              <a:rPr lang="en-US"/>
              <a:t>. </a:t>
            </a:r>
          </a:p>
          <a:p>
            <a:pPr lvl="2" eaLnBrk="1" hangingPunct="1">
              <a:spcBef>
                <a:spcPct val="15000"/>
              </a:spcBef>
            </a:pPr>
            <a:r>
              <a:rPr lang="en-US"/>
              <a:t>If the internal logic of the </a:t>
            </a:r>
            <a:r>
              <a:rPr lang="en-US">
                <a:latin typeface="Courier New" pitchFamily="49" charset="0"/>
              </a:rPr>
              <a:t>RAISE_SAL</a:t>
            </a:r>
            <a:r>
              <a:rPr lang="en-US"/>
              <a:t> procedure is modified, </a:t>
            </a:r>
            <a:r>
              <a:rPr lang="en-US">
                <a:latin typeface="Courier New" pitchFamily="49" charset="0"/>
              </a:rPr>
              <a:t>REDUCE_SAL</a:t>
            </a:r>
            <a:r>
              <a:rPr lang="en-US"/>
              <a:t> will successfully recompile if </a:t>
            </a:r>
            <a:r>
              <a:rPr lang="en-US">
                <a:latin typeface="Courier New" pitchFamily="49" charset="0"/>
              </a:rPr>
              <a:t>RAISE_SAL</a:t>
            </a:r>
            <a:r>
              <a:rPr lang="en-US"/>
              <a:t> has successfully compiled. </a:t>
            </a:r>
          </a:p>
          <a:p>
            <a:pPr lvl="2" eaLnBrk="1" hangingPunct="1">
              <a:spcBef>
                <a:spcPct val="15000"/>
              </a:spcBef>
            </a:pPr>
            <a:r>
              <a:rPr lang="en-US"/>
              <a:t>If the formal parameters for the </a:t>
            </a:r>
            <a:r>
              <a:rPr lang="en-US">
                <a:latin typeface="Courier New" pitchFamily="49" charset="0"/>
              </a:rPr>
              <a:t>RAISE_SAL</a:t>
            </a:r>
            <a:r>
              <a:rPr lang="en-US"/>
              <a:t> procedure are eliminated, </a:t>
            </a:r>
            <a:r>
              <a:rPr lang="en-US">
                <a:latin typeface="Courier New" pitchFamily="49" charset="0"/>
              </a:rPr>
              <a:t>REDUCE_SAL</a:t>
            </a:r>
            <a:r>
              <a:rPr lang="en-US"/>
              <a:t> will not successfully recompile.</a:t>
            </a:r>
          </a:p>
        </p:txBody>
      </p:sp>
      <p:sp>
        <p:nvSpPr>
          <p:cNvPr id="6451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2428E5D-7A4D-4AA2-9C69-4EC311D81164}" type="slidenum">
              <a:rPr lang="en-US" smtClean="0">
                <a:solidFill>
                  <a:srgbClr val="000000"/>
                </a:solidFill>
              </a:rPr>
              <a:pPr>
                <a:defRPr/>
              </a:pPr>
              <a:t>495</a:t>
            </a:fld>
            <a:endParaRPr lang="en-US">
              <a:solidFill>
                <a:srgbClr val="000000"/>
              </a:solidFill>
            </a:endParaRPr>
          </a:p>
        </p:txBody>
      </p:sp>
    </p:spTree>
    <p:extLst>
      <p:ext uri="{BB962C8B-B14F-4D97-AF65-F5344CB8AC3E}">
        <p14:creationId xmlns:p14="http://schemas.microsoft.com/office/powerpoint/2010/main" val="1000725888"/>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b="1"/>
              <a:t>Add New Items to End of Package</a:t>
            </a:r>
          </a:p>
          <a:p>
            <a:pPr lvl="1"/>
            <a:r>
              <a:rPr lang="en-US"/>
              <a:t>When adding new items to a package, add them to the end of the package. This preserves the slot numbers and entry-point numbers of existing top-level package items, preventing their invalidation. For example, consider the following package:</a:t>
            </a:r>
          </a:p>
          <a:p>
            <a:pPr lvl="4"/>
            <a:r>
              <a:rPr lang="en-US"/>
              <a:t>CREATE OR REPLACE PACKAGE pkg1 IS</a:t>
            </a:r>
            <a:br>
              <a:rPr lang="en-US"/>
            </a:br>
            <a:r>
              <a:rPr lang="en-US"/>
              <a:t>FUNCTION get_var RETURN VARCHAR2;</a:t>
            </a:r>
            <a:br>
              <a:rPr lang="en-US"/>
            </a:br>
            <a:r>
              <a:rPr lang="en-GB"/>
              <a:t>PROCEDURE set_var (v VARCHAR2);</a:t>
            </a:r>
            <a:r>
              <a:rPr lang="en-US"/>
              <a:t> </a:t>
            </a:r>
          </a:p>
          <a:p>
            <a:pPr lvl="4"/>
            <a:r>
              <a:rPr lang="en-US"/>
              <a:t>END;</a:t>
            </a:r>
          </a:p>
          <a:p>
            <a:pPr lvl="1" eaLnBrk="1" hangingPunct="1"/>
            <a:r>
              <a:rPr lang="en-US"/>
              <a:t>Adding an item to the end of </a:t>
            </a:r>
            <a:r>
              <a:rPr lang="en-US">
                <a:latin typeface="Courier New" pitchFamily="49" charset="0"/>
              </a:rPr>
              <a:t>pkg1</a:t>
            </a:r>
            <a:r>
              <a:rPr lang="en-US"/>
              <a:t> does not invalidate dependents that reference </a:t>
            </a:r>
            <a:r>
              <a:rPr lang="en-US">
                <a:latin typeface="Courier New" pitchFamily="49" charset="0"/>
              </a:rPr>
              <a:t>get_var</a:t>
            </a:r>
            <a:r>
              <a:rPr lang="en-US"/>
              <a:t>. Inserting an item between the </a:t>
            </a:r>
            <a:r>
              <a:rPr lang="en-US">
                <a:latin typeface="Courier New" pitchFamily="49" charset="0"/>
              </a:rPr>
              <a:t>get_var</a:t>
            </a:r>
            <a:r>
              <a:rPr lang="en-US"/>
              <a:t> function and the </a:t>
            </a:r>
            <a:r>
              <a:rPr lang="en-US">
                <a:latin typeface="Courier New" pitchFamily="49" charset="0"/>
              </a:rPr>
              <a:t>set_var</a:t>
            </a:r>
            <a:r>
              <a:rPr lang="en-US"/>
              <a:t> procedure invalidates dependents that reference the </a:t>
            </a:r>
            <a:r>
              <a:rPr lang="en-US">
                <a:latin typeface="Courier New" pitchFamily="49" charset="0"/>
              </a:rPr>
              <a:t>set_var</a:t>
            </a:r>
            <a:r>
              <a:rPr lang="en-US"/>
              <a:t> function.</a:t>
            </a:r>
          </a:p>
          <a:p>
            <a:pPr lvl="1" eaLnBrk="1" hangingPunct="1"/>
            <a:r>
              <a:rPr lang="en-US" b="1"/>
              <a:t>Reference Each Table Through a View</a:t>
            </a:r>
          </a:p>
          <a:p>
            <a:pPr lvl="1" eaLnBrk="1" hangingPunct="1"/>
            <a:r>
              <a:rPr lang="en-US"/>
              <a:t>Reference tables indirectly, using views. This allows you to do the following:</a:t>
            </a:r>
          </a:p>
          <a:p>
            <a:pPr lvl="2" eaLnBrk="1" hangingPunct="1"/>
            <a:r>
              <a:rPr lang="en-US"/>
              <a:t>Add columns to the table without invalidating dependent views or dependent PL/SQL objects</a:t>
            </a:r>
          </a:p>
          <a:p>
            <a:pPr lvl="2" eaLnBrk="1" hangingPunct="1"/>
            <a:r>
              <a:rPr lang="en-US"/>
              <a:t>Modify or delete columns not referenced by the view without invalidating dependent objects</a:t>
            </a:r>
          </a:p>
        </p:txBody>
      </p:sp>
      <p:sp>
        <p:nvSpPr>
          <p:cNvPr id="65539"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1376A0DE-76E2-418F-AAE4-5500E01C9FB5}" type="slidenum">
              <a:rPr lang="en-US" smtClean="0">
                <a:solidFill>
                  <a:srgbClr val="000000"/>
                </a:solidFill>
              </a:rPr>
              <a:pPr>
                <a:defRPr/>
              </a:pPr>
              <a:t>496</a:t>
            </a:fld>
            <a:endParaRPr lang="en-US">
              <a:solidFill>
                <a:srgbClr val="000000"/>
              </a:solidFill>
            </a:endParaRPr>
          </a:p>
        </p:txBody>
      </p:sp>
      <p:sp>
        <p:nvSpPr>
          <p:cNvPr id="7578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814894069"/>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compiler cannot automatically revalidate an object that compiled with errors. The compiler recompiles the object, and if it recompiles without errors, it is revalidated; otherwise, it remains invalid.</a:t>
            </a:r>
          </a:p>
          <a:p>
            <a:pPr lvl="1" eaLnBrk="1" hangingPunct="1"/>
            <a:r>
              <a:rPr lang="en-US"/>
              <a:t>The compiler checks whether the unauthorized object has access privileges to all of its referenced objects. If so, the compiler revalidates the unauthorized object without recompiling it. If not, the compiler issues appropriate error messages.</a:t>
            </a:r>
          </a:p>
          <a:p>
            <a:pPr lvl="1" eaLnBrk="1" hangingPunct="1"/>
            <a:r>
              <a:rPr lang="en-US"/>
              <a:t>The SQL compiler recompiles the invalid object. If the object recompiles without errors, it is revalidated; otherwise, it remains invalid.</a:t>
            </a:r>
          </a:p>
          <a:p>
            <a:pPr lvl="1" eaLnBrk="1" hangingPunct="1"/>
            <a:r>
              <a:rPr lang="en-US"/>
              <a:t>For an invalid PL/SQL program unit (procedure, function, or package), the PL/SQL compiler checks whether any referenced object changed in a way that affects the invalid object. </a:t>
            </a:r>
          </a:p>
          <a:p>
            <a:pPr lvl="2" eaLnBrk="1" hangingPunct="1"/>
            <a:r>
              <a:rPr lang="en-US"/>
              <a:t>If so, the compiler recompiles the invalid object. If the object recompiles without errors, it is revalidated; otherwise, it remains invalid. If not, the compiler revalidates the invalid object without recompiling it. </a:t>
            </a:r>
          </a:p>
          <a:p>
            <a:pPr lvl="2" eaLnBrk="1" hangingPunct="1"/>
            <a:r>
              <a:rPr lang="en-US"/>
              <a:t>If not, the compiler revalidates the invalid object without recompiling it. Fast revalidation is usually performed on objects that were invalidated due to cascading invalidation.</a:t>
            </a:r>
          </a:p>
        </p:txBody>
      </p:sp>
      <p:sp>
        <p:nvSpPr>
          <p:cNvPr id="6656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7E837B2-0697-498A-8EEE-E046B8237A1F}" type="slidenum">
              <a:rPr lang="en-US" smtClean="0">
                <a:solidFill>
                  <a:srgbClr val="000000"/>
                </a:solidFill>
              </a:rPr>
              <a:pPr>
                <a:defRPr/>
              </a:pPr>
              <a:t>497</a:t>
            </a:fld>
            <a:endParaRPr lang="en-US">
              <a:solidFill>
                <a:srgbClr val="000000"/>
              </a:solidFill>
            </a:endParaRPr>
          </a:p>
        </p:txBody>
      </p:sp>
    </p:spTree>
    <p:extLst>
      <p:ext uri="{BB962C8B-B14F-4D97-AF65-F5344CB8AC3E}">
        <p14:creationId xmlns:p14="http://schemas.microsoft.com/office/powerpoint/2010/main" val="1181998484"/>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174"/>
          <p:cNvSpPr>
            <a:spLocks noGrp="1" noRot="1" noChangeAspect="1" noChangeArrowheads="1" noTextEdit="1"/>
          </p:cNvSpPr>
          <p:nvPr>
            <p:ph type="sldImg"/>
          </p:nvPr>
        </p:nvSpPr>
        <p:spPr>
          <a:ln/>
        </p:spPr>
      </p:sp>
      <p:sp>
        <p:nvSpPr>
          <p:cNvPr id="77827" name="Rectangle 717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case of </a:t>
            </a:r>
            <a:r>
              <a:rPr lang="en-US">
                <a:solidFill>
                  <a:schemeClr val="tx1"/>
                </a:solidFill>
              </a:rPr>
              <a:t>remote dependencies, the</a:t>
            </a:r>
            <a:r>
              <a:rPr lang="en-US"/>
              <a:t> objects are on separate nodes. The Oracle server does not manage dependencies among remote schema objects other than local-procedure-to-remote-procedure dependencies (including functions, packages, and triggers). The local stored procedure and all its dependent objects are invalidated but do not automatically recompile when called for the first time.</a:t>
            </a:r>
          </a:p>
          <a:p>
            <a:pPr lvl="1" eaLnBrk="1" hangingPunct="1"/>
            <a:r>
              <a:rPr lang="en-US" b="1"/>
              <a:t>Recompilation of Dependent Objects: Local and Remote</a:t>
            </a:r>
            <a:r>
              <a:rPr lang="en-US"/>
              <a:t> </a:t>
            </a:r>
          </a:p>
          <a:p>
            <a:pPr lvl="2" eaLnBrk="1" hangingPunct="1">
              <a:spcBef>
                <a:spcPct val="25000"/>
              </a:spcBef>
            </a:pPr>
            <a:r>
              <a:rPr lang="en-US"/>
              <a:t>Verify successful explicit recompilation of the dependent remote procedures and implicit recompilation of the dependent local procedures by checking the status of these procedures within the </a:t>
            </a:r>
            <a:r>
              <a:rPr lang="en-US">
                <a:latin typeface="Courier New" pitchFamily="49" charset="0"/>
              </a:rPr>
              <a:t>USER_OBJECTS</a:t>
            </a:r>
            <a:r>
              <a:rPr lang="en-US"/>
              <a:t> view.</a:t>
            </a:r>
          </a:p>
          <a:p>
            <a:pPr lvl="2" eaLnBrk="1" hangingPunct="1"/>
            <a:r>
              <a:rPr lang="en-US"/>
              <a:t>If an automatic implicit recompilation of the dependent local procedures fails, the status remains invalid and the Oracle server issues a run-time error. Therefore, to avoid disrupting production, it is strongly recommended that you recompile local dependent objects manually, rather than relying on an automatic mechanism.</a:t>
            </a:r>
          </a:p>
        </p:txBody>
      </p:sp>
      <p:sp>
        <p:nvSpPr>
          <p:cNvPr id="6758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F00FE55-FC11-4026-8010-051C157B1A95}" type="slidenum">
              <a:rPr lang="en-US" smtClean="0">
                <a:solidFill>
                  <a:srgbClr val="000000"/>
                </a:solidFill>
              </a:rPr>
              <a:pPr>
                <a:defRPr/>
              </a:pPr>
              <a:t>498</a:t>
            </a:fld>
            <a:endParaRPr lang="en-US">
              <a:solidFill>
                <a:srgbClr val="000000"/>
              </a:solidFill>
            </a:endParaRPr>
          </a:p>
        </p:txBody>
      </p:sp>
    </p:spTree>
    <p:extLst>
      <p:ext uri="{BB962C8B-B14F-4D97-AF65-F5344CB8AC3E}">
        <p14:creationId xmlns:p14="http://schemas.microsoft.com/office/powerpoint/2010/main" val="373524014"/>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Rot="1" noChangeAspect="1" noChangeArrowheads="1" noTextEdit="1"/>
          </p:cNvSpPr>
          <p:nvPr>
            <p:ph type="sldImg"/>
          </p:nvPr>
        </p:nvSpPr>
        <p:spPr>
          <a:ln/>
        </p:spPr>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latin typeface="Courier New" pitchFamily="49" charset="0"/>
              </a:rPr>
              <a:t>TIMESTAMP</a:t>
            </a:r>
            <a:r>
              <a:rPr lang="en-US" b="1"/>
              <a:t> Checking</a:t>
            </a:r>
          </a:p>
          <a:p>
            <a:pPr lvl="1" eaLnBrk="1" hangingPunct="1"/>
            <a:r>
              <a:rPr lang="en-US"/>
              <a:t>Each PL/SQL program unit carries a time stamp</a:t>
            </a:r>
            <a:r>
              <a:rPr lang="en-US">
                <a:solidFill>
                  <a:schemeClr val="hlink"/>
                </a:solidFill>
              </a:rPr>
              <a:t> </a:t>
            </a:r>
            <a:r>
              <a:rPr lang="en-US"/>
              <a:t>that is set when it is created or recompiled. Whenever you alter a PL/SQL program unit or a relevant schema object, all its dependent program units are marked as invalid and must be recompiled before they can execute. The actual </a:t>
            </a:r>
            <a:r>
              <a:rPr lang="en-US">
                <a:solidFill>
                  <a:schemeClr val="tx1"/>
                </a:solidFill>
              </a:rPr>
              <a:t>time stamp comparison</a:t>
            </a:r>
            <a:r>
              <a:rPr lang="en-US"/>
              <a:t> occurs when a statement in the body of a local procedure calls a remote procedure.</a:t>
            </a:r>
          </a:p>
          <a:p>
            <a:pPr lvl="1" eaLnBrk="1" hangingPunct="1"/>
            <a:r>
              <a:rPr lang="en-US" b="1">
                <a:latin typeface="Courier New" pitchFamily="49" charset="0"/>
              </a:rPr>
              <a:t>SIGNATURE</a:t>
            </a:r>
            <a:r>
              <a:rPr lang="en-US" b="1"/>
              <a:t> Checking</a:t>
            </a:r>
          </a:p>
          <a:p>
            <a:pPr lvl="1" eaLnBrk="1" hangingPunct="1">
              <a:lnSpc>
                <a:spcPct val="95000"/>
              </a:lnSpc>
              <a:spcBef>
                <a:spcPct val="20000"/>
              </a:spcBef>
            </a:pPr>
            <a:r>
              <a:rPr lang="en-US"/>
              <a:t>For each PL/SQL program unit, both the time stamp and the signature</a:t>
            </a:r>
            <a:r>
              <a:rPr lang="en-US">
                <a:solidFill>
                  <a:schemeClr val="hlink"/>
                </a:solidFill>
              </a:rPr>
              <a:t> </a:t>
            </a:r>
            <a:r>
              <a:rPr lang="en-US"/>
              <a:t>are recorded. The </a:t>
            </a:r>
            <a:r>
              <a:rPr lang="en-US">
                <a:solidFill>
                  <a:schemeClr val="tx1"/>
                </a:solidFill>
              </a:rPr>
              <a:t>signature</a:t>
            </a:r>
            <a:r>
              <a:rPr lang="en-US"/>
              <a:t> of a PL/SQL construct contains information about the following:</a:t>
            </a:r>
          </a:p>
          <a:p>
            <a:pPr lvl="2" eaLnBrk="1" hangingPunct="1"/>
            <a:r>
              <a:rPr lang="en-US"/>
              <a:t>The name of the construct (procedure, function, or package)</a:t>
            </a:r>
          </a:p>
          <a:p>
            <a:pPr lvl="2" eaLnBrk="1" hangingPunct="1"/>
            <a:r>
              <a:rPr lang="en-US"/>
              <a:t>The base types of the parameters of the construct</a:t>
            </a:r>
          </a:p>
          <a:p>
            <a:pPr lvl="2" eaLnBrk="1" hangingPunct="1"/>
            <a:r>
              <a:rPr lang="en-US"/>
              <a:t>The modes of the parameters (</a:t>
            </a:r>
            <a:r>
              <a:rPr lang="en-US">
                <a:latin typeface="Courier New" pitchFamily="49" charset="0"/>
              </a:rPr>
              <a:t>IN</a:t>
            </a:r>
            <a:r>
              <a:rPr lang="en-US"/>
              <a:t>,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a:t>
            </a:r>
          </a:p>
          <a:p>
            <a:pPr lvl="2" eaLnBrk="1" hangingPunct="1"/>
            <a:r>
              <a:rPr lang="en-US"/>
              <a:t>The number of the parameters</a:t>
            </a:r>
          </a:p>
          <a:p>
            <a:pPr lvl="1" eaLnBrk="1" hangingPunct="1"/>
            <a:r>
              <a:rPr lang="en-US"/>
              <a:t>The recorded time stamp in the calling program unit is compared with the current time stamp in the called remote program unit. If the time stamps match, the call proceeds. If they do not match, the remote procedure call (RPC) layer performs a simple comparison of the signature to determine whether the call is safe or not. If the signature has not been changed in an incompatible manner, execution continues; otherwise, an error is returned.</a:t>
            </a:r>
          </a:p>
        </p:txBody>
      </p:sp>
      <p:sp>
        <p:nvSpPr>
          <p:cNvPr id="6861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BACEBF79-20E1-4489-8165-ABC03E6BD987}" type="slidenum">
              <a:rPr lang="en-US" smtClean="0">
                <a:solidFill>
                  <a:srgbClr val="000000"/>
                </a:solidFill>
              </a:rPr>
              <a:pPr>
                <a:defRPr/>
              </a:pPr>
              <a:t>499</a:t>
            </a:fld>
            <a:endParaRPr lang="en-US">
              <a:solidFill>
                <a:srgbClr val="000000"/>
              </a:solidFill>
            </a:endParaRPr>
          </a:p>
        </p:txBody>
      </p:sp>
    </p:spTree>
    <p:extLst>
      <p:ext uri="{BB962C8B-B14F-4D97-AF65-F5344CB8AC3E}">
        <p14:creationId xmlns:p14="http://schemas.microsoft.com/office/powerpoint/2010/main" val="133126175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Grp="1" noRot="1" noChangeAspect="1" noChangeArrowheads="1" noTextEdit="1"/>
          </p:cNvSpPr>
          <p:nvPr>
            <p:ph type="sldImg"/>
          </p:nvPr>
        </p:nvSpPr>
        <p:spPr>
          <a:ln/>
        </p:spPr>
      </p:sp>
      <p:sp>
        <p:nvSpPr>
          <p:cNvPr id="7987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REMOTE_DEPENDENCIES_MODE</a:t>
            </a:r>
            <a:r>
              <a:rPr lang="en-US"/>
              <a:t> Parameter</a:t>
            </a:r>
          </a:p>
          <a:p>
            <a:pPr lvl="1" eaLnBrk="1" hangingPunct="1"/>
            <a:r>
              <a:rPr lang="en-US" b="1"/>
              <a:t>Setting the </a:t>
            </a:r>
            <a:r>
              <a:rPr lang="en-US" b="1">
                <a:latin typeface="Courier New" pitchFamily="49" charset="0"/>
              </a:rPr>
              <a:t>REMOTE_DEPENDENCIES_MODE</a:t>
            </a:r>
            <a:endParaRPr lang="en-US" b="1"/>
          </a:p>
          <a:p>
            <a:pPr lvl="1" eaLnBrk="1" hangingPunct="1"/>
            <a:r>
              <a:rPr lang="en-US" i="1">
                <a:latin typeface="Courier New" pitchFamily="49" charset="0"/>
              </a:rPr>
              <a:t>value	</a:t>
            </a:r>
            <a:r>
              <a:rPr lang="en-US">
                <a:latin typeface="Courier New" pitchFamily="49" charset="0"/>
              </a:rPr>
              <a:t>TIMESTAMP</a:t>
            </a:r>
            <a:r>
              <a:rPr lang="en-US"/>
              <a:t/>
            </a:r>
            <a:br>
              <a:rPr lang="en-US"/>
            </a:br>
            <a:r>
              <a:rPr lang="en-US"/>
              <a:t>		</a:t>
            </a:r>
            <a:r>
              <a:rPr lang="en-US">
                <a:latin typeface="Courier New" pitchFamily="49" charset="0"/>
              </a:rPr>
              <a:t>SIGNATURE</a:t>
            </a:r>
            <a:endParaRPr lang="en-US"/>
          </a:p>
          <a:p>
            <a:pPr lvl="1" eaLnBrk="1" hangingPunct="1"/>
            <a:r>
              <a:rPr lang="en-US"/>
              <a:t>Specify the value of the </a:t>
            </a:r>
            <a:r>
              <a:rPr lang="en-US">
                <a:latin typeface="Courier New" pitchFamily="49" charset="0"/>
              </a:rPr>
              <a:t>REMOTE_DEPENDENCIES_MODE</a:t>
            </a:r>
            <a:r>
              <a:rPr lang="en-US"/>
              <a:t> parameter using one of the three methods described in the slide.</a:t>
            </a:r>
          </a:p>
          <a:p>
            <a:pPr lvl="1" eaLnBrk="1" hangingPunct="1"/>
            <a:r>
              <a:rPr lang="en-US" b="1"/>
              <a:t>Note:</a:t>
            </a:r>
            <a:r>
              <a:rPr lang="en-US"/>
              <a:t> The calling site determines the dependency model.</a:t>
            </a:r>
          </a:p>
        </p:txBody>
      </p:sp>
      <p:sp>
        <p:nvSpPr>
          <p:cNvPr id="6963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AFC9EF6D-8608-430F-9253-4444D996B59F}" type="slidenum">
              <a:rPr lang="en-US" smtClean="0">
                <a:solidFill>
                  <a:srgbClr val="000000"/>
                </a:solidFill>
              </a:rPr>
              <a:pPr>
                <a:defRPr/>
              </a:pPr>
              <a:t>500</a:t>
            </a:fld>
            <a:endParaRPr lang="en-US">
              <a:solidFill>
                <a:srgbClr val="000000"/>
              </a:solidFill>
            </a:endParaRPr>
          </a:p>
        </p:txBody>
      </p:sp>
    </p:spTree>
    <p:extLst>
      <p:ext uri="{BB962C8B-B14F-4D97-AF65-F5344CB8AC3E}">
        <p14:creationId xmlns:p14="http://schemas.microsoft.com/office/powerpoint/2010/main" val="639255026"/>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Recompiling PL/SQL Objects</a:t>
            </a:r>
          </a:p>
          <a:p>
            <a:pPr lvl="1" eaLnBrk="1" hangingPunct="1"/>
            <a:r>
              <a:rPr lang="en-US"/>
              <a:t>If the recompilation is successful, the object becomes valid. If not, the Oracle server returns an error and the object remains invalid. When you </a:t>
            </a:r>
            <a:r>
              <a:rPr lang="en-US">
                <a:solidFill>
                  <a:schemeClr val="tx1"/>
                </a:solidFill>
              </a:rPr>
              <a:t>recompile a PL/SQL object,</a:t>
            </a:r>
            <a:r>
              <a:rPr lang="en-US"/>
              <a:t> the Oracle server first recompiles any invalid object on which it depends.</a:t>
            </a:r>
          </a:p>
          <a:p>
            <a:pPr lvl="1" eaLnBrk="1" hangingPunct="1"/>
            <a:r>
              <a:rPr lang="en-US" b="1"/>
              <a:t>Procedure: </a:t>
            </a:r>
            <a:r>
              <a:rPr lang="en-US"/>
              <a:t>Any local objects that depend on a procedure (such as procedures that call the recompiled procedure or package bodies that define the procedures that call the recompiled procedure) are also invalidated.</a:t>
            </a:r>
          </a:p>
          <a:p>
            <a:pPr lvl="1" eaLnBrk="1" hangingPunct="1"/>
            <a:r>
              <a:rPr lang="en-US" b="1"/>
              <a:t>Packages:</a:t>
            </a:r>
            <a:r>
              <a:rPr lang="en-US"/>
              <a:t> The </a:t>
            </a:r>
            <a:r>
              <a:rPr lang="en-US">
                <a:latin typeface="Courier New" pitchFamily="49" charset="0"/>
              </a:rPr>
              <a:t>COMPILE</a:t>
            </a:r>
            <a:r>
              <a:rPr lang="en-US">
                <a:solidFill>
                  <a:schemeClr val="hlink"/>
                </a:solidFill>
              </a:rPr>
              <a:t> </a:t>
            </a:r>
            <a:r>
              <a:rPr lang="en-US">
                <a:latin typeface="Courier New" pitchFamily="49" charset="0"/>
              </a:rPr>
              <a:t>PACKAGE</a:t>
            </a:r>
            <a:r>
              <a:rPr lang="en-US"/>
              <a:t> option recompiles both the package specification and the body, regardless of whether it is invalid. The </a:t>
            </a:r>
            <a:r>
              <a:rPr lang="en-US">
                <a:latin typeface="Courier New" pitchFamily="49" charset="0"/>
              </a:rPr>
              <a:t>COMPILE</a:t>
            </a:r>
            <a:r>
              <a:rPr lang="en-US"/>
              <a:t> </a:t>
            </a:r>
            <a:r>
              <a:rPr lang="en-US">
                <a:latin typeface="Courier New" pitchFamily="49" charset="0"/>
              </a:rPr>
              <a:t>SPECIFICATION</a:t>
            </a:r>
            <a:r>
              <a:rPr lang="en-US"/>
              <a:t> option recompiles the package specification. Recompiling a package specification invalidates any local objects that depend on the specification, such as subprograms that use the package. Note that the body of a package also depends on its specification. The </a:t>
            </a:r>
            <a:r>
              <a:rPr lang="en-US">
                <a:latin typeface="Courier New" pitchFamily="49" charset="0"/>
              </a:rPr>
              <a:t>COMPILE</a:t>
            </a:r>
            <a:r>
              <a:rPr lang="en-US"/>
              <a:t> </a:t>
            </a:r>
            <a:r>
              <a:rPr lang="en-US">
                <a:latin typeface="Courier New" pitchFamily="49" charset="0"/>
              </a:rPr>
              <a:t>BODY</a:t>
            </a:r>
            <a:r>
              <a:rPr lang="en-US"/>
              <a:t> option recompiles only the package body. </a:t>
            </a:r>
          </a:p>
          <a:p>
            <a:pPr lvl="1" eaLnBrk="1" hangingPunct="1"/>
            <a:r>
              <a:rPr lang="en-US" b="1"/>
              <a:t>Triggers:</a:t>
            </a:r>
            <a:r>
              <a:rPr lang="en-US"/>
              <a:t> Explicit recompilation eliminates the need for implicit run-time recompilation and prevents associated run-time compilation errors and performance overhead.</a:t>
            </a:r>
          </a:p>
          <a:p>
            <a:pPr lvl="1" eaLnBrk="1" hangingPunct="1"/>
            <a:r>
              <a:rPr lang="en-US"/>
              <a:t>The </a:t>
            </a:r>
            <a:r>
              <a:rPr lang="en-US">
                <a:latin typeface="Courier New" pitchFamily="49" charset="0"/>
              </a:rPr>
              <a:t>DEBUG</a:t>
            </a:r>
            <a:r>
              <a:rPr lang="en-US"/>
              <a:t> option instructs the PL/SQL compiler to generate and store the code for use by the PL/SQL debugger.</a:t>
            </a:r>
          </a:p>
        </p:txBody>
      </p:sp>
      <p:sp>
        <p:nvSpPr>
          <p:cNvPr id="7680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0D843CF-F5E3-468D-9154-1ABE9C82FBDB}" type="slidenum">
              <a:rPr lang="en-US" smtClean="0">
                <a:solidFill>
                  <a:srgbClr val="000000"/>
                </a:solidFill>
              </a:rPr>
              <a:pPr>
                <a:defRPr/>
              </a:pPr>
              <a:t>501</a:t>
            </a:fld>
            <a:endParaRPr lang="en-US">
              <a:solidFill>
                <a:srgbClr val="000000"/>
              </a:solidFill>
            </a:endParaRPr>
          </a:p>
        </p:txBody>
      </p:sp>
    </p:spTree>
    <p:extLst>
      <p:ext uri="{BB962C8B-B14F-4D97-AF65-F5344CB8AC3E}">
        <p14:creationId xmlns:p14="http://schemas.microsoft.com/office/powerpoint/2010/main" val="889288527"/>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Rot="1" noChangeAspect="1" noChangeArrowheads="1" noTextEdit="1"/>
          </p:cNvSpPr>
          <p:nvPr>
            <p:ph type="sldImg"/>
          </p:nvPr>
        </p:nvSpPr>
        <p:spPr>
          <a:ln/>
        </p:spPr>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Sometimes a recompilation of dependent procedures is unsuccessful (for example, when a referenced table is dropped or renamed).</a:t>
            </a:r>
          </a:p>
          <a:p>
            <a:pPr lvl="1" eaLnBrk="1" hangingPunct="1"/>
            <a:r>
              <a:rPr lang="en-US"/>
              <a:t>The success of any recompilation is based on the exact dependency. If a referenced view is re-created, any object that is dependent on the view needs to be recompiled. The success of the recompilation depends on the columns that the view now contains, as well as the columns that the dependent objects require for their execution. If the required columns are not part of the new view, then the object remains invalid.</a:t>
            </a:r>
          </a:p>
        </p:txBody>
      </p:sp>
      <p:sp>
        <p:nvSpPr>
          <p:cNvPr id="7782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421C3F4-874A-4FB1-AD53-13A1D6546A2A}" type="slidenum">
              <a:rPr lang="en-US" smtClean="0">
                <a:solidFill>
                  <a:srgbClr val="000000"/>
                </a:solidFill>
              </a:rPr>
              <a:pPr>
                <a:defRPr/>
              </a:pPr>
              <a:t>502</a:t>
            </a:fld>
            <a:endParaRPr lang="en-US">
              <a:solidFill>
                <a:srgbClr val="000000"/>
              </a:solidFill>
            </a:endParaRPr>
          </a:p>
        </p:txBody>
      </p:sp>
    </p:spTree>
    <p:extLst>
      <p:ext uri="{BB962C8B-B14F-4D97-AF65-F5344CB8AC3E}">
        <p14:creationId xmlns:p14="http://schemas.microsoft.com/office/powerpoint/2010/main" val="185257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PL/SQL and the PL/SQL programming constructs. You also learn about the benefits of PL/SQL.</a:t>
            </a:r>
          </a:p>
        </p:txBody>
      </p:sp>
      <p:sp>
        <p:nvSpPr>
          <p:cNvPr id="33795" name="Slide Image Placeholder 6"/>
          <p:cNvSpPr>
            <a:spLocks noGrp="1" noRot="1" noChangeAspect="1" noTextEdit="1"/>
          </p:cNvSpPr>
          <p:nvPr>
            <p:ph type="sldImg"/>
          </p:nvPr>
        </p:nvSpPr>
        <p:spPr>
          <a:ln/>
        </p:spPr>
      </p:sp>
      <p:sp>
        <p:nvSpPr>
          <p:cNvPr id="337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52D9151-EB85-42D1-AA21-A2830A43F6C3}" type="slidenum">
              <a:rPr lang="en-US" smtClean="0">
                <a:solidFill>
                  <a:srgbClr val="000000"/>
                </a:solidFill>
              </a:rPr>
              <a:pPr eaLnBrk="1" hangingPunct="1"/>
              <a:t>8</a:t>
            </a:fld>
            <a:endParaRPr lang="en-US">
              <a:solidFill>
                <a:srgbClr val="000000"/>
              </a:solidFill>
            </a:endParaRPr>
          </a:p>
        </p:txBody>
      </p:sp>
    </p:spTree>
    <p:extLst>
      <p:ext uri="{BB962C8B-B14F-4D97-AF65-F5344CB8AC3E}">
        <p14:creationId xmlns:p14="http://schemas.microsoft.com/office/powerpoint/2010/main" val="1255389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Rectangle 2"/>
          <p:cNvSpPr>
            <a:spLocks noGrp="1" noRot="1" noChangeAspect="1" noChangeArrowheads="1" noTextEdit="1"/>
          </p:cNvSpPr>
          <p:nvPr>
            <p:ph type="sldImg"/>
          </p:nvPr>
        </p:nvSpPr>
        <p:spPr>
          <a:ln/>
        </p:spPr>
      </p:sp>
      <p:sp>
        <p:nvSpPr>
          <p:cNvPr id="1756163" name="Rectangle 3"/>
          <p:cNvSpPr>
            <a:spLocks noGrp="1" noChangeArrowheads="1"/>
          </p:cNvSpPr>
          <p:nvPr>
            <p:ph type="body" idx="1"/>
          </p:nvPr>
        </p:nvSpPr>
        <p:spPr>
          <a:noFill/>
          <a:ln/>
        </p:spPr>
        <p:txBody>
          <a:bodyPr/>
          <a:lstStyle/>
          <a:p>
            <a:pPr lvl="1" eaLnBrk="1" hangingPunct="1"/>
            <a:r>
              <a:rPr lang="en-US"/>
              <a:t>In any programming language, converting one data type to another is a common requirement. PL/SQL can handle such conversions with scalar data types. Data type conversions can be of two types:</a:t>
            </a:r>
          </a:p>
          <a:p>
            <a:pPr lvl="1" eaLnBrk="1" hangingPunct="1">
              <a:lnSpc>
                <a:spcPct val="95000"/>
              </a:lnSpc>
            </a:pPr>
            <a:r>
              <a:rPr lang="en-US" b="1"/>
              <a:t>Implicit conversions:</a:t>
            </a:r>
            <a:r>
              <a:rPr lang="en-US"/>
              <a:t> PL/SQL attempts to convert data types dynamically if they are mixed in a statement. Consider the following example:</a:t>
            </a:r>
          </a:p>
          <a:p>
            <a:pPr lvl="4" eaLnBrk="1" hangingPunct="1">
              <a:lnSpc>
                <a:spcPct val="95000"/>
              </a:lnSpc>
            </a:pPr>
            <a:r>
              <a:rPr lang="en-US"/>
              <a:t>DECLARE</a:t>
            </a:r>
          </a:p>
          <a:p>
            <a:pPr lvl="4" eaLnBrk="1" hangingPunct="1">
              <a:lnSpc>
                <a:spcPct val="95000"/>
              </a:lnSpc>
            </a:pPr>
            <a:r>
              <a:rPr lang="en-US"/>
              <a:t> v_salary NUMBER(6):=6000;</a:t>
            </a:r>
          </a:p>
          <a:p>
            <a:pPr lvl="4" eaLnBrk="1" hangingPunct="1">
              <a:lnSpc>
                <a:spcPct val="95000"/>
              </a:lnSpc>
            </a:pPr>
            <a:r>
              <a:rPr lang="en-US"/>
              <a:t> v_sal_hike VARCHAR2(5):='1000';</a:t>
            </a:r>
          </a:p>
          <a:p>
            <a:pPr lvl="4" eaLnBrk="1" hangingPunct="1">
              <a:lnSpc>
                <a:spcPct val="95000"/>
              </a:lnSpc>
            </a:pPr>
            <a:r>
              <a:rPr lang="en-US"/>
              <a:t> v_total_salary v_salary%TYPE;</a:t>
            </a:r>
          </a:p>
          <a:p>
            <a:pPr lvl="4" eaLnBrk="1" hangingPunct="1">
              <a:lnSpc>
                <a:spcPct val="95000"/>
              </a:lnSpc>
            </a:pPr>
            <a:r>
              <a:rPr lang="en-US"/>
              <a:t>BEGIN</a:t>
            </a:r>
          </a:p>
          <a:p>
            <a:pPr lvl="4" eaLnBrk="1" hangingPunct="1">
              <a:lnSpc>
                <a:spcPct val="95000"/>
              </a:lnSpc>
            </a:pPr>
            <a:r>
              <a:rPr lang="en-US"/>
              <a:t> v_total_salary:=v_salary + v_sal_hike;</a:t>
            </a:r>
          </a:p>
          <a:p>
            <a:pPr lvl="4" eaLnBrk="1" hangingPunct="1">
              <a:lnSpc>
                <a:spcPct val="95000"/>
              </a:lnSpc>
            </a:pPr>
            <a:r>
              <a:rPr lang="en-US"/>
              <a:t>END;</a:t>
            </a:r>
            <a:br>
              <a:rPr lang="en-US"/>
            </a:br>
            <a:r>
              <a:rPr lang="en-US"/>
              <a:t>/</a:t>
            </a:r>
          </a:p>
          <a:p>
            <a:pPr lvl="1" eaLnBrk="1" hangingPunct="1">
              <a:lnSpc>
                <a:spcPct val="95000"/>
              </a:lnSpc>
            </a:pPr>
            <a:r>
              <a:rPr lang="en-US"/>
              <a:t>In this example, the </a:t>
            </a:r>
            <a:r>
              <a:rPr lang="en-US">
                <a:latin typeface="Courier New" pitchFamily="49" charset="0"/>
              </a:rPr>
              <a:t>sal_hike</a:t>
            </a:r>
            <a:r>
              <a:rPr lang="en-US"/>
              <a:t> variable is of the </a:t>
            </a:r>
            <a:r>
              <a:rPr lang="en-US">
                <a:latin typeface="Courier New" pitchFamily="49" charset="0"/>
              </a:rPr>
              <a:t>VARCHAR2</a:t>
            </a:r>
            <a:r>
              <a:rPr lang="en-US"/>
              <a:t> type. When calculating the total salary, PL/SQL first converts </a:t>
            </a:r>
            <a:r>
              <a:rPr lang="en-US">
                <a:latin typeface="Courier New" pitchFamily="49" charset="0"/>
              </a:rPr>
              <a:t>sal_hike</a:t>
            </a:r>
            <a:r>
              <a:rPr lang="en-US"/>
              <a:t> to </a:t>
            </a:r>
            <a:r>
              <a:rPr lang="en-US">
                <a:latin typeface="Courier New" pitchFamily="49" charset="0"/>
              </a:rPr>
              <a:t>NUMBER</a:t>
            </a:r>
            <a:r>
              <a:rPr lang="en-US"/>
              <a:t>, and then performs the operation. The result is of the </a:t>
            </a:r>
            <a:r>
              <a:rPr lang="en-US">
                <a:latin typeface="Courier New" pitchFamily="49" charset="0"/>
              </a:rPr>
              <a:t>NUMBER</a:t>
            </a:r>
            <a:r>
              <a:rPr lang="en-US"/>
              <a:t> type. </a:t>
            </a:r>
          </a:p>
          <a:p>
            <a:pPr lvl="1" eaLnBrk="1" hangingPunct="1">
              <a:lnSpc>
                <a:spcPct val="95000"/>
              </a:lnSpc>
            </a:pPr>
            <a:r>
              <a:rPr lang="en-US"/>
              <a:t>Implicit conversions can be between: </a:t>
            </a:r>
          </a:p>
          <a:p>
            <a:pPr lvl="2" eaLnBrk="1" hangingPunct="1">
              <a:lnSpc>
                <a:spcPct val="95000"/>
              </a:lnSpc>
            </a:pPr>
            <a:r>
              <a:rPr lang="en-US"/>
              <a:t>Characters and numbers</a:t>
            </a:r>
          </a:p>
          <a:p>
            <a:pPr lvl="2" eaLnBrk="1" hangingPunct="1">
              <a:lnSpc>
                <a:spcPct val="95000"/>
              </a:lnSpc>
            </a:pPr>
            <a:r>
              <a:rPr lang="en-US"/>
              <a:t>Characters and dates</a:t>
            </a:r>
          </a:p>
        </p:txBody>
      </p:sp>
      <p:sp>
        <p:nvSpPr>
          <p:cNvPr id="47108" name="Rectangle 4"/>
          <p:cNvSpPr>
            <a:spLocks noChangeArrowheads="1"/>
          </p:cNvSpPr>
          <p:nvPr/>
        </p:nvSpPr>
        <p:spPr bwMode="auto">
          <a:xfrm>
            <a:off x="655833" y="8854396"/>
            <a:ext cx="6200161" cy="3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422" tIns="46121" rIns="95422" bIns="46121" anchor="ctr"/>
          <a:lstStyle/>
          <a:p>
            <a:pPr defTabSz="932136" eaLnBrk="0" hangingPunct="0">
              <a:spcBef>
                <a:spcPct val="50000"/>
              </a:spcBef>
              <a:defRPr/>
            </a:pPr>
            <a:endParaRPr lang="en-US" sz="2400">
              <a:solidFill>
                <a:srgbClr val="000000"/>
              </a:solidFill>
              <a:latin typeface="Times New Roman" pitchFamily="18" charset="0"/>
              <a:cs typeface="+mn-cs"/>
            </a:endParaRPr>
          </a:p>
        </p:txBody>
      </p:sp>
      <p:sp>
        <p:nvSpPr>
          <p:cNvPr id="47109"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3E197B8-4D65-4103-880A-EED7D53FAA6C}" type="slidenum">
              <a:rPr lang="en-US" smtClean="0">
                <a:solidFill>
                  <a:srgbClr val="000000"/>
                </a:solidFill>
              </a:rPr>
              <a:pPr eaLnBrk="1" hangingPunct="1">
                <a:defRPr/>
              </a:pPr>
              <a:t>53</a:t>
            </a:fld>
            <a:endParaRPr lang="en-US">
              <a:solidFill>
                <a:srgbClr val="000000"/>
              </a:solidFill>
            </a:endParaRPr>
          </a:p>
        </p:txBody>
      </p:sp>
    </p:spTree>
    <p:extLst>
      <p:ext uri="{BB962C8B-B14F-4D97-AF65-F5344CB8AC3E}">
        <p14:creationId xmlns:p14="http://schemas.microsoft.com/office/powerpoint/2010/main" val="1904786959"/>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Rot="1" noChangeAspect="1" noChangeArrowheads="1" noTextEdit="1"/>
          </p:cNvSpPr>
          <p:nvPr>
            <p:ph type="sldImg"/>
          </p:nvPr>
        </p:nvSpPr>
        <p:spPr>
          <a:ln/>
        </p:spPr>
      </p:sp>
      <p:sp>
        <p:nvSpPr>
          <p:cNvPr id="890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recompilation of dependent objects is successful if: </a:t>
            </a:r>
          </a:p>
          <a:p>
            <a:pPr lvl="2" eaLnBrk="1" hangingPunct="1"/>
            <a:r>
              <a:rPr lang="en-US"/>
              <a:t>New columns are added to a referenced table</a:t>
            </a:r>
          </a:p>
          <a:p>
            <a:pPr lvl="2" eaLnBrk="1" hangingPunct="1"/>
            <a:r>
              <a:rPr lang="en-US"/>
              <a:t>All </a:t>
            </a:r>
            <a:r>
              <a:rPr lang="en-US">
                <a:latin typeface="Courier New" pitchFamily="49" charset="0"/>
              </a:rPr>
              <a:t>INSERT</a:t>
            </a:r>
            <a:r>
              <a:rPr lang="en-US"/>
              <a:t> statements include a column list</a:t>
            </a:r>
          </a:p>
          <a:p>
            <a:pPr lvl="2" eaLnBrk="1" hangingPunct="1"/>
            <a:r>
              <a:rPr lang="en-US"/>
              <a:t>No new column is defined as </a:t>
            </a:r>
            <a:r>
              <a:rPr lang="en-US">
                <a:latin typeface="Courier New" pitchFamily="49" charset="0"/>
              </a:rPr>
              <a:t>NOT</a:t>
            </a:r>
            <a:r>
              <a:rPr lang="en-US"/>
              <a:t> </a:t>
            </a:r>
            <a:r>
              <a:rPr lang="en-US">
                <a:latin typeface="Courier New" pitchFamily="49" charset="0"/>
              </a:rPr>
              <a:t>NULL</a:t>
            </a:r>
            <a:endParaRPr lang="en-US"/>
          </a:p>
          <a:p>
            <a:pPr lvl="1" eaLnBrk="1" hangingPunct="1"/>
            <a:r>
              <a:rPr lang="en-US"/>
              <a:t>When a private table is referenced by a dependent procedure and the private table is dropped, the status of the dependent procedure becomes invalid. When the procedure is recompiled (either explicitly or implicitly) and a public table exists, the procedure can recompile successfully but is now dependent on the public table. The recompilation is successful only if the public table contains the columns that the procedure requires; otherwise, the status of the procedure remains invalid.</a:t>
            </a:r>
          </a:p>
        </p:txBody>
      </p:sp>
      <p:sp>
        <p:nvSpPr>
          <p:cNvPr id="7885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974EAA7-998F-47BC-94FD-311DF813C2EC}" type="slidenum">
              <a:rPr lang="en-US" smtClean="0">
                <a:solidFill>
                  <a:srgbClr val="000000"/>
                </a:solidFill>
              </a:rPr>
              <a:pPr>
                <a:defRPr/>
              </a:pPr>
              <a:t>503</a:t>
            </a:fld>
            <a:endParaRPr lang="en-US">
              <a:solidFill>
                <a:srgbClr val="000000"/>
              </a:solidFill>
            </a:endParaRPr>
          </a:p>
        </p:txBody>
      </p:sp>
    </p:spTree>
    <p:extLst>
      <p:ext uri="{BB962C8B-B14F-4D97-AF65-F5344CB8AC3E}">
        <p14:creationId xmlns:p14="http://schemas.microsoft.com/office/powerpoint/2010/main" val="48653366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Rot="1" noChangeAspect="1" noChangeArrowheads="1" noTextEdit="1"/>
          </p:cNvSpPr>
          <p:nvPr>
            <p:ph type="sldImg"/>
          </p:nvPr>
        </p:nvSpPr>
        <p:spPr>
          <a:ln/>
        </p:spPr>
      </p:sp>
      <p:sp>
        <p:nvSpPr>
          <p:cNvPr id="901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minimize recompilation failure by following the guidelines that are shown in the slide.</a:t>
            </a:r>
          </a:p>
        </p:txBody>
      </p:sp>
      <p:sp>
        <p:nvSpPr>
          <p:cNvPr id="7987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61860E5-9A74-429B-A59F-6BBC6D7A7CA1}" type="slidenum">
              <a:rPr lang="en-US" smtClean="0">
                <a:solidFill>
                  <a:srgbClr val="000000"/>
                </a:solidFill>
              </a:rPr>
              <a:pPr>
                <a:defRPr/>
              </a:pPr>
              <a:t>504</a:t>
            </a:fld>
            <a:endParaRPr lang="en-US">
              <a:solidFill>
                <a:srgbClr val="000000"/>
              </a:solidFill>
            </a:endParaRPr>
          </a:p>
        </p:txBody>
      </p:sp>
    </p:spTree>
    <p:extLst>
      <p:ext uri="{BB962C8B-B14F-4D97-AF65-F5344CB8AC3E}">
        <p14:creationId xmlns:p14="http://schemas.microsoft.com/office/powerpoint/2010/main" val="607364220"/>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simplify dependency management with packages when referencing a package procedure or function from a stand-alone procedure or function.</a:t>
            </a:r>
          </a:p>
          <a:p>
            <a:pPr lvl="2" eaLnBrk="1" hangingPunct="1"/>
            <a:r>
              <a:rPr lang="en-US"/>
              <a:t>If the package body changes and the package specification does not change, then the stand-alone procedure that references a package construct remains valid.</a:t>
            </a:r>
          </a:p>
          <a:p>
            <a:pPr lvl="2" eaLnBrk="1" hangingPunct="1"/>
            <a:r>
              <a:rPr lang="en-US"/>
              <a:t>If the package specification changes, then the outside procedure referencing a package construct is invalidated, as is the package body.</a:t>
            </a:r>
          </a:p>
        </p:txBody>
      </p:sp>
      <p:sp>
        <p:nvSpPr>
          <p:cNvPr id="8090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6D4F44A-BC82-4E89-821F-2DBDE56A530C}" type="slidenum">
              <a:rPr lang="en-US" smtClean="0">
                <a:solidFill>
                  <a:srgbClr val="000000"/>
                </a:solidFill>
              </a:rPr>
              <a:pPr>
                <a:defRPr/>
              </a:pPr>
              <a:t>505</a:t>
            </a:fld>
            <a:endParaRPr lang="en-US">
              <a:solidFill>
                <a:srgbClr val="000000"/>
              </a:solidFill>
            </a:endParaRPr>
          </a:p>
        </p:txBody>
      </p:sp>
    </p:spTree>
    <p:extLst>
      <p:ext uri="{BB962C8B-B14F-4D97-AF65-F5344CB8AC3E}">
        <p14:creationId xmlns:p14="http://schemas.microsoft.com/office/powerpoint/2010/main" val="206371918"/>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Rot="1" noChangeAspect="1" noChangeArrowheads="1" noTextEdit="1"/>
          </p:cNvSpPr>
          <p:nvPr>
            <p:ph type="sldImg"/>
          </p:nvPr>
        </p:nvSpPr>
        <p:spPr>
          <a:ln/>
        </p:spPr>
      </p:sp>
      <p:sp>
        <p:nvSpPr>
          <p:cNvPr id="921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a stand-alone procedure that is referenced within the package changes, then the entire package body is invalidated, but the package specification remains valid. Therefore, it is recommended that you bring the procedure into the package.</a:t>
            </a:r>
          </a:p>
        </p:txBody>
      </p:sp>
      <p:sp>
        <p:nvSpPr>
          <p:cNvPr id="8192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21A984D8-EEA7-4F4E-93FB-44E7867E4BBD}" type="slidenum">
              <a:rPr lang="en-US" smtClean="0">
                <a:solidFill>
                  <a:srgbClr val="000000"/>
                </a:solidFill>
              </a:rPr>
              <a:pPr>
                <a:defRPr/>
              </a:pPr>
              <a:t>506</a:t>
            </a:fld>
            <a:endParaRPr lang="en-US">
              <a:solidFill>
                <a:srgbClr val="000000"/>
              </a:solidFill>
            </a:endParaRPr>
          </a:p>
        </p:txBody>
      </p:sp>
    </p:spTree>
    <p:extLst>
      <p:ext uri="{BB962C8B-B14F-4D97-AF65-F5344CB8AC3E}">
        <p14:creationId xmlns:p14="http://schemas.microsoft.com/office/powerpoint/2010/main" val="1349871447"/>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Rot="1" noChangeAspect="1" noChangeArrowheads="1" noTextEdit="1"/>
          </p:cNvSpPr>
          <p:nvPr>
            <p:ph type="sldImg"/>
          </p:nvPr>
        </p:nvSpPr>
        <p:spPr>
          <a:ln/>
        </p:spPr>
      </p:sp>
      <p:sp>
        <p:nvSpPr>
          <p:cNvPr id="931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Avoid disrupting production by keeping track of dependent procedures and recompiling them manually as soon as possible after the definition of a database object changes.</a:t>
            </a:r>
          </a:p>
        </p:txBody>
      </p:sp>
      <p:sp>
        <p:nvSpPr>
          <p:cNvPr id="8397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49AB2835-EB22-4C89-AE1A-CAA1168E0437}" type="slidenum">
              <a:rPr lang="en-US" smtClean="0">
                <a:solidFill>
                  <a:srgbClr val="000000"/>
                </a:solidFill>
              </a:rPr>
              <a:pPr>
                <a:defRPr/>
              </a:pPr>
              <a:t>507</a:t>
            </a:fld>
            <a:endParaRPr lang="en-US">
              <a:solidFill>
                <a:srgbClr val="000000"/>
              </a:solidFill>
            </a:endParaRPr>
          </a:p>
        </p:txBody>
      </p:sp>
    </p:spTree>
    <p:extLst>
      <p:ext uri="{BB962C8B-B14F-4D97-AF65-F5344CB8AC3E}">
        <p14:creationId xmlns:p14="http://schemas.microsoft.com/office/powerpoint/2010/main" val="893343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Rot="1" noChangeAspect="1" noChangeArrowheads="1" noTextEdit="1"/>
          </p:cNvSpPr>
          <p:nvPr>
            <p:ph type="sldImg"/>
          </p:nvPr>
        </p:nvSpPr>
        <p:spPr>
          <a:ln/>
        </p:spPr>
      </p:sp>
      <p:sp>
        <p:nvSpPr>
          <p:cNvPr id="1757187" name="Rectangle 3"/>
          <p:cNvSpPr>
            <a:spLocks noGrp="1" noChangeArrowheads="1"/>
          </p:cNvSpPr>
          <p:nvPr>
            <p:ph type="body" idx="1"/>
          </p:nvPr>
        </p:nvSpPr>
        <p:spPr>
          <a:noFill/>
          <a:ln/>
        </p:spPr>
        <p:txBody>
          <a:bodyPr/>
          <a:lstStyle/>
          <a:p>
            <a:pPr lvl="1" eaLnBrk="1" hangingPunct="1"/>
            <a:r>
              <a:rPr lang="en-US"/>
              <a:t>Note the three examples of implicit and explicit conversions of the </a:t>
            </a:r>
            <a:r>
              <a:rPr lang="en-US">
                <a:latin typeface="Courier New" pitchFamily="49" charset="0"/>
              </a:rPr>
              <a:t>DATE</a:t>
            </a:r>
            <a:r>
              <a:rPr lang="en-US"/>
              <a:t> data type in the slide:</a:t>
            </a:r>
          </a:p>
          <a:p>
            <a:pPr lvl="2" eaLnBrk="1" hangingPunct="1">
              <a:buFont typeface="Times New Roman" pitchFamily="18" charset="0"/>
              <a:buNone/>
            </a:pPr>
            <a:r>
              <a:rPr lang="en-US"/>
              <a:t>1.	Because the string literal being assigned to </a:t>
            </a:r>
            <a:r>
              <a:rPr lang="en-US">
                <a:latin typeface="Courier New" pitchFamily="49" charset="0"/>
              </a:rPr>
              <a:t>date_of_joining</a:t>
            </a:r>
            <a:r>
              <a:rPr lang="en-US"/>
              <a:t> is in the default format, this example performs implicit conversion and assigns the specified date to </a:t>
            </a:r>
            <a:r>
              <a:rPr lang="en-US">
                <a:latin typeface="Courier New" pitchFamily="49" charset="0"/>
              </a:rPr>
              <a:t>date_of_joining</a:t>
            </a:r>
            <a:r>
              <a:rPr lang="en-US"/>
              <a:t>. </a:t>
            </a:r>
          </a:p>
          <a:p>
            <a:pPr lvl="2" eaLnBrk="1" hangingPunct="1">
              <a:buFont typeface="Times New Roman" pitchFamily="18" charset="0"/>
              <a:buNone/>
            </a:pPr>
            <a:r>
              <a:rPr lang="en-US"/>
              <a:t>2.	The PL/SQL returns an error because the date that is being assigned is not in the default format.</a:t>
            </a:r>
          </a:p>
          <a:p>
            <a:pPr lvl="2" eaLnBrk="1" hangingPunct="1">
              <a:buFont typeface="Times New Roman" pitchFamily="18" charset="0"/>
              <a:buNone/>
            </a:pPr>
            <a:r>
              <a:rPr lang="en-US"/>
              <a:t>3.	The </a:t>
            </a:r>
            <a:r>
              <a:rPr lang="en-US">
                <a:latin typeface="Courier New" pitchFamily="49" charset="0"/>
              </a:rPr>
              <a:t>TO_DATE</a:t>
            </a:r>
            <a:r>
              <a:rPr lang="en-US"/>
              <a:t> function is used to explicitly convert the given date in a particular format and assign it to the </a:t>
            </a:r>
            <a:r>
              <a:rPr lang="en-US">
                <a:latin typeface="Courier New" pitchFamily="49" charset="0"/>
              </a:rPr>
              <a:t>DATE</a:t>
            </a:r>
            <a:r>
              <a:rPr lang="en-US"/>
              <a:t> data type variable </a:t>
            </a:r>
            <a:r>
              <a:rPr lang="en-US">
                <a:latin typeface="Courier New" pitchFamily="49" charset="0"/>
              </a:rPr>
              <a:t>date_of_joining</a:t>
            </a:r>
            <a:r>
              <a:rPr lang="en-US"/>
              <a:t>.</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275A30CE-EC6F-4470-8900-324DE53D3F98}" type="slidenum">
              <a:rPr lang="en-US" smtClean="0">
                <a:solidFill>
                  <a:srgbClr val="000000"/>
                </a:solidFill>
              </a:rPr>
              <a:pPr eaLnBrk="1" hangingPunct="1">
                <a:defRPr/>
              </a:pPr>
              <a:t>54</a:t>
            </a:fld>
            <a:endParaRPr lang="en-US">
              <a:solidFill>
                <a:srgbClr val="000000"/>
              </a:solidFill>
            </a:endParaRPr>
          </a:p>
        </p:txBody>
      </p:sp>
    </p:spTree>
    <p:extLst>
      <p:ext uri="{BB962C8B-B14F-4D97-AF65-F5344CB8AC3E}">
        <p14:creationId xmlns:p14="http://schemas.microsoft.com/office/powerpoint/2010/main" val="1011052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Rectangle 1026"/>
          <p:cNvSpPr>
            <a:spLocks noGrp="1" noRot="1" noChangeAspect="1" noChangeArrowheads="1" noTextEdit="1"/>
          </p:cNvSpPr>
          <p:nvPr>
            <p:ph type="sldImg"/>
          </p:nvPr>
        </p:nvSpPr>
        <p:spPr>
          <a:ln/>
        </p:spPr>
      </p:sp>
      <p:sp>
        <p:nvSpPr>
          <p:cNvPr id="1758211" name="Rectangle 1027"/>
          <p:cNvSpPr>
            <a:spLocks noGrp="1" noChangeArrowheads="1"/>
          </p:cNvSpPr>
          <p:nvPr>
            <p:ph type="body" idx="1"/>
          </p:nvPr>
        </p:nvSpPr>
        <p:spPr>
          <a:noFill/>
          <a:ln/>
        </p:spPr>
        <p:txBody>
          <a:bodyPr/>
          <a:lstStyle/>
          <a:p>
            <a:pPr eaLnBrk="1" hangingPunct="1"/>
            <a:endParaRPr lang="en-US"/>
          </a:p>
        </p:txBody>
      </p:sp>
      <p:sp>
        <p:nvSpPr>
          <p:cNvPr id="49156"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899DFFD-BABA-430D-8E91-E6F997620920}" type="slidenum">
              <a:rPr lang="en-US" smtClean="0">
                <a:solidFill>
                  <a:srgbClr val="000000"/>
                </a:solidFill>
              </a:rPr>
              <a:pPr eaLnBrk="1" hangingPunct="1">
                <a:defRPr/>
              </a:pPr>
              <a:t>55</a:t>
            </a:fld>
            <a:endParaRPr lang="en-US">
              <a:solidFill>
                <a:srgbClr val="000000"/>
              </a:solidFill>
            </a:endParaRPr>
          </a:p>
        </p:txBody>
      </p:sp>
    </p:spTree>
    <p:extLst>
      <p:ext uri="{BB962C8B-B14F-4D97-AF65-F5344CB8AC3E}">
        <p14:creationId xmlns:p14="http://schemas.microsoft.com/office/powerpoint/2010/main" val="6746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Rectangle 2"/>
          <p:cNvSpPr>
            <a:spLocks noGrp="1" noRot="1" noChangeAspect="1" noChangeArrowheads="1" noTextEdit="1"/>
          </p:cNvSpPr>
          <p:nvPr>
            <p:ph type="sldImg"/>
          </p:nvPr>
        </p:nvSpPr>
        <p:spPr>
          <a:ln/>
        </p:spPr>
      </p:sp>
      <p:sp>
        <p:nvSpPr>
          <p:cNvPr id="1759235" name="Rectangle 3"/>
          <p:cNvSpPr>
            <a:spLocks noGrp="1" noChangeArrowheads="1"/>
          </p:cNvSpPr>
          <p:nvPr>
            <p:ph type="body" idx="1"/>
          </p:nvPr>
        </p:nvSpPr>
        <p:spPr>
          <a:noFill/>
          <a:ln/>
        </p:spPr>
        <p:txBody>
          <a:bodyPr/>
          <a:lstStyle/>
          <a:p>
            <a:pPr lvl="1" eaLnBrk="1" hangingPunct="1"/>
            <a:r>
              <a:rPr lang="en-US"/>
              <a:t>Being procedural gives PL/SQL the ability to nest statements. You can nest blocks wherever an executable statement is allowed, thus making the nested block a statement. If your executable section has code for many logically related functionalities to support multiple business requirements, you can divide the executable section into smaller blocks. The exception section can also contain nested blocks.</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81FA794-7230-452D-9B98-25492F7F49EC}" type="slidenum">
              <a:rPr lang="en-US" smtClean="0">
                <a:solidFill>
                  <a:srgbClr val="000000"/>
                </a:solidFill>
              </a:rPr>
              <a:pPr eaLnBrk="1" hangingPunct="1">
                <a:defRPr/>
              </a:pPr>
              <a:t>56</a:t>
            </a:fld>
            <a:endParaRPr lang="en-US">
              <a:solidFill>
                <a:srgbClr val="000000"/>
              </a:solidFill>
            </a:endParaRPr>
          </a:p>
        </p:txBody>
      </p:sp>
    </p:spTree>
    <p:extLst>
      <p:ext uri="{BB962C8B-B14F-4D97-AF65-F5344CB8AC3E}">
        <p14:creationId xmlns:p14="http://schemas.microsoft.com/office/powerpoint/2010/main" val="144095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Rectangle 2"/>
          <p:cNvSpPr>
            <a:spLocks noGrp="1" noRot="1" noChangeAspect="1" noChangeArrowheads="1" noTextEdit="1"/>
          </p:cNvSpPr>
          <p:nvPr>
            <p:ph type="sldImg"/>
          </p:nvPr>
        </p:nvSpPr>
        <p:spPr>
          <a:ln/>
        </p:spPr>
      </p:sp>
      <p:sp>
        <p:nvSpPr>
          <p:cNvPr id="1760259" name="Rectangle 3"/>
          <p:cNvSpPr>
            <a:spLocks noGrp="1" noChangeArrowheads="1"/>
          </p:cNvSpPr>
          <p:nvPr>
            <p:ph type="body" idx="1"/>
          </p:nvPr>
        </p:nvSpPr>
        <p:spPr>
          <a:noFill/>
          <a:ln/>
        </p:spPr>
        <p:txBody>
          <a:bodyPr/>
          <a:lstStyle/>
          <a:p>
            <a:pPr lvl="1" eaLnBrk="1" hangingPunct="1"/>
            <a:r>
              <a:rPr lang="en-US"/>
              <a:t>The example shown in the slide has an outer (parent) block and a nested (child) block. The </a:t>
            </a:r>
            <a:r>
              <a:rPr lang="en-US">
                <a:latin typeface="Courier New" pitchFamily="49" charset="0"/>
              </a:rPr>
              <a:t>v_outer_variable</a:t>
            </a:r>
            <a:r>
              <a:rPr lang="en-US"/>
              <a:t> variable is declared in the outer block and the </a:t>
            </a:r>
            <a:r>
              <a:rPr lang="en-US">
                <a:latin typeface="Courier New" pitchFamily="49" charset="0"/>
              </a:rPr>
              <a:t>v_inner_variable</a:t>
            </a:r>
            <a:r>
              <a:rPr lang="en-US"/>
              <a:t> variable is declared in the inner block. </a:t>
            </a:r>
          </a:p>
          <a:p>
            <a:pPr lvl="1" eaLnBrk="1" hangingPunct="1"/>
            <a:r>
              <a:rPr lang="en-US">
                <a:latin typeface="Courier New" pitchFamily="49" charset="0"/>
              </a:rPr>
              <a:t>v_outer_variable</a:t>
            </a:r>
            <a:r>
              <a:rPr lang="en-US"/>
              <a:t> is local to the outer block but global to the inner block. When you access this variable in the inner block, PL/SQL first looks for a local variable in the inner block with that name. There is no variable with the same name in the inner block, so PL/SQL looks for the variable in the outer block. Therefore, </a:t>
            </a:r>
            <a:r>
              <a:rPr lang="en-US">
                <a:latin typeface="Courier New" pitchFamily="49" charset="0"/>
              </a:rPr>
              <a:t>v_outer_variable</a:t>
            </a:r>
            <a:r>
              <a:rPr lang="en-US"/>
              <a:t> is considered to be the global variable for all the enclosing blocks. You can access this variable in the inner block as shown in the slide. Variables declared in a PL/SQL block are considered local to that block and global to all its subblocks.</a:t>
            </a:r>
          </a:p>
          <a:p>
            <a:pPr lvl="1" eaLnBrk="1" hangingPunct="1"/>
            <a:r>
              <a:rPr lang="en-US">
                <a:latin typeface="Courier New" pitchFamily="49" charset="0"/>
              </a:rPr>
              <a:t>v_inner_variable</a:t>
            </a:r>
            <a:r>
              <a:rPr lang="en-US"/>
              <a:t> is local to the inner block and is not global because the inner block does not have any nested blocks. This variable can be accessed only within the inner block. If PL/SQL does not find the variable declared locally, it looks upward in the declarative section of the parent blocks. PL/SQL does not look downward in the child blocks.</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7EB2CF4F-23A6-43E7-955B-5023D50FF09C}" type="slidenum">
              <a:rPr lang="en-US" smtClean="0">
                <a:solidFill>
                  <a:srgbClr val="000000"/>
                </a:solidFill>
              </a:rPr>
              <a:pPr eaLnBrk="1" hangingPunct="1">
                <a:defRPr/>
              </a:pPr>
              <a:t>57</a:t>
            </a:fld>
            <a:endParaRPr lang="en-US">
              <a:solidFill>
                <a:srgbClr val="000000"/>
              </a:solidFill>
            </a:endParaRPr>
          </a:p>
        </p:txBody>
      </p:sp>
    </p:spTree>
    <p:extLst>
      <p:ext uri="{BB962C8B-B14F-4D97-AF65-F5344CB8AC3E}">
        <p14:creationId xmlns:p14="http://schemas.microsoft.com/office/powerpoint/2010/main" val="1322852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2"/>
          <p:cNvSpPr>
            <a:spLocks noGrp="1" noRot="1" noChangeAspect="1" noChangeArrowheads="1" noTextEdit="1"/>
          </p:cNvSpPr>
          <p:nvPr>
            <p:ph type="sldImg"/>
          </p:nvPr>
        </p:nvSpPr>
        <p:spPr>
          <a:ln/>
        </p:spPr>
      </p:sp>
      <p:sp>
        <p:nvSpPr>
          <p:cNvPr id="1761283" name="Rectangle 3"/>
          <p:cNvSpPr>
            <a:spLocks noGrp="1" noChangeArrowheads="1"/>
          </p:cNvSpPr>
          <p:nvPr>
            <p:ph type="body" idx="1"/>
          </p:nvPr>
        </p:nvSpPr>
        <p:spPr>
          <a:noFill/>
          <a:ln/>
        </p:spPr>
        <p:txBody>
          <a:bodyPr/>
          <a:lstStyle/>
          <a:p>
            <a:pPr lvl="1" eaLnBrk="1" hangingPunct="1"/>
            <a:r>
              <a:rPr lang="en-US"/>
              <a:t>The output of the block shown in the slide is as follows:</a:t>
            </a:r>
          </a:p>
          <a:p>
            <a:pPr lvl="4" eaLnBrk="1" hangingPunct="1"/>
            <a:r>
              <a:rPr lang="en-US"/>
              <a:t>anonymous block completed</a:t>
            </a:r>
          </a:p>
          <a:p>
            <a:pPr lvl="4" eaLnBrk="1" hangingPunct="1"/>
            <a:r>
              <a:rPr lang="en-US"/>
              <a:t>Father's Name: Patrick</a:t>
            </a:r>
          </a:p>
          <a:p>
            <a:pPr lvl="4" eaLnBrk="1" hangingPunct="1"/>
            <a:r>
              <a:rPr lang="en-US"/>
              <a:t>Date of Birth: 12-DEC-02</a:t>
            </a:r>
          </a:p>
          <a:p>
            <a:pPr lvl="4" eaLnBrk="1" hangingPunct="1"/>
            <a:r>
              <a:rPr lang="en-US"/>
              <a:t>Child's Name: Mike</a:t>
            </a:r>
          </a:p>
          <a:p>
            <a:pPr lvl="4" eaLnBrk="1" hangingPunct="1"/>
            <a:r>
              <a:rPr lang="en-US"/>
              <a:t>Date of Birth: 20-APR-72</a:t>
            </a:r>
          </a:p>
          <a:p>
            <a:pPr lvl="1" eaLnBrk="1" hangingPunct="1"/>
            <a:r>
              <a:rPr lang="en-US"/>
              <a:t>Examine the date of birth that is printed for father and child. The output does not provide the correct information, because the scope and visibility of the variables are not applied correctly.</a:t>
            </a:r>
          </a:p>
          <a:p>
            <a:pPr lvl="2" eaLnBrk="1" hangingPunct="1"/>
            <a:r>
              <a:rPr lang="en-US"/>
              <a:t>The </a:t>
            </a:r>
            <a:r>
              <a:rPr lang="en-US" i="1"/>
              <a:t>scope</a:t>
            </a:r>
            <a:r>
              <a:rPr lang="en-US"/>
              <a:t> of a variable is the portion of the program in which the variable is declared and is accessible.</a:t>
            </a:r>
          </a:p>
          <a:p>
            <a:pPr lvl="2" eaLnBrk="1" hangingPunct="1"/>
            <a:r>
              <a:rPr lang="en-US"/>
              <a:t>The </a:t>
            </a:r>
            <a:r>
              <a:rPr lang="en-US" i="1"/>
              <a:t>visibility</a:t>
            </a:r>
            <a:r>
              <a:rPr lang="en-US"/>
              <a:t> of a variable is the portion of the program where the variable can be accessed without using a qualifier.</a:t>
            </a:r>
          </a:p>
          <a:p>
            <a:pPr lvl="1" eaLnBrk="1" hangingPunct="1"/>
            <a:r>
              <a:rPr lang="en-US" b="1"/>
              <a:t>Scope</a:t>
            </a:r>
          </a:p>
          <a:p>
            <a:pPr lvl="2" eaLnBrk="1" hangingPunct="1"/>
            <a:r>
              <a:rPr lang="en-US"/>
              <a:t>The </a:t>
            </a:r>
            <a:r>
              <a:rPr lang="en-US">
                <a:latin typeface="Courier New" pitchFamily="49" charset="0"/>
              </a:rPr>
              <a:t>v_father_name</a:t>
            </a:r>
            <a:r>
              <a:rPr lang="en-US"/>
              <a:t> variable and the first occurrence of the </a:t>
            </a:r>
            <a:r>
              <a:rPr lang="en-US">
                <a:latin typeface="Courier New" pitchFamily="49" charset="0"/>
              </a:rPr>
              <a:t>v_date_of_birth</a:t>
            </a:r>
            <a:r>
              <a:rPr lang="en-US"/>
              <a:t> variable are declared in the outer block. These variables have the scope of the block in which they are declared. Therefore, the scope of these variables is limited to the outer block.</a:t>
            </a:r>
          </a:p>
        </p:txBody>
      </p:sp>
      <p:sp>
        <p:nvSpPr>
          <p:cNvPr id="5222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72A6863F-C48F-410E-B4B4-2F18776D2C96}" type="slidenum">
              <a:rPr lang="en-US" smtClean="0">
                <a:solidFill>
                  <a:srgbClr val="000000"/>
                </a:solidFill>
              </a:rPr>
              <a:pPr eaLnBrk="1" hangingPunct="1">
                <a:defRPr/>
              </a:pPr>
              <a:t>58</a:t>
            </a:fld>
            <a:endParaRPr lang="en-US">
              <a:solidFill>
                <a:srgbClr val="000000"/>
              </a:solidFill>
            </a:endParaRPr>
          </a:p>
        </p:txBody>
      </p:sp>
    </p:spTree>
    <p:extLst>
      <p:ext uri="{BB962C8B-B14F-4D97-AF65-F5344CB8AC3E}">
        <p14:creationId xmlns:p14="http://schemas.microsoft.com/office/powerpoint/2010/main" val="1842610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Rectangle 2"/>
          <p:cNvSpPr>
            <a:spLocks noGrp="1" noRot="1" noChangeAspect="1" noChangeArrowheads="1" noTextEdit="1"/>
          </p:cNvSpPr>
          <p:nvPr>
            <p:ph type="sldImg"/>
          </p:nvPr>
        </p:nvSpPr>
        <p:spPr>
          <a:ln/>
        </p:spPr>
      </p:sp>
      <p:sp>
        <p:nvSpPr>
          <p:cNvPr id="1762307" name="Rectangle 3"/>
          <p:cNvSpPr>
            <a:spLocks noGrp="1" noChangeArrowheads="1"/>
          </p:cNvSpPr>
          <p:nvPr>
            <p:ph type="body" idx="1"/>
          </p:nvPr>
        </p:nvSpPr>
        <p:spPr>
          <a:noFill/>
          <a:ln/>
        </p:spPr>
        <p:txBody>
          <a:bodyPr/>
          <a:lstStyle/>
          <a:p>
            <a:pPr lvl="1" eaLnBrk="1" hangingPunct="1"/>
            <a:r>
              <a:rPr lang="en-US"/>
              <a:t>A </a:t>
            </a:r>
            <a:r>
              <a:rPr lang="en-US" i="1"/>
              <a:t>qualifier</a:t>
            </a:r>
            <a:r>
              <a:rPr lang="en-US"/>
              <a:t> is a label given to a block. You can use a qualifier to access the variables that have scope but are not visible. </a:t>
            </a:r>
          </a:p>
          <a:p>
            <a:pPr lvl="1" eaLnBrk="1" hangingPunct="1"/>
            <a:r>
              <a:rPr lang="en-US" b="1"/>
              <a:t>Example</a:t>
            </a:r>
          </a:p>
          <a:p>
            <a:pPr lvl="1" eaLnBrk="1" hangingPunct="1"/>
            <a:r>
              <a:rPr lang="en-US"/>
              <a:t>In the code example: </a:t>
            </a:r>
          </a:p>
          <a:p>
            <a:pPr lvl="2" eaLnBrk="1" hangingPunct="1"/>
            <a:r>
              <a:rPr lang="en-US"/>
              <a:t>The outer block is labeled </a:t>
            </a:r>
            <a:r>
              <a:rPr lang="en-US">
                <a:latin typeface="Courier New" pitchFamily="49" charset="0"/>
              </a:rPr>
              <a:t>outer</a:t>
            </a:r>
            <a:r>
              <a:rPr lang="en-US"/>
              <a:t> </a:t>
            </a:r>
          </a:p>
          <a:p>
            <a:pPr lvl="2" eaLnBrk="1" hangingPunct="1"/>
            <a:r>
              <a:rPr lang="en-US"/>
              <a:t>Within the inner block, the </a:t>
            </a:r>
            <a:r>
              <a:rPr lang="en-US">
                <a:latin typeface="Courier New" pitchFamily="49" charset="0"/>
              </a:rPr>
              <a:t>outer</a:t>
            </a:r>
            <a:r>
              <a:rPr lang="en-US"/>
              <a:t> qualifier is used to access the </a:t>
            </a:r>
            <a:r>
              <a:rPr lang="en-US">
                <a:latin typeface="Courier New" pitchFamily="49" charset="0"/>
              </a:rPr>
              <a:t>v_date_of_birth</a:t>
            </a:r>
            <a:r>
              <a:rPr lang="en-US"/>
              <a:t> variable that is declared in the outer block. Therefore, the father’s date of birth and the child’s date of birth can both be printed from within the inner block. </a:t>
            </a:r>
          </a:p>
          <a:p>
            <a:pPr lvl="2" eaLnBrk="1" hangingPunct="1"/>
            <a:r>
              <a:rPr lang="en-US"/>
              <a:t>The output of the code in the slide shows the correct information:</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b="1"/>
              <a:t>Note:</a:t>
            </a:r>
            <a:r>
              <a:rPr lang="en-US"/>
              <a:t> Labeling is not limited to the outer block. You can label any block.</a:t>
            </a:r>
          </a:p>
        </p:txBody>
      </p:sp>
      <p:pic>
        <p:nvPicPr>
          <p:cNvPr id="1762308" name="Picture 4"/>
          <p:cNvPicPr>
            <a:picLocks noChangeAspect="1" noChangeArrowheads="1"/>
          </p:cNvPicPr>
          <p:nvPr/>
        </p:nvPicPr>
        <p:blipFill>
          <a:blip r:embed="rId3"/>
          <a:srcRect/>
          <a:stretch>
            <a:fillRect/>
          </a:stretch>
        </p:blipFill>
        <p:spPr bwMode="auto">
          <a:xfrm>
            <a:off x="1757376" y="7089559"/>
            <a:ext cx="2215821" cy="1004844"/>
          </a:xfrm>
          <a:prstGeom prst="rect">
            <a:avLst/>
          </a:prstGeom>
          <a:noFill/>
          <a:ln w="9525">
            <a:solidFill>
              <a:schemeClr val="tx1"/>
            </a:solidFill>
            <a:miter lim="800000"/>
            <a:headEnd type="none" w="sm" len="sm"/>
            <a:tailEnd type="none" w="sm" len="sm"/>
          </a:ln>
        </p:spPr>
      </p:pic>
      <p:sp>
        <p:nvSpPr>
          <p:cNvPr id="5325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8397D374-3043-4B6D-8EF8-FE59CB4B5A8E}" type="slidenum">
              <a:rPr lang="en-US" smtClean="0">
                <a:solidFill>
                  <a:srgbClr val="000000"/>
                </a:solidFill>
              </a:rPr>
              <a:pPr eaLnBrk="1" hangingPunct="1">
                <a:defRPr/>
              </a:pPr>
              <a:t>59</a:t>
            </a:fld>
            <a:endParaRPr lang="en-US">
              <a:solidFill>
                <a:srgbClr val="000000"/>
              </a:solidFill>
            </a:endParaRPr>
          </a:p>
        </p:txBody>
      </p:sp>
    </p:spTree>
    <p:extLst>
      <p:ext uri="{BB962C8B-B14F-4D97-AF65-F5344CB8AC3E}">
        <p14:creationId xmlns:p14="http://schemas.microsoft.com/office/powerpoint/2010/main" val="1731154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Rot="1" noChangeAspect="1" noChangeArrowheads="1" noTextEdit="1"/>
          </p:cNvSpPr>
          <p:nvPr>
            <p:ph type="sldImg"/>
          </p:nvPr>
        </p:nvSpPr>
        <p:spPr>
          <a:ln/>
        </p:spPr>
      </p:sp>
      <p:sp>
        <p:nvSpPr>
          <p:cNvPr id="1763331" name="Rectangle 3"/>
          <p:cNvSpPr>
            <a:spLocks noGrp="1" noChangeArrowheads="1"/>
          </p:cNvSpPr>
          <p:nvPr>
            <p:ph type="body" idx="1"/>
          </p:nvPr>
        </p:nvSpPr>
        <p:spPr>
          <a:noFill/>
          <a:ln/>
        </p:spPr>
        <p:txBody>
          <a:bodyPr/>
          <a:lstStyle/>
          <a:p>
            <a:pPr lvl="1" eaLnBrk="1" hangingPunct="1"/>
            <a:r>
              <a:rPr lang="en-US"/>
              <a:t>Evaluate the PL/SQL block in the slide. Determine each of the following values according to the rules of scoping:</a:t>
            </a:r>
          </a:p>
          <a:p>
            <a:pPr lvl="2" eaLnBrk="1" hangingPunct="1">
              <a:buFont typeface="Times New Roman" pitchFamily="18" charset="0"/>
              <a:buNone/>
            </a:pPr>
            <a:r>
              <a:rPr lang="en-US"/>
              <a:t>1.	Value of </a:t>
            </a:r>
            <a:r>
              <a:rPr lang="en-US">
                <a:latin typeface="Courier New" pitchFamily="49" charset="0"/>
              </a:rPr>
              <a:t>v_message</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2.	Value of </a:t>
            </a:r>
            <a:r>
              <a:rPr lang="en-US">
                <a:latin typeface="Courier New" pitchFamily="49" charset="0"/>
              </a:rPr>
              <a:t>v_total_comp</a:t>
            </a:r>
            <a:r>
              <a:rPr lang="en-US"/>
              <a:t> at position 2</a:t>
            </a:r>
          </a:p>
          <a:p>
            <a:pPr lvl="2" eaLnBrk="1" hangingPunct="1">
              <a:buFont typeface="Times New Roman" pitchFamily="18" charset="0"/>
              <a:buNone/>
            </a:pPr>
            <a:endParaRPr lang="en-US"/>
          </a:p>
          <a:p>
            <a:pPr lvl="2" eaLnBrk="1" hangingPunct="1">
              <a:buFont typeface="Times New Roman" pitchFamily="18" charset="0"/>
              <a:buNone/>
            </a:pPr>
            <a:r>
              <a:rPr lang="en-US"/>
              <a:t>3.	Value of </a:t>
            </a:r>
            <a:r>
              <a:rPr lang="en-US">
                <a:latin typeface="Courier New" pitchFamily="49" charset="0"/>
              </a:rPr>
              <a:t>v_comm</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4.	Value of </a:t>
            </a:r>
            <a:r>
              <a:rPr lang="en-US">
                <a:latin typeface="Courier New" pitchFamily="49" charset="0"/>
              </a:rPr>
              <a:t>outer.v_comm</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5.	Value of </a:t>
            </a:r>
            <a:r>
              <a:rPr lang="en-US">
                <a:latin typeface="Courier New" pitchFamily="49" charset="0"/>
              </a:rPr>
              <a:t>v_comm</a:t>
            </a:r>
            <a:r>
              <a:rPr lang="en-US"/>
              <a:t> at position 2</a:t>
            </a:r>
          </a:p>
          <a:p>
            <a:pPr lvl="2" eaLnBrk="1" hangingPunct="1">
              <a:buFont typeface="Times New Roman" pitchFamily="18" charset="0"/>
              <a:buNone/>
            </a:pPr>
            <a:endParaRPr lang="en-US"/>
          </a:p>
          <a:p>
            <a:pPr lvl="2" eaLnBrk="1" hangingPunct="1">
              <a:buFont typeface="Times New Roman" pitchFamily="18" charset="0"/>
              <a:buNone/>
            </a:pPr>
            <a:r>
              <a:rPr lang="en-US"/>
              <a:t>6.	Value of </a:t>
            </a:r>
            <a:r>
              <a:rPr lang="en-US">
                <a:latin typeface="Courier New" pitchFamily="49" charset="0"/>
              </a:rPr>
              <a:t>v_message</a:t>
            </a:r>
            <a:r>
              <a:rPr lang="en-US"/>
              <a:t> at position 2</a:t>
            </a:r>
          </a:p>
        </p:txBody>
      </p:sp>
      <p:sp>
        <p:nvSpPr>
          <p:cNvPr id="5427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DE959BF-B48F-4736-BCDF-2F92D5D793D5}" type="slidenum">
              <a:rPr lang="en-US" smtClean="0">
                <a:solidFill>
                  <a:srgbClr val="000000"/>
                </a:solidFill>
              </a:rPr>
              <a:pPr eaLnBrk="1" hangingPunct="1">
                <a:defRPr/>
              </a:pPr>
              <a:t>60</a:t>
            </a:fld>
            <a:endParaRPr lang="en-US">
              <a:solidFill>
                <a:srgbClr val="000000"/>
              </a:solidFill>
            </a:endParaRPr>
          </a:p>
        </p:txBody>
      </p:sp>
    </p:spTree>
    <p:extLst>
      <p:ext uri="{BB962C8B-B14F-4D97-AF65-F5344CB8AC3E}">
        <p14:creationId xmlns:p14="http://schemas.microsoft.com/office/powerpoint/2010/main" val="596603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Rot="1" noChangeAspect="1" noChangeArrowheads="1" noTextEdit="1"/>
          </p:cNvSpPr>
          <p:nvPr>
            <p:ph type="sldImg"/>
          </p:nvPr>
        </p:nvSpPr>
        <p:spPr>
          <a:ln/>
        </p:spPr>
      </p:sp>
      <p:sp>
        <p:nvSpPr>
          <p:cNvPr id="1765379" name="Rectangle 3"/>
          <p:cNvSpPr>
            <a:spLocks noGrp="1" noChangeArrowheads="1"/>
          </p:cNvSpPr>
          <p:nvPr>
            <p:ph type="body" idx="1"/>
          </p:nvPr>
        </p:nvSpPr>
        <p:spPr>
          <a:noFill/>
          <a:ln/>
        </p:spPr>
        <p:txBody>
          <a:bodyPr/>
          <a:lstStyle/>
          <a:p>
            <a:pPr lvl="1" eaLnBrk="1" hangingPunct="1"/>
            <a:r>
              <a:rPr lang="en-US"/>
              <a:t>The operations in an expression are performed in a particular order depending on their precedence (priority). The following table shows the default order of operations from high priority to low priority:</a:t>
            </a:r>
          </a:p>
        </p:txBody>
      </p:sp>
      <p:graphicFrame>
        <p:nvGraphicFramePr>
          <p:cNvPr id="1765380" name="Object 4"/>
          <p:cNvGraphicFramePr>
            <a:graphicFrameLocks/>
          </p:cNvGraphicFramePr>
          <p:nvPr/>
        </p:nvGraphicFramePr>
        <p:xfrm>
          <a:off x="639914" y="6019526"/>
          <a:ext cx="5768776" cy="2098725"/>
        </p:xfrm>
        <a:graphic>
          <a:graphicData uri="http://schemas.openxmlformats.org/presentationml/2006/ole">
            <mc:AlternateContent xmlns:mc="http://schemas.openxmlformats.org/markup-compatibility/2006">
              <mc:Choice xmlns:v="urn:schemas-microsoft-com:vml" Requires="v">
                <p:oleObj spid="_x0000_s4101" name="Document" r:id="rId4" imgW="5752429" imgH="2092063" progId="Word.Document.8">
                  <p:embed/>
                </p:oleObj>
              </mc:Choice>
              <mc:Fallback>
                <p:oleObj name="Document" r:id="rId4" imgW="5752429" imgH="2092063"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14" y="6019526"/>
                        <a:ext cx="5768776" cy="20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F5B8F07-59B0-47A4-AF82-D8ED1F44413A}" type="slidenum">
              <a:rPr lang="en-US" smtClean="0">
                <a:solidFill>
                  <a:srgbClr val="000000"/>
                </a:solidFill>
              </a:rPr>
              <a:pPr eaLnBrk="1" hangingPunct="1">
                <a:defRPr/>
              </a:pPr>
              <a:t>61</a:t>
            </a:fld>
            <a:endParaRPr lang="en-US">
              <a:solidFill>
                <a:srgbClr val="000000"/>
              </a:solidFill>
            </a:endParaRPr>
          </a:p>
        </p:txBody>
      </p:sp>
    </p:spTree>
    <p:extLst>
      <p:ext uri="{BB962C8B-B14F-4D97-AF65-F5344CB8AC3E}">
        <p14:creationId xmlns:p14="http://schemas.microsoft.com/office/powerpoint/2010/main" val="954763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a:noFill/>
          <a:ln/>
        </p:spPr>
        <p:txBody>
          <a:bodyPr/>
          <a:lstStyle/>
          <a:p>
            <a:pPr lvl="1" eaLnBrk="1" hangingPunct="1"/>
            <a:r>
              <a:rPr lang="en-US"/>
              <a:t>When you are working with nulls, you can avoid some common mistakes by keeping in mind the following rules:</a:t>
            </a:r>
          </a:p>
          <a:p>
            <a:pPr lvl="2" eaLnBrk="1" hangingPunct="1"/>
            <a:r>
              <a:rPr lang="en-US"/>
              <a:t>Comparisons involving nulls always yield </a:t>
            </a:r>
            <a:r>
              <a:rPr lang="en-US">
                <a:latin typeface="Courier New" pitchFamily="49" charset="0"/>
              </a:rPr>
              <a:t>NULL</a:t>
            </a:r>
            <a:r>
              <a:rPr lang="en-US"/>
              <a:t>.</a:t>
            </a:r>
          </a:p>
          <a:p>
            <a:pPr lvl="2" eaLnBrk="1" hangingPunct="1"/>
            <a:r>
              <a:rPr lang="en-US"/>
              <a:t>Applying the logical operator </a:t>
            </a:r>
            <a:r>
              <a:rPr lang="en-US">
                <a:latin typeface="Courier New" pitchFamily="49" charset="0"/>
              </a:rPr>
              <a:t>NOT</a:t>
            </a:r>
            <a:r>
              <a:rPr lang="en-US"/>
              <a:t> to a null yields </a:t>
            </a:r>
            <a:r>
              <a:rPr lang="en-US">
                <a:latin typeface="Courier New" pitchFamily="49" charset="0"/>
              </a:rPr>
              <a:t>NULL</a:t>
            </a:r>
            <a:r>
              <a:rPr lang="en-US"/>
              <a:t>.</a:t>
            </a:r>
          </a:p>
          <a:p>
            <a:pPr lvl="2" eaLnBrk="1" hangingPunct="1"/>
            <a:r>
              <a:rPr lang="en-US"/>
              <a:t>In conditional control statements, if the condition yields </a:t>
            </a:r>
            <a:r>
              <a:rPr lang="en-US">
                <a:latin typeface="Courier New" pitchFamily="49" charset="0"/>
              </a:rPr>
              <a:t>NULL</a:t>
            </a:r>
            <a:r>
              <a:rPr lang="en-US"/>
              <a:t>, its associated sequence </a:t>
            </a:r>
            <a:br>
              <a:rPr lang="en-US"/>
            </a:br>
            <a:r>
              <a:rPr lang="en-US"/>
              <a:t>of statements is not executed.</a:t>
            </a:r>
          </a:p>
        </p:txBody>
      </p:sp>
      <p:sp>
        <p:nvSpPr>
          <p:cNvPr id="57348"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ED498A20-53D3-4996-87DF-2B3919B7EEB8}" type="slidenum">
              <a:rPr lang="en-US" smtClean="0">
                <a:solidFill>
                  <a:srgbClr val="000000"/>
                </a:solidFill>
              </a:rPr>
              <a:pPr eaLnBrk="1" hangingPunct="1">
                <a:defRPr/>
              </a:pPr>
              <a:t>62</a:t>
            </a:fld>
            <a:endParaRPr lang="en-US">
              <a:solidFill>
                <a:srgbClr val="000000"/>
              </a:solidFill>
            </a:endParaRPr>
          </a:p>
        </p:txBody>
      </p:sp>
    </p:spTree>
    <p:extLst>
      <p:ext uri="{BB962C8B-B14F-4D97-AF65-F5344CB8AC3E}">
        <p14:creationId xmlns:p14="http://schemas.microsoft.com/office/powerpoint/2010/main" val="150956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Structured Query Language (SQL) is the primary language used to access and modify data in relational databases. There are only a few SQL commands, so you can easily learn and use them.</a:t>
            </a:r>
          </a:p>
          <a:p>
            <a:pPr lvl="1"/>
            <a:r>
              <a:rPr lang="en-US"/>
              <a:t>Consider an example:</a:t>
            </a:r>
          </a:p>
          <a:p>
            <a:pPr lvl="4"/>
            <a:r>
              <a:rPr lang="en-US"/>
              <a:t>SELECT first_name, department_id, salary FROM employees;</a:t>
            </a:r>
          </a:p>
          <a:p>
            <a:pPr lvl="1"/>
            <a:r>
              <a:rPr lang="en-US"/>
              <a:t>The preceding SQL statement is simple and straightforward. However, if you want to alter any data that is retrieved in a conditional manner, you soon encounter the limitations of SQL. </a:t>
            </a:r>
          </a:p>
          <a:p>
            <a:pPr lvl="1"/>
            <a:r>
              <a:rPr lang="en-US"/>
              <a:t>Consider a slightly modified problem statement: For every employee retrieved, check the department ID and salary. Depending on the department’s performance and also the employee’s salary, you may want to provide varying bonuses to the employees.</a:t>
            </a:r>
          </a:p>
          <a:p>
            <a:pPr lvl="1"/>
            <a:r>
              <a:rPr lang="en-US"/>
              <a:t>Looking at the problem, you know that you have to execute the preceding SQL statement, collect the data, and apply logic to the data.</a:t>
            </a:r>
          </a:p>
          <a:p>
            <a:pPr lvl="2"/>
            <a:r>
              <a:rPr lang="en-US"/>
              <a:t>One solution is to write a SQL statement for each department to give bonuses to the employees in that department. Remember that you also have to check the salary component before deciding the bonus amount. This makes it a little complicated.</a:t>
            </a:r>
          </a:p>
          <a:p>
            <a:pPr lvl="2"/>
            <a:r>
              <a:rPr lang="en-US"/>
              <a:t>A more effective solution might include conditional statements. PL/SQL is designed to meet such requirements. It provides a programming extension to the already-existing SQL.</a:t>
            </a:r>
          </a:p>
        </p:txBody>
      </p:sp>
      <p:sp>
        <p:nvSpPr>
          <p:cNvPr id="34819" name="Slide Image Placeholder 9"/>
          <p:cNvSpPr>
            <a:spLocks noGrp="1" noRot="1" noChangeAspect="1" noTextEdit="1"/>
          </p:cNvSpPr>
          <p:nvPr>
            <p:ph type="sldImg"/>
          </p:nvPr>
        </p:nvSpPr>
        <p:spPr>
          <a:ln/>
        </p:spPr>
      </p:sp>
      <p:sp>
        <p:nvSpPr>
          <p:cNvPr id="348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A77012E2-DECF-4434-8458-39FC62CE3804}" type="slidenum">
              <a:rPr lang="en-US" smtClean="0">
                <a:solidFill>
                  <a:srgbClr val="000000"/>
                </a:solidFill>
              </a:rPr>
              <a:pPr eaLnBrk="1" hangingPunct="1"/>
              <a:t>9</a:t>
            </a:fld>
            <a:endParaRPr lang="en-US">
              <a:solidFill>
                <a:srgbClr val="000000"/>
              </a:solidFill>
            </a:endParaRPr>
          </a:p>
        </p:txBody>
      </p:sp>
    </p:spTree>
    <p:extLst>
      <p:ext uri="{BB962C8B-B14F-4D97-AF65-F5344CB8AC3E}">
        <p14:creationId xmlns:p14="http://schemas.microsoft.com/office/powerpoint/2010/main" val="298271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Rectangle 2"/>
          <p:cNvSpPr>
            <a:spLocks noGrp="1" noRot="1" noChangeAspect="1" noChangeArrowheads="1" noTextEdit="1"/>
          </p:cNvSpPr>
          <p:nvPr>
            <p:ph type="sldImg"/>
          </p:nvPr>
        </p:nvSpPr>
        <p:spPr>
          <a:ln/>
        </p:spPr>
      </p:sp>
      <p:sp>
        <p:nvSpPr>
          <p:cNvPr id="1767427" name="Rectangle 3"/>
          <p:cNvSpPr>
            <a:spLocks noGrp="1" noChangeArrowheads="1"/>
          </p:cNvSpPr>
          <p:nvPr>
            <p:ph type="body" idx="1"/>
          </p:nvPr>
        </p:nvSpPr>
        <p:spPr>
          <a:noFill/>
          <a:ln/>
        </p:spPr>
        <p:txBody>
          <a:bodyPr/>
          <a:lstStyle/>
          <a:p>
            <a:pPr lvl="1" eaLnBrk="1" hangingPunct="1"/>
            <a:r>
              <a:rPr lang="en-US"/>
              <a:t>Follow programming guidelines shown in the slide to produce clear code and reduce maintenance when developing a PL/SQL block.</a:t>
            </a:r>
          </a:p>
          <a:p>
            <a:pPr lvl="1" eaLnBrk="1" hangingPunct="1"/>
            <a:r>
              <a:rPr lang="en-US" b="1"/>
              <a:t>Code Conventions</a:t>
            </a:r>
          </a:p>
          <a:p>
            <a:pPr lvl="1" eaLnBrk="1" hangingPunct="1"/>
            <a:r>
              <a:rPr lang="en-US"/>
              <a:t>The following table provides guidelines for writing code in uppercase or lowercase characters to help distinguish keywords from named objects.</a:t>
            </a:r>
          </a:p>
        </p:txBody>
      </p:sp>
      <p:graphicFrame>
        <p:nvGraphicFramePr>
          <p:cNvPr id="1767428" name="Object 4"/>
          <p:cNvGraphicFramePr>
            <a:graphicFrameLocks/>
          </p:cNvGraphicFramePr>
          <p:nvPr/>
        </p:nvGraphicFramePr>
        <p:xfrm>
          <a:off x="515751" y="6324795"/>
          <a:ext cx="6036203" cy="2291109"/>
        </p:xfrm>
        <a:graphic>
          <a:graphicData uri="http://schemas.openxmlformats.org/presentationml/2006/ole">
            <mc:AlternateContent xmlns:mc="http://schemas.openxmlformats.org/markup-compatibility/2006">
              <mc:Choice xmlns:v="urn:schemas-microsoft-com:vml" Requires="v">
                <p:oleObj spid="_x0000_s5125" name="Document" r:id="rId4" imgW="5962239" imgH="2424428" progId="Word.Document.8">
                  <p:embed/>
                </p:oleObj>
              </mc:Choice>
              <mc:Fallback>
                <p:oleObj name="Document" r:id="rId4" imgW="5962239" imgH="2424428"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751" y="6324795"/>
                        <a:ext cx="6036203" cy="229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D86FE84-6A09-43AC-A981-E4372D765F42}" type="slidenum">
              <a:rPr lang="en-US" smtClean="0">
                <a:solidFill>
                  <a:srgbClr val="000000"/>
                </a:solidFill>
              </a:rPr>
              <a:pPr eaLnBrk="1" hangingPunct="1">
                <a:defRPr/>
              </a:pPr>
              <a:t>63</a:t>
            </a:fld>
            <a:endParaRPr lang="en-US">
              <a:solidFill>
                <a:srgbClr val="000000"/>
              </a:solidFill>
            </a:endParaRPr>
          </a:p>
        </p:txBody>
      </p:sp>
    </p:spTree>
    <p:extLst>
      <p:ext uri="{BB962C8B-B14F-4D97-AF65-F5344CB8AC3E}">
        <p14:creationId xmlns:p14="http://schemas.microsoft.com/office/powerpoint/2010/main" val="720987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Rectangle 2"/>
          <p:cNvSpPr>
            <a:spLocks noGrp="1" noRot="1" noChangeAspect="1" noChangeArrowheads="1" noTextEdit="1"/>
          </p:cNvSpPr>
          <p:nvPr>
            <p:ph type="sldImg"/>
          </p:nvPr>
        </p:nvSpPr>
        <p:spPr>
          <a:ln/>
        </p:spPr>
      </p:sp>
      <p:sp>
        <p:nvSpPr>
          <p:cNvPr id="1768451" name="Rectangle 3"/>
          <p:cNvSpPr>
            <a:spLocks noGrp="1" noChangeArrowheads="1"/>
          </p:cNvSpPr>
          <p:nvPr>
            <p:ph type="body" idx="1"/>
          </p:nvPr>
        </p:nvSpPr>
        <p:spPr>
          <a:noFill/>
          <a:ln/>
        </p:spPr>
        <p:txBody>
          <a:bodyPr/>
          <a:lstStyle/>
          <a:p>
            <a:pPr lvl="1" eaLnBrk="1" hangingPunct="1"/>
            <a:r>
              <a:rPr lang="en-US"/>
              <a:t>For clarity and enhanced readability, indent each level of code. To show structure, you can divide lines by using carriage returns and you can indent lines by using spaces and tabs. Compare the following </a:t>
            </a:r>
            <a:r>
              <a:rPr lang="en-US">
                <a:latin typeface="Courier New" pitchFamily="49" charset="0"/>
              </a:rPr>
              <a:t>IF</a:t>
            </a:r>
            <a:r>
              <a:rPr lang="en-US"/>
              <a:t> statements for readability:</a:t>
            </a:r>
          </a:p>
          <a:p>
            <a:pPr lvl="4" eaLnBrk="1" hangingPunct="1">
              <a:spcBef>
                <a:spcPct val="25000"/>
              </a:spcBef>
            </a:pPr>
            <a:r>
              <a:rPr lang="en-US"/>
              <a:t>IF x&gt;y THEN max:=x;ELSE max:=y;END IF;</a:t>
            </a:r>
          </a:p>
          <a:p>
            <a:pPr lvl="4" eaLnBrk="1" hangingPunct="1"/>
            <a:endParaRPr lang="en-US"/>
          </a:p>
          <a:p>
            <a:pPr lvl="4" eaLnBrk="1" hangingPunct="1">
              <a:spcBef>
                <a:spcPct val="50000"/>
              </a:spcBef>
            </a:pPr>
            <a:r>
              <a:rPr lang="en-US"/>
              <a:t>IF x &gt; y THEN</a:t>
            </a:r>
            <a:br>
              <a:rPr lang="en-US"/>
            </a:br>
            <a:r>
              <a:rPr lang="en-US"/>
              <a:t>  max := x;</a:t>
            </a:r>
            <a:br>
              <a:rPr lang="en-US"/>
            </a:br>
            <a:r>
              <a:rPr lang="en-US"/>
              <a:t>ELSE </a:t>
            </a:r>
            <a:br>
              <a:rPr lang="en-US"/>
            </a:br>
            <a:r>
              <a:rPr lang="en-US"/>
              <a:t>  max := y;</a:t>
            </a:r>
            <a:br>
              <a:rPr lang="en-US"/>
            </a:br>
            <a:r>
              <a:rPr lang="en-US"/>
              <a:t>END IF;</a:t>
            </a:r>
          </a:p>
        </p:txBody>
      </p:sp>
      <p:sp>
        <p:nvSpPr>
          <p:cNvPr id="59396"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09A69797-196D-4380-AA66-B7D2BE1EF780}" type="slidenum">
              <a:rPr lang="en-US" smtClean="0">
                <a:solidFill>
                  <a:srgbClr val="000000"/>
                </a:solidFill>
              </a:rPr>
              <a:pPr eaLnBrk="1" hangingPunct="1">
                <a:defRPr/>
              </a:pPr>
              <a:t>64</a:t>
            </a:fld>
            <a:endParaRPr lang="en-US">
              <a:solidFill>
                <a:srgbClr val="000000"/>
              </a:solidFill>
            </a:endParaRPr>
          </a:p>
        </p:txBody>
      </p:sp>
    </p:spTree>
    <p:extLst>
      <p:ext uri="{BB962C8B-B14F-4D97-AF65-F5344CB8AC3E}">
        <p14:creationId xmlns:p14="http://schemas.microsoft.com/office/powerpoint/2010/main" val="647103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Grp="1" noRot="1" noChangeAspect="1" noChangeArrowheads="1" noTextEdit="1"/>
          </p:cNvSpPr>
          <p:nvPr>
            <p:ph type="sldImg"/>
          </p:nvPr>
        </p:nvSpPr>
        <p:spPr>
          <a:ln/>
        </p:spPr>
      </p:sp>
      <p:sp>
        <p:nvSpPr>
          <p:cNvPr id="1769475" name="Rectangle 3"/>
          <p:cNvSpPr>
            <a:spLocks noGrp="1" noChangeArrowheads="1"/>
          </p:cNvSpPr>
          <p:nvPr>
            <p:ph type="body" idx="1"/>
          </p:nvPr>
        </p:nvSpPr>
        <p:spPr>
          <a:noFill/>
          <a:ln/>
        </p:spPr>
        <p:txBody>
          <a:bodyPr/>
          <a:lstStyle/>
          <a:p>
            <a:pPr lvl="1" eaLnBrk="1" hangingPunct="1"/>
            <a:r>
              <a:rPr lang="en-US"/>
              <a:t>Because PL/SQL is an extension of SQL, the general syntax rules that apply to SQL also apply to PL/SQL.</a:t>
            </a:r>
          </a:p>
          <a:p>
            <a:pPr lvl="1" eaLnBrk="1" hangingPunct="1"/>
            <a:r>
              <a:rPr lang="en-US"/>
              <a:t>A block can have any number of nested blocks defined within its executable part. Blocks defined within a block are called subblocks. You can nest blocks only in the executable part of a block. Because the exception section is also a part of the executable section, it can also contain nested blocks. Ensure correct scope and visibility of the variables when you have nested blocks. Avoid using the same identifiers in the parent and child blocks. </a:t>
            </a:r>
          </a:p>
          <a:p>
            <a:pPr lvl="1" eaLnBrk="1" hangingPunct="1"/>
            <a:r>
              <a:rPr lang="en-US"/>
              <a:t>Most of the functions available in SQL are also valid in PL/SQL expressions. Conversion functions convert a value from one data type to another. Comparison operators compare one expression with another. The result is always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Typically, you use comparison operators in conditional control statements and in the </a:t>
            </a:r>
            <a:r>
              <a:rPr lang="en-US">
                <a:latin typeface="Courier New" pitchFamily="49" charset="0"/>
              </a:rPr>
              <a:t>WHERE</a:t>
            </a:r>
            <a:r>
              <a:rPr lang="en-US"/>
              <a:t> clause of SQL data manipulation statements. The relational operators enable you to compare arbitrarily complex expressions.</a:t>
            </a:r>
          </a:p>
        </p:txBody>
      </p:sp>
      <p:sp>
        <p:nvSpPr>
          <p:cNvPr id="6042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2BA151CA-AA9E-47CE-9A95-D41E01CBBFF4}" type="slidenum">
              <a:rPr lang="en-US" smtClean="0">
                <a:solidFill>
                  <a:srgbClr val="000000"/>
                </a:solidFill>
              </a:rPr>
              <a:pPr eaLnBrk="1" hangingPunct="1">
                <a:defRPr/>
              </a:pPr>
              <a:t>65</a:t>
            </a:fld>
            <a:endParaRPr lang="en-US">
              <a:solidFill>
                <a:srgbClr val="000000"/>
              </a:solidFill>
            </a:endParaRPr>
          </a:p>
        </p:txBody>
      </p:sp>
    </p:spTree>
    <p:extLst>
      <p:ext uri="{BB962C8B-B14F-4D97-AF65-F5344CB8AC3E}">
        <p14:creationId xmlns:p14="http://schemas.microsoft.com/office/powerpoint/2010/main" val="7198968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0498" name="Slide Image Placeholder 3"/>
          <p:cNvSpPr>
            <a:spLocks noGrp="1" noRot="1" noChangeAspect="1" noTextEdit="1"/>
          </p:cNvSpPr>
          <p:nvPr>
            <p:ph type="sldImg"/>
          </p:nvPr>
        </p:nvSpPr>
        <p:spPr>
          <a:ln/>
        </p:spPr>
      </p:sp>
      <p:sp>
        <p:nvSpPr>
          <p:cNvPr id="1770499" name="Notes Placeholder 4"/>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1863903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Rot="1" noChangeAspect="1" noChangeArrowheads="1" noTextEdit="1"/>
          </p:cNvSpPr>
          <p:nvPr>
            <p:ph type="sldImg"/>
          </p:nvPr>
        </p:nvSpPr>
        <p:spPr>
          <a:ln/>
        </p:spPr>
      </p:sp>
      <p:sp>
        <p:nvSpPr>
          <p:cNvPr id="1771523" name="Rectangle 3"/>
          <p:cNvSpPr>
            <a:spLocks noGrp="1" noChangeArrowheads="1"/>
          </p:cNvSpPr>
          <p:nvPr>
            <p:ph type="body" idx="1"/>
          </p:nvPr>
        </p:nvSpPr>
        <p:spPr>
          <a:noFill/>
          <a:ln/>
        </p:spPr>
        <p:txBody>
          <a:bodyPr/>
          <a:lstStyle/>
          <a:p>
            <a:pPr lvl="1" eaLnBrk="1" hangingPunct="1"/>
            <a:r>
              <a:rPr lang="en-US"/>
              <a:t>In this lesson, you learn to embed standard SQL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and </a:t>
            </a:r>
            <a:r>
              <a:rPr lang="en-US">
                <a:latin typeface="Courier New" pitchFamily="49" charset="0"/>
              </a:rPr>
              <a:t>MERGE</a:t>
            </a:r>
            <a:r>
              <a:rPr lang="en-US"/>
              <a:t> statements in PL/SQL blocks. You learn how to include data definition language (DDL) and transaction control statements in PL/SQL. You learn the need for cursors and differentiate between the two types of cursors. The lesson also presents the various SQL cursor attributes that can be used with implicit cursors.</a:t>
            </a:r>
          </a:p>
        </p:txBody>
      </p:sp>
      <p:sp>
        <p:nvSpPr>
          <p:cNvPr id="3584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B85C983-76D0-4A42-A99F-D7AAC68D0933}" type="slidenum">
              <a:rPr lang="en-US" smtClean="0"/>
              <a:pPr eaLnBrk="1" hangingPunct="1">
                <a:defRPr/>
              </a:pPr>
              <a:t>67</a:t>
            </a:fld>
            <a:endParaRPr lang="en-US"/>
          </a:p>
        </p:txBody>
      </p:sp>
    </p:spTree>
    <p:extLst>
      <p:ext uri="{BB962C8B-B14F-4D97-AF65-F5344CB8AC3E}">
        <p14:creationId xmlns:p14="http://schemas.microsoft.com/office/powerpoint/2010/main" val="1352208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Rectangle 2"/>
          <p:cNvSpPr>
            <a:spLocks noGrp="1" noRot="1" noChangeAspect="1" noChangeArrowheads="1" noTextEdit="1"/>
          </p:cNvSpPr>
          <p:nvPr>
            <p:ph type="sldImg"/>
          </p:nvPr>
        </p:nvSpPr>
        <p:spPr>
          <a:ln/>
        </p:spPr>
      </p:sp>
      <p:sp>
        <p:nvSpPr>
          <p:cNvPr id="1772547" name="Rectangle 3"/>
          <p:cNvSpPr>
            <a:spLocks noGrp="1" noChangeArrowheads="1"/>
          </p:cNvSpPr>
          <p:nvPr>
            <p:ph type="body" idx="1"/>
          </p:nvPr>
        </p:nvSpPr>
        <p:spPr>
          <a:noFill/>
          <a:ln/>
        </p:spPr>
        <p:txBody>
          <a:bodyPr/>
          <a:lstStyle/>
          <a:p>
            <a:pPr lvl="1" eaLnBrk="1" hangingPunct="1"/>
            <a:r>
              <a:rPr lang="en-US"/>
              <a:t>In a PL/SQL block, you use SQL statements to retrieve and modify data from the database table. PL/SQL supports data manipulation language (DML) and transaction control commands. You can use DML commands to modify the data in a database table. However, remember the following points while using DML statements and transaction control commands in PL/SQL blocks:</a:t>
            </a:r>
          </a:p>
          <a:p>
            <a:pPr lvl="2" eaLnBrk="1" hangingPunct="1"/>
            <a:r>
              <a:rPr lang="en-US"/>
              <a:t>The </a:t>
            </a:r>
            <a:r>
              <a:rPr lang="en-US">
                <a:latin typeface="Courier New" pitchFamily="49" charset="0"/>
              </a:rPr>
              <a:t>END</a:t>
            </a:r>
            <a:r>
              <a:rPr lang="en-US"/>
              <a:t> keyword signals the end of a PL/SQL block, not the end of a transaction. Just as a block can span multiple transactions, a transaction can span multiple blocks.</a:t>
            </a:r>
          </a:p>
          <a:p>
            <a:pPr lvl="2" eaLnBrk="1" hangingPunct="1"/>
            <a:r>
              <a:rPr lang="en-US"/>
              <a:t>PL/SQL does not directly support data definition language (DDL) statements such as </a:t>
            </a:r>
            <a:r>
              <a:rPr lang="en-US">
                <a:latin typeface="Courier New" pitchFamily="49" charset="0"/>
              </a:rPr>
              <a:t>CREATE</a:t>
            </a:r>
            <a:r>
              <a:rPr lang="en-US"/>
              <a:t> </a:t>
            </a:r>
            <a:r>
              <a:rPr lang="en-US">
                <a:latin typeface="Courier New" pitchFamily="49" charset="0"/>
              </a:rPr>
              <a:t>TABLE</a:t>
            </a:r>
            <a:r>
              <a:rPr lang="en-US"/>
              <a:t>, </a:t>
            </a:r>
            <a:r>
              <a:rPr lang="en-US">
                <a:latin typeface="Courier New" pitchFamily="49" charset="0"/>
              </a:rPr>
              <a:t>ALTER</a:t>
            </a:r>
            <a:r>
              <a:rPr lang="en-US"/>
              <a:t> </a:t>
            </a:r>
            <a:r>
              <a:rPr lang="en-US">
                <a:latin typeface="Courier New" pitchFamily="49" charset="0"/>
              </a:rPr>
              <a:t>TABLE</a:t>
            </a:r>
            <a:r>
              <a:rPr lang="en-US"/>
              <a:t>, or </a:t>
            </a:r>
            <a:r>
              <a:rPr lang="en-US">
                <a:latin typeface="Courier New" pitchFamily="49" charset="0"/>
              </a:rPr>
              <a:t>DROP</a:t>
            </a:r>
            <a:r>
              <a:rPr lang="en-US"/>
              <a:t> </a:t>
            </a:r>
            <a:r>
              <a:rPr lang="en-US">
                <a:latin typeface="Courier New" pitchFamily="49" charset="0"/>
              </a:rPr>
              <a:t>TABLE</a:t>
            </a:r>
            <a:r>
              <a:rPr lang="en-US"/>
              <a:t>. PL/SQL supports early binding, which cannot happen if applications have to create database objects at run time by passing values. DDL statements cannot be directly executed. These statements are dynamic SQL statements. Dynamic SQL statements are built as character strings at run time and can contain placeholders for parameters. Therefore, you can use dynamic SQL to execute your DDL statements in PL/SQL. The details of working with dynamic SQL are covered in the course titled </a:t>
            </a:r>
            <a:r>
              <a:rPr lang="en-US" i="1"/>
              <a:t>Oracle Database: Develop PL/SQL Program Units</a:t>
            </a:r>
            <a:r>
              <a:rPr lang="en-US"/>
              <a:t>.</a:t>
            </a:r>
          </a:p>
          <a:p>
            <a:pPr lvl="2" eaLnBrk="1" hangingPunct="1"/>
            <a:r>
              <a:rPr lang="en-US"/>
              <a:t>PL/SQL does not directly support data control language (DCL) statements such as </a:t>
            </a:r>
            <a:r>
              <a:rPr lang="en-US">
                <a:latin typeface="Courier New" pitchFamily="49" charset="0"/>
              </a:rPr>
              <a:t>GRANT</a:t>
            </a:r>
            <a:r>
              <a:rPr lang="en-US"/>
              <a:t> or </a:t>
            </a:r>
            <a:r>
              <a:rPr lang="en-US">
                <a:latin typeface="Courier New" pitchFamily="49" charset="0"/>
              </a:rPr>
              <a:t>REVOKE</a:t>
            </a:r>
            <a:r>
              <a:rPr lang="en-US"/>
              <a:t>. You can use dynamic SQL to execute them.</a:t>
            </a:r>
          </a:p>
        </p:txBody>
      </p:sp>
      <p:sp>
        <p:nvSpPr>
          <p:cNvPr id="3686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F805E705-724C-48F8-A38D-9E56B9A73EBE}" type="slidenum">
              <a:rPr lang="en-US" smtClean="0"/>
              <a:pPr eaLnBrk="1" hangingPunct="1">
                <a:defRPr/>
              </a:pPr>
              <a:t>68</a:t>
            </a:fld>
            <a:endParaRPr lang="en-US"/>
          </a:p>
        </p:txBody>
      </p:sp>
    </p:spTree>
    <p:extLst>
      <p:ext uri="{BB962C8B-B14F-4D97-AF65-F5344CB8AC3E}">
        <p14:creationId xmlns:p14="http://schemas.microsoft.com/office/powerpoint/2010/main" val="153637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Rectangle 2"/>
          <p:cNvSpPr>
            <a:spLocks noGrp="1" noRot="1" noChangeAspect="1" noChangeArrowheads="1" noTextEdit="1"/>
          </p:cNvSpPr>
          <p:nvPr>
            <p:ph type="sldImg"/>
          </p:nvPr>
        </p:nvSpPr>
        <p:spPr>
          <a:ln/>
        </p:spPr>
      </p:sp>
      <p:sp>
        <p:nvSpPr>
          <p:cNvPr id="1773571" name="Rectangle 3"/>
          <p:cNvSpPr>
            <a:spLocks noGrp="1" noChangeArrowheads="1"/>
          </p:cNvSpPr>
          <p:nvPr>
            <p:ph type="body" idx="1"/>
          </p:nvPr>
        </p:nvSpPr>
        <p:spPr>
          <a:noFill/>
          <a:ln/>
        </p:spPr>
        <p:txBody>
          <a:bodyPr/>
          <a:lstStyle/>
          <a:p>
            <a:pPr lvl="1" eaLnBrk="1" hangingPunct="1"/>
            <a:r>
              <a:rPr lang="en-US"/>
              <a:t>Use the </a:t>
            </a:r>
            <a:r>
              <a:rPr lang="en-US">
                <a:latin typeface="Courier New" pitchFamily="49" charset="0"/>
              </a:rPr>
              <a:t>SELECT</a:t>
            </a:r>
            <a:r>
              <a:rPr lang="en-US"/>
              <a:t> statement to retrieve data from the database.</a:t>
            </a:r>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b="0"/>
          </a:p>
          <a:p>
            <a:pPr lvl="1" eaLnBrk="1" hangingPunct="1"/>
            <a:endParaRPr lang="en-US" b="1"/>
          </a:p>
          <a:p>
            <a:pPr lvl="1" eaLnBrk="1" hangingPunct="1"/>
            <a:r>
              <a:rPr lang="en-US" b="1"/>
              <a:t>Guidelines for Retrieving Data in PL/SQL</a:t>
            </a:r>
          </a:p>
          <a:p>
            <a:pPr lvl="2" eaLnBrk="1" hangingPunct="1">
              <a:spcBef>
                <a:spcPct val="25000"/>
              </a:spcBef>
            </a:pPr>
            <a:r>
              <a:rPr lang="en-US"/>
              <a:t>Terminate each SQL statement with a semicolon (</a:t>
            </a:r>
            <a:r>
              <a:rPr lang="en-US">
                <a:latin typeface="Courier New" pitchFamily="49" charset="0"/>
              </a:rPr>
              <a:t>;</a:t>
            </a:r>
            <a:r>
              <a:rPr lang="en-US"/>
              <a:t>).</a:t>
            </a:r>
          </a:p>
          <a:p>
            <a:pPr lvl="2" eaLnBrk="1" hangingPunct="1"/>
            <a:r>
              <a:rPr lang="en-US"/>
              <a:t>Every value retrieved must be stored in a variable by using the </a:t>
            </a:r>
            <a:r>
              <a:rPr lang="en-US">
                <a:latin typeface="Courier New" pitchFamily="49" charset="0"/>
              </a:rPr>
              <a:t>INTO</a:t>
            </a:r>
            <a:r>
              <a:rPr lang="en-US"/>
              <a:t> clause. </a:t>
            </a:r>
          </a:p>
          <a:p>
            <a:pPr lvl="2" eaLnBrk="1" hangingPunct="1"/>
            <a:r>
              <a:rPr lang="en-US"/>
              <a:t>The </a:t>
            </a:r>
            <a:r>
              <a:rPr lang="en-US">
                <a:latin typeface="Courier New" pitchFamily="49" charset="0"/>
              </a:rPr>
              <a:t>WHERE</a:t>
            </a:r>
            <a:r>
              <a:rPr lang="en-US"/>
              <a:t> clause is optional and can be used to specify input variables, constants, literals, and PL/SQL expressions. However, when you use the </a:t>
            </a:r>
            <a:r>
              <a:rPr lang="en-US">
                <a:latin typeface="Courier New" pitchFamily="49" charset="0"/>
              </a:rPr>
              <a:t>INTO</a:t>
            </a:r>
            <a:r>
              <a:rPr lang="en-US"/>
              <a:t> clause, you should fetch only one row; using the </a:t>
            </a:r>
            <a:r>
              <a:rPr lang="en-US">
                <a:latin typeface="Courier New" pitchFamily="49" charset="0"/>
              </a:rPr>
              <a:t>WHERE</a:t>
            </a:r>
            <a:r>
              <a:rPr lang="en-US"/>
              <a:t> clause is required in such cases.</a:t>
            </a:r>
          </a:p>
        </p:txBody>
      </p:sp>
      <p:graphicFrame>
        <p:nvGraphicFramePr>
          <p:cNvPr id="323588" name="Group 4"/>
          <p:cNvGraphicFramePr>
            <a:graphicFrameLocks noGrp="1"/>
          </p:cNvGraphicFramePr>
          <p:nvPr/>
        </p:nvGraphicFramePr>
        <p:xfrm>
          <a:off x="611261" y="5601372"/>
          <a:ext cx="5501349" cy="1650361"/>
        </p:xfrm>
        <a:graphic>
          <a:graphicData uri="http://schemas.openxmlformats.org/drawingml/2006/table">
            <a:tbl>
              <a:tblPr/>
              <a:tblGrid>
                <a:gridCol w="1146114">
                  <a:extLst>
                    <a:ext uri="{9D8B030D-6E8A-4147-A177-3AD203B41FA5}">
                      <a16:colId xmlns:a16="http://schemas.microsoft.com/office/drawing/2014/main" xmlns="" val="20000"/>
                    </a:ext>
                  </a:extLst>
                </a:gridCol>
                <a:gridCol w="4355235">
                  <a:extLst>
                    <a:ext uri="{9D8B030D-6E8A-4147-A177-3AD203B41FA5}">
                      <a16:colId xmlns:a16="http://schemas.microsoft.com/office/drawing/2014/main" xmlns="" val="20001"/>
                    </a:ext>
                  </a:extLst>
                </a:gridCol>
              </a:tblGrid>
              <a:tr h="4273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select_list</a:t>
                      </a:r>
                    </a:p>
                  </a:txBody>
                  <a:tcPr marL="91689" marR="91689" marT="45757" marB="45757"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List of at least one column; can include SQL</a:t>
                      </a:r>
                      <a:r>
                        <a:rPr kumimoji="0" lang="en-US" sz="1100" b="1" i="0" u="none" strike="noStrike" cap="none" normalizeH="0" baseline="0" dirty="0">
                          <a:ln>
                            <a:noFill/>
                          </a:ln>
                          <a:solidFill>
                            <a:schemeClr val="tx1"/>
                          </a:solidFill>
                          <a:effectLst/>
                          <a:latin typeface="Arial" pitchFamily="34" charset="0"/>
                          <a:cs typeface="Arial" pitchFamily="34"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expressions, row functions, or group functions</a:t>
                      </a:r>
                    </a:p>
                  </a:txBody>
                  <a:tcPr marL="91689" marR="91689" marT="45757" marB="45757"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variable_name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Scalar variable that holds the retrieved value</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record_name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PL/SQL record that holds the retrieved values</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2"/>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table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database table name</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3"/>
                  </a:ext>
                </a:extLst>
              </a:tr>
              <a:tr h="4448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condition</a:t>
                      </a:r>
                    </a:p>
                  </a:txBody>
                  <a:tcPr marL="91689" marR="91689" marT="45757" marB="45757"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composed of column names, expressions, constants, and comparison operators, including PL/SQL variables and constants</a:t>
                      </a:r>
                    </a:p>
                  </a:txBody>
                  <a:tcPr marL="91689" marR="91689" marT="45757" marB="45757"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790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48EDCBC-E4FF-49B7-B0BF-6AD2F5C55478}" type="slidenum">
              <a:rPr lang="en-US" smtClean="0"/>
              <a:pPr eaLnBrk="1" hangingPunct="1">
                <a:defRPr/>
              </a:pPr>
              <a:t>69</a:t>
            </a:fld>
            <a:endParaRPr lang="en-US"/>
          </a:p>
        </p:txBody>
      </p:sp>
    </p:spTree>
    <p:extLst>
      <p:ext uri="{BB962C8B-B14F-4D97-AF65-F5344CB8AC3E}">
        <p14:creationId xmlns:p14="http://schemas.microsoft.com/office/powerpoint/2010/main" val="361301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594" name="Rectangle 2"/>
          <p:cNvSpPr>
            <a:spLocks noGrp="1" noRot="1" noChangeAspect="1" noChangeArrowheads="1" noTextEdit="1"/>
          </p:cNvSpPr>
          <p:nvPr>
            <p:ph type="sldImg"/>
          </p:nvPr>
        </p:nvSpPr>
        <p:spPr>
          <a:ln/>
        </p:spPr>
      </p:sp>
      <p:sp>
        <p:nvSpPr>
          <p:cNvPr id="1774595" name="Rectangle 3"/>
          <p:cNvSpPr>
            <a:spLocks noGrp="1" noChangeArrowheads="1"/>
          </p:cNvSpPr>
          <p:nvPr>
            <p:ph type="body" idx="1"/>
          </p:nvPr>
        </p:nvSpPr>
        <p:spPr>
          <a:noFill/>
          <a:ln/>
        </p:spPr>
        <p:txBody>
          <a:bodyPr/>
          <a:lstStyle/>
          <a:p>
            <a:pPr lvl="1" eaLnBrk="1" hangingPunct="1"/>
            <a:r>
              <a:rPr lang="en-US" b="1">
                <a:latin typeface="Courier New" pitchFamily="49" charset="0"/>
              </a:rPr>
              <a:t>INTO</a:t>
            </a:r>
            <a:r>
              <a:rPr lang="en-US" b="1"/>
              <a:t> Clause</a:t>
            </a:r>
            <a:endParaRPr lang="en-US"/>
          </a:p>
          <a:p>
            <a:pPr lvl="1" eaLnBrk="1" hangingPunct="1"/>
            <a:r>
              <a:rPr lang="en-US"/>
              <a:t>The </a:t>
            </a:r>
            <a:r>
              <a:rPr lang="en-US">
                <a:latin typeface="Courier New" pitchFamily="49" charset="0"/>
              </a:rPr>
              <a:t>INTO</a:t>
            </a:r>
            <a:r>
              <a:rPr lang="en-US"/>
              <a:t> clause</a:t>
            </a:r>
            <a:r>
              <a:rPr lang="en-US">
                <a:solidFill>
                  <a:srgbClr val="FC0128"/>
                </a:solidFill>
              </a:rPr>
              <a:t> </a:t>
            </a:r>
            <a:r>
              <a:rPr lang="en-US"/>
              <a:t>is mandatory and occurs between the </a:t>
            </a:r>
            <a:r>
              <a:rPr lang="en-US">
                <a:latin typeface="Courier New" pitchFamily="49" charset="0"/>
              </a:rPr>
              <a:t>SELECT</a:t>
            </a:r>
            <a:r>
              <a:rPr lang="en-US"/>
              <a:t> and </a:t>
            </a:r>
            <a:r>
              <a:rPr lang="en-US">
                <a:latin typeface="Courier New" pitchFamily="49" charset="0"/>
              </a:rPr>
              <a:t>FROM</a:t>
            </a:r>
            <a:r>
              <a:rPr lang="en-US"/>
              <a:t> clauses. It is used to specify the names of variables that hold the values that SQL returns from the </a:t>
            </a:r>
            <a:r>
              <a:rPr lang="en-US">
                <a:latin typeface="Courier New" pitchFamily="49" charset="0"/>
              </a:rPr>
              <a:t>SELECT</a:t>
            </a:r>
            <a:r>
              <a:rPr lang="en-US"/>
              <a:t> clause. You must specify one variable for each item selected, and the order of the variables must correspond with the items selected.</a:t>
            </a:r>
          </a:p>
          <a:p>
            <a:pPr lvl="1" eaLnBrk="1" hangingPunct="1"/>
            <a:r>
              <a:rPr lang="en-US"/>
              <a:t>Use the </a:t>
            </a:r>
            <a:r>
              <a:rPr lang="en-US">
                <a:latin typeface="Courier New" pitchFamily="49" charset="0"/>
              </a:rPr>
              <a:t>INTO</a:t>
            </a:r>
            <a:r>
              <a:rPr lang="en-US"/>
              <a:t> clause to populate either PL/SQL variables or host variables.</a:t>
            </a:r>
          </a:p>
          <a:p>
            <a:pPr lvl="1" eaLnBrk="1" hangingPunct="1"/>
            <a:r>
              <a:rPr lang="en-US" b="1"/>
              <a:t>Queries Must Return Only One Row</a:t>
            </a:r>
          </a:p>
          <a:p>
            <a:pPr lvl="1" eaLnBrk="1" hangingPunct="1"/>
            <a:r>
              <a:rPr lang="en-US">
                <a:latin typeface="Courier New" pitchFamily="49" charset="0"/>
              </a:rPr>
              <a:t>SELECT</a:t>
            </a:r>
            <a:r>
              <a:rPr lang="en-US"/>
              <a:t> statements within a PL/SQL block fall into the ANSI classification of embedded SQL, for which the following rule applies: Queries must return only one row. A query that returns more than one row or no row generates an error.</a:t>
            </a:r>
          </a:p>
          <a:p>
            <a:pPr lvl="1" eaLnBrk="1" hangingPunct="1"/>
            <a:r>
              <a:rPr lang="en-US"/>
              <a:t>PL/SQL manages these errors by raising standard exceptions, which you can handle in the exception section of the block with the </a:t>
            </a:r>
            <a:r>
              <a:rPr lang="en-US">
                <a:latin typeface="Courier New" pitchFamily="49" charset="0"/>
              </a:rPr>
              <a:t>NO_DATA_FOUND</a:t>
            </a:r>
            <a:r>
              <a:rPr lang="en-US"/>
              <a:t> and </a:t>
            </a:r>
            <a:r>
              <a:rPr lang="en-US">
                <a:latin typeface="Courier New" pitchFamily="49" charset="0"/>
              </a:rPr>
              <a:t>TOO_MANY_ROWS</a:t>
            </a:r>
            <a:r>
              <a:rPr lang="en-US"/>
              <a:t> exceptions. Include a </a:t>
            </a:r>
            <a:r>
              <a:rPr lang="en-US">
                <a:latin typeface="Courier New" pitchFamily="49" charset="0"/>
              </a:rPr>
              <a:t>WHERE</a:t>
            </a:r>
            <a:r>
              <a:rPr lang="en-US"/>
              <a:t> condition in the SQL statement so that the statement returns a single row. You learn about exception handling in the lesson titled “Handling Exceptions.”</a:t>
            </a:r>
          </a:p>
          <a:p>
            <a:pPr lvl="1" eaLnBrk="1" hangingPunct="1"/>
            <a:r>
              <a:rPr lang="en-US" b="1"/>
              <a:t>Note: </a:t>
            </a:r>
            <a:r>
              <a:rPr lang="en-US"/>
              <a:t>In all cases where </a:t>
            </a:r>
            <a:r>
              <a:rPr lang="en-US">
                <a:latin typeface="Courier New" pitchFamily="49" charset="0"/>
              </a:rPr>
              <a:t>DBMS_OUTPUT.PUT_LINE</a:t>
            </a:r>
            <a:r>
              <a:rPr lang="en-US"/>
              <a:t> is used in the code examples, the </a:t>
            </a:r>
            <a:r>
              <a:rPr lang="en-US">
                <a:latin typeface="Courier New" pitchFamily="49" charset="0"/>
              </a:rPr>
              <a:t>SET SERVEROUTPUT</a:t>
            </a:r>
            <a:r>
              <a:rPr lang="en-US"/>
              <a:t> </a:t>
            </a:r>
            <a:r>
              <a:rPr lang="en-US">
                <a:latin typeface="Courier New" pitchFamily="49" charset="0"/>
              </a:rPr>
              <a:t>ON</a:t>
            </a:r>
            <a:r>
              <a:rPr lang="en-US"/>
              <a:t> statement precedes the block.</a:t>
            </a:r>
          </a:p>
        </p:txBody>
      </p:sp>
      <p:sp>
        <p:nvSpPr>
          <p:cNvPr id="3891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F99C857-5DA9-46C5-9951-E533CBEB9D40}" type="slidenum">
              <a:rPr lang="en-US" smtClean="0"/>
              <a:pPr eaLnBrk="1" hangingPunct="1">
                <a:defRPr/>
              </a:pPr>
              <a:t>70</a:t>
            </a:fld>
            <a:endParaRPr lang="en-US"/>
          </a:p>
        </p:txBody>
      </p:sp>
    </p:spTree>
    <p:extLst>
      <p:ext uri="{BB962C8B-B14F-4D97-AF65-F5344CB8AC3E}">
        <p14:creationId xmlns:p14="http://schemas.microsoft.com/office/powerpoint/2010/main" val="1558259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Rectangle 4098"/>
          <p:cNvSpPr>
            <a:spLocks noGrp="1" noRot="1" noChangeAspect="1" noChangeArrowheads="1" noTextEdit="1"/>
          </p:cNvSpPr>
          <p:nvPr>
            <p:ph type="sldImg"/>
          </p:nvPr>
        </p:nvSpPr>
        <p:spPr>
          <a:ln/>
        </p:spPr>
      </p:sp>
      <p:sp>
        <p:nvSpPr>
          <p:cNvPr id="1775619" name="Rectangle 4099"/>
          <p:cNvSpPr>
            <a:spLocks noGrp="1" noChangeArrowheads="1"/>
          </p:cNvSpPr>
          <p:nvPr>
            <p:ph type="body" idx="1"/>
          </p:nvPr>
        </p:nvSpPr>
        <p:spPr>
          <a:noFill/>
          <a:ln/>
        </p:spPr>
        <p:txBody>
          <a:bodyPr/>
          <a:lstStyle/>
          <a:p>
            <a:pPr lvl="1" eaLnBrk="1" hangingPunct="1"/>
            <a:r>
              <a:rPr lang="en-US"/>
              <a:t>In the example in the slide, the </a:t>
            </a:r>
            <a:r>
              <a:rPr lang="en-US">
                <a:latin typeface="Courier New" pitchFamily="49" charset="0"/>
              </a:rPr>
              <a:t>v_emp_hiredate</a:t>
            </a:r>
            <a:r>
              <a:rPr lang="en-US"/>
              <a:t> and </a:t>
            </a:r>
            <a:r>
              <a:rPr lang="en-US">
                <a:latin typeface="Courier New" pitchFamily="49" charset="0"/>
              </a:rPr>
              <a:t>v_emp_salary</a:t>
            </a:r>
            <a:r>
              <a:rPr lang="en-US"/>
              <a:t> variables are declared in the declarative section of the PL/SQL block. In the executable section, the values of the </a:t>
            </a:r>
            <a:r>
              <a:rPr lang="en-US">
                <a:latin typeface="Courier New" pitchFamily="49" charset="0"/>
              </a:rPr>
              <a:t>hire_date</a:t>
            </a:r>
            <a:r>
              <a:rPr lang="en-US"/>
              <a:t> and </a:t>
            </a:r>
            <a:r>
              <a:rPr lang="en-US">
                <a:latin typeface="Courier New" pitchFamily="49" charset="0"/>
              </a:rPr>
              <a:t>salary</a:t>
            </a:r>
            <a:r>
              <a:rPr lang="en-US"/>
              <a:t> columns for the employee with the </a:t>
            </a:r>
            <a:r>
              <a:rPr lang="en-US">
                <a:latin typeface="Courier New" pitchFamily="49" charset="0"/>
              </a:rPr>
              <a:t>employee_id</a:t>
            </a:r>
            <a:r>
              <a:rPr lang="en-US"/>
              <a:t> </a:t>
            </a:r>
            <a:r>
              <a:rPr lang="en-US">
                <a:latin typeface="Courier New" pitchFamily="49" charset="0"/>
              </a:rPr>
              <a:t>100</a:t>
            </a:r>
            <a:r>
              <a:rPr lang="en-US"/>
              <a:t> are retrieved from the </a:t>
            </a:r>
            <a:r>
              <a:rPr lang="en-US">
                <a:latin typeface="Courier New" pitchFamily="49" charset="0"/>
              </a:rPr>
              <a:t>employees</a:t>
            </a:r>
            <a:r>
              <a:rPr lang="en-US"/>
              <a:t> table. Next, they are stored in the </a:t>
            </a:r>
            <a:r>
              <a:rPr lang="en-US">
                <a:latin typeface="Courier New" pitchFamily="49" charset="0"/>
                <a:cs typeface="Courier New" pitchFamily="49" charset="0"/>
              </a:rPr>
              <a:t>v_</a:t>
            </a:r>
            <a:r>
              <a:rPr lang="en-US">
                <a:latin typeface="Courier New" pitchFamily="49" charset="0"/>
              </a:rPr>
              <a:t>emp_hiredate</a:t>
            </a:r>
            <a:r>
              <a:rPr lang="en-US"/>
              <a:t> and </a:t>
            </a:r>
            <a:r>
              <a:rPr lang="en-US">
                <a:latin typeface="Courier New" pitchFamily="49" charset="0"/>
                <a:cs typeface="Courier New" pitchFamily="49" charset="0"/>
              </a:rPr>
              <a:t>v_</a:t>
            </a:r>
            <a:r>
              <a:rPr lang="en-US">
                <a:latin typeface="Courier New" pitchFamily="49" charset="0"/>
              </a:rPr>
              <a:t>emp_salary</a:t>
            </a:r>
            <a:r>
              <a:rPr lang="en-US"/>
              <a:t> variables, respectively. Observe how the </a:t>
            </a:r>
            <a:r>
              <a:rPr lang="en-US">
                <a:latin typeface="Courier New" pitchFamily="49" charset="0"/>
              </a:rPr>
              <a:t>INTO</a:t>
            </a:r>
            <a:r>
              <a:rPr lang="en-US"/>
              <a:t> clause, along with the </a:t>
            </a:r>
            <a:r>
              <a:rPr lang="en-US">
                <a:latin typeface="Courier New" pitchFamily="49" charset="0"/>
              </a:rPr>
              <a:t>SELECT</a:t>
            </a:r>
            <a:r>
              <a:rPr lang="en-US"/>
              <a:t> statement, retrieves the database column values and stores them in the PL/SQL variables.</a:t>
            </a:r>
          </a:p>
          <a:p>
            <a:pPr lvl="1" eaLnBrk="1" hangingPunct="1"/>
            <a:r>
              <a:rPr lang="en-US" b="1"/>
              <a:t>Note:</a:t>
            </a:r>
            <a:r>
              <a:rPr lang="en-US"/>
              <a:t> The </a:t>
            </a:r>
            <a:r>
              <a:rPr lang="en-US">
                <a:latin typeface="Courier New" pitchFamily="49" charset="0"/>
              </a:rPr>
              <a:t>SELECT</a:t>
            </a:r>
            <a:r>
              <a:rPr lang="en-US"/>
              <a:t> statement retrieves </a:t>
            </a:r>
            <a:r>
              <a:rPr lang="en-US">
                <a:latin typeface="Courier New" pitchFamily="49" charset="0"/>
              </a:rPr>
              <a:t>hire_date</a:t>
            </a:r>
            <a:r>
              <a:rPr lang="en-US"/>
              <a:t>, and then </a:t>
            </a:r>
            <a:r>
              <a:rPr lang="en-US">
                <a:latin typeface="Courier New" pitchFamily="49" charset="0"/>
              </a:rPr>
              <a:t>salary</a:t>
            </a:r>
            <a:r>
              <a:rPr lang="en-US"/>
              <a:t>. The variables in the </a:t>
            </a:r>
            <a:r>
              <a:rPr lang="en-US">
                <a:latin typeface="Courier New" pitchFamily="49" charset="0"/>
              </a:rPr>
              <a:t>INTO</a:t>
            </a:r>
            <a:r>
              <a:rPr lang="en-US"/>
              <a:t> clause must thus be in the same order. For example, if you exchange </a:t>
            </a:r>
            <a:r>
              <a:rPr lang="en-US">
                <a:latin typeface="Courier New" pitchFamily="49" charset="0"/>
              </a:rPr>
              <a:t>v_emp_hiredate</a:t>
            </a:r>
            <a:r>
              <a:rPr lang="en-US"/>
              <a:t> and </a:t>
            </a:r>
            <a:r>
              <a:rPr lang="en-US">
                <a:latin typeface="Courier New" pitchFamily="49" charset="0"/>
              </a:rPr>
              <a:t>v_emp_salary</a:t>
            </a:r>
            <a:r>
              <a:rPr lang="en-US"/>
              <a:t> in the statement in the slide, the statement results in an error.</a:t>
            </a:r>
          </a:p>
        </p:txBody>
      </p:sp>
      <p:sp>
        <p:nvSpPr>
          <p:cNvPr id="3994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31BF53E4-2F9A-4372-A772-682630FE8F98}" type="slidenum">
              <a:rPr lang="en-US" smtClean="0"/>
              <a:pPr eaLnBrk="1" hangingPunct="1">
                <a:defRPr/>
              </a:pPr>
              <a:t>71</a:t>
            </a:fld>
            <a:endParaRPr lang="en-US"/>
          </a:p>
        </p:txBody>
      </p:sp>
    </p:spTree>
    <p:extLst>
      <p:ext uri="{BB962C8B-B14F-4D97-AF65-F5344CB8AC3E}">
        <p14:creationId xmlns:p14="http://schemas.microsoft.com/office/powerpoint/2010/main" val="923400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Rectangle 2"/>
          <p:cNvSpPr>
            <a:spLocks noGrp="1" noRot="1" noChangeAspect="1" noChangeArrowheads="1" noTextEdit="1"/>
          </p:cNvSpPr>
          <p:nvPr>
            <p:ph type="sldImg"/>
          </p:nvPr>
        </p:nvSpPr>
        <p:spPr>
          <a:ln/>
        </p:spPr>
      </p:sp>
      <p:sp>
        <p:nvSpPr>
          <p:cNvPr id="1776643" name="Rectangle 3"/>
          <p:cNvSpPr>
            <a:spLocks noGrp="1" noChangeArrowheads="1"/>
          </p:cNvSpPr>
          <p:nvPr>
            <p:ph type="body" idx="1"/>
          </p:nvPr>
        </p:nvSpPr>
        <p:spPr>
          <a:noFill/>
          <a:ln/>
        </p:spPr>
        <p:txBody>
          <a:bodyPr/>
          <a:lstStyle/>
          <a:p>
            <a:pPr lvl="1" eaLnBrk="1" hangingPunct="1"/>
            <a:r>
              <a:rPr lang="en-US"/>
              <a:t>In the example in the slide, the </a:t>
            </a:r>
            <a:r>
              <a:rPr lang="en-US">
                <a:latin typeface="Courier New" pitchFamily="49" charset="0"/>
              </a:rPr>
              <a:t>v_sum_sal</a:t>
            </a:r>
            <a:r>
              <a:rPr lang="en-US"/>
              <a:t> and </a:t>
            </a:r>
            <a:r>
              <a:rPr lang="en-US">
                <a:latin typeface="Courier New" pitchFamily="49" charset="0"/>
              </a:rPr>
              <a:t>v_deptno</a:t>
            </a:r>
            <a:r>
              <a:rPr lang="en-US"/>
              <a:t> variables are declared in the declarative section of the PL/SQL block. In the executable section, the total salary for the employees in the department with </a:t>
            </a:r>
            <a:r>
              <a:rPr lang="en-US">
                <a:latin typeface="Courier New" pitchFamily="49" charset="0"/>
              </a:rPr>
              <a:t>department_id</a:t>
            </a:r>
            <a:r>
              <a:rPr lang="en-US"/>
              <a:t> 60 is computed using the SQL aggregate function </a:t>
            </a:r>
            <a:r>
              <a:rPr lang="en-US">
                <a:latin typeface="Courier New" pitchFamily="49" charset="0"/>
              </a:rPr>
              <a:t>SUM</a:t>
            </a:r>
            <a:r>
              <a:rPr lang="en-US"/>
              <a:t>. The calculated total salary is assigned to the </a:t>
            </a:r>
            <a:r>
              <a:rPr lang="en-US">
                <a:latin typeface="Courier New" pitchFamily="49" charset="0"/>
              </a:rPr>
              <a:t>v</a:t>
            </a:r>
            <a:r>
              <a:rPr lang="en-US" b="1"/>
              <a:t>_</a:t>
            </a:r>
            <a:r>
              <a:rPr lang="en-US">
                <a:latin typeface="Courier New" pitchFamily="49" charset="0"/>
              </a:rPr>
              <a:t>sum_sal</a:t>
            </a:r>
            <a:r>
              <a:rPr lang="en-US"/>
              <a:t> variable.</a:t>
            </a:r>
          </a:p>
          <a:p>
            <a:pPr lvl="1" eaLnBrk="1" hangingPunct="1"/>
            <a:r>
              <a:rPr lang="en-US" b="1"/>
              <a:t>Note:</a:t>
            </a:r>
            <a:r>
              <a:rPr lang="en-US"/>
              <a:t> Group functions cannot be used in PL/SQL syntax. They must be used in SQL statements within a PL/SQL block as shown in the example in the slide.</a:t>
            </a:r>
          </a:p>
          <a:p>
            <a:pPr lvl="1" eaLnBrk="1" hangingPunct="1"/>
            <a:r>
              <a:rPr lang="en-US"/>
              <a:t>For instance, you </a:t>
            </a:r>
            <a:r>
              <a:rPr lang="en-US" i="1"/>
              <a:t>cannot</a:t>
            </a:r>
            <a:r>
              <a:rPr lang="en-US"/>
              <a:t> use group functions using the following syntax:</a:t>
            </a:r>
          </a:p>
          <a:p>
            <a:pPr lvl="4" eaLnBrk="1" hangingPunct="1"/>
            <a:r>
              <a:rPr lang="en-US"/>
              <a:t>V_sum_sal := SUM(employees.salary);</a:t>
            </a:r>
          </a:p>
        </p:txBody>
      </p:sp>
      <p:sp>
        <p:nvSpPr>
          <p:cNvPr id="4096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A75F17D8-B65E-4459-8177-911824415442}" type="slidenum">
              <a:rPr lang="en-US" smtClean="0"/>
              <a:pPr eaLnBrk="1" hangingPunct="1">
                <a:defRPr/>
              </a:pPr>
              <a:t>72</a:t>
            </a:fld>
            <a:endParaRPr lang="en-US"/>
          </a:p>
        </p:txBody>
      </p:sp>
    </p:spTree>
    <p:extLst>
      <p:ext uri="{BB962C8B-B14F-4D97-AF65-F5344CB8AC3E}">
        <p14:creationId xmlns:p14="http://schemas.microsoft.com/office/powerpoint/2010/main" val="62517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PL/SQL defines a block structure for writing code. Maintaining and debugging code is made easier with such a structure because you can easily understand the flow and execution of the program unit. </a:t>
            </a:r>
          </a:p>
          <a:p>
            <a:pPr lvl="1"/>
            <a:r>
              <a:rPr lang="en-US"/>
              <a:t>PL/SQL offers modern software engineering features such as data encapsulation, exception handling, information hiding, and object orientation. It brings state-of-the-art programming to the Oracle Server and toolset. PL/SQL provides all the procedural constructs that are available in any third-generation language (3GL).</a:t>
            </a:r>
          </a:p>
        </p:txBody>
      </p:sp>
      <p:sp>
        <p:nvSpPr>
          <p:cNvPr id="35843" name="Slide Image Placeholder 6"/>
          <p:cNvSpPr>
            <a:spLocks noGrp="1" noRot="1" noChangeAspect="1" noTextEdit="1"/>
          </p:cNvSpPr>
          <p:nvPr>
            <p:ph type="sldImg"/>
          </p:nvPr>
        </p:nvSpPr>
        <p:spPr>
          <a:ln/>
        </p:spPr>
      </p:sp>
      <p:sp>
        <p:nvSpPr>
          <p:cNvPr id="358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C4914B0E-1D33-4702-BC1E-FA82328D0C6E}" type="slidenum">
              <a:rPr lang="en-US" smtClean="0">
                <a:solidFill>
                  <a:srgbClr val="000000"/>
                </a:solidFill>
              </a:rPr>
              <a:pPr eaLnBrk="1" hangingPunct="1"/>
              <a:t>10</a:t>
            </a:fld>
            <a:endParaRPr lang="en-US">
              <a:solidFill>
                <a:srgbClr val="000000"/>
              </a:solidFill>
            </a:endParaRPr>
          </a:p>
        </p:txBody>
      </p:sp>
    </p:spTree>
    <p:extLst>
      <p:ext uri="{BB962C8B-B14F-4D97-AF65-F5344CB8AC3E}">
        <p14:creationId xmlns:p14="http://schemas.microsoft.com/office/powerpoint/2010/main" val="1907436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Rectangle 2"/>
          <p:cNvSpPr>
            <a:spLocks noGrp="1" noRot="1" noChangeAspect="1" noChangeArrowheads="1" noTextEdit="1"/>
          </p:cNvSpPr>
          <p:nvPr>
            <p:ph type="sldImg"/>
          </p:nvPr>
        </p:nvSpPr>
        <p:spPr>
          <a:ln/>
        </p:spPr>
      </p:sp>
      <p:sp>
        <p:nvSpPr>
          <p:cNvPr id="1777667" name="Rectangle 3"/>
          <p:cNvSpPr>
            <a:spLocks noGrp="1" noChangeArrowheads="1"/>
          </p:cNvSpPr>
          <p:nvPr>
            <p:ph type="body" idx="1"/>
          </p:nvPr>
        </p:nvSpPr>
        <p:spPr>
          <a:noFill/>
          <a:ln/>
        </p:spPr>
        <p:txBody>
          <a:bodyPr/>
          <a:lstStyle/>
          <a:p>
            <a:pPr lvl="1" eaLnBrk="1" hangingPunct="1"/>
            <a:r>
              <a:rPr lang="en-US"/>
              <a:t>In potentially ambiguous SQL statements, the names of database columns take precedence over the names of local variables. </a:t>
            </a:r>
          </a:p>
          <a:p>
            <a:pPr lvl="1" eaLnBrk="1" hangingPunct="1"/>
            <a:r>
              <a:rPr lang="en-US"/>
              <a:t>The example shown in the slide is defined as follows: Retrieve the hire date and today’s date from the </a:t>
            </a:r>
            <a:r>
              <a:rPr lang="en-US">
                <a:latin typeface="Courier New" pitchFamily="49" charset="0"/>
              </a:rPr>
              <a:t>employees</a:t>
            </a:r>
            <a:r>
              <a:rPr lang="en-US"/>
              <a:t> table for </a:t>
            </a:r>
            <a:r>
              <a:rPr lang="en-US">
                <a:latin typeface="Courier New" pitchFamily="49" charset="0"/>
              </a:rPr>
              <a:t>employee_id</a:t>
            </a:r>
            <a:r>
              <a:rPr lang="en-US"/>
              <a:t> </a:t>
            </a:r>
            <a:r>
              <a:rPr lang="en-US">
                <a:latin typeface="Courier New" pitchFamily="49" charset="0"/>
              </a:rPr>
              <a:t>176</a:t>
            </a:r>
            <a:r>
              <a:rPr lang="en-US"/>
              <a:t>. This example raises an unhandled run-time exception because, in the </a:t>
            </a:r>
            <a:r>
              <a:rPr lang="en-US">
                <a:latin typeface="Courier New" pitchFamily="49" charset="0"/>
              </a:rPr>
              <a:t>WHERE</a:t>
            </a:r>
            <a:r>
              <a:rPr lang="en-US"/>
              <a:t> clause, the PL/SQL variable names are the same as the database column names in the </a:t>
            </a:r>
            <a:r>
              <a:rPr lang="en-US">
                <a:latin typeface="Courier New" pitchFamily="49" charset="0"/>
              </a:rPr>
              <a:t>employees</a:t>
            </a:r>
            <a:r>
              <a:rPr lang="en-US"/>
              <a:t> table. </a:t>
            </a:r>
          </a:p>
          <a:p>
            <a:pPr lvl="1" eaLnBrk="1" hangingPunct="1"/>
            <a:r>
              <a:rPr lang="en-US"/>
              <a:t>The following </a:t>
            </a:r>
            <a:r>
              <a:rPr lang="en-US">
                <a:latin typeface="Courier New" pitchFamily="49" charset="0"/>
              </a:rPr>
              <a:t>DELETE</a:t>
            </a:r>
            <a:r>
              <a:rPr lang="en-US"/>
              <a:t> statement removes all employees from the </a:t>
            </a:r>
            <a:r>
              <a:rPr lang="en-US">
                <a:latin typeface="Courier New" pitchFamily="49" charset="0"/>
              </a:rPr>
              <a:t>employees</a:t>
            </a:r>
            <a:r>
              <a:rPr lang="en-US"/>
              <a:t> table, where the last name is not null (not just “King”), because the Oracle Server assumes that both occurrences of </a:t>
            </a:r>
            <a:r>
              <a:rPr lang="en-US">
                <a:latin typeface="Courier New" pitchFamily="49" charset="0"/>
              </a:rPr>
              <a:t>last_name</a:t>
            </a:r>
            <a:r>
              <a:rPr lang="en-US"/>
              <a:t> in the </a:t>
            </a:r>
            <a:r>
              <a:rPr lang="en-US">
                <a:latin typeface="Courier New" pitchFamily="49" charset="0"/>
              </a:rPr>
              <a:t>WHERE</a:t>
            </a:r>
            <a:r>
              <a:rPr lang="en-US"/>
              <a:t> clause refer to the database column: </a:t>
            </a:r>
          </a:p>
          <a:p>
            <a:pPr lvl="4" eaLnBrk="1" hangingPunct="1">
              <a:spcAft>
                <a:spcPct val="30000"/>
              </a:spcAft>
            </a:pPr>
            <a:r>
              <a:rPr lang="en-US"/>
              <a:t>DECLARE</a:t>
            </a:r>
            <a:br>
              <a:rPr lang="en-US"/>
            </a:br>
            <a:r>
              <a:rPr lang="en-US"/>
              <a:t>   last_name VARCHAR2(25) := 'King';</a:t>
            </a:r>
            <a:br>
              <a:rPr lang="en-US"/>
            </a:br>
            <a:r>
              <a:rPr lang="en-US"/>
              <a:t>BEGIN</a:t>
            </a:r>
            <a:br>
              <a:rPr lang="en-US"/>
            </a:br>
            <a:r>
              <a:rPr lang="en-US"/>
              <a:t>   DELETE FROM employees WHERE last_name = last_name;</a:t>
            </a:r>
            <a:br>
              <a:rPr lang="en-US"/>
            </a:br>
            <a:r>
              <a:rPr lang="en-US"/>
              <a:t>. . .</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DE8F3C00-47C2-4828-93F9-6551BD478E8F}" type="slidenum">
              <a:rPr lang="en-US" smtClean="0"/>
              <a:pPr eaLnBrk="1" hangingPunct="1">
                <a:defRPr/>
              </a:pPr>
              <a:t>73</a:t>
            </a:fld>
            <a:endParaRPr lang="en-US"/>
          </a:p>
        </p:txBody>
      </p:sp>
    </p:spTree>
    <p:extLst>
      <p:ext uri="{BB962C8B-B14F-4D97-AF65-F5344CB8AC3E}">
        <p14:creationId xmlns:p14="http://schemas.microsoft.com/office/powerpoint/2010/main" val="1324069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Rectangle 2"/>
          <p:cNvSpPr>
            <a:spLocks noGrp="1" noRot="1" noChangeAspect="1" noChangeArrowheads="1" noTextEdit="1"/>
          </p:cNvSpPr>
          <p:nvPr>
            <p:ph type="sldImg"/>
          </p:nvPr>
        </p:nvSpPr>
        <p:spPr>
          <a:ln/>
        </p:spPr>
      </p:sp>
      <p:sp>
        <p:nvSpPr>
          <p:cNvPr id="1778691" name="Rectangle 3"/>
          <p:cNvSpPr>
            <a:spLocks noGrp="1" noChangeArrowheads="1"/>
          </p:cNvSpPr>
          <p:nvPr>
            <p:ph type="body" idx="1"/>
          </p:nvPr>
        </p:nvSpPr>
        <p:spPr>
          <a:noFill/>
          <a:ln/>
        </p:spPr>
        <p:txBody>
          <a:bodyPr/>
          <a:lstStyle/>
          <a:p>
            <a:pPr lvl="1" eaLnBrk="1" hangingPunct="1"/>
            <a:r>
              <a:rPr lang="en-US"/>
              <a:t>Avoid ambiguity in the </a:t>
            </a:r>
            <a:r>
              <a:rPr lang="en-US">
                <a:latin typeface="Courier New" pitchFamily="49" charset="0"/>
              </a:rPr>
              <a:t>WHERE</a:t>
            </a:r>
            <a:r>
              <a:rPr lang="en-US"/>
              <a:t> clause by adhering to a naming convention that distinguishes database column names from PL/SQL variable names.</a:t>
            </a:r>
          </a:p>
          <a:p>
            <a:pPr lvl="2" eaLnBrk="1" hangingPunct="1"/>
            <a:r>
              <a:rPr lang="en-US"/>
              <a:t>Database columns and identifiers should have distinct names.</a:t>
            </a:r>
          </a:p>
          <a:p>
            <a:pPr lvl="2" eaLnBrk="1" hangingPunct="1"/>
            <a:r>
              <a:rPr lang="en-US"/>
              <a:t>Syntax errors can arise because PL/SQL checks the database first for a column in the table.</a:t>
            </a:r>
          </a:p>
          <a:p>
            <a:pPr lvl="1" eaLnBrk="1" hangingPunct="1">
              <a:spcAft>
                <a:spcPct val="30000"/>
              </a:spcAft>
            </a:pPr>
            <a:r>
              <a:rPr lang="en-US" b="1"/>
              <a:t>Note:</a:t>
            </a:r>
            <a:r>
              <a:rPr lang="en-US"/>
              <a:t> There is no possibility of ambiguity in the </a:t>
            </a:r>
            <a:r>
              <a:rPr lang="en-US">
                <a:latin typeface="Courier New" pitchFamily="49" charset="0"/>
              </a:rPr>
              <a:t>SELECT</a:t>
            </a:r>
            <a:r>
              <a:rPr lang="en-US"/>
              <a:t> clause because any identifier in the </a:t>
            </a:r>
            <a:r>
              <a:rPr lang="en-US">
                <a:latin typeface="Courier New" pitchFamily="49" charset="0"/>
              </a:rPr>
              <a:t>SELECT</a:t>
            </a:r>
            <a:r>
              <a:rPr lang="en-US"/>
              <a:t> clause must be a database column name. There is no possibility of ambiguity in the </a:t>
            </a:r>
            <a:r>
              <a:rPr lang="en-US">
                <a:latin typeface="Courier New" pitchFamily="49" charset="0"/>
              </a:rPr>
              <a:t>INTO</a:t>
            </a:r>
            <a:r>
              <a:rPr lang="en-US"/>
              <a:t> clause because identifiers in the </a:t>
            </a:r>
            <a:r>
              <a:rPr lang="en-US">
                <a:latin typeface="Courier New" pitchFamily="49" charset="0"/>
              </a:rPr>
              <a:t>INTO</a:t>
            </a:r>
            <a:r>
              <a:rPr lang="en-US"/>
              <a:t> clause must be PL/SQL variables. The possibility of confusion is present only in the </a:t>
            </a:r>
            <a:r>
              <a:rPr lang="en-US">
                <a:latin typeface="Courier New" pitchFamily="49" charset="0"/>
              </a:rPr>
              <a:t>WHERE</a:t>
            </a:r>
            <a:r>
              <a:rPr lang="en-US"/>
              <a:t> clause.</a:t>
            </a:r>
          </a:p>
        </p:txBody>
      </p:sp>
      <p:sp>
        <p:nvSpPr>
          <p:cNvPr id="4301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ADDCFC4-05B2-4C57-82F8-77C19061D5B8}" type="slidenum">
              <a:rPr lang="en-US" smtClean="0"/>
              <a:pPr eaLnBrk="1" hangingPunct="1">
                <a:defRPr/>
              </a:pPr>
              <a:t>74</a:t>
            </a:fld>
            <a:endParaRPr lang="en-US"/>
          </a:p>
        </p:txBody>
      </p:sp>
    </p:spTree>
    <p:extLst>
      <p:ext uri="{BB962C8B-B14F-4D97-AF65-F5344CB8AC3E}">
        <p14:creationId xmlns:p14="http://schemas.microsoft.com/office/powerpoint/2010/main" val="1594249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Rectangle 2"/>
          <p:cNvSpPr>
            <a:spLocks noGrp="1" noRot="1" noChangeAspect="1" noChangeArrowheads="1" noTextEdit="1"/>
          </p:cNvSpPr>
          <p:nvPr>
            <p:ph type="sldImg"/>
          </p:nvPr>
        </p:nvSpPr>
        <p:spPr>
          <a:ln/>
        </p:spPr>
      </p:sp>
      <p:sp>
        <p:nvSpPr>
          <p:cNvPr id="1779715" name="Rectangle 3"/>
          <p:cNvSpPr>
            <a:spLocks noGrp="1" noChangeArrowheads="1"/>
          </p:cNvSpPr>
          <p:nvPr>
            <p:ph type="body" idx="1"/>
          </p:nvPr>
        </p:nvSpPr>
        <p:spPr>
          <a:noFill/>
          <a:ln/>
        </p:spPr>
        <p:txBody>
          <a:bodyPr/>
          <a:lstStyle/>
          <a:p>
            <a:pPr lvl="1" eaLnBrk="1" hangingPunct="1"/>
            <a:r>
              <a:rPr lang="en-US"/>
              <a:t>You manipulate data in the database by using DML commands. You can issue DML commands such as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and </a:t>
            </a:r>
            <a:r>
              <a:rPr lang="en-US">
                <a:latin typeface="Courier New" pitchFamily="49" charset="0"/>
              </a:rPr>
              <a:t>MERGE</a:t>
            </a:r>
            <a:r>
              <a:rPr lang="en-US"/>
              <a:t> without restriction in PL/SQL. Row locks (and table locks) are released by including the </a:t>
            </a:r>
            <a:r>
              <a:rPr lang="en-US">
                <a:latin typeface="Courier New" pitchFamily="49" charset="0"/>
              </a:rPr>
              <a:t>COMMIT</a:t>
            </a:r>
            <a:r>
              <a:rPr lang="en-US"/>
              <a:t> or </a:t>
            </a:r>
            <a:r>
              <a:rPr lang="en-US">
                <a:latin typeface="Courier New" pitchFamily="49" charset="0"/>
              </a:rPr>
              <a:t>ROLLBACK</a:t>
            </a:r>
            <a:r>
              <a:rPr lang="en-US"/>
              <a:t> statements in the PL/SQL code.</a:t>
            </a:r>
          </a:p>
          <a:p>
            <a:pPr lvl="2" eaLnBrk="1" hangingPunct="1"/>
            <a:r>
              <a:rPr lang="en-US"/>
              <a:t>The </a:t>
            </a:r>
            <a:r>
              <a:rPr lang="en-US">
                <a:latin typeface="Courier New" pitchFamily="49" charset="0"/>
              </a:rPr>
              <a:t>INSERT</a:t>
            </a:r>
            <a:r>
              <a:rPr lang="en-US"/>
              <a:t> statement adds new rows to the table.</a:t>
            </a:r>
          </a:p>
          <a:p>
            <a:pPr lvl="2" eaLnBrk="1" hangingPunct="1"/>
            <a:r>
              <a:rPr lang="en-US"/>
              <a:t>The </a:t>
            </a:r>
            <a:r>
              <a:rPr lang="en-US">
                <a:latin typeface="Courier New" pitchFamily="49" charset="0"/>
              </a:rPr>
              <a:t>UPDATE</a:t>
            </a:r>
            <a:r>
              <a:rPr lang="en-US"/>
              <a:t> statement modifies existing rows in the table.</a:t>
            </a:r>
          </a:p>
          <a:p>
            <a:pPr lvl="2" eaLnBrk="1" hangingPunct="1"/>
            <a:r>
              <a:rPr lang="en-US"/>
              <a:t>The </a:t>
            </a:r>
            <a:r>
              <a:rPr lang="en-US">
                <a:latin typeface="Courier New" pitchFamily="49" charset="0"/>
              </a:rPr>
              <a:t>DELETE</a:t>
            </a:r>
            <a:r>
              <a:rPr lang="en-US"/>
              <a:t> statement removes rows from the table.</a:t>
            </a:r>
          </a:p>
          <a:p>
            <a:pPr lvl="2" eaLnBrk="1" hangingPunct="1"/>
            <a:r>
              <a:rPr lang="en-US"/>
              <a:t>The </a:t>
            </a:r>
            <a:r>
              <a:rPr lang="en-US">
                <a:latin typeface="Courier New" pitchFamily="49" charset="0"/>
              </a:rPr>
              <a:t>MERGE</a:t>
            </a:r>
            <a:r>
              <a:rPr lang="en-US"/>
              <a:t> statement selects rows from one table to update or insert into another table. The decision whether to update or insert into the target table is based on a condition in the </a:t>
            </a:r>
            <a:r>
              <a:rPr lang="en-US">
                <a:latin typeface="Courier New" pitchFamily="49" charset="0"/>
              </a:rPr>
              <a:t>ON</a:t>
            </a:r>
            <a:r>
              <a:rPr lang="en-US"/>
              <a:t> clause.</a:t>
            </a:r>
          </a:p>
          <a:p>
            <a:pPr lvl="1" eaLnBrk="1" hangingPunct="1"/>
            <a:r>
              <a:rPr lang="en-US" b="1"/>
              <a:t>Note: </a:t>
            </a:r>
            <a:r>
              <a:rPr lang="en-US">
                <a:latin typeface="Courier New" pitchFamily="49" charset="0"/>
              </a:rPr>
              <a:t>MERGE</a:t>
            </a:r>
            <a:r>
              <a:rPr lang="en-US"/>
              <a:t> is a deterministic statement. That is, you cannot update the same row of the target table multiple times in the same </a:t>
            </a:r>
            <a:r>
              <a:rPr lang="en-US">
                <a:latin typeface="Courier New" pitchFamily="49" charset="0"/>
              </a:rPr>
              <a:t>MERGE</a:t>
            </a:r>
            <a:r>
              <a:rPr lang="en-US"/>
              <a:t> statement. You must have </a:t>
            </a:r>
            <a:r>
              <a:rPr lang="en-US">
                <a:latin typeface="Courier New" pitchFamily="49" charset="0"/>
              </a:rPr>
              <a:t>INSERT</a:t>
            </a:r>
            <a:r>
              <a:rPr lang="en-US"/>
              <a:t> and </a:t>
            </a:r>
            <a:r>
              <a:rPr lang="en-US">
                <a:latin typeface="Courier New" pitchFamily="49" charset="0"/>
              </a:rPr>
              <a:t>UPDATE</a:t>
            </a:r>
            <a:r>
              <a:rPr lang="en-US"/>
              <a:t> object privileges on the target table and </a:t>
            </a:r>
            <a:r>
              <a:rPr lang="en-US">
                <a:latin typeface="Courier New" pitchFamily="49" charset="0"/>
              </a:rPr>
              <a:t>SELECT</a:t>
            </a:r>
            <a:r>
              <a:rPr lang="en-US"/>
              <a:t> privilege on the source table.</a:t>
            </a:r>
          </a:p>
        </p:txBody>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DCF67016-A589-470D-B299-727264DE81C8}" type="slidenum">
              <a:rPr lang="en-US" smtClean="0"/>
              <a:pPr eaLnBrk="1" hangingPunct="1">
                <a:defRPr/>
              </a:pPr>
              <a:t>75</a:t>
            </a:fld>
            <a:endParaRPr lang="en-US"/>
          </a:p>
        </p:txBody>
      </p:sp>
    </p:spTree>
    <p:extLst>
      <p:ext uri="{BB962C8B-B14F-4D97-AF65-F5344CB8AC3E}">
        <p14:creationId xmlns:p14="http://schemas.microsoft.com/office/powerpoint/2010/main" val="20700194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Rectangle 2"/>
          <p:cNvSpPr>
            <a:spLocks noGrp="1" noRot="1" noChangeAspect="1" noChangeArrowheads="1" noTextEdit="1"/>
          </p:cNvSpPr>
          <p:nvPr>
            <p:ph type="sldImg"/>
          </p:nvPr>
        </p:nvSpPr>
        <p:spPr>
          <a:ln/>
        </p:spPr>
      </p:sp>
      <p:sp>
        <p:nvSpPr>
          <p:cNvPr id="1780739" name="Rectangle 3"/>
          <p:cNvSpPr>
            <a:spLocks noGrp="1" noChangeArrowheads="1"/>
          </p:cNvSpPr>
          <p:nvPr>
            <p:ph type="body" idx="1"/>
          </p:nvPr>
        </p:nvSpPr>
        <p:spPr>
          <a:noFill/>
          <a:ln/>
        </p:spPr>
        <p:txBody>
          <a:bodyPr/>
          <a:lstStyle/>
          <a:p>
            <a:pPr lvl="1" eaLnBrk="1" hangingPunct="1"/>
            <a:r>
              <a:rPr lang="en-US"/>
              <a:t>In the example in the slide, an </a:t>
            </a:r>
            <a:r>
              <a:rPr lang="en-US">
                <a:latin typeface="Courier New" pitchFamily="49" charset="0"/>
              </a:rPr>
              <a:t>INSERT</a:t>
            </a:r>
            <a:r>
              <a:rPr lang="en-US"/>
              <a:t> statement is used within a PL/SQL block to insert a record into the </a:t>
            </a:r>
            <a:r>
              <a:rPr lang="en-US">
                <a:latin typeface="Courier New" pitchFamily="49" charset="0"/>
              </a:rPr>
              <a:t>employees</a:t>
            </a:r>
            <a:r>
              <a:rPr lang="en-US"/>
              <a:t> table. While using the </a:t>
            </a:r>
            <a:r>
              <a:rPr lang="en-US">
                <a:latin typeface="Courier New" pitchFamily="49" charset="0"/>
              </a:rPr>
              <a:t>INSERT</a:t>
            </a:r>
            <a:r>
              <a:rPr lang="en-US"/>
              <a:t> command in a PL/SQL block, you can: </a:t>
            </a:r>
          </a:p>
          <a:p>
            <a:pPr lvl="2" eaLnBrk="1" hangingPunct="1"/>
            <a:r>
              <a:rPr lang="en-US"/>
              <a:t>Use SQL functions such as </a:t>
            </a:r>
            <a:r>
              <a:rPr lang="en-US">
                <a:latin typeface="Courier New" pitchFamily="49" charset="0"/>
              </a:rPr>
              <a:t>USER</a:t>
            </a:r>
            <a:r>
              <a:rPr lang="en-US"/>
              <a:t> and </a:t>
            </a:r>
            <a:r>
              <a:rPr lang="en-US">
                <a:latin typeface="Courier New" pitchFamily="49" charset="0"/>
              </a:rPr>
              <a:t>CURRENT_DATE</a:t>
            </a:r>
          </a:p>
          <a:p>
            <a:pPr lvl="2" eaLnBrk="1" hangingPunct="1"/>
            <a:r>
              <a:rPr lang="en-US"/>
              <a:t>Generate primary key values by using existing database sequences</a:t>
            </a:r>
          </a:p>
          <a:p>
            <a:pPr lvl="2" eaLnBrk="1" hangingPunct="1"/>
            <a:r>
              <a:rPr lang="en-US"/>
              <a:t>Derive values in the PL/SQL block</a:t>
            </a:r>
          </a:p>
          <a:p>
            <a:pPr lvl="1" eaLnBrk="1" hangingPunct="1"/>
            <a:r>
              <a:rPr lang="en-US" b="1"/>
              <a:t>Note: </a:t>
            </a:r>
            <a:r>
              <a:rPr lang="en-US"/>
              <a:t>The data in the </a:t>
            </a:r>
            <a:r>
              <a:rPr lang="en-US">
                <a:latin typeface="Courier New" pitchFamily="49" charset="0"/>
              </a:rPr>
              <a:t>employees</a:t>
            </a:r>
            <a:r>
              <a:rPr lang="en-US"/>
              <a:t> table needs to remain unchanged. Even though the </a:t>
            </a:r>
            <a:r>
              <a:rPr lang="en-US">
                <a:latin typeface="Courier New" pitchFamily="49" charset="0"/>
              </a:rPr>
              <a:t>employees</a:t>
            </a:r>
            <a:r>
              <a:rPr lang="en-US"/>
              <a:t> table is not read-only, inserting, updating, and deleting are not allowed on this table to ensure consistency of output. Therefore, the command rollback is used as shown in the code example: </a:t>
            </a:r>
            <a:r>
              <a:rPr lang="en-US">
                <a:latin typeface="Courier New" pitchFamily="49" charset="0"/>
              </a:rPr>
              <a:t>code_05_15_s.sql</a:t>
            </a:r>
            <a:r>
              <a:rPr lang="en-US"/>
              <a:t>.</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823C29C7-CDBA-41D5-97E8-B295470B3D67}" type="slidenum">
              <a:rPr lang="en-US" smtClean="0"/>
              <a:pPr eaLnBrk="1" hangingPunct="1">
                <a:defRPr/>
              </a:pPr>
              <a:t>76</a:t>
            </a:fld>
            <a:endParaRPr lang="en-US"/>
          </a:p>
        </p:txBody>
      </p:sp>
    </p:spTree>
    <p:extLst>
      <p:ext uri="{BB962C8B-B14F-4D97-AF65-F5344CB8AC3E}">
        <p14:creationId xmlns:p14="http://schemas.microsoft.com/office/powerpoint/2010/main" val="20272351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pPr lvl="1" eaLnBrk="1" hangingPunct="1"/>
            <a:r>
              <a:rPr lang="en-US"/>
              <a:t>There may be ambiguity in the </a:t>
            </a:r>
            <a:r>
              <a:rPr lang="en-US">
                <a:latin typeface="Courier New" pitchFamily="49" charset="0"/>
              </a:rPr>
              <a:t>SET</a:t>
            </a:r>
            <a:r>
              <a:rPr lang="en-US"/>
              <a:t> clause of the </a:t>
            </a:r>
            <a:r>
              <a:rPr lang="en-US">
                <a:latin typeface="Courier New" pitchFamily="49" charset="0"/>
              </a:rPr>
              <a:t>UPDATE</a:t>
            </a:r>
            <a:r>
              <a:rPr lang="en-US">
                <a:solidFill>
                  <a:srgbClr val="FC0128"/>
                </a:solidFill>
              </a:rPr>
              <a:t> </a:t>
            </a:r>
            <a:r>
              <a:rPr lang="en-US"/>
              <a:t>statement because, although the identifier on the left of the assignment operator is always a database column, the identifier on the right can be either a database column or a PL/SQL variable. Recall that if column names and identifier names are identical in the </a:t>
            </a:r>
            <a:r>
              <a:rPr lang="en-US">
                <a:latin typeface="Courier New" pitchFamily="49" charset="0"/>
              </a:rPr>
              <a:t>WHERE</a:t>
            </a:r>
            <a:r>
              <a:rPr lang="en-US"/>
              <a:t> clause, the Oracle Server looks to the database first for the name.</a:t>
            </a:r>
          </a:p>
          <a:p>
            <a:pPr lvl="1" eaLnBrk="1" hangingPunct="1"/>
            <a:r>
              <a:rPr lang="en-US"/>
              <a:t>Remember that the </a:t>
            </a:r>
            <a:r>
              <a:rPr lang="en-US">
                <a:latin typeface="Courier New" pitchFamily="49" charset="0"/>
              </a:rPr>
              <a:t>WHERE</a:t>
            </a:r>
            <a:r>
              <a:rPr lang="en-US"/>
              <a:t> clause is used to determine the rows that are affected. If no rows are modified, no error occurs (unlike the </a:t>
            </a:r>
            <a:r>
              <a:rPr lang="en-US">
                <a:latin typeface="Courier New" pitchFamily="49" charset="0"/>
              </a:rPr>
              <a:t>SELECT</a:t>
            </a:r>
            <a:r>
              <a:rPr lang="en-US"/>
              <a:t> statement in PL/SQL).</a:t>
            </a:r>
          </a:p>
          <a:p>
            <a:pPr lvl="1" eaLnBrk="1" hangingPunct="1"/>
            <a:r>
              <a:rPr lang="en-US" b="1"/>
              <a:t>Note:</a:t>
            </a:r>
            <a:r>
              <a:rPr lang="en-US"/>
              <a:t> PL/SQL variable assignments always use </a:t>
            </a:r>
            <a:r>
              <a:rPr lang="en-US">
                <a:latin typeface="Courier New" pitchFamily="49" charset="0"/>
              </a:rPr>
              <a:t>:=</a:t>
            </a:r>
            <a:r>
              <a:rPr lang="en-US"/>
              <a:t>, and SQL column assignments always use </a:t>
            </a:r>
            <a:r>
              <a:rPr lang="en-US">
                <a:latin typeface="Courier New" pitchFamily="49" charset="0"/>
              </a:rPr>
              <a:t>=</a:t>
            </a:r>
            <a:r>
              <a:rPr lang="en-US"/>
              <a:t>.</a:t>
            </a:r>
          </a:p>
        </p:txBody>
      </p:sp>
      <p:sp>
        <p:nvSpPr>
          <p:cNvPr id="4608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CBD5A19D-5999-40A3-9DFA-C0C4599F0E54}" type="slidenum">
              <a:rPr lang="en-US" smtClean="0"/>
              <a:pPr eaLnBrk="1" hangingPunct="1">
                <a:defRPr/>
              </a:pPr>
              <a:t>77</a:t>
            </a:fld>
            <a:endParaRPr lang="en-US"/>
          </a:p>
        </p:txBody>
      </p:sp>
    </p:spTree>
    <p:extLst>
      <p:ext uri="{BB962C8B-B14F-4D97-AF65-F5344CB8AC3E}">
        <p14:creationId xmlns:p14="http://schemas.microsoft.com/office/powerpoint/2010/main" val="96121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Rectangle 2"/>
          <p:cNvSpPr>
            <a:spLocks noGrp="1" noRot="1" noChangeAspect="1" noChangeArrowheads="1" noTextEdit="1"/>
          </p:cNvSpPr>
          <p:nvPr>
            <p:ph type="sldImg"/>
          </p:nvPr>
        </p:nvSpPr>
        <p:spPr>
          <a:ln/>
        </p:spPr>
      </p:sp>
      <p:sp>
        <p:nvSpPr>
          <p:cNvPr id="1782787"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DELETE</a:t>
            </a:r>
            <a:r>
              <a:rPr lang="en-US"/>
              <a:t> statement removes unwanted rows from a table. If the </a:t>
            </a:r>
            <a:r>
              <a:rPr lang="en-US">
                <a:latin typeface="Courier New" pitchFamily="49" charset="0"/>
              </a:rPr>
              <a:t>WHERE</a:t>
            </a:r>
            <a:r>
              <a:rPr lang="en-US"/>
              <a:t> clause is not used, all the rows in a table can be removed if there are no integrity constraints.</a:t>
            </a:r>
          </a:p>
        </p:txBody>
      </p:sp>
      <p:sp>
        <p:nvSpPr>
          <p:cNvPr id="4710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CC98073A-2120-4674-87E8-176D844C4A4F}" type="slidenum">
              <a:rPr lang="en-US" smtClean="0"/>
              <a:pPr eaLnBrk="1" hangingPunct="1">
                <a:defRPr/>
              </a:pPr>
              <a:t>78</a:t>
            </a:fld>
            <a:endParaRPr lang="en-US"/>
          </a:p>
        </p:txBody>
      </p:sp>
    </p:spTree>
    <p:extLst>
      <p:ext uri="{BB962C8B-B14F-4D97-AF65-F5344CB8AC3E}">
        <p14:creationId xmlns:p14="http://schemas.microsoft.com/office/powerpoint/2010/main" val="5219585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Rectangle 2"/>
          <p:cNvSpPr>
            <a:spLocks noGrp="1" noRot="1" noChangeAspect="1" noChangeArrowheads="1" noTextEdit="1"/>
          </p:cNvSpPr>
          <p:nvPr>
            <p:ph type="sldImg"/>
          </p:nvPr>
        </p:nvSpPr>
        <p:spPr>
          <a:ln/>
        </p:spPr>
      </p:sp>
      <p:sp>
        <p:nvSpPr>
          <p:cNvPr id="1783811"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MERGE</a:t>
            </a:r>
            <a:r>
              <a:rPr lang="en-US"/>
              <a:t> statement inserts or updates rows in one table by using data from another table. Each row is inserted or updated in the target table depending on an equijoin condition. </a:t>
            </a:r>
          </a:p>
          <a:p>
            <a:pPr lvl="1" eaLnBrk="1" hangingPunct="1"/>
            <a:r>
              <a:rPr lang="en-US"/>
              <a:t>The example shown matches the </a:t>
            </a:r>
            <a:r>
              <a:rPr lang="en-US">
                <a:latin typeface="Courier New" pitchFamily="49" charset="0"/>
              </a:rPr>
              <a:t>empno</a:t>
            </a:r>
            <a:r>
              <a:rPr lang="en-US"/>
              <a:t> column in the </a:t>
            </a:r>
            <a:r>
              <a:rPr lang="en-US">
                <a:latin typeface="Courier New" pitchFamily="49" charset="0"/>
              </a:rPr>
              <a:t>copy_emp</a:t>
            </a:r>
            <a:r>
              <a:rPr lang="en-US"/>
              <a:t> table to the </a:t>
            </a:r>
            <a:r>
              <a:rPr lang="en-US">
                <a:latin typeface="Courier New" pitchFamily="49" charset="0"/>
              </a:rPr>
              <a:t>employee_id</a:t>
            </a:r>
            <a:r>
              <a:rPr lang="en-US"/>
              <a:t> column in the </a:t>
            </a:r>
            <a:r>
              <a:rPr lang="en-US">
                <a:latin typeface="Courier New" pitchFamily="49" charset="0"/>
              </a:rPr>
              <a:t>employees</a:t>
            </a:r>
            <a:r>
              <a:rPr lang="en-US"/>
              <a:t> table. If a match is found, the row is updated to match the row in the </a:t>
            </a:r>
            <a:r>
              <a:rPr lang="en-US">
                <a:latin typeface="Courier New" pitchFamily="49" charset="0"/>
              </a:rPr>
              <a:t>employees</a:t>
            </a:r>
            <a:r>
              <a:rPr lang="en-US"/>
              <a:t> table. If the row is not found, it is inserted into the </a:t>
            </a:r>
            <a:r>
              <a:rPr lang="en-US">
                <a:latin typeface="Courier New" pitchFamily="49" charset="0"/>
              </a:rPr>
              <a:t>copy_emp</a:t>
            </a:r>
            <a:r>
              <a:rPr lang="en-US"/>
              <a:t> table.</a:t>
            </a:r>
          </a:p>
          <a:p>
            <a:pPr lvl="1" eaLnBrk="1" hangingPunct="1"/>
            <a:r>
              <a:rPr lang="en-US"/>
              <a:t>The complete example of using </a:t>
            </a:r>
            <a:r>
              <a:rPr lang="en-US">
                <a:latin typeface="Courier New" pitchFamily="49" charset="0"/>
              </a:rPr>
              <a:t>MERGE</a:t>
            </a:r>
            <a:r>
              <a:rPr lang="en-US"/>
              <a:t> in a PL/SQL block is shown on the next page.</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5E30EA83-D3DC-46DE-BD46-C666BE0E5D98}" type="slidenum">
              <a:rPr lang="en-US" smtClean="0"/>
              <a:pPr eaLnBrk="1" hangingPunct="1">
                <a:defRPr/>
              </a:pPr>
              <a:t>79</a:t>
            </a:fld>
            <a:endParaRPr lang="en-US"/>
          </a:p>
        </p:txBody>
      </p:sp>
    </p:spTree>
    <p:extLst>
      <p:ext uri="{BB962C8B-B14F-4D97-AF65-F5344CB8AC3E}">
        <p14:creationId xmlns:p14="http://schemas.microsoft.com/office/powerpoint/2010/main" val="1891867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Rectangle 2"/>
          <p:cNvSpPr>
            <a:spLocks noGrp="1" noRot="1" noChangeAspect="1" noChangeArrowheads="1" noTextEdit="1"/>
          </p:cNvSpPr>
          <p:nvPr>
            <p:ph type="sldImg"/>
          </p:nvPr>
        </p:nvSpPr>
        <p:spPr>
          <a:ln/>
        </p:spPr>
      </p:sp>
      <p:sp>
        <p:nvSpPr>
          <p:cNvPr id="1784835" name="Rectangle 3"/>
          <p:cNvSpPr>
            <a:spLocks noGrp="1" noChangeArrowheads="1"/>
          </p:cNvSpPr>
          <p:nvPr>
            <p:ph type="body" idx="1"/>
          </p:nvPr>
        </p:nvSpPr>
        <p:spPr>
          <a:noFill/>
          <a:ln/>
        </p:spPr>
        <p:txBody>
          <a:bodyPr/>
          <a:lstStyle/>
          <a:p>
            <a:pPr lvl="1" eaLnBrk="1" hangingPunct="1"/>
            <a:r>
              <a:rPr lang="en-US"/>
              <a:t>You have already learned that you can include SQL statements that return a single row in a PL/SQL block. The data retrieved by the SQL statement should be held in variables using the </a:t>
            </a:r>
            <a:r>
              <a:rPr lang="en-US">
                <a:latin typeface="Courier New" pitchFamily="49" charset="0"/>
              </a:rPr>
              <a:t>INTO</a:t>
            </a:r>
            <a:r>
              <a:rPr lang="en-US"/>
              <a:t> clause.</a:t>
            </a:r>
          </a:p>
          <a:p>
            <a:pPr lvl="1" eaLnBrk="1" hangingPunct="1"/>
            <a:r>
              <a:rPr lang="en-US" b="1"/>
              <a:t>Where Does the Oracle Server Process SQL Statements?</a:t>
            </a:r>
          </a:p>
          <a:p>
            <a:pPr lvl="1" eaLnBrk="1" hangingPunct="1"/>
            <a:r>
              <a:rPr lang="en-US"/>
              <a:t>The Oracle Server allocates a private memory area called the </a:t>
            </a:r>
            <a:r>
              <a:rPr lang="en-US" i="1"/>
              <a:t>context area</a:t>
            </a:r>
            <a:r>
              <a:rPr lang="en-US"/>
              <a:t> for processing SQL statements. The SQL statement is parsed and processed in this area. The information required for processing and the information retrieved after processing are all stored in this area. You have no control over this area because it is internally managed by the Oracle Server.</a:t>
            </a:r>
          </a:p>
          <a:p>
            <a:pPr lvl="1" eaLnBrk="1" hangingPunct="1"/>
            <a:r>
              <a:rPr lang="en-US"/>
              <a:t>A cursor is a pointer to the context area. However, this cursor is an implicit cursor and is automatically managed by the Oracle Server. When the executable block issues a SQL statement, PL/SQL creates an implicit cursor.</a:t>
            </a:r>
          </a:p>
          <a:p>
            <a:pPr lvl="1" eaLnBrk="1" hangingPunct="1"/>
            <a:r>
              <a:rPr lang="en-US" b="1"/>
              <a:t>Types of Cursors</a:t>
            </a:r>
          </a:p>
          <a:p>
            <a:pPr lvl="1" eaLnBrk="1" hangingPunct="1"/>
            <a:r>
              <a:rPr lang="en-US"/>
              <a:t>There are two types of cursors:</a:t>
            </a:r>
          </a:p>
          <a:p>
            <a:pPr lvl="2" eaLnBrk="1" hangingPunct="1"/>
            <a:r>
              <a:rPr lang="en-US" b="1"/>
              <a:t>Implicit: </a:t>
            </a:r>
            <a:r>
              <a:rPr lang="en-US"/>
              <a:t>An</a:t>
            </a:r>
            <a:r>
              <a:rPr lang="en-US" i="1"/>
              <a:t> implicit cursor</a:t>
            </a:r>
            <a:r>
              <a:rPr lang="en-US"/>
              <a:t> is created and managed by the Oracle Server. You do not have access to it. The Oracle Server creates such a cursor when it has to execute a SQL statement.</a:t>
            </a:r>
          </a:p>
        </p:txBody>
      </p:sp>
      <p:sp>
        <p:nvSpPr>
          <p:cNvPr id="4915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75AF7AB4-3A91-45C5-AF33-22EA277FDF2E}" type="slidenum">
              <a:rPr lang="en-US" smtClean="0"/>
              <a:pPr eaLnBrk="1" hangingPunct="1">
                <a:defRPr/>
              </a:pPr>
              <a:t>80</a:t>
            </a:fld>
            <a:endParaRPr lang="en-US"/>
          </a:p>
        </p:txBody>
      </p:sp>
    </p:spTree>
    <p:extLst>
      <p:ext uri="{BB962C8B-B14F-4D97-AF65-F5344CB8AC3E}">
        <p14:creationId xmlns:p14="http://schemas.microsoft.com/office/powerpoint/2010/main" val="7512305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Rectangle 2"/>
          <p:cNvSpPr>
            <a:spLocks noGrp="1" noRot="1" noChangeAspect="1" noChangeArrowheads="1" noTextEdit="1"/>
          </p:cNvSpPr>
          <p:nvPr>
            <p:ph type="sldImg"/>
          </p:nvPr>
        </p:nvSpPr>
        <p:spPr>
          <a:ln/>
        </p:spPr>
      </p:sp>
      <p:sp>
        <p:nvSpPr>
          <p:cNvPr id="1785859" name="Rectangle 3"/>
          <p:cNvSpPr>
            <a:spLocks noGrp="1" noChangeArrowheads="1"/>
          </p:cNvSpPr>
          <p:nvPr>
            <p:ph type="body" idx="1"/>
          </p:nvPr>
        </p:nvSpPr>
        <p:spPr>
          <a:noFill/>
          <a:ln/>
        </p:spPr>
        <p:txBody>
          <a:bodyPr/>
          <a:lstStyle/>
          <a:p>
            <a:pPr lvl="1" eaLnBrk="1" hangingPunct="1"/>
            <a:r>
              <a:rPr lang="en-US"/>
              <a:t>SQL cursor attributes</a:t>
            </a:r>
            <a:r>
              <a:rPr lang="en-US">
                <a:solidFill>
                  <a:srgbClr val="FC0128"/>
                </a:solidFill>
              </a:rPr>
              <a:t> </a:t>
            </a:r>
            <a:r>
              <a:rPr lang="en-US"/>
              <a:t>enable you to evaluate what happened when an implicit cursor was last used. Use these attributes in PL/SQL statements but not in SQL statements. </a:t>
            </a:r>
          </a:p>
          <a:p>
            <a:pPr lvl="1" eaLnBrk="1" hangingPunct="1"/>
            <a:r>
              <a:rPr lang="en-US"/>
              <a:t>You can test the </a:t>
            </a:r>
            <a:r>
              <a:rPr lang="en-US">
                <a:latin typeface="Courier New" pitchFamily="49" charset="0"/>
              </a:rPr>
              <a:t>SQL%ROWCOUNT</a:t>
            </a:r>
            <a:r>
              <a:rPr lang="en-US"/>
              <a:t>, </a:t>
            </a:r>
            <a:r>
              <a:rPr lang="en-US">
                <a:latin typeface="Courier New" pitchFamily="49" charset="0"/>
              </a:rPr>
              <a:t>SQL%FOUND</a:t>
            </a:r>
            <a:r>
              <a:rPr lang="en-US"/>
              <a:t>, and </a:t>
            </a:r>
            <a:r>
              <a:rPr lang="en-US">
                <a:latin typeface="Courier New" pitchFamily="49" charset="0"/>
              </a:rPr>
              <a:t>SQL%NOTFOUND</a:t>
            </a:r>
            <a:r>
              <a:rPr lang="en-US"/>
              <a:t> attributes in the executable section of a block to gather information after the appropriate DML command executes. PL/SQL does not return an error if a DML statement does not affect rows in the underlying table. However, if a </a:t>
            </a:r>
            <a:r>
              <a:rPr lang="en-US">
                <a:latin typeface="Courier New" pitchFamily="49" charset="0"/>
              </a:rPr>
              <a:t>SELECT</a:t>
            </a:r>
            <a:r>
              <a:rPr lang="en-US"/>
              <a:t> statement does not retrieve any rows, PL/SQL returns an exception.</a:t>
            </a:r>
          </a:p>
          <a:p>
            <a:pPr lvl="1" eaLnBrk="1" hangingPunct="1"/>
            <a:r>
              <a:rPr lang="en-US"/>
              <a:t>Observe that the attributes are prefixed with SQL. These cursor attributes are used with implicit cursors that are automatically created by PL/SQL and for which you do not know the names. Therefore, you use SQL instead of the cursor name.</a:t>
            </a:r>
          </a:p>
          <a:p>
            <a:pPr lvl="1" eaLnBrk="1" hangingPunct="1"/>
            <a:r>
              <a:rPr lang="en-US"/>
              <a:t>The </a:t>
            </a:r>
            <a:r>
              <a:rPr lang="en-US">
                <a:latin typeface="Courier New" pitchFamily="49" charset="0"/>
              </a:rPr>
              <a:t>SQL%NOTFOUND</a:t>
            </a:r>
            <a:r>
              <a:rPr lang="en-US"/>
              <a:t> attribute is the opposite of </a:t>
            </a:r>
            <a:r>
              <a:rPr lang="en-US">
                <a:latin typeface="Courier New" pitchFamily="49" charset="0"/>
              </a:rPr>
              <a:t>SQL%FOUND</a:t>
            </a:r>
            <a:r>
              <a:rPr lang="en-US"/>
              <a:t>. This attribute may be used as the exit condition in a loop. It is useful in </a:t>
            </a:r>
            <a:r>
              <a:rPr lang="en-US">
                <a:latin typeface="Courier New" pitchFamily="49" charset="0"/>
              </a:rPr>
              <a:t>UPDATE</a:t>
            </a:r>
            <a:r>
              <a:rPr lang="en-US"/>
              <a:t> and </a:t>
            </a:r>
            <a:r>
              <a:rPr lang="en-US">
                <a:latin typeface="Courier New" pitchFamily="49" charset="0"/>
              </a:rPr>
              <a:t>DELETE</a:t>
            </a:r>
            <a:r>
              <a:rPr lang="en-US"/>
              <a:t> statements when no rows are changed because exceptions are not returned in these cases. </a:t>
            </a:r>
          </a:p>
          <a:p>
            <a:pPr lvl="1" eaLnBrk="1" hangingPunct="1"/>
            <a:r>
              <a:rPr lang="en-US"/>
              <a:t>You learn about explicit cursor attributes in the lesson titled “Using Explicit Cursors.”</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C00762A-43BD-44AD-986D-ED03E4A60CF4}" type="slidenum">
              <a:rPr lang="en-US" smtClean="0"/>
              <a:pPr eaLnBrk="1" hangingPunct="1">
                <a:defRPr/>
              </a:pPr>
              <a:t>81</a:t>
            </a:fld>
            <a:endParaRPr lang="en-US"/>
          </a:p>
        </p:txBody>
      </p:sp>
    </p:spTree>
    <p:extLst>
      <p:ext uri="{BB962C8B-B14F-4D97-AF65-F5344CB8AC3E}">
        <p14:creationId xmlns:p14="http://schemas.microsoft.com/office/powerpoint/2010/main" val="1999329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Rectangle 2"/>
          <p:cNvSpPr>
            <a:spLocks noGrp="1" noRot="1" noChangeAspect="1" noChangeArrowheads="1" noTextEdit="1"/>
          </p:cNvSpPr>
          <p:nvPr>
            <p:ph type="sldImg"/>
          </p:nvPr>
        </p:nvSpPr>
        <p:spPr>
          <a:ln/>
        </p:spPr>
      </p:sp>
      <p:sp>
        <p:nvSpPr>
          <p:cNvPr id="1786883" name="Rectangle 3"/>
          <p:cNvSpPr>
            <a:spLocks noGrp="1" noChangeArrowheads="1"/>
          </p:cNvSpPr>
          <p:nvPr>
            <p:ph type="body" idx="1"/>
          </p:nvPr>
        </p:nvSpPr>
        <p:spPr>
          <a:noFill/>
          <a:ln/>
        </p:spPr>
        <p:txBody>
          <a:bodyPr/>
          <a:lstStyle/>
          <a:p>
            <a:pPr lvl="1" eaLnBrk="1" hangingPunct="1"/>
            <a:r>
              <a:rPr lang="en-US"/>
              <a:t>The example in the slide deletes a row with </a:t>
            </a:r>
            <a:r>
              <a:rPr lang="en-US">
                <a:latin typeface="Courier New" pitchFamily="49" charset="0"/>
              </a:rPr>
              <a:t>employee_id</a:t>
            </a:r>
            <a:r>
              <a:rPr lang="en-US"/>
              <a:t> </a:t>
            </a:r>
            <a:r>
              <a:rPr lang="en-US">
                <a:latin typeface="Courier New" pitchFamily="49" charset="0"/>
              </a:rPr>
              <a:t>176</a:t>
            </a:r>
            <a:r>
              <a:rPr lang="en-US"/>
              <a:t> from the </a:t>
            </a:r>
            <a:r>
              <a:rPr lang="en-US">
                <a:latin typeface="Courier New" pitchFamily="49" charset="0"/>
              </a:rPr>
              <a:t>employees</a:t>
            </a:r>
            <a:r>
              <a:rPr lang="en-US"/>
              <a:t> table. Using the </a:t>
            </a:r>
            <a:r>
              <a:rPr lang="en-US">
                <a:latin typeface="Courier New" pitchFamily="49" charset="0"/>
              </a:rPr>
              <a:t>SQL%ROWCOUNT</a:t>
            </a:r>
            <a:r>
              <a:rPr lang="en-US"/>
              <a:t> attribute, you can print the number of rows deleted.</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6C1CD02-F91C-478D-B836-8A8DCA0EEE9A}" type="slidenum">
              <a:rPr lang="en-US" smtClean="0"/>
              <a:pPr eaLnBrk="1" hangingPunct="1">
                <a:defRPr/>
              </a:pPr>
              <a:t>82</a:t>
            </a:fld>
            <a:endParaRPr lang="en-US"/>
          </a:p>
        </p:txBody>
      </p:sp>
    </p:spTree>
    <p:extLst>
      <p:ext uri="{BB962C8B-B14F-4D97-AF65-F5344CB8AC3E}">
        <p14:creationId xmlns:p14="http://schemas.microsoft.com/office/powerpoint/2010/main" val="62519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diagram in the slide shows a PL/SQL block being executed by the PL/SQL engine. The PL/SQL engine resides in:</a:t>
            </a:r>
          </a:p>
          <a:p>
            <a:pPr lvl="2"/>
            <a:r>
              <a:rPr lang="en-US"/>
              <a:t>The Oracle database for executing stored subprograms</a:t>
            </a:r>
          </a:p>
          <a:p>
            <a:pPr lvl="2"/>
            <a:r>
              <a:rPr lang="en-US"/>
              <a:t>The Oracle Forms client when you run client/server applications, or in the Oracle Application Server when you use Oracle Forms Services to run Forms on the Web</a:t>
            </a:r>
          </a:p>
          <a:p>
            <a:pPr lvl="1"/>
            <a:r>
              <a:rPr lang="en-US"/>
              <a:t>Irrespective of the PL/SQL run-time environment, the basic architecture remains the same. Therefore, all PL/SQL statements are processed in the Procedural Statement Executor, and all SQL statements must be sent to the SQL Statement Executor for processing by the Oracle Server processes. The SQL environment may also invoke the PL/SQL environment. For example, the PL/SQL environment is invoked when a PL/SQL function is used in a </a:t>
            </a:r>
            <a:r>
              <a:rPr lang="en-US">
                <a:latin typeface="Courier New" pitchFamily="49" charset="0"/>
                <a:cs typeface="Courier New" pitchFamily="49" charset="0"/>
              </a:rPr>
              <a:t>SELECT</a:t>
            </a:r>
            <a:r>
              <a:rPr lang="en-US"/>
              <a:t> statement. </a:t>
            </a:r>
          </a:p>
          <a:p>
            <a:pPr lvl="1"/>
            <a:r>
              <a:rPr lang="en-US"/>
              <a:t>The PL/SQL engine is a virtual machine that resides in memory and processes the PL/SQL </a:t>
            </a:r>
            <a:br>
              <a:rPr lang="en-US"/>
            </a:br>
            <a:r>
              <a:rPr lang="en-US"/>
              <a:t>m-code instructions. When the PL/SQL engine encounters a SQL statement, a context switch is made to pass the SQL statement to the Oracle Server processes. The PL/SQL engine waits for the SQL statement to complete and for the results to be returned before it continues to process subsequent statements in the PL/SQL block. The Oracle Forms PL/SQL engine runs in the client for the client/server implementation, and in the application server for the Forms Services implementation. In either case, SQL statements are typically sent over a network to an Oracle Server for processing.</a:t>
            </a:r>
          </a:p>
        </p:txBody>
      </p:sp>
      <p:sp>
        <p:nvSpPr>
          <p:cNvPr id="36867" name="Slide Image Placeholder 6"/>
          <p:cNvSpPr>
            <a:spLocks noGrp="1" noRot="1" noChangeAspect="1" noTextEdit="1"/>
          </p:cNvSpPr>
          <p:nvPr>
            <p:ph type="sldImg"/>
          </p:nvPr>
        </p:nvSpPr>
        <p:spPr>
          <a:ln/>
        </p:spPr>
      </p:sp>
      <p:sp>
        <p:nvSpPr>
          <p:cNvPr id="3686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F1FC48ED-C7FA-4493-B180-E2D69400DEF2}" type="slidenum">
              <a:rPr lang="en-US" smtClean="0">
                <a:solidFill>
                  <a:srgbClr val="000000"/>
                </a:solidFill>
              </a:rPr>
              <a:pPr eaLnBrk="1" hangingPunct="1"/>
              <a:t>11</a:t>
            </a:fld>
            <a:endParaRPr lang="en-US">
              <a:solidFill>
                <a:srgbClr val="000000"/>
              </a:solidFill>
            </a:endParaRPr>
          </a:p>
        </p:txBody>
      </p:sp>
    </p:spTree>
    <p:extLst>
      <p:ext uri="{BB962C8B-B14F-4D97-AF65-F5344CB8AC3E}">
        <p14:creationId xmlns:p14="http://schemas.microsoft.com/office/powerpoint/2010/main" val="11101432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Rectangle 2"/>
          <p:cNvSpPr>
            <a:spLocks noGrp="1" noRot="1" noChangeAspect="1" noChangeArrowheads="1" noTextEdit="1"/>
          </p:cNvSpPr>
          <p:nvPr>
            <p:ph type="sldImg"/>
          </p:nvPr>
        </p:nvSpPr>
        <p:spPr>
          <a:ln/>
        </p:spPr>
      </p:sp>
      <p:sp>
        <p:nvSpPr>
          <p:cNvPr id="1787907" name="Rectangle 3"/>
          <p:cNvSpPr>
            <a:spLocks noGrp="1" noChangeArrowheads="1"/>
          </p:cNvSpPr>
          <p:nvPr>
            <p:ph type="body" idx="1"/>
          </p:nvPr>
        </p:nvSpPr>
        <p:spPr>
          <a:noFill/>
          <a:ln/>
        </p:spPr>
        <p:txBody>
          <a:bodyPr/>
          <a:lstStyle/>
          <a:p>
            <a:pPr lvl="1" eaLnBrk="1" hangingPunct="1"/>
            <a:r>
              <a:rPr lang="en-US"/>
              <a:t>DML commands and transaction control statements can be used in PL/SQL programs without restriction. However, the DDL commands cannot be used directly. </a:t>
            </a:r>
          </a:p>
          <a:p>
            <a:pPr lvl="1" eaLnBrk="1" hangingPunct="1"/>
            <a:r>
              <a:rPr lang="en-US"/>
              <a:t>A </a:t>
            </a:r>
            <a:r>
              <a:rPr lang="en-US">
                <a:latin typeface="Courier New" pitchFamily="49" charset="0"/>
              </a:rPr>
              <a:t>SELECT</a:t>
            </a:r>
            <a:r>
              <a:rPr lang="en-US"/>
              <a:t> statement in a PL/SQL block can return only one row. It is mandatory to use the </a:t>
            </a:r>
            <a:r>
              <a:rPr lang="en-US">
                <a:latin typeface="Courier New" pitchFamily="49" charset="0"/>
              </a:rPr>
              <a:t>INTO</a:t>
            </a:r>
            <a:r>
              <a:rPr lang="en-US"/>
              <a:t> clause to hold the values retrieved by the </a:t>
            </a:r>
            <a:r>
              <a:rPr lang="en-US">
                <a:latin typeface="Courier New" pitchFamily="49" charset="0"/>
              </a:rPr>
              <a:t>SELECT</a:t>
            </a:r>
            <a:r>
              <a:rPr lang="en-US"/>
              <a:t> statement. </a:t>
            </a:r>
          </a:p>
          <a:p>
            <a:pPr lvl="1" eaLnBrk="1" hangingPunct="1"/>
            <a:r>
              <a:rPr lang="en-US"/>
              <a:t>A cursor is a pointer to the memory area. There are two types of cursors. Implicit cursors are created and managed internally by the Oracle Server to execute SQL statements. You can use SQL cursor attributes with these cursors to determine the outcome of the SQL statement. Explicit cursors are declared by programmers.</a:t>
            </a:r>
          </a:p>
        </p:txBody>
      </p:sp>
      <p:sp>
        <p:nvSpPr>
          <p:cNvPr id="5222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59B18F34-6B3D-44C0-8DA7-78D2FB919E2F}" type="slidenum">
              <a:rPr lang="en-US" smtClean="0"/>
              <a:pPr eaLnBrk="1" hangingPunct="1">
                <a:defRPr/>
              </a:pPr>
              <a:t>83</a:t>
            </a:fld>
            <a:endParaRPr lang="en-US"/>
          </a:p>
        </p:txBody>
      </p:sp>
    </p:spTree>
    <p:extLst>
      <p:ext uri="{BB962C8B-B14F-4D97-AF65-F5344CB8AC3E}">
        <p14:creationId xmlns:p14="http://schemas.microsoft.com/office/powerpoint/2010/main" val="6297557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Slide Image Placeholder 3"/>
          <p:cNvSpPr>
            <a:spLocks noGrp="1" noRot="1" noChangeAspect="1" noTextEdit="1"/>
          </p:cNvSpPr>
          <p:nvPr>
            <p:ph type="sldImg"/>
          </p:nvPr>
        </p:nvSpPr>
        <p:spPr>
          <a:ln/>
        </p:spPr>
      </p:sp>
      <p:sp>
        <p:nvSpPr>
          <p:cNvPr id="47107"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91362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learned to write PL/SQL blocks containing declarative and executable sections. You have also learned to include expressions and SQL statements in the executable block.</a:t>
            </a:r>
          </a:p>
          <a:p>
            <a:pPr lvl="1" eaLnBrk="1" hangingPunct="1"/>
            <a:r>
              <a:rPr lang="en-US"/>
              <a:t>In this lesson, you learn how to use control structures such as </a:t>
            </a:r>
            <a:r>
              <a:rPr lang="en-US">
                <a:latin typeface="Courier New" pitchFamily="49" charset="0"/>
              </a:rPr>
              <a:t>IF</a:t>
            </a:r>
            <a:r>
              <a:rPr lang="en-US"/>
              <a:t> statements, </a:t>
            </a:r>
            <a:r>
              <a:rPr lang="en-US">
                <a:latin typeface="Courier New" pitchFamily="49" charset="0"/>
              </a:rPr>
              <a:t>CASE</a:t>
            </a:r>
            <a:r>
              <a:rPr lang="en-US"/>
              <a:t> expressions, and </a:t>
            </a:r>
            <a:r>
              <a:rPr lang="en-US">
                <a:latin typeface="Courier New" pitchFamily="49" charset="0"/>
              </a:rPr>
              <a:t>LOOP</a:t>
            </a:r>
            <a:r>
              <a:rPr lang="en-US"/>
              <a:t> structures in a PL/SQL block.</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C4730F5-51F1-4987-B4C0-58485F5DB6E8}" type="slidenum">
              <a:rPr lang="en-US" smtClean="0">
                <a:solidFill>
                  <a:srgbClr val="000000"/>
                </a:solidFill>
              </a:rPr>
              <a:pPr eaLnBrk="1" hangingPunct="1"/>
              <a:t>85</a:t>
            </a:fld>
            <a:endParaRPr lang="en-US">
              <a:solidFill>
                <a:srgbClr val="000000"/>
              </a:solidFill>
            </a:endParaRPr>
          </a:p>
        </p:txBody>
      </p:sp>
    </p:spTree>
    <p:extLst>
      <p:ext uri="{BB962C8B-B14F-4D97-AF65-F5344CB8AC3E}">
        <p14:creationId xmlns:p14="http://schemas.microsoft.com/office/powerpoint/2010/main" val="17546031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074"/>
          <p:cNvSpPr>
            <a:spLocks noGrp="1" noRot="1" noChangeAspect="1" noChangeArrowheads="1" noTextEdit="1"/>
          </p:cNvSpPr>
          <p:nvPr>
            <p:ph type="sldImg"/>
          </p:nvPr>
        </p:nvSpPr>
        <p:spPr>
          <a:ln/>
        </p:spPr>
      </p:sp>
      <p:sp>
        <p:nvSpPr>
          <p:cNvPr id="49155" name="Rectangle 307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change the logical flow of statements within the PL/SQL block with a number of control structures. This lesson addresses four types of PL/SQL control structures: conditional constructs with the </a:t>
            </a:r>
            <a:r>
              <a:rPr lang="en-US">
                <a:latin typeface="Courier New" pitchFamily="49" charset="0"/>
              </a:rPr>
              <a:t>IF</a:t>
            </a:r>
            <a:r>
              <a:rPr lang="en-US"/>
              <a:t> statement, </a:t>
            </a:r>
            <a:r>
              <a:rPr lang="en-US">
                <a:latin typeface="Courier New" pitchFamily="49" charset="0"/>
              </a:rPr>
              <a:t>CASE</a:t>
            </a:r>
            <a:r>
              <a:rPr lang="en-US"/>
              <a:t> expressions, </a:t>
            </a:r>
            <a:r>
              <a:rPr lang="en-US">
                <a:latin typeface="Courier New" pitchFamily="49" charset="0"/>
              </a:rPr>
              <a:t>LOOP</a:t>
            </a:r>
            <a:r>
              <a:rPr lang="en-US"/>
              <a:t> control structures, and the </a:t>
            </a:r>
            <a:r>
              <a:rPr lang="en-US">
                <a:latin typeface="Courier New" pitchFamily="49" charset="0"/>
              </a:rPr>
              <a:t>CONTINUE</a:t>
            </a:r>
            <a:r>
              <a:rPr lang="en-US"/>
              <a:t> statement.</a:t>
            </a:r>
          </a:p>
        </p:txBody>
      </p:sp>
      <p:sp>
        <p:nvSpPr>
          <p:cNvPr id="491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04182F7-253B-40D6-A128-7BD20F5F09D7}" type="slidenum">
              <a:rPr lang="en-US" smtClean="0">
                <a:solidFill>
                  <a:srgbClr val="000000"/>
                </a:solidFill>
              </a:rPr>
              <a:pPr eaLnBrk="1" hangingPunct="1"/>
              <a:t>86</a:t>
            </a:fld>
            <a:endParaRPr lang="en-US">
              <a:solidFill>
                <a:srgbClr val="000000"/>
              </a:solidFill>
            </a:endParaRPr>
          </a:p>
        </p:txBody>
      </p:sp>
    </p:spTree>
    <p:extLst>
      <p:ext uri="{BB962C8B-B14F-4D97-AF65-F5344CB8AC3E}">
        <p14:creationId xmlns:p14="http://schemas.microsoft.com/office/powerpoint/2010/main" val="13001645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structure of the PL/SQL </a:t>
            </a:r>
            <a:r>
              <a:rPr lang="en-US">
                <a:latin typeface="Courier New" pitchFamily="49" charset="0"/>
              </a:rPr>
              <a:t>IF</a:t>
            </a:r>
            <a:r>
              <a:rPr lang="en-US"/>
              <a:t> statement</a:t>
            </a:r>
            <a:r>
              <a:rPr lang="en-US">
                <a:solidFill>
                  <a:srgbClr val="FC0128"/>
                </a:solidFill>
              </a:rPr>
              <a:t> </a:t>
            </a:r>
            <a:r>
              <a:rPr lang="en-US"/>
              <a:t>is similar to the structure of </a:t>
            </a:r>
            <a:r>
              <a:rPr lang="en-US">
                <a:latin typeface="Courier New" pitchFamily="49" charset="0"/>
              </a:rPr>
              <a:t>IF</a:t>
            </a:r>
            <a:r>
              <a:rPr lang="en-US"/>
              <a:t> statements in other procedural languages. It allows PL/SQL to perform actions selectively based on conditions.</a:t>
            </a:r>
          </a:p>
          <a:p>
            <a:pPr lvl="1" eaLnBrk="1" hangingPunct="1"/>
            <a:r>
              <a:rPr lang="en-US"/>
              <a:t>In the syntax:</a:t>
            </a:r>
          </a:p>
        </p:txBody>
      </p:sp>
      <p:graphicFrame>
        <p:nvGraphicFramePr>
          <p:cNvPr id="323588" name="Group 4"/>
          <p:cNvGraphicFramePr>
            <a:graphicFrameLocks noGrp="1"/>
          </p:cNvGraphicFramePr>
          <p:nvPr/>
        </p:nvGraphicFramePr>
        <p:xfrm>
          <a:off x="776811" y="6021117"/>
          <a:ext cx="4867803" cy="1796636"/>
        </p:xfrm>
        <a:graphic>
          <a:graphicData uri="http://schemas.openxmlformats.org/drawingml/2006/table">
            <a:tbl>
              <a:tblPr/>
              <a:tblGrid>
                <a:gridCol w="894606">
                  <a:extLst>
                    <a:ext uri="{9D8B030D-6E8A-4147-A177-3AD203B41FA5}">
                      <a16:colId xmlns:a16="http://schemas.microsoft.com/office/drawing/2014/main" xmlns="" val="20000"/>
                    </a:ext>
                  </a:extLst>
                </a:gridCol>
                <a:gridCol w="3973197">
                  <a:extLst>
                    <a:ext uri="{9D8B030D-6E8A-4147-A177-3AD203B41FA5}">
                      <a16:colId xmlns:a16="http://schemas.microsoft.com/office/drawing/2014/main" xmlns="" val="20001"/>
                    </a:ext>
                  </a:extLst>
                </a:gridCol>
              </a:tblGrid>
              <a:tr h="427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condition</a:t>
                      </a:r>
                    </a:p>
                  </a:txBody>
                  <a:tcPr marL="91689" marR="91689" marT="45806" marB="45806"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a Boolean variable or expression that returns TRUE, FALSE, or NULL</a:t>
                      </a:r>
                    </a:p>
                  </a:txBody>
                  <a:tcPr marL="91689" marR="91689" marT="45806" marB="45806"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427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THEN</a:t>
                      </a:r>
                    </a:p>
                  </a:txBody>
                  <a:tcPr marL="91689" marR="91689" marT="45806" marB="45806"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Introduces a clause that associates the Boolean expression with the sequence of statements that follows it</a:t>
                      </a:r>
                    </a:p>
                  </a:txBody>
                  <a:tcPr marL="91689" marR="91689" marT="45806" marB="45806"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9415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a:ln>
                            <a:noFill/>
                          </a:ln>
                          <a:solidFill>
                            <a:schemeClr val="tx1"/>
                          </a:solidFill>
                          <a:effectLst/>
                          <a:latin typeface="Arial" pitchFamily="34" charset="0"/>
                          <a:cs typeface="Arial" pitchFamily="34" charset="0"/>
                        </a:rPr>
                        <a:t>statements</a:t>
                      </a:r>
                    </a:p>
                  </a:txBody>
                  <a:tcPr marL="91689" marR="91689" marT="45806" marB="45806"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Can be one or more PL/SQL or SQL statements. (They may include additional IF statements containing several nested IF, ELSE, and ELSIF statements.) The statements in the THEN clause are executed only if the condition in the associated IF clause evaluates to TRUE.</a:t>
                      </a:r>
                    </a:p>
                  </a:txBody>
                  <a:tcPr marL="91689" marR="91689" marT="45806" marB="45806"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50187"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D1D8117-7123-4363-AD96-560B9DA5FAA4}" type="slidenum">
              <a:rPr lang="en-US" smtClean="0">
                <a:solidFill>
                  <a:srgbClr val="000000"/>
                </a:solidFill>
              </a:rPr>
              <a:pPr eaLnBrk="1" hangingPunct="1"/>
              <a:t>87</a:t>
            </a:fld>
            <a:endParaRPr lang="en-US">
              <a:solidFill>
                <a:srgbClr val="000000"/>
              </a:solidFill>
            </a:endParaRPr>
          </a:p>
        </p:txBody>
      </p:sp>
    </p:spTree>
    <p:extLst>
      <p:ext uri="{BB962C8B-B14F-4D97-AF65-F5344CB8AC3E}">
        <p14:creationId xmlns:p14="http://schemas.microsoft.com/office/powerpoint/2010/main" val="1975568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Simple </a:t>
            </a:r>
            <a:r>
              <a:rPr lang="en-US">
                <a:latin typeface="Courier New" pitchFamily="49" charset="0"/>
              </a:rPr>
              <a:t>IF</a:t>
            </a:r>
            <a:r>
              <a:rPr lang="en-US" b="1"/>
              <a:t> Example</a:t>
            </a:r>
          </a:p>
          <a:p>
            <a:pPr lvl="1" eaLnBrk="1" hangingPunct="1"/>
            <a:r>
              <a:rPr lang="en-US"/>
              <a:t>The slide shows an example of a simple </a:t>
            </a:r>
            <a:r>
              <a:rPr lang="en-US">
                <a:latin typeface="Courier New" pitchFamily="49" charset="0"/>
              </a:rPr>
              <a:t>IF</a:t>
            </a:r>
            <a:r>
              <a:rPr lang="en-US"/>
              <a:t> statement with the </a:t>
            </a:r>
            <a:r>
              <a:rPr lang="en-US">
                <a:latin typeface="Courier New" pitchFamily="49" charset="0"/>
              </a:rPr>
              <a:t>THEN</a:t>
            </a:r>
            <a:r>
              <a:rPr lang="en-US"/>
              <a:t> clause. </a:t>
            </a:r>
          </a:p>
          <a:p>
            <a:pPr lvl="2" eaLnBrk="1" hangingPunct="1"/>
            <a:r>
              <a:rPr lang="en-US"/>
              <a:t>The </a:t>
            </a:r>
            <a:r>
              <a:rPr lang="en-US">
                <a:latin typeface="Courier New" pitchFamily="49" charset="0"/>
              </a:rPr>
              <a:t>v_myage</a:t>
            </a:r>
            <a:r>
              <a:rPr lang="en-US"/>
              <a:t> variable is initialized to </a:t>
            </a:r>
            <a:r>
              <a:rPr lang="en-US">
                <a:latin typeface="Courier New" pitchFamily="49" charset="0"/>
              </a:rPr>
              <a:t>31</a:t>
            </a:r>
            <a:r>
              <a:rPr lang="en-US"/>
              <a:t>.</a:t>
            </a:r>
          </a:p>
          <a:p>
            <a:pPr lvl="2" eaLnBrk="1" hangingPunct="1"/>
            <a:r>
              <a:rPr lang="en-US"/>
              <a:t>The condition for the </a:t>
            </a:r>
            <a:r>
              <a:rPr lang="en-US">
                <a:latin typeface="Courier New" pitchFamily="49" charset="0"/>
              </a:rPr>
              <a:t>IF</a:t>
            </a:r>
            <a:r>
              <a:rPr lang="en-US"/>
              <a:t> statement returns </a:t>
            </a:r>
            <a:r>
              <a:rPr lang="en-US">
                <a:latin typeface="Courier New" pitchFamily="49" charset="0"/>
              </a:rPr>
              <a:t>FALSE</a:t>
            </a:r>
            <a:r>
              <a:rPr lang="en-US"/>
              <a:t> because </a:t>
            </a:r>
            <a:r>
              <a:rPr lang="en-US">
                <a:latin typeface="Courier New" pitchFamily="49" charset="0"/>
              </a:rPr>
              <a:t>v_myage</a:t>
            </a:r>
            <a:r>
              <a:rPr lang="en-US"/>
              <a:t> is not less than </a:t>
            </a:r>
            <a:r>
              <a:rPr lang="en-US">
                <a:latin typeface="Courier New" pitchFamily="49" charset="0"/>
              </a:rPr>
              <a:t>11</a:t>
            </a:r>
            <a:r>
              <a:rPr lang="en-US"/>
              <a:t>.</a:t>
            </a:r>
          </a:p>
          <a:p>
            <a:pPr lvl="2" eaLnBrk="1" hangingPunct="1"/>
            <a:r>
              <a:rPr lang="en-US"/>
              <a:t>Therefore, the control never reaches the </a:t>
            </a:r>
            <a:r>
              <a:rPr lang="en-US">
                <a:latin typeface="Courier New" pitchFamily="49" charset="0"/>
              </a:rPr>
              <a:t>THEN</a:t>
            </a:r>
            <a:r>
              <a:rPr lang="en-US"/>
              <a:t> clause.</a:t>
            </a:r>
          </a:p>
          <a:p>
            <a:pPr lvl="1" eaLnBrk="1" hangingPunct="1"/>
            <a:r>
              <a:rPr lang="en-US" b="1"/>
              <a:t>Adding Conditional Expressions</a:t>
            </a:r>
          </a:p>
          <a:p>
            <a:pPr lvl="1" eaLnBrk="1" hangingPunct="1"/>
            <a:r>
              <a:rPr lang="en-US"/>
              <a:t>An </a:t>
            </a:r>
            <a:r>
              <a:rPr lang="en-US">
                <a:latin typeface="Courier New" pitchFamily="49" charset="0"/>
              </a:rPr>
              <a:t>IF</a:t>
            </a:r>
            <a:r>
              <a:rPr lang="en-US"/>
              <a:t> statement can have multiple conditional expressions related with logical operators such as </a:t>
            </a:r>
            <a:r>
              <a:rPr lang="en-US">
                <a:latin typeface="Courier New" pitchFamily="49" charset="0"/>
              </a:rPr>
              <a:t>AND</a:t>
            </a:r>
            <a:r>
              <a:rPr lang="en-US"/>
              <a:t>, </a:t>
            </a:r>
            <a:r>
              <a:rPr lang="en-US">
                <a:latin typeface="Courier New" pitchFamily="49" charset="0"/>
              </a:rPr>
              <a:t>OR</a:t>
            </a:r>
            <a:r>
              <a:rPr lang="en-US"/>
              <a:t>, and </a:t>
            </a:r>
            <a:r>
              <a:rPr lang="en-US">
                <a:latin typeface="Courier New" pitchFamily="49" charset="0"/>
              </a:rPr>
              <a:t>NOT</a:t>
            </a:r>
            <a:r>
              <a:rPr lang="en-US"/>
              <a:t>.</a:t>
            </a:r>
          </a:p>
          <a:p>
            <a:pPr lvl="1" eaLnBrk="1" hangingPunct="1"/>
            <a:r>
              <a:rPr lang="en-US"/>
              <a:t>For example:</a:t>
            </a:r>
          </a:p>
          <a:p>
            <a:pPr lvl="4" eaLnBrk="1" hangingPunct="1"/>
            <a:r>
              <a:rPr lang="en-US"/>
              <a:t>IF (myfirstname='Christopher' AND v_myage &lt;11)</a:t>
            </a:r>
            <a:br>
              <a:rPr lang="en-US"/>
            </a:br>
            <a:r>
              <a:rPr lang="en-US"/>
              <a:t>…</a:t>
            </a:r>
            <a:r>
              <a:rPr lang="en-US" sz="1200"/>
              <a:t> </a:t>
            </a:r>
          </a:p>
          <a:p>
            <a:pPr lvl="1" eaLnBrk="1" hangingPunct="1"/>
            <a:r>
              <a:rPr lang="en-US"/>
              <a:t>The condition uses the </a:t>
            </a:r>
            <a:r>
              <a:rPr lang="en-US">
                <a:latin typeface="Courier New" pitchFamily="49" charset="0"/>
              </a:rPr>
              <a:t>AND</a:t>
            </a:r>
            <a:r>
              <a:rPr lang="en-US"/>
              <a:t> operator and therefore, evaluates to </a:t>
            </a:r>
            <a:r>
              <a:rPr lang="en-US">
                <a:latin typeface="Courier New" pitchFamily="49" charset="0"/>
              </a:rPr>
              <a:t>TRUE</a:t>
            </a:r>
            <a:r>
              <a:rPr lang="en-US"/>
              <a:t> only if both conditions are evaluated as </a:t>
            </a:r>
            <a:r>
              <a:rPr lang="en-US">
                <a:latin typeface="Courier New" pitchFamily="49" charset="0"/>
              </a:rPr>
              <a:t>TRUE</a:t>
            </a:r>
            <a:r>
              <a:rPr lang="en-US"/>
              <a:t>. There is no limitation on the number of conditional expressions. However, these statements must be related with appropriate logical operators.</a:t>
            </a:r>
          </a:p>
        </p:txBody>
      </p:sp>
      <p:sp>
        <p:nvSpPr>
          <p:cNvPr id="512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404C4160-44A9-474E-9134-72FAC778A1CD}" type="slidenum">
              <a:rPr lang="en-US" smtClean="0">
                <a:solidFill>
                  <a:srgbClr val="000000"/>
                </a:solidFill>
              </a:rPr>
              <a:pPr eaLnBrk="1" hangingPunct="1"/>
              <a:t>88</a:t>
            </a:fld>
            <a:endParaRPr lang="en-US">
              <a:solidFill>
                <a:srgbClr val="000000"/>
              </a:solidFill>
            </a:endParaRPr>
          </a:p>
        </p:txBody>
      </p:sp>
    </p:spTree>
    <p:extLst>
      <p:ext uri="{BB962C8B-B14F-4D97-AF65-F5344CB8AC3E}">
        <p14:creationId xmlns:p14="http://schemas.microsoft.com/office/powerpoint/2010/main" val="1509440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t>
            </a:r>
            <a:r>
              <a:rPr lang="en-US">
                <a:latin typeface="Courier New" pitchFamily="49" charset="0"/>
              </a:rPr>
              <a:t>ELSE</a:t>
            </a:r>
            <a:r>
              <a:rPr lang="en-US"/>
              <a:t> clause is added to the code in the previous slide. The condition has not changed and, therefore, still evaluates to </a:t>
            </a:r>
            <a:r>
              <a:rPr lang="en-US">
                <a:latin typeface="Courier New" pitchFamily="49" charset="0"/>
              </a:rPr>
              <a:t>FALSE</a:t>
            </a:r>
            <a:r>
              <a:rPr lang="en-US"/>
              <a:t>. Recall that the statements in the </a:t>
            </a:r>
            <a:r>
              <a:rPr lang="en-US">
                <a:latin typeface="Courier New" pitchFamily="49" charset="0"/>
              </a:rPr>
              <a:t>THEN</a:t>
            </a:r>
            <a:r>
              <a:rPr lang="en-US"/>
              <a:t> clause are executed only if the condition returns </a:t>
            </a:r>
            <a:r>
              <a:rPr lang="en-US">
                <a:latin typeface="Courier New" pitchFamily="49" charset="0"/>
              </a:rPr>
              <a:t>TRUE</a:t>
            </a:r>
            <a:r>
              <a:rPr lang="en-US"/>
              <a:t>. In this case, the condition returns </a:t>
            </a:r>
            <a:r>
              <a:rPr lang="en-US">
                <a:latin typeface="Courier New" pitchFamily="49" charset="0"/>
              </a:rPr>
              <a:t>FALSE</a:t>
            </a:r>
            <a:r>
              <a:rPr lang="en-US"/>
              <a:t> and the control moves to the </a:t>
            </a:r>
            <a:r>
              <a:rPr lang="en-US">
                <a:latin typeface="Courier New" pitchFamily="49" charset="0"/>
              </a:rPr>
              <a:t>ELSE</a:t>
            </a:r>
            <a:r>
              <a:rPr lang="en-US"/>
              <a:t> statement. </a:t>
            </a:r>
          </a:p>
          <a:p>
            <a:pPr lvl="1" eaLnBrk="1" hangingPunct="1"/>
            <a:r>
              <a:rPr lang="en-US"/>
              <a:t>The output of the block is shown below the code.</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7E0BFD50-35D7-4C25-8497-67E475D6BE0A}" type="slidenum">
              <a:rPr lang="en-US" smtClean="0">
                <a:solidFill>
                  <a:srgbClr val="000000"/>
                </a:solidFill>
              </a:rPr>
              <a:pPr eaLnBrk="1" hangingPunct="1"/>
              <a:t>89</a:t>
            </a:fld>
            <a:endParaRPr lang="en-US">
              <a:solidFill>
                <a:srgbClr val="000000"/>
              </a:solidFill>
            </a:endParaRPr>
          </a:p>
        </p:txBody>
      </p:sp>
    </p:spTree>
    <p:extLst>
      <p:ext uri="{BB962C8B-B14F-4D97-AF65-F5344CB8AC3E}">
        <p14:creationId xmlns:p14="http://schemas.microsoft.com/office/powerpoint/2010/main" val="20485571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IF</a:t>
            </a:r>
            <a:r>
              <a:rPr lang="en-US"/>
              <a:t> clause may contain multiple </a:t>
            </a:r>
            <a:r>
              <a:rPr lang="en-US">
                <a:latin typeface="Courier New" pitchFamily="49" charset="0"/>
              </a:rPr>
              <a:t>ELSIF</a:t>
            </a:r>
            <a:r>
              <a:rPr lang="en-US"/>
              <a:t> clauses and an </a:t>
            </a:r>
            <a:r>
              <a:rPr lang="en-US">
                <a:latin typeface="Courier New" pitchFamily="49" charset="0"/>
              </a:rPr>
              <a:t>ELSE</a:t>
            </a:r>
            <a:r>
              <a:rPr lang="en-US"/>
              <a:t> clause. The example illustrates the following characteristics of these clauses:</a:t>
            </a:r>
          </a:p>
          <a:p>
            <a:pPr lvl="2" eaLnBrk="1" hangingPunct="1"/>
            <a:r>
              <a:rPr lang="en-US"/>
              <a:t>The </a:t>
            </a:r>
            <a:r>
              <a:rPr lang="en-US">
                <a:latin typeface="Courier New" pitchFamily="49" charset="0"/>
              </a:rPr>
              <a:t>ELSIF</a:t>
            </a:r>
            <a:r>
              <a:rPr lang="en-US"/>
              <a:t> clauses can have conditions, unlike the </a:t>
            </a:r>
            <a:r>
              <a:rPr lang="en-US">
                <a:latin typeface="Courier New" pitchFamily="49" charset="0"/>
              </a:rPr>
              <a:t>ELSE</a:t>
            </a:r>
            <a:r>
              <a:rPr lang="en-US"/>
              <a:t> clause.</a:t>
            </a:r>
          </a:p>
          <a:p>
            <a:pPr lvl="2" eaLnBrk="1" hangingPunct="1"/>
            <a:r>
              <a:rPr lang="en-US"/>
              <a:t>The condition for </a:t>
            </a:r>
            <a:r>
              <a:rPr lang="en-US">
                <a:latin typeface="Courier New" pitchFamily="49" charset="0"/>
              </a:rPr>
              <a:t>ELSIF</a:t>
            </a:r>
            <a:r>
              <a:rPr lang="en-US"/>
              <a:t> should be followed by the </a:t>
            </a:r>
            <a:r>
              <a:rPr lang="en-US">
                <a:latin typeface="Courier New" pitchFamily="49" charset="0"/>
              </a:rPr>
              <a:t>THEN</a:t>
            </a:r>
            <a:r>
              <a:rPr lang="en-US"/>
              <a:t> clause, which is executed if the condition for </a:t>
            </a:r>
            <a:r>
              <a:rPr lang="en-US">
                <a:latin typeface="Courier New" pitchFamily="49" charset="0"/>
              </a:rPr>
              <a:t>ELSIF</a:t>
            </a:r>
            <a:r>
              <a:rPr lang="en-US"/>
              <a:t> returns </a:t>
            </a:r>
            <a:r>
              <a:rPr lang="en-US">
                <a:latin typeface="Courier New" pitchFamily="49" charset="0"/>
              </a:rPr>
              <a:t>TRUE</a:t>
            </a:r>
            <a:r>
              <a:rPr lang="en-US"/>
              <a:t>.</a:t>
            </a:r>
          </a:p>
          <a:p>
            <a:pPr lvl="2" eaLnBrk="1" hangingPunct="1"/>
            <a:r>
              <a:rPr lang="en-US"/>
              <a:t>When you have multiple </a:t>
            </a:r>
            <a:r>
              <a:rPr lang="en-US">
                <a:latin typeface="Courier New" pitchFamily="49" charset="0"/>
              </a:rPr>
              <a:t>ELSIF</a:t>
            </a:r>
            <a:r>
              <a:rPr lang="en-US"/>
              <a:t> clauses, if the first condition is </a:t>
            </a:r>
            <a:r>
              <a:rPr lang="en-US">
                <a:latin typeface="Courier New" pitchFamily="49" charset="0"/>
              </a:rPr>
              <a:t>FALSE</a:t>
            </a:r>
            <a:r>
              <a:rPr lang="en-US"/>
              <a:t> or </a:t>
            </a:r>
            <a:r>
              <a:rPr lang="en-US">
                <a:latin typeface="Courier New" pitchFamily="49" charset="0"/>
              </a:rPr>
              <a:t>NULL</a:t>
            </a:r>
            <a:r>
              <a:rPr lang="en-US"/>
              <a:t>, the control shifts to the next </a:t>
            </a:r>
            <a:r>
              <a:rPr lang="en-US">
                <a:latin typeface="Courier New" pitchFamily="49" charset="0"/>
              </a:rPr>
              <a:t>ELSIF</a:t>
            </a:r>
            <a:r>
              <a:rPr lang="en-US"/>
              <a:t> clause.</a:t>
            </a:r>
          </a:p>
          <a:p>
            <a:pPr lvl="2" eaLnBrk="1" hangingPunct="1"/>
            <a:r>
              <a:rPr lang="en-US"/>
              <a:t>Conditions are evaluated one by one from the top.</a:t>
            </a:r>
          </a:p>
          <a:p>
            <a:pPr lvl="2" eaLnBrk="1" hangingPunct="1"/>
            <a:r>
              <a:rPr lang="en-US"/>
              <a:t>If all conditions are </a:t>
            </a:r>
            <a:r>
              <a:rPr lang="en-US">
                <a:latin typeface="Courier New" pitchFamily="49" charset="0"/>
              </a:rPr>
              <a:t>FALSE</a:t>
            </a:r>
            <a:r>
              <a:rPr lang="en-US"/>
              <a:t> or </a:t>
            </a:r>
            <a:r>
              <a:rPr lang="en-US">
                <a:latin typeface="Courier New" pitchFamily="49" charset="0"/>
              </a:rPr>
              <a:t>NULL</a:t>
            </a:r>
            <a:r>
              <a:rPr lang="en-US"/>
              <a:t>, the statements in the </a:t>
            </a:r>
            <a:r>
              <a:rPr lang="en-US">
                <a:latin typeface="Courier New" pitchFamily="49" charset="0"/>
              </a:rPr>
              <a:t>ELSE</a:t>
            </a:r>
            <a:r>
              <a:rPr lang="en-US"/>
              <a:t> clause are executed. </a:t>
            </a:r>
          </a:p>
          <a:p>
            <a:pPr lvl="2" eaLnBrk="1" hangingPunct="1"/>
            <a:r>
              <a:rPr lang="en-US"/>
              <a:t>The final </a:t>
            </a:r>
            <a:r>
              <a:rPr lang="en-US">
                <a:latin typeface="Courier New" pitchFamily="49" charset="0"/>
              </a:rPr>
              <a:t>ELSE</a:t>
            </a:r>
            <a:r>
              <a:rPr lang="en-US"/>
              <a:t> clause is optional.</a:t>
            </a:r>
          </a:p>
          <a:p>
            <a:pPr lvl="1" eaLnBrk="1" hangingPunct="1"/>
            <a:r>
              <a:rPr lang="en-US"/>
              <a:t>In the example, the output of the block is shown below the code.</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43552586-2B8E-4585-A945-A94D0F13D51E}" type="slidenum">
              <a:rPr lang="en-US" smtClean="0">
                <a:solidFill>
                  <a:srgbClr val="000000"/>
                </a:solidFill>
              </a:rPr>
              <a:pPr eaLnBrk="1" hangingPunct="1"/>
              <a:t>90</a:t>
            </a:fld>
            <a:endParaRPr lang="en-US">
              <a:solidFill>
                <a:srgbClr val="000000"/>
              </a:solidFill>
            </a:endParaRPr>
          </a:p>
        </p:txBody>
      </p:sp>
    </p:spTree>
    <p:extLst>
      <p:ext uri="{BB962C8B-B14F-4D97-AF65-F5344CB8AC3E}">
        <p14:creationId xmlns:p14="http://schemas.microsoft.com/office/powerpoint/2010/main" val="846762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shown in the slide, the variable </a:t>
            </a:r>
            <a:r>
              <a:rPr lang="en-US">
                <a:latin typeface="Courier New" pitchFamily="49" charset="0"/>
              </a:rPr>
              <a:t>v_myage</a:t>
            </a:r>
            <a:r>
              <a:rPr lang="en-US"/>
              <a:t> is declared but not initialized. The condition in the </a:t>
            </a:r>
            <a:r>
              <a:rPr lang="en-US">
                <a:latin typeface="Courier New" pitchFamily="49" charset="0"/>
              </a:rPr>
              <a:t>IF</a:t>
            </a:r>
            <a:r>
              <a:rPr lang="en-US"/>
              <a:t> statement returns </a:t>
            </a:r>
            <a:r>
              <a:rPr lang="en-US">
                <a:latin typeface="Courier New" pitchFamily="49" charset="0"/>
              </a:rPr>
              <a:t>NULL</a:t>
            </a:r>
            <a:r>
              <a:rPr lang="en-US"/>
              <a:t> rather than </a:t>
            </a:r>
            <a:r>
              <a:rPr lang="en-US">
                <a:latin typeface="Courier New" pitchFamily="49" charset="0"/>
              </a:rPr>
              <a:t>TRUE</a:t>
            </a:r>
            <a:r>
              <a:rPr lang="en-US"/>
              <a:t> or </a:t>
            </a:r>
            <a:r>
              <a:rPr lang="en-US">
                <a:latin typeface="Courier New" pitchFamily="49" charset="0"/>
              </a:rPr>
              <a:t>FALSE</a:t>
            </a:r>
            <a:r>
              <a:rPr lang="en-US"/>
              <a:t>. In such a case, the control goes to the </a:t>
            </a:r>
            <a:r>
              <a:rPr lang="en-US">
                <a:latin typeface="Courier New" pitchFamily="49" charset="0"/>
              </a:rPr>
              <a:t>ELSE</a:t>
            </a:r>
            <a:r>
              <a:rPr lang="en-US"/>
              <a:t> statement.</a:t>
            </a:r>
          </a:p>
          <a:p>
            <a:pPr lvl="1" eaLnBrk="1" hangingPunct="1"/>
            <a:r>
              <a:rPr lang="en-US" b="1"/>
              <a:t>Guidelines</a:t>
            </a:r>
          </a:p>
          <a:p>
            <a:pPr lvl="2" eaLnBrk="1" hangingPunct="1"/>
            <a:r>
              <a:rPr lang="en-US"/>
              <a:t>You can perform actions selectively based on conditions that are being met.</a:t>
            </a:r>
          </a:p>
          <a:p>
            <a:pPr lvl="2" eaLnBrk="1" hangingPunct="1"/>
            <a:r>
              <a:rPr lang="en-US"/>
              <a:t>When you write code, remember the spelling of the keywords:</a:t>
            </a:r>
          </a:p>
          <a:p>
            <a:pPr lvl="3" eaLnBrk="1" hangingPunct="1">
              <a:buFont typeface="Arial" pitchFamily="34" charset="0"/>
              <a:buChar char="–"/>
            </a:pPr>
            <a:r>
              <a:rPr lang="en-US">
                <a:latin typeface="Courier New" pitchFamily="49" charset="0"/>
              </a:rPr>
              <a:t>ELSIF</a:t>
            </a:r>
            <a:r>
              <a:rPr lang="en-US"/>
              <a:t> is one word.</a:t>
            </a:r>
          </a:p>
          <a:p>
            <a:pPr lvl="3" eaLnBrk="1" hangingPunct="1">
              <a:buFont typeface="Arial" pitchFamily="34" charset="0"/>
              <a:buChar char="–"/>
            </a:pPr>
            <a:r>
              <a:rPr lang="en-US">
                <a:latin typeface="Courier New" pitchFamily="49" charset="0"/>
              </a:rPr>
              <a:t>END</a:t>
            </a:r>
            <a:r>
              <a:rPr lang="en-US"/>
              <a:t> </a:t>
            </a:r>
            <a:r>
              <a:rPr lang="en-US">
                <a:latin typeface="Courier New" pitchFamily="49" charset="0"/>
              </a:rPr>
              <a:t>IF</a:t>
            </a:r>
            <a:r>
              <a:rPr lang="en-US"/>
              <a:t> is two words.</a:t>
            </a:r>
          </a:p>
          <a:p>
            <a:pPr lvl="2" eaLnBrk="1" hangingPunct="1"/>
            <a:r>
              <a:rPr lang="en-US"/>
              <a:t>If the controlling Boolean condition is </a:t>
            </a:r>
            <a:r>
              <a:rPr lang="en-US">
                <a:latin typeface="Courier New" pitchFamily="49" charset="0"/>
              </a:rPr>
              <a:t>TRUE</a:t>
            </a:r>
            <a:r>
              <a:rPr lang="en-US"/>
              <a:t>, the associated sequence of statements is executed; if the controlling Boolean condition is </a:t>
            </a:r>
            <a:r>
              <a:rPr lang="en-US">
                <a:latin typeface="Courier New" pitchFamily="49" charset="0"/>
              </a:rPr>
              <a:t>FALSE</a:t>
            </a:r>
            <a:r>
              <a:rPr lang="en-US"/>
              <a:t> or </a:t>
            </a:r>
            <a:r>
              <a:rPr lang="en-US">
                <a:latin typeface="Courier New" pitchFamily="49" charset="0"/>
              </a:rPr>
              <a:t>NULL</a:t>
            </a:r>
            <a:r>
              <a:rPr lang="en-US"/>
              <a:t>, the associated sequence of statements is passed over. Any number of </a:t>
            </a:r>
            <a:r>
              <a:rPr lang="en-US">
                <a:latin typeface="Courier New" pitchFamily="49" charset="0"/>
              </a:rPr>
              <a:t>ELSIF</a:t>
            </a:r>
            <a:r>
              <a:rPr lang="en-US"/>
              <a:t> clauses is permitted.</a:t>
            </a:r>
          </a:p>
          <a:p>
            <a:pPr lvl="2" eaLnBrk="1" hangingPunct="1"/>
            <a:r>
              <a:rPr lang="en-US"/>
              <a:t>Indent the conditionally executed statements for clarity.</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6EC568C-76AD-41D4-8EB2-29DC91C6E58C}" type="slidenum">
              <a:rPr lang="en-US" smtClean="0">
                <a:solidFill>
                  <a:srgbClr val="000000"/>
                </a:solidFill>
              </a:rPr>
              <a:pPr eaLnBrk="1" hangingPunct="1"/>
              <a:t>91</a:t>
            </a:fld>
            <a:endParaRPr lang="en-US">
              <a:solidFill>
                <a:srgbClr val="000000"/>
              </a:solidFill>
            </a:endParaRPr>
          </a:p>
        </p:txBody>
      </p:sp>
    </p:spTree>
    <p:extLst>
      <p:ext uri="{BB962C8B-B14F-4D97-AF65-F5344CB8AC3E}">
        <p14:creationId xmlns:p14="http://schemas.microsoft.com/office/powerpoint/2010/main" val="1135869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a:t>
            </a:r>
            <a:r>
              <a:rPr lang="en-US">
                <a:latin typeface="Courier New" pitchFamily="49" charset="0"/>
              </a:rPr>
              <a:t>CASE</a:t>
            </a:r>
            <a:r>
              <a:rPr lang="en-US"/>
              <a:t> expression returns a result based on one or more alternatives. To return the result, the </a:t>
            </a:r>
            <a:r>
              <a:rPr lang="en-US">
                <a:latin typeface="Courier New" pitchFamily="49" charset="0"/>
              </a:rPr>
              <a:t>CASE</a:t>
            </a:r>
            <a:r>
              <a:rPr lang="en-US"/>
              <a:t> expression uses a </a:t>
            </a:r>
            <a:r>
              <a:rPr lang="en-US" i="1"/>
              <a:t>selector</a:t>
            </a:r>
            <a:r>
              <a:rPr lang="en-US"/>
              <a:t>, which is an expression whose value is used to return one of several alternatives. The selector is followed by one or more </a:t>
            </a:r>
            <a:r>
              <a:rPr lang="en-US">
                <a:latin typeface="Courier New" pitchFamily="49" charset="0"/>
              </a:rPr>
              <a:t>WHEN</a:t>
            </a:r>
            <a:r>
              <a:rPr lang="en-US"/>
              <a:t> clauses that are checked sequentially. The value of the selector determines which result is returned. If the value of the selector equals the value of a </a:t>
            </a:r>
            <a:r>
              <a:rPr lang="en-US">
                <a:latin typeface="Courier New" pitchFamily="49" charset="0"/>
              </a:rPr>
              <a:t>WHEN</a:t>
            </a:r>
            <a:r>
              <a:rPr lang="en-US"/>
              <a:t> clause expression, that </a:t>
            </a:r>
            <a:r>
              <a:rPr lang="en-US">
                <a:latin typeface="Courier New" pitchFamily="49" charset="0"/>
              </a:rPr>
              <a:t>WHEN</a:t>
            </a:r>
            <a:r>
              <a:rPr lang="en-US"/>
              <a:t> clause is executed and that result is returned. </a:t>
            </a:r>
          </a:p>
          <a:p>
            <a:pPr lvl="1" eaLnBrk="1" hangingPunct="1"/>
            <a:r>
              <a:rPr lang="en-US"/>
              <a:t>PL/SQL also provides a searched </a:t>
            </a:r>
            <a:r>
              <a:rPr lang="en-US">
                <a:latin typeface="Courier New" pitchFamily="49" charset="0"/>
              </a:rPr>
              <a:t>CASE</a:t>
            </a:r>
            <a:r>
              <a:rPr lang="en-US"/>
              <a:t> expression, which has the form: </a:t>
            </a:r>
          </a:p>
          <a:p>
            <a:pPr lvl="4" eaLnBrk="1" hangingPunct="1"/>
            <a:r>
              <a:rPr lang="en-US"/>
              <a:t>CASE</a:t>
            </a:r>
            <a:br>
              <a:rPr lang="en-US"/>
            </a:br>
            <a:r>
              <a:rPr lang="en-US"/>
              <a:t>   WHEN search_condition1 THEN result1</a:t>
            </a:r>
            <a:br>
              <a:rPr lang="en-US"/>
            </a:br>
            <a:r>
              <a:rPr lang="en-US"/>
              <a:t>   [WHEN search_condition2 THEN result2</a:t>
            </a:r>
            <a:br>
              <a:rPr lang="en-US"/>
            </a:br>
            <a:r>
              <a:rPr lang="en-US"/>
              <a:t>   ...</a:t>
            </a:r>
            <a:br>
              <a:rPr lang="en-US"/>
            </a:br>
            <a:r>
              <a:rPr lang="en-US"/>
              <a:t>   WHEN search_conditionN THEN resultN]</a:t>
            </a:r>
            <a:br>
              <a:rPr lang="en-US"/>
            </a:br>
            <a:r>
              <a:rPr lang="en-US"/>
              <a:t>  [ELSE resultN+1]</a:t>
            </a:r>
            <a:br>
              <a:rPr lang="en-US"/>
            </a:br>
            <a:r>
              <a:rPr lang="en-US"/>
              <a:t>END;</a:t>
            </a:r>
          </a:p>
          <a:p>
            <a:pPr lvl="1" eaLnBrk="1" hangingPunct="1"/>
            <a:r>
              <a:rPr lang="en-US"/>
              <a:t>A searched </a:t>
            </a:r>
            <a:r>
              <a:rPr lang="en-US">
                <a:latin typeface="Courier New" pitchFamily="49" charset="0"/>
              </a:rPr>
              <a:t>CASE</a:t>
            </a:r>
            <a:r>
              <a:rPr lang="en-US"/>
              <a:t> expression has no selector. Furthermore, the </a:t>
            </a:r>
            <a:r>
              <a:rPr lang="en-US">
                <a:latin typeface="Courier New" pitchFamily="49" charset="0"/>
              </a:rPr>
              <a:t>WHEN</a:t>
            </a:r>
            <a:r>
              <a:rPr lang="en-US"/>
              <a:t> clauses in </a:t>
            </a:r>
            <a:r>
              <a:rPr lang="en-US">
                <a:latin typeface="Courier New" pitchFamily="49" charset="0"/>
              </a:rPr>
              <a:t>CASE</a:t>
            </a:r>
            <a:r>
              <a:rPr lang="en-US"/>
              <a:t> expressions contain search conditions that yield a Boolean value rather than expressions that can yield a value of any type.</a:t>
            </a:r>
          </a:p>
        </p:txBody>
      </p:sp>
      <p:sp>
        <p:nvSpPr>
          <p:cNvPr id="5530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23CCC3E7-0AE4-4CF5-A5E7-9B06476AB95C}" type="slidenum">
              <a:rPr lang="en-US" smtClean="0">
                <a:solidFill>
                  <a:srgbClr val="000000"/>
                </a:solidFill>
              </a:rPr>
              <a:pPr eaLnBrk="1" hangingPunct="1"/>
              <a:t>92</a:t>
            </a:fld>
            <a:endParaRPr lang="en-US">
              <a:solidFill>
                <a:srgbClr val="000000"/>
              </a:solidFill>
            </a:endParaRPr>
          </a:p>
        </p:txBody>
      </p:sp>
    </p:spTree>
    <p:extLst>
      <p:ext uri="{BB962C8B-B14F-4D97-AF65-F5344CB8AC3E}">
        <p14:creationId xmlns:p14="http://schemas.microsoft.com/office/powerpoint/2010/main" val="6665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522288" y="463550"/>
            <a:ext cx="8058151" cy="4533900"/>
          </a:xfrm>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Integration of procedural constructs with SQL:</a:t>
            </a:r>
            <a:r>
              <a:rPr lang="en-US"/>
              <a:t> The most important advantage of PL/SQL is the integration of procedural constructs with SQL. SQL is a nonprocedural language. When you issue a SQL command, your command tells the database server </a:t>
            </a:r>
            <a:r>
              <a:rPr lang="en-US" i="1"/>
              <a:t>what</a:t>
            </a:r>
            <a:r>
              <a:rPr lang="en-US"/>
              <a:t> to do. However, you cannot specify </a:t>
            </a:r>
            <a:r>
              <a:rPr lang="en-US" i="1"/>
              <a:t>how</a:t>
            </a:r>
            <a:r>
              <a:rPr lang="en-US"/>
              <a:t> to do it. PL/SQL integrates control statements and conditional statements with SQL, giving you better control of your SQL statements and their execution. Earlier in this lesson, you saw an example of the need for such integration.</a:t>
            </a:r>
          </a:p>
          <a:p>
            <a:pPr lvl="1" eaLnBrk="1" hangingPunct="1"/>
            <a:r>
              <a:rPr lang="en-US" b="1"/>
              <a:t>Improved performance: </a:t>
            </a:r>
            <a:r>
              <a:rPr lang="en-US"/>
              <a:t>Without PL/SQL, you would not be able to logically combine SQL statements as one unit. If you have designed an application that contains forms, you may have many different forms with fields in each form. When a form submits data, you may have to execute a number of SQL statements. SQL statements are sent to the database one at a time. This results in many network trips and one call to the database for each SQL statement, thereby increasing network traffic and reducing performance (especially in a client/server model). </a:t>
            </a:r>
          </a:p>
          <a:p>
            <a:pPr lvl="1" eaLnBrk="1" hangingPunct="1"/>
            <a:r>
              <a:rPr lang="en-US"/>
              <a:t>With PL/SQL, you can combine all these SQL statements into a single program unit. The application can send the entire block to the database instead of sending the SQL statements one at a time. This significantly reduces the number of database calls. As the slide illustrates, if the application is SQL intensive, you can use PL/SQL blocks to group SQL statements before sending them to the Oracle database server for execution.</a:t>
            </a:r>
          </a:p>
        </p:txBody>
      </p:sp>
      <p:sp>
        <p:nvSpPr>
          <p:cNvPr id="3789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81DA065-1D8D-4A39-8045-8866E2124B76}" type="slidenum">
              <a:rPr lang="en-US" smtClean="0">
                <a:solidFill>
                  <a:srgbClr val="000000"/>
                </a:solidFill>
              </a:rPr>
              <a:pPr eaLnBrk="1" hangingPunct="1"/>
              <a:t>12</a:t>
            </a:fld>
            <a:endParaRPr lang="en-US">
              <a:solidFill>
                <a:srgbClr val="000000"/>
              </a:solidFill>
            </a:endParaRPr>
          </a:p>
        </p:txBody>
      </p:sp>
    </p:spTree>
    <p:extLst>
      <p:ext uri="{BB962C8B-B14F-4D97-AF65-F5344CB8AC3E}">
        <p14:creationId xmlns:p14="http://schemas.microsoft.com/office/powerpoint/2010/main" val="15134121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CASE</a:t>
            </a:r>
            <a:r>
              <a:rPr lang="en-US"/>
              <a:t> expression uses the value in the </a:t>
            </a:r>
            <a:r>
              <a:rPr lang="en-US">
                <a:latin typeface="Courier New" pitchFamily="49" charset="0"/>
              </a:rPr>
              <a:t>v_grade</a:t>
            </a:r>
            <a:r>
              <a:rPr lang="en-US"/>
              <a:t> variable as the expression. This value is accepted from the user by using a substitution variable. Based on the value entered by the user, the </a:t>
            </a:r>
            <a:r>
              <a:rPr lang="en-US">
                <a:latin typeface="Courier New" pitchFamily="49" charset="0"/>
              </a:rPr>
              <a:t>CASE</a:t>
            </a:r>
            <a:r>
              <a:rPr lang="en-US"/>
              <a:t> expression returns the value of the </a:t>
            </a:r>
            <a:r>
              <a:rPr lang="en-US">
                <a:latin typeface="Courier New" pitchFamily="49" charset="0"/>
              </a:rPr>
              <a:t>v_appraisal</a:t>
            </a:r>
            <a:r>
              <a:rPr lang="en-US"/>
              <a:t> variable based on the value of the </a:t>
            </a:r>
            <a:r>
              <a:rPr lang="en-US">
                <a:latin typeface="Courier New" pitchFamily="49" charset="0"/>
              </a:rPr>
              <a:t>v_grade</a:t>
            </a:r>
            <a:r>
              <a:rPr lang="en-US"/>
              <a:t> value.</a:t>
            </a:r>
          </a:p>
          <a:p>
            <a:pPr lvl="1" eaLnBrk="1" hangingPunct="1"/>
            <a:r>
              <a:rPr lang="en-US" b="1"/>
              <a:t>Result</a:t>
            </a:r>
          </a:p>
          <a:p>
            <a:pPr lvl="1" eaLnBrk="1" hangingPunct="1"/>
            <a:r>
              <a:rPr lang="en-US"/>
              <a:t>When you enter </a:t>
            </a:r>
            <a:r>
              <a:rPr lang="en-US">
                <a:latin typeface="Courier New" pitchFamily="49" charset="0"/>
              </a:rPr>
              <a:t>a</a:t>
            </a:r>
            <a:r>
              <a:rPr lang="en-US"/>
              <a:t> or </a:t>
            </a:r>
            <a:r>
              <a:rPr lang="en-US">
                <a:latin typeface="Courier New" pitchFamily="49" charset="0"/>
              </a:rPr>
              <a:t>A</a:t>
            </a:r>
            <a:r>
              <a:rPr lang="en-US"/>
              <a:t> for </a:t>
            </a:r>
            <a:r>
              <a:rPr lang="en-US">
                <a:latin typeface="Courier New" pitchFamily="49" charset="0"/>
              </a:rPr>
              <a:t>v_grade</a:t>
            </a:r>
            <a:r>
              <a:rPr lang="en-US"/>
              <a:t>, as shown in the Substitution Variable window, the output of the example is as follows:</a:t>
            </a:r>
          </a:p>
        </p:txBody>
      </p:sp>
      <p:pic>
        <p:nvPicPr>
          <p:cNvPr id="56324" name="Picture 5" descr="C:\Coursedev\11gR2_PLSQL\D49990CG20\images\5-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707" y="6707972"/>
            <a:ext cx="2273127" cy="12465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6" descr="C:\Coursedev\11gR2_PLSQL\D49990CG20\images\5-11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159" y="7471145"/>
            <a:ext cx="1951578" cy="8522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632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75495DDF-B21C-454E-8812-F28946415E0B}" type="slidenum">
              <a:rPr lang="en-US" smtClean="0">
                <a:solidFill>
                  <a:srgbClr val="000000"/>
                </a:solidFill>
              </a:rPr>
              <a:pPr eaLnBrk="1" hangingPunct="1"/>
              <a:t>93</a:t>
            </a:fld>
            <a:endParaRPr lang="en-US">
              <a:solidFill>
                <a:srgbClr val="000000"/>
              </a:solidFill>
            </a:endParaRPr>
          </a:p>
        </p:txBody>
      </p:sp>
    </p:spTree>
    <p:extLst>
      <p:ext uri="{BB962C8B-B14F-4D97-AF65-F5344CB8AC3E}">
        <p14:creationId xmlns:p14="http://schemas.microsoft.com/office/powerpoint/2010/main" val="9023288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previous example, you saw a single test expression, the </a:t>
            </a:r>
            <a:r>
              <a:rPr lang="en-US">
                <a:latin typeface="Courier New" pitchFamily="49" charset="0"/>
              </a:rPr>
              <a:t>v_grade</a:t>
            </a:r>
            <a:r>
              <a:rPr lang="en-US"/>
              <a:t> variable. </a:t>
            </a:r>
            <a:br>
              <a:rPr lang="en-US"/>
            </a:br>
            <a:r>
              <a:rPr lang="en-US"/>
              <a:t>The </a:t>
            </a:r>
            <a:r>
              <a:rPr lang="en-US">
                <a:latin typeface="Courier New" pitchFamily="49" charset="0"/>
              </a:rPr>
              <a:t>WHEN</a:t>
            </a:r>
            <a:r>
              <a:rPr lang="en-US"/>
              <a:t> clause compared a value against this test expression. </a:t>
            </a:r>
          </a:p>
          <a:p>
            <a:pPr lvl="1" eaLnBrk="1" hangingPunct="1"/>
            <a:r>
              <a:rPr lang="en-US"/>
              <a:t>In searched </a:t>
            </a:r>
            <a:r>
              <a:rPr lang="en-US">
                <a:latin typeface="Courier New" pitchFamily="49" charset="0"/>
              </a:rPr>
              <a:t>CASE</a:t>
            </a:r>
            <a:r>
              <a:rPr lang="en-US"/>
              <a:t> statements, you do not have a test expression. Instead, the </a:t>
            </a:r>
            <a:r>
              <a:rPr lang="en-US">
                <a:latin typeface="Courier New" pitchFamily="49" charset="0"/>
              </a:rPr>
              <a:t>WHEN</a:t>
            </a:r>
            <a:r>
              <a:rPr lang="en-US"/>
              <a:t> clause contains an expression that results in a Boolean value. The same example is rewritten in this slide to show searched </a:t>
            </a:r>
            <a:r>
              <a:rPr lang="en-US">
                <a:latin typeface="Courier New" pitchFamily="49" charset="0"/>
              </a:rPr>
              <a:t>CASE</a:t>
            </a:r>
            <a:r>
              <a:rPr lang="en-US"/>
              <a:t> statements. </a:t>
            </a:r>
          </a:p>
          <a:p>
            <a:pPr lvl="1" eaLnBrk="1" hangingPunct="1"/>
            <a:r>
              <a:rPr lang="en-US" b="1"/>
              <a:t>Result</a:t>
            </a:r>
            <a:endParaRPr lang="en-US"/>
          </a:p>
          <a:p>
            <a:pPr lvl="1" eaLnBrk="1" hangingPunct="1"/>
            <a:r>
              <a:rPr lang="en-US"/>
              <a:t>The output of the example is as follows when you enter </a:t>
            </a:r>
            <a:r>
              <a:rPr lang="en-US">
                <a:latin typeface="Courier New" pitchFamily="49" charset="0"/>
              </a:rPr>
              <a:t>b</a:t>
            </a:r>
            <a:r>
              <a:rPr lang="en-US"/>
              <a:t> or </a:t>
            </a:r>
            <a:r>
              <a:rPr lang="en-US">
                <a:latin typeface="Courier New" pitchFamily="49" charset="0"/>
              </a:rPr>
              <a:t>B</a:t>
            </a:r>
            <a:r>
              <a:rPr lang="en-US"/>
              <a:t> for </a:t>
            </a:r>
            <a:r>
              <a:rPr lang="en-US">
                <a:latin typeface="Courier New" pitchFamily="49" charset="0"/>
              </a:rPr>
              <a:t>v_grade</a:t>
            </a:r>
            <a:r>
              <a:rPr lang="en-US"/>
              <a:t>:</a:t>
            </a:r>
          </a:p>
          <a:p>
            <a:pPr lvl="1" eaLnBrk="1" hangingPunct="1"/>
            <a:endParaRPr lang="en-US"/>
          </a:p>
        </p:txBody>
      </p:sp>
      <p:pic>
        <p:nvPicPr>
          <p:cNvPr id="57348" name="Picture 5" descr="C:\Coursedev\11gR2_PLSQL\D49990CG20\images\5-1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84" y="6784290"/>
            <a:ext cx="2300189" cy="1252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7349" name="Picture 6" descr="C:\Coursedev\11gR2_PLSQL\D49990CG20\images\5-12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343" y="7394828"/>
            <a:ext cx="1924518" cy="8617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7350"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B3649326-4EB8-45A9-B9A5-ECEE377D244B}" type="slidenum">
              <a:rPr lang="en-US" smtClean="0">
                <a:solidFill>
                  <a:srgbClr val="000000"/>
                </a:solidFill>
              </a:rPr>
              <a:pPr eaLnBrk="1" hangingPunct="1"/>
              <a:t>94</a:t>
            </a:fld>
            <a:endParaRPr lang="en-US">
              <a:solidFill>
                <a:srgbClr val="000000"/>
              </a:solidFill>
            </a:endParaRPr>
          </a:p>
        </p:txBody>
      </p:sp>
    </p:spTree>
    <p:extLst>
      <p:ext uri="{BB962C8B-B14F-4D97-AF65-F5344CB8AC3E}">
        <p14:creationId xmlns:p14="http://schemas.microsoft.com/office/powerpoint/2010/main" val="1185665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Recall the use of the </a:t>
            </a:r>
            <a:r>
              <a:rPr lang="en-US">
                <a:latin typeface="Courier New" pitchFamily="49" charset="0"/>
              </a:rPr>
              <a:t>IF</a:t>
            </a:r>
            <a:r>
              <a:rPr lang="en-US"/>
              <a:t> statement. You may include </a:t>
            </a:r>
            <a:r>
              <a:rPr lang="en-US" i="1">
                <a:latin typeface="Courier New" pitchFamily="49" charset="0"/>
              </a:rPr>
              <a:t>n</a:t>
            </a:r>
            <a:r>
              <a:rPr lang="en-US"/>
              <a:t> number of PL/SQL statements in the </a:t>
            </a:r>
            <a:r>
              <a:rPr lang="en-US">
                <a:latin typeface="Courier New" pitchFamily="49" charset="0"/>
              </a:rPr>
              <a:t>THEN</a:t>
            </a:r>
            <a:r>
              <a:rPr lang="en-US"/>
              <a:t> clause and also in the </a:t>
            </a:r>
            <a:r>
              <a:rPr lang="en-US">
                <a:latin typeface="Courier New" pitchFamily="49" charset="0"/>
              </a:rPr>
              <a:t>ELSE</a:t>
            </a:r>
            <a:r>
              <a:rPr lang="en-US"/>
              <a:t> clause. Similarly, you can include statements in the </a:t>
            </a:r>
            <a:r>
              <a:rPr lang="en-US">
                <a:latin typeface="Courier New" pitchFamily="49" charset="0"/>
              </a:rPr>
              <a:t>CASE</a:t>
            </a:r>
            <a:r>
              <a:rPr lang="en-US"/>
              <a:t> statement, which is more readable compared to multiple </a:t>
            </a:r>
            <a:r>
              <a:rPr lang="en-US">
                <a:latin typeface="Courier New" pitchFamily="49" charset="0"/>
              </a:rPr>
              <a:t>IF</a:t>
            </a:r>
            <a:r>
              <a:rPr lang="en-US"/>
              <a:t> and </a:t>
            </a:r>
            <a:r>
              <a:rPr lang="en-US">
                <a:latin typeface="Courier New" pitchFamily="49" charset="0"/>
              </a:rPr>
              <a:t>ELSIF</a:t>
            </a:r>
            <a:r>
              <a:rPr lang="en-US"/>
              <a:t> statements.</a:t>
            </a:r>
          </a:p>
          <a:p>
            <a:pPr lvl="1" eaLnBrk="1" hangingPunct="1"/>
            <a:r>
              <a:rPr lang="en-US" b="1"/>
              <a:t>How a </a:t>
            </a:r>
            <a:r>
              <a:rPr lang="en-US" b="1">
                <a:latin typeface="Courier New" pitchFamily="49" charset="0"/>
              </a:rPr>
              <a:t>CASE</a:t>
            </a:r>
            <a:r>
              <a:rPr lang="en-US" b="1"/>
              <a:t> Expression Differs from a </a:t>
            </a:r>
            <a:r>
              <a:rPr lang="en-US" b="1">
                <a:latin typeface="Courier New" pitchFamily="49" charset="0"/>
              </a:rPr>
              <a:t>CASE</a:t>
            </a:r>
            <a:r>
              <a:rPr lang="en-US" b="1"/>
              <a:t> Statement</a:t>
            </a:r>
          </a:p>
          <a:p>
            <a:pPr lvl="1" eaLnBrk="1" hangingPunct="1"/>
            <a:r>
              <a:rPr lang="en-US"/>
              <a:t>A </a:t>
            </a:r>
            <a:r>
              <a:rPr lang="en-US">
                <a:latin typeface="Courier New" pitchFamily="49" charset="0"/>
              </a:rPr>
              <a:t>CASE</a:t>
            </a:r>
            <a:r>
              <a:rPr lang="en-US"/>
              <a:t> expression evaluates the condition and returns a value, whereas a </a:t>
            </a:r>
            <a:r>
              <a:rPr lang="en-US">
                <a:latin typeface="Courier New" pitchFamily="49" charset="0"/>
              </a:rPr>
              <a:t>CASE</a:t>
            </a:r>
            <a:r>
              <a:rPr lang="en-US"/>
              <a:t> statement evaluates the condition and performs an action. A </a:t>
            </a:r>
            <a:r>
              <a:rPr lang="en-US">
                <a:latin typeface="Courier New" pitchFamily="49" charset="0"/>
              </a:rPr>
              <a:t>CASE</a:t>
            </a:r>
            <a:r>
              <a:rPr lang="en-US"/>
              <a:t> statement can be a complete PL/SQL block. </a:t>
            </a:r>
          </a:p>
          <a:p>
            <a:pPr lvl="2" eaLnBrk="1" hangingPunct="1"/>
            <a:r>
              <a:rPr lang="en-US">
                <a:latin typeface="Courier New" pitchFamily="49" charset="0"/>
              </a:rPr>
              <a:t>CASE</a:t>
            </a:r>
            <a:r>
              <a:rPr lang="en-US"/>
              <a:t> statements end with </a:t>
            </a:r>
            <a:r>
              <a:rPr lang="en-US">
                <a:latin typeface="Courier New" pitchFamily="49" charset="0"/>
              </a:rPr>
              <a:t>END</a:t>
            </a:r>
            <a:r>
              <a:rPr lang="en-US"/>
              <a:t> </a:t>
            </a:r>
            <a:r>
              <a:rPr lang="en-US">
                <a:latin typeface="Courier New" pitchFamily="49" charset="0"/>
              </a:rPr>
              <a:t>CASE;</a:t>
            </a:r>
            <a:r>
              <a:rPr lang="en-US"/>
              <a:t> </a:t>
            </a:r>
          </a:p>
          <a:p>
            <a:pPr lvl="2" eaLnBrk="1" hangingPunct="1"/>
            <a:r>
              <a:rPr lang="en-US">
                <a:latin typeface="Courier New" pitchFamily="49" charset="0"/>
              </a:rPr>
              <a:t>CASE</a:t>
            </a:r>
            <a:r>
              <a:rPr lang="en-US"/>
              <a:t> expressions end with </a:t>
            </a:r>
            <a:r>
              <a:rPr lang="en-US">
                <a:latin typeface="Courier New" pitchFamily="49" charset="0"/>
              </a:rPr>
              <a:t>END;</a:t>
            </a:r>
          </a:p>
          <a:p>
            <a:pPr lvl="1" eaLnBrk="1" hangingPunct="1"/>
            <a:r>
              <a:rPr lang="en-US"/>
              <a:t>The output of the slide code example is as follows:</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b="1"/>
              <a:t>Note:</a:t>
            </a:r>
            <a:r>
              <a:rPr lang="en-US"/>
              <a:t> Whereas an </a:t>
            </a:r>
            <a:r>
              <a:rPr lang="en-US">
                <a:latin typeface="Courier New" pitchFamily="49" charset="0"/>
              </a:rPr>
              <a:t>IF</a:t>
            </a:r>
            <a:r>
              <a:rPr lang="en-US"/>
              <a:t> statement is able to do nothing (the conditions could be all false and the </a:t>
            </a:r>
            <a:r>
              <a:rPr lang="en-US">
                <a:latin typeface="Courier New" pitchFamily="49" charset="0"/>
              </a:rPr>
              <a:t>ELSE</a:t>
            </a:r>
            <a:r>
              <a:rPr lang="en-US"/>
              <a:t> clause is not mandatory), a </a:t>
            </a:r>
            <a:r>
              <a:rPr lang="en-US">
                <a:latin typeface="Courier New" pitchFamily="49" charset="0"/>
              </a:rPr>
              <a:t>CASE</a:t>
            </a:r>
            <a:r>
              <a:rPr lang="en-US"/>
              <a:t> statement must execute some PL/SQL statement.</a:t>
            </a:r>
          </a:p>
        </p:txBody>
      </p:sp>
      <p:pic>
        <p:nvPicPr>
          <p:cNvPr id="58372" name="Picture 5" descr="C:\Coursedev\11gR2_PLSQL\D49990CG20\images\5-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06" y="7251732"/>
            <a:ext cx="5077924" cy="8267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3"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6238A4C-8FED-45F3-B764-F61E2DF199E5}" type="slidenum">
              <a:rPr lang="en-US" smtClean="0">
                <a:solidFill>
                  <a:srgbClr val="000000"/>
                </a:solidFill>
              </a:rPr>
              <a:pPr eaLnBrk="1" hangingPunct="1"/>
              <a:t>95</a:t>
            </a:fld>
            <a:endParaRPr lang="en-US">
              <a:solidFill>
                <a:srgbClr val="000000"/>
              </a:solidFill>
            </a:endParaRPr>
          </a:p>
        </p:txBody>
      </p:sp>
    </p:spTree>
    <p:extLst>
      <p:ext uri="{BB962C8B-B14F-4D97-AF65-F5344CB8AC3E}">
        <p14:creationId xmlns:p14="http://schemas.microsoft.com/office/powerpoint/2010/main" val="12126641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Consider the following example:</a:t>
            </a:r>
          </a:p>
          <a:p>
            <a:pPr lvl="4" eaLnBrk="1" hangingPunct="1"/>
            <a:r>
              <a:rPr lang="en-US"/>
              <a:t>x := 5;</a:t>
            </a:r>
            <a:br>
              <a:rPr lang="en-US"/>
            </a:br>
            <a:r>
              <a:rPr lang="en-US"/>
              <a:t>y := NULL;</a:t>
            </a:r>
            <a:br>
              <a:rPr lang="en-US"/>
            </a:br>
            <a:r>
              <a:rPr lang="en-US"/>
              <a:t>...</a:t>
            </a:r>
            <a:br>
              <a:rPr lang="en-US"/>
            </a:br>
            <a:r>
              <a:rPr lang="en-US"/>
              <a:t>IF x != y THEN  -- yields NULL, not TRUE</a:t>
            </a:r>
            <a:br>
              <a:rPr lang="en-US"/>
            </a:br>
            <a:r>
              <a:rPr lang="en-US"/>
              <a:t>  --  </a:t>
            </a:r>
            <a:r>
              <a:rPr lang="en-US" b="1"/>
              <a:t>sequence_of_statements that are not executed</a:t>
            </a:r>
            <a:br>
              <a:rPr lang="en-US" b="1"/>
            </a:br>
            <a:r>
              <a:rPr lang="en-US"/>
              <a:t>END IF;</a:t>
            </a:r>
          </a:p>
          <a:p>
            <a:pPr lvl="1" eaLnBrk="1" hangingPunct="1"/>
            <a:r>
              <a:rPr lang="en-US"/>
              <a:t>You may expect the sequence of statements to execute because </a:t>
            </a:r>
            <a:r>
              <a:rPr lang="en-US">
                <a:latin typeface="Courier New" pitchFamily="49" charset="0"/>
              </a:rPr>
              <a:t>x</a:t>
            </a:r>
            <a:r>
              <a:rPr lang="en-US"/>
              <a:t> and </a:t>
            </a:r>
            <a:r>
              <a:rPr lang="en-US">
                <a:latin typeface="Courier New" pitchFamily="49" charset="0"/>
              </a:rPr>
              <a:t>y</a:t>
            </a:r>
            <a:r>
              <a:rPr lang="en-US"/>
              <a:t> seem unequal. But nulls are indeterminate. Whether or not </a:t>
            </a:r>
            <a:r>
              <a:rPr lang="en-US">
                <a:latin typeface="Courier New" pitchFamily="49" charset="0"/>
              </a:rPr>
              <a:t>x</a:t>
            </a:r>
            <a:r>
              <a:rPr lang="en-US"/>
              <a:t> is equal to </a:t>
            </a:r>
            <a:r>
              <a:rPr lang="en-US">
                <a:latin typeface="Courier New" pitchFamily="49" charset="0"/>
              </a:rPr>
              <a:t>y</a:t>
            </a:r>
            <a:r>
              <a:rPr lang="en-US"/>
              <a:t> is unknown. Therefore, the </a:t>
            </a:r>
            <a:r>
              <a:rPr lang="en-US">
                <a:latin typeface="Courier New" pitchFamily="49" charset="0"/>
              </a:rPr>
              <a:t>IF</a:t>
            </a:r>
            <a:r>
              <a:rPr lang="en-US"/>
              <a:t> condition yields </a:t>
            </a:r>
            <a:r>
              <a:rPr lang="en-US">
                <a:latin typeface="Courier New" pitchFamily="49" charset="0"/>
              </a:rPr>
              <a:t>NULL</a:t>
            </a:r>
            <a:r>
              <a:rPr lang="en-US"/>
              <a:t> and the sequence of statements is bypassed.</a:t>
            </a:r>
          </a:p>
          <a:p>
            <a:pPr lvl="4" eaLnBrk="1" hangingPunct="1"/>
            <a:r>
              <a:rPr lang="en-US"/>
              <a:t>a := NULL;</a:t>
            </a:r>
            <a:br>
              <a:rPr lang="en-US"/>
            </a:br>
            <a:r>
              <a:rPr lang="en-US"/>
              <a:t>b := NULL;</a:t>
            </a:r>
            <a:br>
              <a:rPr lang="en-US"/>
            </a:br>
            <a:r>
              <a:rPr lang="en-US"/>
              <a:t>...</a:t>
            </a:r>
            <a:br>
              <a:rPr lang="en-US"/>
            </a:br>
            <a:r>
              <a:rPr lang="en-US"/>
              <a:t>IF a = b THEN  -- yields NULL, not TRUE</a:t>
            </a:r>
            <a:br>
              <a:rPr lang="en-US"/>
            </a:br>
            <a:r>
              <a:rPr lang="en-US"/>
              <a:t>  --  </a:t>
            </a:r>
            <a:r>
              <a:rPr lang="en-US" b="1"/>
              <a:t>sequence_of_statements that are not executed</a:t>
            </a:r>
            <a:br>
              <a:rPr lang="en-US" b="1"/>
            </a:br>
            <a:r>
              <a:rPr lang="en-US"/>
              <a:t>END IF;</a:t>
            </a:r>
          </a:p>
          <a:p>
            <a:pPr lvl="1" eaLnBrk="1" hangingPunct="1"/>
            <a:r>
              <a:rPr lang="en-US"/>
              <a:t>In the second example, you may expect the sequence of statements to execute because </a:t>
            </a:r>
            <a:r>
              <a:rPr lang="en-US">
                <a:latin typeface="Courier New" pitchFamily="49" charset="0"/>
              </a:rPr>
              <a:t>a</a:t>
            </a:r>
            <a:r>
              <a:rPr lang="en-US"/>
              <a:t> and </a:t>
            </a:r>
            <a:r>
              <a:rPr lang="en-US">
                <a:latin typeface="Courier New" pitchFamily="49" charset="0"/>
              </a:rPr>
              <a:t>b</a:t>
            </a:r>
            <a:r>
              <a:rPr lang="en-US"/>
              <a:t> seem equal. But, again, equality is unknown, so the </a:t>
            </a:r>
            <a:r>
              <a:rPr lang="en-US">
                <a:latin typeface="Courier New" pitchFamily="49" charset="0"/>
              </a:rPr>
              <a:t>IF</a:t>
            </a:r>
            <a:r>
              <a:rPr lang="en-US"/>
              <a:t> condition yields </a:t>
            </a:r>
            <a:r>
              <a:rPr lang="en-US">
                <a:latin typeface="Courier New" pitchFamily="49" charset="0"/>
              </a:rPr>
              <a:t>NULL</a:t>
            </a:r>
            <a:r>
              <a:rPr lang="en-US"/>
              <a:t> and the sequence of statements is bypassed.</a:t>
            </a:r>
          </a:p>
        </p:txBody>
      </p:sp>
      <p:sp>
        <p:nvSpPr>
          <p:cNvPr id="593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B2743FEC-E783-43C2-B321-FCCCEE23D3BD}" type="slidenum">
              <a:rPr lang="en-US" smtClean="0">
                <a:solidFill>
                  <a:srgbClr val="000000"/>
                </a:solidFill>
              </a:rPr>
              <a:pPr eaLnBrk="1" hangingPunct="1"/>
              <a:t>96</a:t>
            </a:fld>
            <a:endParaRPr lang="en-US">
              <a:solidFill>
                <a:srgbClr val="000000"/>
              </a:solidFill>
            </a:endParaRPr>
          </a:p>
        </p:txBody>
      </p:sp>
    </p:spTree>
    <p:extLst>
      <p:ext uri="{BB962C8B-B14F-4D97-AF65-F5344CB8AC3E}">
        <p14:creationId xmlns:p14="http://schemas.microsoft.com/office/powerpoint/2010/main" val="1128205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build a simple Boolean condition by combining number, character, and date expressions with comparison operators. </a:t>
            </a:r>
          </a:p>
          <a:p>
            <a:pPr lvl="1" eaLnBrk="1" hangingPunct="1"/>
            <a:r>
              <a:rPr lang="en-US"/>
              <a:t>You can build a complex Boolean condition by combining simple Boolean conditions with the logical operators </a:t>
            </a:r>
            <a:r>
              <a:rPr lang="en-US">
                <a:latin typeface="Courier New" pitchFamily="49" charset="0"/>
              </a:rPr>
              <a:t>AND</a:t>
            </a:r>
            <a:r>
              <a:rPr lang="en-US"/>
              <a:t>, </a:t>
            </a:r>
            <a:r>
              <a:rPr lang="en-US">
                <a:latin typeface="Courier New" pitchFamily="49" charset="0"/>
              </a:rPr>
              <a:t>OR</a:t>
            </a:r>
            <a:r>
              <a:rPr lang="en-US"/>
              <a:t>, and </a:t>
            </a:r>
            <a:r>
              <a:rPr lang="en-US">
                <a:latin typeface="Courier New" pitchFamily="49" charset="0"/>
              </a:rPr>
              <a:t>NOT</a:t>
            </a:r>
            <a:r>
              <a:rPr lang="en-US"/>
              <a:t>. The logical operators are used to check the Boolean variable values and return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In the logic tables shown in the slide:</a:t>
            </a:r>
          </a:p>
          <a:p>
            <a:pPr lvl="2" eaLnBrk="1" hangingPunct="1">
              <a:buSzPct val="70000"/>
              <a:buFont typeface="Courier New" pitchFamily="49" charset="0"/>
              <a:buChar char="•"/>
            </a:pPr>
            <a:r>
              <a:rPr lang="en-US">
                <a:latin typeface="Courier New" pitchFamily="49" charset="0"/>
              </a:rPr>
              <a:t>FALSE</a:t>
            </a:r>
            <a:r>
              <a:rPr lang="en-US"/>
              <a:t> takes precedence in an </a:t>
            </a:r>
            <a:r>
              <a:rPr lang="en-US">
                <a:latin typeface="Courier New" pitchFamily="49" charset="0"/>
              </a:rPr>
              <a:t>AND</a:t>
            </a:r>
            <a:r>
              <a:rPr lang="en-US"/>
              <a:t> condition, and </a:t>
            </a:r>
            <a:r>
              <a:rPr lang="en-US">
                <a:latin typeface="Courier New" pitchFamily="49" charset="0"/>
              </a:rPr>
              <a:t>TRUE</a:t>
            </a:r>
            <a:r>
              <a:rPr lang="en-US"/>
              <a:t> takes precedence in an </a:t>
            </a:r>
            <a:r>
              <a:rPr lang="en-US">
                <a:latin typeface="Courier New" pitchFamily="49" charset="0"/>
              </a:rPr>
              <a:t>OR</a:t>
            </a:r>
            <a:r>
              <a:rPr lang="en-US"/>
              <a:t> condition </a:t>
            </a:r>
          </a:p>
          <a:p>
            <a:pPr lvl="2" eaLnBrk="1" hangingPunct="1">
              <a:buSzPct val="70000"/>
              <a:buFont typeface="Courier New" pitchFamily="49" charset="0"/>
              <a:buChar char="•"/>
            </a:pPr>
            <a:r>
              <a:rPr lang="en-US">
                <a:latin typeface="Courier New" pitchFamily="49" charset="0"/>
              </a:rPr>
              <a:t>AND</a:t>
            </a:r>
            <a:r>
              <a:rPr lang="en-US"/>
              <a:t> returns </a:t>
            </a:r>
            <a:r>
              <a:rPr lang="en-US">
                <a:latin typeface="Courier New" pitchFamily="49" charset="0"/>
              </a:rPr>
              <a:t>TRUE</a:t>
            </a:r>
            <a:r>
              <a:rPr lang="en-US"/>
              <a:t> only if both of its operands are </a:t>
            </a:r>
            <a:r>
              <a:rPr lang="en-US">
                <a:latin typeface="Courier New" pitchFamily="49" charset="0"/>
              </a:rPr>
              <a:t>TRUE</a:t>
            </a:r>
            <a:r>
              <a:rPr lang="en-US"/>
              <a:t> </a:t>
            </a:r>
          </a:p>
          <a:p>
            <a:pPr lvl="2" eaLnBrk="1" hangingPunct="1">
              <a:buSzPct val="70000"/>
              <a:buFont typeface="Courier New" pitchFamily="49" charset="0"/>
              <a:buChar char="•"/>
            </a:pPr>
            <a:r>
              <a:rPr lang="en-US">
                <a:latin typeface="Courier New" pitchFamily="49" charset="0"/>
              </a:rPr>
              <a:t>OR</a:t>
            </a:r>
            <a:r>
              <a:rPr lang="en-US"/>
              <a:t> returns </a:t>
            </a:r>
            <a:r>
              <a:rPr lang="en-US">
                <a:latin typeface="Courier New" pitchFamily="49" charset="0"/>
              </a:rPr>
              <a:t>FALSE</a:t>
            </a:r>
            <a:r>
              <a:rPr lang="en-US"/>
              <a:t> only if both of its operands are </a:t>
            </a:r>
            <a:r>
              <a:rPr lang="en-US">
                <a:latin typeface="Courier New" pitchFamily="49" charset="0"/>
              </a:rPr>
              <a:t>FALSE</a:t>
            </a:r>
            <a:r>
              <a:rPr lang="en-US"/>
              <a:t> </a:t>
            </a:r>
          </a:p>
          <a:p>
            <a:pPr lvl="2" eaLnBrk="1" hangingPunct="1">
              <a:buSzPct val="70000"/>
              <a:buFont typeface="Courier New" pitchFamily="49" charset="0"/>
              <a:buChar char="•"/>
            </a:pPr>
            <a:r>
              <a:rPr lang="en-US">
                <a:latin typeface="Courier New" pitchFamily="49" charset="0"/>
              </a:rPr>
              <a:t>NULL</a:t>
            </a:r>
            <a:r>
              <a:rPr lang="en-US"/>
              <a:t> </a:t>
            </a:r>
            <a:r>
              <a:rPr lang="en-US">
                <a:latin typeface="Courier New" pitchFamily="49" charset="0"/>
              </a:rPr>
              <a:t>AND</a:t>
            </a:r>
            <a:r>
              <a:rPr lang="en-US"/>
              <a:t> </a:t>
            </a:r>
            <a:r>
              <a:rPr lang="en-US">
                <a:latin typeface="Courier New" pitchFamily="49" charset="0"/>
              </a:rPr>
              <a:t>TRUE</a:t>
            </a:r>
            <a:r>
              <a:rPr lang="en-US"/>
              <a:t> always evaluates to </a:t>
            </a:r>
            <a:r>
              <a:rPr lang="en-US">
                <a:latin typeface="Courier New" pitchFamily="49" charset="0"/>
              </a:rPr>
              <a:t>NULL</a:t>
            </a:r>
            <a:r>
              <a:rPr lang="en-US"/>
              <a:t> because it is not known whether the second operand evaluates to </a:t>
            </a:r>
            <a:r>
              <a:rPr lang="en-US">
                <a:latin typeface="Courier New" pitchFamily="49" charset="0"/>
              </a:rPr>
              <a:t>TRUE</a:t>
            </a:r>
            <a:endParaRPr lang="en-US"/>
          </a:p>
          <a:p>
            <a:pPr lvl="1" eaLnBrk="1" hangingPunct="1">
              <a:spcAft>
                <a:spcPct val="24000"/>
              </a:spcAft>
            </a:pPr>
            <a:r>
              <a:rPr lang="en-US" b="1"/>
              <a:t>Note:</a:t>
            </a:r>
            <a:r>
              <a:rPr lang="en-US"/>
              <a:t> The negation of </a:t>
            </a:r>
            <a:r>
              <a:rPr lang="en-US">
                <a:latin typeface="Courier New" pitchFamily="49" charset="0"/>
              </a:rPr>
              <a:t>NULL</a:t>
            </a:r>
            <a:r>
              <a:rPr lang="en-US"/>
              <a:t> (</a:t>
            </a:r>
            <a:r>
              <a:rPr lang="en-US">
                <a:latin typeface="Courier New" pitchFamily="49" charset="0"/>
              </a:rPr>
              <a:t>NOT</a:t>
            </a:r>
            <a:r>
              <a:rPr lang="en-US"/>
              <a:t> </a:t>
            </a:r>
            <a:r>
              <a:rPr lang="en-US">
                <a:latin typeface="Courier New" pitchFamily="49" charset="0"/>
              </a:rPr>
              <a:t>NULL</a:t>
            </a:r>
            <a:r>
              <a:rPr lang="en-US"/>
              <a:t>) results in a null value because null values are indeterminate.</a:t>
            </a:r>
          </a:p>
        </p:txBody>
      </p:sp>
      <p:sp>
        <p:nvSpPr>
          <p:cNvPr id="604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089667F-4FB3-4391-BB47-A5CAC401CFF6}" type="slidenum">
              <a:rPr lang="en-US" smtClean="0">
                <a:solidFill>
                  <a:srgbClr val="000000"/>
                </a:solidFill>
              </a:rPr>
              <a:pPr eaLnBrk="1" hangingPunct="1"/>
              <a:t>97</a:t>
            </a:fld>
            <a:endParaRPr lang="en-US">
              <a:solidFill>
                <a:srgbClr val="000000"/>
              </a:solidFill>
            </a:endParaRPr>
          </a:p>
        </p:txBody>
      </p:sp>
    </p:spTree>
    <p:extLst>
      <p:ext uri="{BB962C8B-B14F-4D97-AF65-F5344CB8AC3E}">
        <p14:creationId xmlns:p14="http://schemas.microsoft.com/office/powerpoint/2010/main" val="11633712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spcBef>
                <a:spcPct val="50000"/>
              </a:spcBef>
            </a:pPr>
            <a:r>
              <a:rPr lang="en-US"/>
              <a:t>The </a:t>
            </a:r>
            <a:r>
              <a:rPr lang="en-US">
                <a:latin typeface="Courier New" pitchFamily="49" charset="0"/>
              </a:rPr>
              <a:t>AND</a:t>
            </a:r>
            <a:r>
              <a:rPr lang="en-US"/>
              <a:t> logic table can help you to evaluate the possibilities for the Boolean condition in the slide.</a:t>
            </a:r>
            <a:endParaRPr lang="en-US">
              <a:solidFill>
                <a:schemeClr val="accent2"/>
              </a:solidFill>
              <a:latin typeface="Helvetica" pitchFamily="34" charset="0"/>
            </a:endParaRPr>
          </a:p>
          <a:p>
            <a:pPr lvl="1" eaLnBrk="1" hangingPunct="1"/>
            <a:r>
              <a:rPr lang="en-US" b="1"/>
              <a:t>Answers</a:t>
            </a:r>
            <a:endParaRPr lang="en-US"/>
          </a:p>
          <a:p>
            <a:pPr lvl="2" eaLnBrk="1" hangingPunct="1">
              <a:buFont typeface="Times New Roman" pitchFamily="18" charset="0"/>
              <a:buNone/>
            </a:pPr>
            <a:r>
              <a:rPr lang="en-US"/>
              <a:t>1.	</a:t>
            </a:r>
            <a:r>
              <a:rPr lang="en-US">
                <a:latin typeface="Courier New" pitchFamily="49" charset="0"/>
              </a:rPr>
              <a:t>TRUE</a:t>
            </a:r>
          </a:p>
          <a:p>
            <a:pPr lvl="2" eaLnBrk="1" hangingPunct="1">
              <a:buFont typeface="Times New Roman" pitchFamily="18" charset="0"/>
              <a:buNone/>
            </a:pPr>
            <a:r>
              <a:rPr lang="en-US"/>
              <a:t>2.	</a:t>
            </a:r>
            <a:r>
              <a:rPr lang="en-US">
                <a:latin typeface="Courier New" pitchFamily="49" charset="0"/>
              </a:rPr>
              <a:t>FALSE</a:t>
            </a:r>
          </a:p>
          <a:p>
            <a:pPr lvl="2" eaLnBrk="1" hangingPunct="1">
              <a:buFont typeface="Times New Roman" pitchFamily="18" charset="0"/>
              <a:buNone/>
            </a:pPr>
            <a:r>
              <a:rPr lang="en-US"/>
              <a:t>3.	</a:t>
            </a:r>
            <a:r>
              <a:rPr lang="en-US">
                <a:latin typeface="Courier New" pitchFamily="49" charset="0"/>
              </a:rPr>
              <a:t>NULL</a:t>
            </a:r>
          </a:p>
          <a:p>
            <a:pPr lvl="2" eaLnBrk="1" hangingPunct="1">
              <a:buFont typeface="Times New Roman" pitchFamily="18" charset="0"/>
              <a:buNone/>
            </a:pPr>
            <a:r>
              <a:rPr lang="en-US"/>
              <a:t>4.	</a:t>
            </a:r>
            <a:r>
              <a:rPr lang="en-US">
                <a:latin typeface="Courier New" pitchFamily="49" charset="0"/>
              </a:rPr>
              <a:t>FALSE</a:t>
            </a:r>
          </a:p>
        </p:txBody>
      </p:sp>
      <p:sp>
        <p:nvSpPr>
          <p:cNvPr id="614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613120C-2163-4FE2-BEE2-A83CA2C1B0F2}" type="slidenum">
              <a:rPr lang="en-US" smtClean="0">
                <a:solidFill>
                  <a:srgbClr val="000000"/>
                </a:solidFill>
              </a:rPr>
              <a:pPr eaLnBrk="1" hangingPunct="1"/>
              <a:t>98</a:t>
            </a:fld>
            <a:endParaRPr lang="en-US">
              <a:solidFill>
                <a:srgbClr val="000000"/>
              </a:solidFill>
            </a:endParaRPr>
          </a:p>
        </p:txBody>
      </p:sp>
    </p:spTree>
    <p:extLst>
      <p:ext uri="{BB962C8B-B14F-4D97-AF65-F5344CB8AC3E}">
        <p14:creationId xmlns:p14="http://schemas.microsoft.com/office/powerpoint/2010/main" val="1497673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provides several facilities to structure loops to repeat a statement or sequence of statements multiple times. Loops are mainly used to execute statements repeatedly until an exit condition is reached. It is mandatory to have an exit condition in a loop; otherwise, the loop is infinite.</a:t>
            </a:r>
          </a:p>
          <a:p>
            <a:pPr lvl="1" eaLnBrk="1" hangingPunct="1"/>
            <a:r>
              <a:rPr lang="en-US"/>
              <a:t>Looping constructs are the third type of control structures. PL/SQL provides the following types of loops:</a:t>
            </a:r>
          </a:p>
          <a:p>
            <a:pPr lvl="2" eaLnBrk="1" hangingPunct="1"/>
            <a:r>
              <a:rPr lang="en-US"/>
              <a:t>Basic loop that performs repetitive actions without overall conditions</a:t>
            </a:r>
          </a:p>
          <a:p>
            <a:pPr lvl="2" eaLnBrk="1" hangingPunct="1">
              <a:buFont typeface="Courier New" pitchFamily="49" charset="0"/>
              <a:buChar char="•"/>
            </a:pPr>
            <a:r>
              <a:rPr lang="en-US">
                <a:latin typeface="Courier New" pitchFamily="49" charset="0"/>
              </a:rPr>
              <a:t>FOR</a:t>
            </a:r>
            <a:r>
              <a:rPr lang="en-US"/>
              <a:t> loops that perform iterative actions based on a count</a:t>
            </a:r>
          </a:p>
          <a:p>
            <a:pPr lvl="2" eaLnBrk="1" hangingPunct="1">
              <a:buFont typeface="Courier New" pitchFamily="49" charset="0"/>
              <a:buChar char="•"/>
            </a:pPr>
            <a:r>
              <a:rPr lang="en-US">
                <a:latin typeface="Courier New" pitchFamily="49" charset="0"/>
              </a:rPr>
              <a:t>WHILE</a:t>
            </a:r>
            <a:r>
              <a:rPr lang="en-US"/>
              <a:t> loops that perform iterative actions based on a condition</a:t>
            </a:r>
          </a:p>
          <a:p>
            <a:pPr lvl="1" eaLnBrk="1" hangingPunct="1"/>
            <a:r>
              <a:rPr lang="en-US" b="1"/>
              <a:t>Note:</a:t>
            </a:r>
            <a:r>
              <a:rPr lang="en-US"/>
              <a:t> An </a:t>
            </a:r>
            <a:r>
              <a:rPr lang="en-US">
                <a:latin typeface="Courier New" pitchFamily="49" charset="0"/>
              </a:rPr>
              <a:t>EXIT</a:t>
            </a:r>
            <a:r>
              <a:rPr lang="en-US"/>
              <a:t> statement can be used to terminate loops. A basic loop must have an </a:t>
            </a:r>
            <a:r>
              <a:rPr lang="en-US">
                <a:latin typeface="Courier New" pitchFamily="49" charset="0"/>
              </a:rPr>
              <a:t>EXIT</a:t>
            </a:r>
            <a:r>
              <a:rPr lang="en-US"/>
              <a:t>. The cursor </a:t>
            </a:r>
            <a:r>
              <a:rPr lang="en-US">
                <a:latin typeface="Courier New" pitchFamily="49" charset="0"/>
              </a:rPr>
              <a:t>FOR</a:t>
            </a:r>
            <a:r>
              <a:rPr lang="en-US"/>
              <a:t> loop (which is another type of </a:t>
            </a:r>
            <a:r>
              <a:rPr lang="en-US">
                <a:latin typeface="Courier New" pitchFamily="49" charset="0"/>
              </a:rPr>
              <a:t>FOR</a:t>
            </a:r>
            <a:r>
              <a:rPr lang="en-US"/>
              <a:t> loop) is discussed in the lesson titled “Using Explicit Cursors.”</a:t>
            </a:r>
          </a:p>
        </p:txBody>
      </p:sp>
      <p:sp>
        <p:nvSpPr>
          <p:cNvPr id="6246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3482F667-133D-4DAA-87DE-BF9D032D9025}" type="slidenum">
              <a:rPr lang="en-US" smtClean="0">
                <a:solidFill>
                  <a:srgbClr val="000000"/>
                </a:solidFill>
              </a:rPr>
              <a:pPr eaLnBrk="1" hangingPunct="1"/>
              <a:t>99</a:t>
            </a:fld>
            <a:endParaRPr lang="en-US">
              <a:solidFill>
                <a:srgbClr val="000000"/>
              </a:solidFill>
            </a:endParaRPr>
          </a:p>
        </p:txBody>
      </p:sp>
    </p:spTree>
    <p:extLst>
      <p:ext uri="{BB962C8B-B14F-4D97-AF65-F5344CB8AC3E}">
        <p14:creationId xmlns:p14="http://schemas.microsoft.com/office/powerpoint/2010/main" val="2805725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simplest form of a </a:t>
            </a:r>
            <a:r>
              <a:rPr lang="en-US">
                <a:latin typeface="Courier New" pitchFamily="49" charset="0"/>
              </a:rPr>
              <a:t>LOOP</a:t>
            </a:r>
            <a:r>
              <a:rPr lang="en-US"/>
              <a:t> statement is the basic loop, which encloses a sequence of statements between the </a:t>
            </a:r>
            <a:r>
              <a:rPr lang="en-US">
                <a:latin typeface="Courier New" pitchFamily="49" charset="0"/>
              </a:rPr>
              <a:t>LOOP</a:t>
            </a:r>
            <a:r>
              <a:rPr lang="en-US"/>
              <a:t> and </a:t>
            </a:r>
            <a:r>
              <a:rPr lang="en-US">
                <a:latin typeface="Courier New" pitchFamily="49" charset="0"/>
              </a:rPr>
              <a:t>END</a:t>
            </a:r>
            <a:r>
              <a:rPr lang="en-US"/>
              <a:t> </a:t>
            </a:r>
            <a:r>
              <a:rPr lang="en-US">
                <a:latin typeface="Courier New" pitchFamily="49" charset="0"/>
              </a:rPr>
              <a:t>LOOP</a:t>
            </a:r>
            <a:r>
              <a:rPr lang="en-US"/>
              <a:t> keywords. Each time the flow of execution reaches the </a:t>
            </a:r>
            <a:r>
              <a:rPr lang="en-US">
                <a:latin typeface="Courier New" pitchFamily="49" charset="0"/>
              </a:rPr>
              <a:t>END</a:t>
            </a:r>
            <a:r>
              <a:rPr lang="en-US"/>
              <a:t> </a:t>
            </a:r>
            <a:r>
              <a:rPr lang="en-US">
                <a:latin typeface="Courier New" pitchFamily="49" charset="0"/>
              </a:rPr>
              <a:t>LOOP</a:t>
            </a:r>
            <a:r>
              <a:rPr lang="en-US"/>
              <a:t> statement, control is returned to the corresponding </a:t>
            </a:r>
            <a:r>
              <a:rPr lang="en-US">
                <a:latin typeface="Courier New" pitchFamily="49" charset="0"/>
              </a:rPr>
              <a:t>LOOP</a:t>
            </a:r>
            <a:r>
              <a:rPr lang="en-US"/>
              <a:t> statement above it. A basic loop</a:t>
            </a:r>
            <a:r>
              <a:rPr lang="en-US">
                <a:solidFill>
                  <a:srgbClr val="FC0128"/>
                </a:solidFill>
              </a:rPr>
              <a:t> </a:t>
            </a:r>
            <a:r>
              <a:rPr lang="en-US"/>
              <a:t>allows execution of its statements at least once, even if the </a:t>
            </a:r>
            <a:r>
              <a:rPr lang="en-US">
                <a:latin typeface="Courier New" pitchFamily="49" charset="0"/>
              </a:rPr>
              <a:t>EXIT</a:t>
            </a:r>
            <a:r>
              <a:rPr lang="en-US"/>
              <a:t> condition is already met upon entering the loop. Without the </a:t>
            </a:r>
            <a:r>
              <a:rPr lang="en-US">
                <a:latin typeface="Courier New" pitchFamily="49" charset="0"/>
              </a:rPr>
              <a:t>EXIT</a:t>
            </a:r>
            <a:r>
              <a:rPr lang="en-US"/>
              <a:t> statement, the loop would be infinite.</a:t>
            </a:r>
          </a:p>
          <a:p>
            <a:pPr lvl="1" eaLnBrk="1" hangingPunct="1"/>
            <a:r>
              <a:rPr lang="en-US" b="1">
                <a:latin typeface="Courier New" pitchFamily="49" charset="0"/>
              </a:rPr>
              <a:t>EXIT</a:t>
            </a:r>
            <a:r>
              <a:rPr lang="en-US" b="1"/>
              <a:t> Statement</a:t>
            </a:r>
          </a:p>
          <a:p>
            <a:pPr lvl="1" eaLnBrk="1" hangingPunct="1">
              <a:spcAft>
                <a:spcPct val="30000"/>
              </a:spcAft>
            </a:pPr>
            <a:r>
              <a:rPr lang="en-US"/>
              <a:t>You can use the </a:t>
            </a:r>
            <a:r>
              <a:rPr lang="en-US">
                <a:latin typeface="Courier New" pitchFamily="49" charset="0"/>
              </a:rPr>
              <a:t>EXIT</a:t>
            </a:r>
            <a:r>
              <a:rPr lang="en-US"/>
              <a:t> statement</a:t>
            </a:r>
            <a:r>
              <a:rPr lang="en-US">
                <a:solidFill>
                  <a:srgbClr val="FC0128"/>
                </a:solidFill>
              </a:rPr>
              <a:t> </a:t>
            </a:r>
            <a:r>
              <a:rPr lang="en-US"/>
              <a:t>to terminate a loop. Control passes to the next statement after the </a:t>
            </a:r>
            <a:r>
              <a:rPr lang="en-US">
                <a:latin typeface="Courier New" pitchFamily="49" charset="0"/>
              </a:rPr>
              <a:t>END</a:t>
            </a:r>
            <a:r>
              <a:rPr lang="en-US"/>
              <a:t> </a:t>
            </a:r>
            <a:r>
              <a:rPr lang="en-US">
                <a:latin typeface="Courier New" pitchFamily="49" charset="0"/>
              </a:rPr>
              <a:t>LOOP</a:t>
            </a:r>
            <a:r>
              <a:rPr lang="en-US"/>
              <a:t> statement. You can issue </a:t>
            </a:r>
            <a:r>
              <a:rPr lang="en-US">
                <a:latin typeface="Courier New" pitchFamily="49" charset="0"/>
              </a:rPr>
              <a:t>EXIT</a:t>
            </a:r>
            <a:r>
              <a:rPr lang="en-US"/>
              <a:t> either as an action within an </a:t>
            </a:r>
            <a:r>
              <a:rPr lang="en-US">
                <a:latin typeface="Courier New" pitchFamily="49" charset="0"/>
              </a:rPr>
              <a:t>IF</a:t>
            </a:r>
            <a:r>
              <a:rPr lang="en-US"/>
              <a:t> statement or as a stand-alone statement within the loop. The </a:t>
            </a:r>
            <a:r>
              <a:rPr lang="en-US">
                <a:latin typeface="Courier New" pitchFamily="49" charset="0"/>
              </a:rPr>
              <a:t>EXIT</a:t>
            </a:r>
            <a:r>
              <a:rPr lang="en-US"/>
              <a:t> statement must be placed inside a loop. In the latter case, you can attach a </a:t>
            </a:r>
            <a:r>
              <a:rPr lang="en-US">
                <a:latin typeface="Courier New" pitchFamily="49" charset="0"/>
              </a:rPr>
              <a:t>WHEN</a:t>
            </a:r>
            <a:r>
              <a:rPr lang="en-US"/>
              <a:t> clause to enable conditional termination of the loop. When the </a:t>
            </a:r>
            <a:r>
              <a:rPr lang="en-US">
                <a:latin typeface="Courier New" pitchFamily="49" charset="0"/>
              </a:rPr>
              <a:t>EXIT</a:t>
            </a:r>
            <a:r>
              <a:rPr lang="en-US"/>
              <a:t> statement is encountered, the condition in the </a:t>
            </a:r>
            <a:r>
              <a:rPr lang="en-US">
                <a:latin typeface="Courier New" pitchFamily="49" charset="0"/>
              </a:rPr>
              <a:t>WHEN</a:t>
            </a:r>
            <a:r>
              <a:rPr lang="en-US"/>
              <a:t> clause is evaluated. If the condition yields </a:t>
            </a:r>
            <a:r>
              <a:rPr lang="en-US">
                <a:latin typeface="Courier New" pitchFamily="49" charset="0"/>
              </a:rPr>
              <a:t>TRUE</a:t>
            </a:r>
            <a:r>
              <a:rPr lang="en-US"/>
              <a:t>, the loop ends and control passes to the next statement after the loop. </a:t>
            </a:r>
            <a:br>
              <a:rPr lang="en-US"/>
            </a:br>
            <a:r>
              <a:rPr lang="en-US"/>
              <a:t>A basic loop can contain multiple </a:t>
            </a:r>
            <a:r>
              <a:rPr lang="en-US">
                <a:latin typeface="Courier New" pitchFamily="49" charset="0"/>
              </a:rPr>
              <a:t>EXIT</a:t>
            </a:r>
            <a:r>
              <a:rPr lang="en-US"/>
              <a:t> statements, but it is recommended that you have only one </a:t>
            </a:r>
            <a:r>
              <a:rPr lang="en-US">
                <a:latin typeface="Courier New" pitchFamily="49" charset="0"/>
              </a:rPr>
              <a:t>EXIT</a:t>
            </a:r>
            <a:r>
              <a:rPr lang="en-US"/>
              <a:t> point.</a:t>
            </a:r>
          </a:p>
        </p:txBody>
      </p:sp>
      <p:sp>
        <p:nvSpPr>
          <p:cNvPr id="6349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C129EA60-8491-4C5E-9080-F327F9C015D8}" type="slidenum">
              <a:rPr lang="en-US" smtClean="0">
                <a:solidFill>
                  <a:srgbClr val="000000"/>
                </a:solidFill>
              </a:rPr>
              <a:pPr eaLnBrk="1" hangingPunct="1"/>
              <a:t>100</a:t>
            </a:fld>
            <a:endParaRPr lang="en-US">
              <a:solidFill>
                <a:srgbClr val="000000"/>
              </a:solidFill>
            </a:endParaRPr>
          </a:p>
        </p:txBody>
      </p:sp>
    </p:spTree>
    <p:extLst>
      <p:ext uri="{BB962C8B-B14F-4D97-AF65-F5344CB8AC3E}">
        <p14:creationId xmlns:p14="http://schemas.microsoft.com/office/powerpoint/2010/main" val="9198759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basic loop example shown in the slide is defined as follows: “Insert three new location IDs for the </a:t>
            </a:r>
            <a:r>
              <a:rPr lang="en-US">
                <a:latin typeface="Courier New" pitchFamily="49" charset="0"/>
              </a:rPr>
              <a:t>CA</a:t>
            </a:r>
            <a:r>
              <a:rPr lang="en-US"/>
              <a:t> country code and the city of Montreal.”</a:t>
            </a:r>
          </a:p>
          <a:p>
            <a:pPr lvl="1" eaLnBrk="1" hangingPunct="1"/>
            <a:r>
              <a:rPr lang="en-US" b="1"/>
              <a:t>Note</a:t>
            </a:r>
            <a:endParaRPr lang="en-US"/>
          </a:p>
          <a:p>
            <a:pPr lvl="2" eaLnBrk="1" hangingPunct="1"/>
            <a:r>
              <a:rPr lang="en-US"/>
              <a:t>A basic loop allows execution of its statements until the </a:t>
            </a:r>
            <a:r>
              <a:rPr lang="en-US">
                <a:latin typeface="Courier New" pitchFamily="49" charset="0"/>
              </a:rPr>
              <a:t>EXIT</a:t>
            </a:r>
            <a:r>
              <a:rPr lang="en-US"/>
              <a:t> </a:t>
            </a:r>
            <a:r>
              <a:rPr lang="en-US">
                <a:latin typeface="Courier New" pitchFamily="49" charset="0"/>
              </a:rPr>
              <a:t>WHEN</a:t>
            </a:r>
            <a:r>
              <a:rPr lang="en-US"/>
              <a:t> condition is met.</a:t>
            </a:r>
          </a:p>
          <a:p>
            <a:pPr lvl="2" eaLnBrk="1" hangingPunct="1"/>
            <a:r>
              <a:rPr lang="en-US"/>
              <a:t>If the condition is placed in the loop such that it is not checked until after the loop statements execute, the loop executes at least once.</a:t>
            </a:r>
          </a:p>
          <a:p>
            <a:pPr lvl="2" eaLnBrk="1" hangingPunct="1"/>
            <a:r>
              <a:rPr lang="en-US"/>
              <a:t>However, if the exit condition is placed at the top of the loop (before any of the other executable statements) and if that condition is true, the loop exits and the statements never execute.</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code_06_22_s.sql</a:t>
            </a:r>
            <a:r>
              <a:rPr lang="en-US"/>
              <a:t>.</a:t>
            </a:r>
          </a:p>
        </p:txBody>
      </p:sp>
      <p:sp>
        <p:nvSpPr>
          <p:cNvPr id="6451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C920A08-A2E0-4D60-B0CA-187A59652C29}" type="slidenum">
              <a:rPr lang="en-US" smtClean="0">
                <a:solidFill>
                  <a:srgbClr val="000000"/>
                </a:solidFill>
              </a:rPr>
              <a:pPr eaLnBrk="1" hangingPunct="1"/>
              <a:t>101</a:t>
            </a:fld>
            <a:endParaRPr lang="en-US">
              <a:solidFill>
                <a:srgbClr val="000000"/>
              </a:solidFill>
            </a:endParaRPr>
          </a:p>
        </p:txBody>
      </p:sp>
    </p:spTree>
    <p:extLst>
      <p:ext uri="{BB962C8B-B14F-4D97-AF65-F5344CB8AC3E}">
        <p14:creationId xmlns:p14="http://schemas.microsoft.com/office/powerpoint/2010/main" val="5416047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tabLst>
                <a:tab pos="1374343" algn="l"/>
              </a:tabLst>
            </a:pPr>
            <a:r>
              <a:rPr lang="en-US"/>
              <a:t>You can use the </a:t>
            </a:r>
            <a:r>
              <a:rPr lang="en-US">
                <a:latin typeface="Courier New" pitchFamily="49" charset="0"/>
              </a:rPr>
              <a:t>WHILE</a:t>
            </a:r>
            <a:r>
              <a:rPr lang="en-US"/>
              <a:t> loop</a:t>
            </a:r>
            <a:r>
              <a:rPr lang="en-US">
                <a:solidFill>
                  <a:srgbClr val="FC0128"/>
                </a:solidFill>
              </a:rPr>
              <a:t> </a:t>
            </a:r>
            <a:r>
              <a:rPr lang="en-US"/>
              <a:t>to repeat a sequence of statements until the controlling condition is no longer </a:t>
            </a:r>
            <a:r>
              <a:rPr lang="en-US">
                <a:latin typeface="Courier New" pitchFamily="49" charset="0"/>
              </a:rPr>
              <a:t>TRUE</a:t>
            </a:r>
            <a:r>
              <a:rPr lang="en-US"/>
              <a:t>. The condition is evaluated at the start of each iteration. The loop terminates when the condition is </a:t>
            </a:r>
            <a:r>
              <a:rPr lang="en-US">
                <a:latin typeface="Courier New" pitchFamily="49" charset="0"/>
              </a:rPr>
              <a:t>FALSE</a:t>
            </a:r>
            <a:r>
              <a:rPr lang="en-US"/>
              <a:t> or </a:t>
            </a:r>
            <a:r>
              <a:rPr lang="en-US">
                <a:latin typeface="Courier New" pitchFamily="49" charset="0"/>
              </a:rPr>
              <a:t>NULL</a:t>
            </a:r>
            <a:r>
              <a:rPr lang="en-US"/>
              <a:t>. If the condition is </a:t>
            </a:r>
            <a:r>
              <a:rPr lang="en-US">
                <a:latin typeface="Courier New" pitchFamily="49" charset="0"/>
              </a:rPr>
              <a:t>FALSE</a:t>
            </a:r>
            <a:r>
              <a:rPr lang="en-US"/>
              <a:t> or </a:t>
            </a:r>
            <a:r>
              <a:rPr lang="en-US">
                <a:latin typeface="Courier New" pitchFamily="49" charset="0"/>
              </a:rPr>
              <a:t>NULL</a:t>
            </a:r>
            <a:r>
              <a:rPr lang="en-US"/>
              <a:t> at the start of the loop, no further iterations are performed. Thus, it is possible that none of the statements inside the loop are executed. </a:t>
            </a:r>
          </a:p>
          <a:p>
            <a:pPr lvl="1" eaLnBrk="1" hangingPunct="1">
              <a:tabLst>
                <a:tab pos="1374343" algn="l"/>
              </a:tabLst>
            </a:pPr>
            <a:r>
              <a:rPr lang="en-US"/>
              <a:t>In the syntax:</a:t>
            </a:r>
          </a:p>
          <a:p>
            <a:pPr marL="400850" lvl="2" indent="-171793" eaLnBrk="1" hangingPunct="1">
              <a:buNone/>
              <a:tabLst>
                <a:tab pos="1374343" algn="l"/>
              </a:tabLst>
            </a:pPr>
            <a:r>
              <a:rPr lang="en-US" i="1"/>
              <a:t>condition	</a:t>
            </a:r>
            <a:r>
              <a:rPr lang="en-US"/>
              <a:t>Is a Boolean variable or expression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a:t>
            </a:r>
          </a:p>
          <a:p>
            <a:pPr marL="400850" lvl="2" indent="-171793" eaLnBrk="1" hangingPunct="1">
              <a:buNone/>
              <a:tabLst>
                <a:tab pos="1374343" algn="l"/>
              </a:tabLst>
            </a:pPr>
            <a:r>
              <a:rPr lang="en-US" i="1"/>
              <a:t>statement	</a:t>
            </a:r>
            <a:r>
              <a:rPr lang="en-US"/>
              <a:t>Can be one or more PL/SQL or SQL statements</a:t>
            </a:r>
            <a:endParaRPr lang="en-US" i="1"/>
          </a:p>
          <a:p>
            <a:pPr lvl="1" eaLnBrk="1" hangingPunct="1">
              <a:tabLst>
                <a:tab pos="1374343" algn="l"/>
              </a:tabLst>
            </a:pPr>
            <a:r>
              <a:rPr lang="en-US"/>
              <a:t>If the variables involved in the conditions do not change during the body of the loop, the condition remains </a:t>
            </a:r>
            <a:r>
              <a:rPr lang="en-US">
                <a:latin typeface="Courier New" pitchFamily="49" charset="0"/>
              </a:rPr>
              <a:t>TRUE</a:t>
            </a:r>
            <a:r>
              <a:rPr lang="en-US"/>
              <a:t> and the loop does not terminate.</a:t>
            </a:r>
          </a:p>
          <a:p>
            <a:pPr lvl="1" eaLnBrk="1" hangingPunct="1">
              <a:tabLst>
                <a:tab pos="1374343" algn="l"/>
              </a:tabLst>
            </a:pPr>
            <a:r>
              <a:rPr lang="en-US" b="1"/>
              <a:t>Note:</a:t>
            </a:r>
            <a:r>
              <a:rPr lang="en-US"/>
              <a:t> If the condition yields </a:t>
            </a:r>
            <a:r>
              <a:rPr lang="en-US">
                <a:latin typeface="Courier New" pitchFamily="49" charset="0"/>
              </a:rPr>
              <a:t>NULL</a:t>
            </a:r>
            <a:r>
              <a:rPr lang="en-US"/>
              <a:t>, the loop is bypassed and control passes to the next statement.</a:t>
            </a:r>
          </a:p>
        </p:txBody>
      </p:sp>
      <p:sp>
        <p:nvSpPr>
          <p:cNvPr id="655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C739B8D-C78A-4F27-A811-BEA646067968}" type="slidenum">
              <a:rPr lang="en-US" smtClean="0">
                <a:solidFill>
                  <a:srgbClr val="000000"/>
                </a:solidFill>
              </a:rPr>
              <a:pPr eaLnBrk="1" hangingPunct="1"/>
              <a:t>102</a:t>
            </a:fld>
            <a:endParaRPr lang="en-US">
              <a:solidFill>
                <a:srgbClr val="000000"/>
              </a:solidFill>
            </a:endParaRPr>
          </a:p>
        </p:txBody>
      </p:sp>
    </p:spTree>
    <p:extLst>
      <p:ext uri="{BB962C8B-B14F-4D97-AF65-F5344CB8AC3E}">
        <p14:creationId xmlns:p14="http://schemas.microsoft.com/office/powerpoint/2010/main" val="1907398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gradFill flip="none" rotWithShape="1">
          <a:gsLst>
            <a:gs pos="0">
              <a:schemeClr val="bg1">
                <a:lumMod val="8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Triángulo rectángulo 6"/>
          <p:cNvSpPr/>
          <p:nvPr userDrawn="1"/>
        </p:nvSpPr>
        <p:spPr>
          <a:xfrm flipH="1">
            <a:off x="5239657" y="3585029"/>
            <a:ext cx="3211818" cy="203200"/>
          </a:xfrm>
          <a:prstGeom prst="rtTriangle">
            <a:avLst/>
          </a:prstGeom>
          <a:gradFill>
            <a:gsLst>
              <a:gs pos="0">
                <a:srgbClr val="F7941D"/>
              </a:gs>
              <a:gs pos="50000">
                <a:srgbClr val="F7941D"/>
              </a:gs>
              <a:gs pos="100000">
                <a:srgbClr val="F7941D"/>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VE"/>
          </a:p>
        </p:txBody>
      </p:sp>
      <p:sp>
        <p:nvSpPr>
          <p:cNvPr id="8" name="Triángulo rectángulo 7"/>
          <p:cNvSpPr/>
          <p:nvPr userDrawn="1"/>
        </p:nvSpPr>
        <p:spPr>
          <a:xfrm flipH="1">
            <a:off x="3671047" y="1"/>
            <a:ext cx="8520952" cy="6858000"/>
          </a:xfrm>
          <a:prstGeom prst="rtTriangle">
            <a:avLst/>
          </a:prstGeom>
          <a:solidFill>
            <a:srgbClr val="F7941D"/>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Rectángulo 8"/>
          <p:cNvSpPr/>
          <p:nvPr userDrawn="1"/>
        </p:nvSpPr>
        <p:spPr>
          <a:xfrm>
            <a:off x="5229024" y="3788229"/>
            <a:ext cx="6962976" cy="1254418"/>
          </a:xfrm>
          <a:prstGeom prst="rect">
            <a:avLst/>
          </a:prstGeom>
          <a:ln>
            <a:noFill/>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endParaRPr lang="es-VE" sz="3600" b="1" dirty="0">
              <a:solidFill>
                <a:srgbClr val="F7941D"/>
              </a:solidFill>
              <a:latin typeface="Times New Roman" panose="02020603050405020304" pitchFamily="18" charset="0"/>
              <a:cs typeface="Times New Roman" panose="02020603050405020304" pitchFamily="18" charset="0"/>
            </a:endParaRPr>
          </a:p>
        </p:txBody>
      </p:sp>
      <p:sp>
        <p:nvSpPr>
          <p:cNvPr id="10" name="Flecha izquierda 9"/>
          <p:cNvSpPr/>
          <p:nvPr userDrawn="1"/>
        </p:nvSpPr>
        <p:spPr>
          <a:xfrm>
            <a:off x="4540101" y="4690941"/>
            <a:ext cx="7651899" cy="1361515"/>
          </a:xfrm>
          <a:prstGeom prst="leftArrow">
            <a:avLst/>
          </a:prstGeom>
          <a:solidFill>
            <a:srgbClr val="818286"/>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sp>
        <p:nvSpPr>
          <p:cNvPr id="14" name="Marcador de texto 13"/>
          <p:cNvSpPr>
            <a:spLocks noGrp="1"/>
          </p:cNvSpPr>
          <p:nvPr>
            <p:ph type="body" sz="quarter" idx="10"/>
          </p:nvPr>
        </p:nvSpPr>
        <p:spPr>
          <a:xfrm>
            <a:off x="5310087" y="3847462"/>
            <a:ext cx="6800850" cy="914400"/>
          </a:xfrm>
        </p:spPr>
        <p:txBody>
          <a:bodyPr/>
          <a:lstStyle>
            <a:lvl1pPr marL="0" indent="0">
              <a:buNone/>
              <a:defRPr b="1">
                <a:solidFill>
                  <a:srgbClr val="F7941D"/>
                </a:solidFill>
              </a:defRPr>
            </a:lvl1pPr>
            <a:lvl2pPr marL="457200" indent="-457200">
              <a:buNone/>
              <a:defRPr i="1"/>
            </a:lvl2pPr>
            <a:lvl3pPr marL="914400" indent="0">
              <a:buNone/>
              <a:defRPr/>
            </a:lvl3pPr>
            <a:lvl4pPr marL="1371600" indent="0">
              <a:buNone/>
              <a:defRPr/>
            </a:lvl4pPr>
            <a:lvl5pPr marL="1828800" indent="0">
              <a:buNone/>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16" name="Marcador de texto 15"/>
          <p:cNvSpPr>
            <a:spLocks noGrp="1"/>
          </p:cNvSpPr>
          <p:nvPr>
            <p:ph type="body" sz="quarter" idx="11"/>
          </p:nvPr>
        </p:nvSpPr>
        <p:spPr>
          <a:xfrm>
            <a:off x="5229225" y="4990163"/>
            <a:ext cx="6962774" cy="914400"/>
          </a:xfrm>
        </p:spPr>
        <p:txBody>
          <a:bodyPr/>
          <a:lstStyle>
            <a:lvl1pPr marL="0" indent="0">
              <a:buNone/>
              <a:defRPr b="1">
                <a:solidFill>
                  <a:schemeClr val="bg1"/>
                </a:solidFill>
              </a:defRPr>
            </a:lvl1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Tree>
    <p:extLst>
      <p:ext uri="{BB962C8B-B14F-4D97-AF65-F5344CB8AC3E}">
        <p14:creationId xmlns:p14="http://schemas.microsoft.com/office/powerpoint/2010/main" val="32923560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155225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948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5" name="Rectangle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6" name="Rectangle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7" name="Rectangle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8" name="Title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 name="Date Placeholder 27"/>
          <p:cNvSpPr>
            <a:spLocks noGrp="1"/>
          </p:cNvSpPr>
          <p:nvPr>
            <p:ph type="dt" sz="half" idx="10"/>
          </p:nvPr>
        </p:nvSpPr>
        <p:spPr>
          <a:xfrm>
            <a:off x="8534400" y="6354763"/>
            <a:ext cx="3048000" cy="366712"/>
          </a:xfrm>
        </p:spPr>
        <p:txBody>
          <a:bodyPr/>
          <a:lstStyle>
            <a:lvl1pPr>
              <a:defRPr sz="1400" smtClean="0"/>
            </a:lvl1pPr>
          </a:lstStyle>
          <a:p>
            <a:pPr>
              <a:defRPr/>
            </a:pPr>
            <a:r>
              <a:rPr lang="en-US">
                <a:solidFill>
                  <a:srgbClr val="464653"/>
                </a:solidFill>
              </a:rPr>
              <a:t>8/6/2013</a:t>
            </a:r>
            <a:endParaRPr lang="en-US" sz="1600" dirty="0">
              <a:solidFill>
                <a:srgbClr val="464653"/>
              </a:solidFill>
            </a:endParaRPr>
          </a:p>
        </p:txBody>
      </p:sp>
      <p:sp>
        <p:nvSpPr>
          <p:cNvPr id="11" name="Footer Placeholder 16"/>
          <p:cNvSpPr>
            <a:spLocks noGrp="1"/>
          </p:cNvSpPr>
          <p:nvPr>
            <p:ph type="ftr" sz="quarter" idx="11"/>
          </p:nvPr>
        </p:nvSpPr>
        <p:spPr>
          <a:xfrm>
            <a:off x="3865033" y="6354763"/>
            <a:ext cx="4633384" cy="366712"/>
          </a:xfrm>
        </p:spPr>
        <p:txBody>
          <a:bodyPr/>
          <a:lstStyle>
            <a:lvl1pPr>
              <a:defRPr/>
            </a:lvl1pPr>
          </a:lstStyle>
          <a:p>
            <a:pPr>
              <a:defRPr/>
            </a:pPr>
            <a:r>
              <a:rPr lang="en-US">
                <a:solidFill>
                  <a:srgbClr val="464653"/>
                </a:solidFill>
              </a:rPr>
              <a:t>Module 01</a:t>
            </a:r>
            <a:endParaRPr lang="en-US" dirty="0">
              <a:solidFill>
                <a:srgbClr val="464653"/>
              </a:solidFill>
            </a:endParaRPr>
          </a:p>
        </p:txBody>
      </p:sp>
      <p:sp>
        <p:nvSpPr>
          <p:cNvPr id="12" name="Slide Number Placeholder 28"/>
          <p:cNvSpPr>
            <a:spLocks noGrp="1"/>
          </p:cNvSpPr>
          <p:nvPr>
            <p:ph type="sldNum" sz="quarter" idx="12"/>
          </p:nvPr>
        </p:nvSpPr>
        <p:spPr>
          <a:xfrm>
            <a:off x="1621367" y="6354763"/>
            <a:ext cx="1625600" cy="366712"/>
          </a:xfrm>
        </p:spPr>
        <p:txBody>
          <a:bodyPr/>
          <a:lstStyle>
            <a:lvl1pPr>
              <a:defRPr/>
            </a:lvl1pPr>
          </a:lstStyle>
          <a:p>
            <a:pPr>
              <a:defRPr/>
            </a:pPr>
            <a:fld id="{636FC91A-BAEC-46A8-99B5-D4AE88DF7D84}" type="slidenum">
              <a:rPr lang="en-US">
                <a:solidFill>
                  <a:srgbClr val="464653"/>
                </a:solidFill>
              </a:rPr>
              <a:pPr>
                <a:defRPr/>
              </a:pPr>
              <a:t>‹#›</a:t>
            </a:fld>
            <a:endParaRPr lang="en-US" dirty="0">
              <a:solidFill>
                <a:srgbClr val="464653"/>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69" y="6365315"/>
            <a:ext cx="1184462" cy="440562"/>
          </a:xfrm>
          <a:prstGeom prst="rect">
            <a:avLst/>
          </a:prstGeom>
        </p:spPr>
      </p:pic>
    </p:spTree>
    <p:extLst>
      <p:ext uri="{BB962C8B-B14F-4D97-AF65-F5344CB8AC3E}">
        <p14:creationId xmlns:p14="http://schemas.microsoft.com/office/powerpoint/2010/main" val="200839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1303" y="1504950"/>
            <a:ext cx="11516139" cy="4351338"/>
          </a:xfrm>
        </p:spPr>
        <p:txBody>
          <a:bodyPr>
            <a:normAutofit/>
          </a:bodyPr>
          <a:lstStyle>
            <a:lvl1pPr>
              <a:defRPr sz="3200"/>
            </a:lvl1pPr>
            <a:lvl2pPr>
              <a:defRPr sz="2800"/>
            </a:lvl2pPr>
            <a:lvl3pPr>
              <a:defRPr sz="2400"/>
            </a:lvl3pPr>
            <a:lvl4pPr>
              <a:defRPr sz="2000"/>
            </a:lvl4pPr>
            <a:lvl5pPr>
              <a:defRPr sz="20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10" name="Flecha izquierda 9"/>
          <p:cNvSpPr/>
          <p:nvPr userDrawn="1"/>
        </p:nvSpPr>
        <p:spPr>
          <a:xfrm>
            <a:off x="1219200" y="190986"/>
            <a:ext cx="10972800" cy="1061063"/>
          </a:xfrm>
          <a:prstGeom prst="leftArrow">
            <a:avLst/>
          </a:prstGeom>
          <a:solidFill>
            <a:srgbClr val="F7941D"/>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sp>
        <p:nvSpPr>
          <p:cNvPr id="2" name="Título 1"/>
          <p:cNvSpPr>
            <a:spLocks noGrp="1"/>
          </p:cNvSpPr>
          <p:nvPr>
            <p:ph type="title"/>
          </p:nvPr>
        </p:nvSpPr>
        <p:spPr>
          <a:xfrm>
            <a:off x="1522343" y="393801"/>
            <a:ext cx="10848977" cy="655430"/>
          </a:xfrm>
        </p:spPr>
        <p:txBody>
          <a:bodyPr>
            <a:noAutofit/>
          </a:bodyPr>
          <a:lstStyle>
            <a:lvl1pPr algn="ctr">
              <a:defRPr sz="3600" b="1" i="1">
                <a:solidFill>
                  <a:schemeClr val="bg1"/>
                </a:solidFill>
              </a:defRPr>
            </a:lvl1pPr>
          </a:lstStyle>
          <a:p>
            <a:r>
              <a:rPr lang="es-ES" dirty="0"/>
              <a:t>Haga clic para modificar el estilo de título del patrón</a:t>
            </a:r>
            <a:endParaRPr lang="es-VE" dirty="0"/>
          </a:p>
        </p:txBody>
      </p:sp>
      <p:sp>
        <p:nvSpPr>
          <p:cNvPr id="13" name="Rectángulo 12"/>
          <p:cNvSpPr/>
          <p:nvPr userDrawn="1"/>
        </p:nvSpPr>
        <p:spPr>
          <a:xfrm>
            <a:off x="838200" y="7571546"/>
            <a:ext cx="12192000" cy="377687"/>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15907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79019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35300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7" name="Marcador de fecha 6"/>
          <p:cNvSpPr>
            <a:spLocks noGrp="1"/>
          </p:cNvSpPr>
          <p:nvPr>
            <p:ph type="dt" sz="half" idx="10"/>
          </p:nvPr>
        </p:nvSpPr>
        <p:spPr/>
        <p:txBody>
          <a:bodyPr/>
          <a:lstStyle/>
          <a:p>
            <a:endParaRPr lang="es-VE">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VE">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219540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fecha 2"/>
          <p:cNvSpPr>
            <a:spLocks noGrp="1"/>
          </p:cNvSpPr>
          <p:nvPr>
            <p:ph type="dt" sz="half" idx="10"/>
          </p:nvPr>
        </p:nvSpPr>
        <p:spPr/>
        <p:txBody>
          <a:bodyPr/>
          <a:lstStyle/>
          <a:p>
            <a:endParaRPr lang="es-VE">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VE">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89775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endParaRPr lang="es-VE">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VE">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212793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65206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70704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VE">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369" y="6356350"/>
            <a:ext cx="1184462" cy="440562"/>
          </a:xfrm>
          <a:prstGeom prst="rect">
            <a:avLst/>
          </a:prstGeom>
        </p:spPr>
      </p:pic>
    </p:spTree>
    <p:extLst>
      <p:ext uri="{BB962C8B-B14F-4D97-AF65-F5344CB8AC3E}">
        <p14:creationId xmlns:p14="http://schemas.microsoft.com/office/powerpoint/2010/main" val="3864221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18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13.png"/><Relationship Id="rId10" Type="http://schemas.openxmlformats.org/officeDocument/2006/relationships/image" Target="../media/image12.png"/><Relationship Id="rId4" Type="http://schemas.openxmlformats.org/officeDocument/2006/relationships/image" Target="../media/image112.png"/><Relationship Id="rId9" Type="http://schemas.openxmlformats.org/officeDocument/2006/relationships/image" Target="../media/image1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8.png"/><Relationship Id="rId4" Type="http://schemas.openxmlformats.org/officeDocument/2006/relationships/image" Target="../media/image113.png"/></Relationships>
</file>

<file path=ppt/slides/_rels/slide19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2.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190.xml"/><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8.png"/><Relationship Id="rId15" Type="http://schemas.openxmlformats.org/officeDocument/2006/relationships/image" Target="../media/image12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4.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9.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2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3.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7.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21.png"/><Relationship Id="rId2" Type="http://schemas.openxmlformats.org/officeDocument/2006/relationships/notesSlide" Target="../notesSlides/notesSlide221.xml"/><Relationship Id="rId16"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8.png"/><Relationship Id="rId15" Type="http://schemas.openxmlformats.org/officeDocument/2006/relationships/image" Target="../media/image148.png"/><Relationship Id="rId10" Type="http://schemas.openxmlformats.org/officeDocument/2006/relationships/image" Target="../media/image146.png"/><Relationship Id="rId4" Type="http://schemas.openxmlformats.org/officeDocument/2006/relationships/image" Target="../media/image113.png"/><Relationship Id="rId9" Type="http://schemas.openxmlformats.org/officeDocument/2006/relationships/image" Target="../media/image145.png"/><Relationship Id="rId14" Type="http://schemas.openxmlformats.org/officeDocument/2006/relationships/image" Target="../media/image124.png"/></Relationships>
</file>

<file path=ppt/slides/_rels/slide2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2.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2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3.xm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2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24.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2.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2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3.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2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4.xml"/><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36.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6.xml"/><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8.xml"/><Relationship Id="rId1" Type="http://schemas.openxmlformats.org/officeDocument/2006/relationships/slideLayout" Target="../slideLayouts/slideLayout6.xml"/><Relationship Id="rId5" Type="http://schemas.openxmlformats.org/officeDocument/2006/relationships/image" Target="../media/image182.png"/><Relationship Id="rId4" Type="http://schemas.openxmlformats.org/officeDocument/2006/relationships/image" Target="../media/image181.png"/></Relationships>
</file>

<file path=ppt/slides/_rels/slide2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9.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0.png"/><Relationship Id="rId4" Type="http://schemas.openxmlformats.org/officeDocument/2006/relationships/image" Target="../media/image183.png"/></Relationships>
</file>

<file path=ppt/slides/_rels/slide2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0.xml"/><Relationship Id="rId1" Type="http://schemas.openxmlformats.org/officeDocument/2006/relationships/slideLayout" Target="../slideLayouts/slideLayout6.xml"/><Relationship Id="rId5" Type="http://schemas.openxmlformats.org/officeDocument/2006/relationships/image" Target="../media/image187.png"/><Relationship Id="rId4" Type="http://schemas.openxmlformats.org/officeDocument/2006/relationships/image" Target="../media/image186.png"/></Relationships>
</file>

<file path=ppt/slides/_rels/slide2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51.xml"/><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png"/></Relationships>
</file>

<file path=ppt/slides/_rels/slide255.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notesSlide" Target="../notesSlides/notesSlide252.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71.png"/><Relationship Id="rId10" Type="http://schemas.openxmlformats.org/officeDocument/2006/relationships/image" Target="../media/image197.png"/><Relationship Id="rId4" Type="http://schemas.openxmlformats.org/officeDocument/2006/relationships/image" Target="../media/image192.png"/><Relationship Id="rId9" Type="http://schemas.openxmlformats.org/officeDocument/2006/relationships/image" Target="../media/image196.png"/></Relationships>
</file>

<file path=ppt/slides/_rels/slide25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53.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2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4.xml"/><Relationship Id="rId1" Type="http://schemas.openxmlformats.org/officeDocument/2006/relationships/slideLayout" Target="../slideLayouts/slideLayout6.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25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6.png"/><Relationship Id="rId7" Type="http://schemas.openxmlformats.org/officeDocument/2006/relationships/image" Target="../media/image205.png"/><Relationship Id="rId2" Type="http://schemas.openxmlformats.org/officeDocument/2006/relationships/notesSlide" Target="../notesSlides/notesSlide255.xml"/><Relationship Id="rId1" Type="http://schemas.openxmlformats.org/officeDocument/2006/relationships/slideLayout" Target="../slideLayouts/slideLayout6.xml"/><Relationship Id="rId6" Type="http://schemas.openxmlformats.org/officeDocument/2006/relationships/image" Target="../media/image204.png"/><Relationship Id="rId5" Type="http://schemas.openxmlformats.org/officeDocument/2006/relationships/image" Target="../media/image171.png"/><Relationship Id="rId10" Type="http://schemas.openxmlformats.org/officeDocument/2006/relationships/image" Target="../media/image207.png"/><Relationship Id="rId4" Type="http://schemas.openxmlformats.org/officeDocument/2006/relationships/image" Target="../media/image169.png"/><Relationship Id="rId9" Type="http://schemas.openxmlformats.org/officeDocument/2006/relationships/image" Target="../media/image206.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2.xml"/><Relationship Id="rId1" Type="http://schemas.openxmlformats.org/officeDocument/2006/relationships/slideLayout" Target="../slideLayouts/slideLayout6.xml"/><Relationship Id="rId4" Type="http://schemas.openxmlformats.org/officeDocument/2006/relationships/image" Target="../media/image209.png"/></Relationships>
</file>

<file path=ppt/slides/_rels/slide26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3.xml"/><Relationship Id="rId1" Type="http://schemas.openxmlformats.org/officeDocument/2006/relationships/slideLayout" Target="../slideLayouts/slideLayout6.xml"/><Relationship Id="rId5" Type="http://schemas.openxmlformats.org/officeDocument/2006/relationships/image" Target="../media/image210.png"/><Relationship Id="rId4" Type="http://schemas.openxmlformats.org/officeDocument/2006/relationships/image" Target="../media/image209.png"/></Relationships>
</file>

<file path=ppt/slides/_rels/slide26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212.png"/><Relationship Id="rId3" Type="http://schemas.openxmlformats.org/officeDocument/2006/relationships/image" Target="../media/image117.png"/><Relationship Id="rId7" Type="http://schemas.openxmlformats.org/officeDocument/2006/relationships/image" Target="../media/image146.png"/><Relationship Id="rId12" Type="http://schemas.openxmlformats.org/officeDocument/2006/relationships/image" Target="../media/image211.png"/><Relationship Id="rId2" Type="http://schemas.openxmlformats.org/officeDocument/2006/relationships/notesSlide" Target="../notesSlides/notesSlide264.xml"/><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24.png"/><Relationship Id="rId5" Type="http://schemas.openxmlformats.org/officeDocument/2006/relationships/image" Target="../media/image9.png"/><Relationship Id="rId15" Type="http://schemas.openxmlformats.org/officeDocument/2006/relationships/image" Target="../media/image209.png"/><Relationship Id="rId10" Type="http://schemas.openxmlformats.org/officeDocument/2006/relationships/image" Target="../media/image123.png"/><Relationship Id="rId4" Type="http://schemas.openxmlformats.org/officeDocument/2006/relationships/image" Target="../media/image12.png"/><Relationship Id="rId9" Type="http://schemas.openxmlformats.org/officeDocument/2006/relationships/image" Target="../media/image121.png"/><Relationship Id="rId14" Type="http://schemas.openxmlformats.org/officeDocument/2006/relationships/image" Target="../media/image208.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1.xml"/><Relationship Id="rId1" Type="http://schemas.openxmlformats.org/officeDocument/2006/relationships/slideLayout" Target="../slideLayouts/slideLayout6.xml"/><Relationship Id="rId4" Type="http://schemas.openxmlformats.org/officeDocument/2006/relationships/image" Target="../media/image214.png"/></Relationships>
</file>

<file path=ppt/slides/_rels/slide27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72.xml"/><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91.xml"/><Relationship Id="rId1" Type="http://schemas.openxmlformats.org/officeDocument/2006/relationships/slideLayout" Target="../slideLayouts/slideLayout6.xml"/><Relationship Id="rId4" Type="http://schemas.openxmlformats.org/officeDocument/2006/relationships/image" Target="../media/image224.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7.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226.png"/><Relationship Id="rId4" Type="http://schemas.openxmlformats.org/officeDocument/2006/relationships/image" Target="../media/image210.png"/></Relationships>
</file>

<file path=ppt/slides/_rels/slide302.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7.png"/><Relationship Id="rId7" Type="http://schemas.openxmlformats.org/officeDocument/2006/relationships/image" Target="../media/image227.png"/><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8.png"/><Relationship Id="rId4" Type="http://schemas.openxmlformats.org/officeDocument/2006/relationships/image" Target="../media/image210.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31.png"/><Relationship Id="rId7" Type="http://schemas.openxmlformats.org/officeDocument/2006/relationships/image" Target="../media/image8.png"/><Relationship Id="rId2" Type="http://schemas.openxmlformats.org/officeDocument/2006/relationships/notesSlide" Target="../notesSlides/notesSlide307.xml"/><Relationship Id="rId1" Type="http://schemas.openxmlformats.org/officeDocument/2006/relationships/slideLayout" Target="../slideLayouts/slideLayout6.xml"/><Relationship Id="rId6" Type="http://schemas.openxmlformats.org/officeDocument/2006/relationships/image" Target="../media/image233.png"/><Relationship Id="rId5" Type="http://schemas.openxmlformats.org/officeDocument/2006/relationships/image" Target="../media/image226.png"/><Relationship Id="rId4" Type="http://schemas.openxmlformats.org/officeDocument/2006/relationships/image" Target="../media/image232.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51.xml"/><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5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60.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67.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8.png"/></Relationships>
</file>

<file path=ppt/slides/_rels/slide37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4.png"/><Relationship Id="rId7" Type="http://schemas.openxmlformats.org/officeDocument/2006/relationships/image" Target="../media/image247.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145.png"/><Relationship Id="rId4" Type="http://schemas.openxmlformats.org/officeDocument/2006/relationships/image" Target="../media/image246.png"/><Relationship Id="rId9" Type="http://schemas.openxmlformats.org/officeDocument/2006/relationships/image" Target="../media/image245.png"/></Relationships>
</file>

<file path=ppt/slides/_rels/slide3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37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70.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77.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50.png"/></Relationships>
</file>

<file path=ppt/slides/_rels/slide38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78.xml"/><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3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9.xml"/><Relationship Id="rId1" Type="http://schemas.openxmlformats.org/officeDocument/2006/relationships/slideLayout" Target="../slideLayouts/slideLayout6.xml"/><Relationship Id="rId5" Type="http://schemas.openxmlformats.org/officeDocument/2006/relationships/image" Target="../media/image252.png"/><Relationship Id="rId4" Type="http://schemas.openxmlformats.org/officeDocument/2006/relationships/image" Target="../media/image245.png"/></Relationships>
</file>

<file path=ppt/slides/_rels/slide38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80.xml"/><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82.xml"/><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85.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88.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124.png"/><Relationship Id="rId7" Type="http://schemas.openxmlformats.org/officeDocument/2006/relationships/image" Target="../media/image245.png"/><Relationship Id="rId2" Type="http://schemas.openxmlformats.org/officeDocument/2006/relationships/notesSlide" Target="../notesSlides/notesSlide38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248.png"/><Relationship Id="rId4" Type="http://schemas.openxmlformats.org/officeDocument/2006/relationships/image" Target="../media/image145.png"/></Relationships>
</file>

<file path=ppt/slides/_rels/slide39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9.png"/><Relationship Id="rId2" Type="http://schemas.openxmlformats.org/officeDocument/2006/relationships/notesSlide" Target="../notesSlides/notesSlide390.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24.png"/><Relationship Id="rId4" Type="http://schemas.openxmlformats.org/officeDocument/2006/relationships/image" Target="../media/image245.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59.png"/><Relationship Id="rId2" Type="http://schemas.openxmlformats.org/officeDocument/2006/relationships/notesSlide" Target="../notesSlides/notesSlide39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5.png"/><Relationship Id="rId4" Type="http://schemas.openxmlformats.org/officeDocument/2006/relationships/image" Target="../media/image8.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97.xml"/><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10.xml"/><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3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428.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43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429.xml"/><Relationship Id="rId1" Type="http://schemas.openxmlformats.org/officeDocument/2006/relationships/slideLayout" Target="../slideLayouts/slideLayout6.xml"/><Relationship Id="rId4" Type="http://schemas.openxmlformats.org/officeDocument/2006/relationships/image" Target="../media/image270.png"/></Relationships>
</file>

<file path=ppt/slides/_rels/slide43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272.png"/><Relationship Id="rId2" Type="http://schemas.openxmlformats.org/officeDocument/2006/relationships/notesSlide" Target="../notesSlides/notesSlide430.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71.png"/><Relationship Id="rId4" Type="http://schemas.openxmlformats.org/officeDocument/2006/relationships/image" Target="../media/image146.png"/></Relationships>
</file>

<file path=ppt/slides/_rels/slide43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35.xml"/><Relationship Id="rId1" Type="http://schemas.openxmlformats.org/officeDocument/2006/relationships/slideLayout" Target="../slideLayouts/slideLayout6.xml"/><Relationship Id="rId4" Type="http://schemas.openxmlformats.org/officeDocument/2006/relationships/image" Target="../media/image275.png"/></Relationships>
</file>

<file path=ppt/slides/_rels/slide43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272.png"/><Relationship Id="rId7" Type="http://schemas.openxmlformats.org/officeDocument/2006/relationships/image" Target="../media/image233.png"/><Relationship Id="rId2" Type="http://schemas.openxmlformats.org/officeDocument/2006/relationships/notesSlide" Target="../notesSlides/notesSlide436.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8.png"/><Relationship Id="rId9"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37.xml"/><Relationship Id="rId1" Type="http://schemas.openxmlformats.org/officeDocument/2006/relationships/slideLayout" Target="../slideLayouts/slideLayout6.xml"/><Relationship Id="rId6" Type="http://schemas.openxmlformats.org/officeDocument/2006/relationships/image" Target="../media/image276.png"/><Relationship Id="rId5" Type="http://schemas.openxmlformats.org/officeDocument/2006/relationships/image" Target="../media/image124.png"/><Relationship Id="rId4" Type="http://schemas.openxmlformats.org/officeDocument/2006/relationships/image" Target="../media/image123.png"/></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40.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8.png"/></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43.xml"/><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45.xml"/><Relationship Id="rId1" Type="http://schemas.openxmlformats.org/officeDocument/2006/relationships/slideLayout" Target="../slideLayouts/slideLayout6.xml"/><Relationship Id="rId4" Type="http://schemas.openxmlformats.org/officeDocument/2006/relationships/image" Target="../media/image279.png"/></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47.xml"/><Relationship Id="rId1" Type="http://schemas.openxmlformats.org/officeDocument/2006/relationships/slideLayout" Target="../slideLayouts/slideLayout6.xml"/><Relationship Id="rId5" Type="http://schemas.openxmlformats.org/officeDocument/2006/relationships/image" Target="../media/image282.png"/><Relationship Id="rId4" Type="http://schemas.openxmlformats.org/officeDocument/2006/relationships/image" Target="../media/image281.png"/></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449.xml"/><Relationship Id="rId1" Type="http://schemas.openxmlformats.org/officeDocument/2006/relationships/slideLayout" Target="../slideLayouts/slideLayout6.xml"/><Relationship Id="rId4" Type="http://schemas.openxmlformats.org/officeDocument/2006/relationships/image" Target="../media/image284.png"/></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53.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4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notesSlide" Target="../notesSlides/notesSlide454.xml"/><Relationship Id="rId1" Type="http://schemas.openxmlformats.org/officeDocument/2006/relationships/slideLayout" Target="../slideLayouts/slideLayout6.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57.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87.png"/><Relationship Id="rId4" Type="http://schemas.openxmlformats.org/officeDocument/2006/relationships/image" Target="../media/image286.png"/></Relationships>
</file>

<file path=ppt/slides/_rels/slide46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58.xml"/><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59.xml"/><Relationship Id="rId1" Type="http://schemas.openxmlformats.org/officeDocument/2006/relationships/slideLayout" Target="../slideLayouts/slideLayout6.xml"/><Relationship Id="rId4" Type="http://schemas.openxmlformats.org/officeDocument/2006/relationships/image" Target="../media/image292.png"/></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5.png"/><Relationship Id="rId2" Type="http://schemas.openxmlformats.org/officeDocument/2006/relationships/notesSlide" Target="../notesSlides/notesSlide462.xml"/><Relationship Id="rId1" Type="http://schemas.openxmlformats.org/officeDocument/2006/relationships/slideLayout" Target="../slideLayouts/slideLayout6.xml"/><Relationship Id="rId6" Type="http://schemas.openxmlformats.org/officeDocument/2006/relationships/image" Target="../media/image286.png"/><Relationship Id="rId11" Type="http://schemas.openxmlformats.org/officeDocument/2006/relationships/image" Target="../media/image295.png"/><Relationship Id="rId5" Type="http://schemas.openxmlformats.org/officeDocument/2006/relationships/image" Target="../media/image285.png"/><Relationship Id="rId10" Type="http://schemas.openxmlformats.org/officeDocument/2006/relationships/image" Target="../media/image294.png"/><Relationship Id="rId4" Type="http://schemas.openxmlformats.org/officeDocument/2006/relationships/image" Target="../media/image8.png"/><Relationship Id="rId9" Type="http://schemas.openxmlformats.org/officeDocument/2006/relationships/image" Target="../media/image287.png"/></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465.xml"/><Relationship Id="rId1" Type="http://schemas.openxmlformats.org/officeDocument/2006/relationships/slideLayout" Target="../slideLayouts/slideLayout6.xml"/><Relationship Id="rId4" Type="http://schemas.openxmlformats.org/officeDocument/2006/relationships/image" Target="../media/image297.png"/></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6.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44.png"/></Relationships>
</file>

<file path=ppt/slides/_rels/slide48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78.xml"/><Relationship Id="rId1" Type="http://schemas.openxmlformats.org/officeDocument/2006/relationships/slideLayout" Target="../slideLayouts/slideLayout6.xml"/><Relationship Id="rId4" Type="http://schemas.openxmlformats.org/officeDocument/2006/relationships/image" Target="../media/image301.png"/></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81.xml"/><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82.xml"/><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84.xml"/><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8.png"/><Relationship Id="rId7" Type="http://schemas.openxmlformats.org/officeDocument/2006/relationships/image" Target="../media/image118.png"/><Relationship Id="rId2" Type="http://schemas.openxmlformats.org/officeDocument/2006/relationships/notesSlide" Target="../notesSlides/notesSlide485.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487.xml"/><Relationship Id="rId1" Type="http://schemas.openxmlformats.org/officeDocument/2006/relationships/slideLayout" Target="../slideLayouts/slideLayout6.xml"/><Relationship Id="rId4" Type="http://schemas.openxmlformats.org/officeDocument/2006/relationships/image" Target="../media/image310.png"/></Relationships>
</file>

<file path=ppt/slides/_rels/slide49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88.xml"/><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89.xml"/><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490.xml"/><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image" Target="../media/image145.png"/><Relationship Id="rId4" Type="http://schemas.openxmlformats.org/officeDocument/2006/relationships/image" Target="../media/image124.png"/></Relationships>
</file>

<file path=ppt/slides/_rels/slide49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315.png"/><Relationship Id="rId2" Type="http://schemas.openxmlformats.org/officeDocument/2006/relationships/notesSlide" Target="../notesSlides/notesSlide491.xml"/><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image" Target="../media/image314.png"/><Relationship Id="rId4" Type="http://schemas.openxmlformats.org/officeDocument/2006/relationships/image" Target="../media/image145.png"/></Relationships>
</file>

<file path=ppt/slides/_rels/slide49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49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9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9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24.png"/><Relationship Id="rId4" Type="http://schemas.openxmlformats.org/officeDocument/2006/relationships/image" Target="../media/image8.png"/></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24.png"/><Relationship Id="rId7" Type="http://schemas.openxmlformats.org/officeDocument/2006/relationships/image" Target="../media/image317.png"/><Relationship Id="rId2" Type="http://schemas.openxmlformats.org/officeDocument/2006/relationships/notesSlide" Target="../notesSlides/notesSlide495.xml"/><Relationship Id="rId1" Type="http://schemas.openxmlformats.org/officeDocument/2006/relationships/slideLayout" Target="../slideLayouts/slideLayout6.xml"/><Relationship Id="rId6" Type="http://schemas.openxmlformats.org/officeDocument/2006/relationships/image" Target="../media/image315.png"/><Relationship Id="rId5" Type="http://schemas.openxmlformats.org/officeDocument/2006/relationships/image" Target="../media/image145.png"/><Relationship Id="rId4" Type="http://schemas.openxmlformats.org/officeDocument/2006/relationships/image" Target="../media/image8.png"/><Relationship Id="rId9" Type="http://schemas.openxmlformats.org/officeDocument/2006/relationships/image" Target="../media/image114.png"/></Relationships>
</file>

<file path=ppt/slides/_rels/slide4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6.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114.png"/><Relationship Id="rId2" Type="http://schemas.openxmlformats.org/officeDocument/2006/relationships/notesSlide" Target="../notesSlides/notesSlide502.xml"/><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image" Target="../media/image8.png"/><Relationship Id="rId4" Type="http://schemas.openxmlformats.org/officeDocument/2006/relationships/image" Target="../media/image209.png"/></Relationships>
</file>

<file path=ppt/slides/_rels/slide506.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208.png"/><Relationship Id="rId7" Type="http://schemas.openxmlformats.org/officeDocument/2006/relationships/image" Target="../media/image114.png"/><Relationship Id="rId2" Type="http://schemas.openxmlformats.org/officeDocument/2006/relationships/notesSlide" Target="../notesSlides/notesSlide503.xml"/><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image" Target="../media/image8.png"/><Relationship Id="rId4" Type="http://schemas.openxmlformats.org/officeDocument/2006/relationships/image" Target="../media/image209.png"/></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PL/SQL 19c</a:t>
            </a:r>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a:t>PL/SQL Fundamentals</a:t>
            </a:r>
          </a:p>
        </p:txBody>
      </p:sp>
    </p:spTree>
    <p:extLst>
      <p:ext uri="{BB962C8B-B14F-4D97-AF65-F5344CB8AC3E}">
        <p14:creationId xmlns:p14="http://schemas.microsoft.com/office/powerpoint/2010/main" val="135795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843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8436"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8437"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8438" name="Rectangle 6"/>
          <p:cNvSpPr>
            <a:spLocks noGrp="1" noChangeArrowheads="1"/>
          </p:cNvSpPr>
          <p:nvPr>
            <p:ph type="title"/>
          </p:nvPr>
        </p:nvSpPr>
        <p:spPr/>
        <p:txBody>
          <a:bodyPr/>
          <a:lstStyle/>
          <a:p>
            <a:r>
              <a:rPr lang="en-US"/>
              <a:t>About PL/SQL</a:t>
            </a:r>
          </a:p>
        </p:txBody>
      </p:sp>
      <p:sp>
        <p:nvSpPr>
          <p:cNvPr id="18439" name="Rectangle 7"/>
          <p:cNvSpPr>
            <a:spLocks noGrp="1" noChangeArrowheads="1"/>
          </p:cNvSpPr>
          <p:nvPr>
            <p:ph sz="quarter" idx="1"/>
          </p:nvPr>
        </p:nvSpPr>
        <p:spPr>
          <a:xfrm>
            <a:off x="1981200" y="1219201"/>
            <a:ext cx="8229600" cy="4937125"/>
          </a:xfrm>
        </p:spPr>
        <p:txBody>
          <a:bodyPr/>
          <a:lstStyle/>
          <a:p>
            <a:pPr marL="0" indent="0">
              <a:buNone/>
            </a:pPr>
            <a:r>
              <a:rPr lang="en-US"/>
              <a:t>PL/SQL:</a:t>
            </a:r>
          </a:p>
          <a:p>
            <a:pPr lvl="1">
              <a:buFont typeface="Courier New" pitchFamily="49" charset="0"/>
              <a:buChar char="o"/>
            </a:pPr>
            <a:r>
              <a:rPr lang="en-US"/>
              <a:t>Provides a block structure for executable units of code. Maintenance of code is made easier with such a well-defined structure.</a:t>
            </a:r>
          </a:p>
          <a:p>
            <a:pPr lvl="1">
              <a:buFont typeface="Courier New" pitchFamily="49" charset="0"/>
              <a:buChar char="o"/>
            </a:pPr>
            <a:r>
              <a:rPr lang="en-US"/>
              <a:t>Provides procedural constructs such as:</a:t>
            </a:r>
          </a:p>
          <a:p>
            <a:pPr lvl="2">
              <a:buFont typeface="Wingdings" pitchFamily="2" charset="2"/>
              <a:buChar char="Ø"/>
            </a:pPr>
            <a:r>
              <a:rPr lang="en-US"/>
              <a:t>Variables, constants, and data types</a:t>
            </a:r>
          </a:p>
          <a:p>
            <a:pPr lvl="2">
              <a:buFont typeface="Wingdings" pitchFamily="2" charset="2"/>
              <a:buChar char="Ø"/>
            </a:pPr>
            <a:r>
              <a:rPr lang="en-US"/>
              <a:t>Control structures such as conditional statements and loops</a:t>
            </a:r>
          </a:p>
          <a:p>
            <a:pPr lvl="2">
              <a:buFont typeface="Wingdings" pitchFamily="2" charset="2"/>
              <a:buChar char="Ø"/>
            </a:pPr>
            <a:r>
              <a:rPr lang="en-US"/>
              <a:t>Reusable program units that are written once and executed many times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10</a:t>
            </a:fld>
            <a:endParaRPr lang="en-US" dirty="0">
              <a:solidFill>
                <a:srgbClr val="464653"/>
              </a:solidFill>
            </a:endParaRPr>
          </a:p>
        </p:txBody>
      </p:sp>
    </p:spTree>
    <p:extLst>
      <p:ext uri="{BB962C8B-B14F-4D97-AF65-F5344CB8AC3E}">
        <p14:creationId xmlns:p14="http://schemas.microsoft.com/office/powerpoint/2010/main" val="828083624"/>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title"/>
          </p:nvPr>
        </p:nvSpPr>
        <p:spPr/>
        <p:txBody>
          <a:bodyPr/>
          <a:lstStyle/>
          <a:p>
            <a:pPr eaLnBrk="1" hangingPunct="1"/>
            <a:r>
              <a:rPr lang="en-US"/>
              <a:t>Basic Loops</a:t>
            </a:r>
          </a:p>
        </p:txBody>
      </p:sp>
      <p:sp>
        <p:nvSpPr>
          <p:cNvPr id="31747"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23556" name="Rectangle 4"/>
          <p:cNvSpPr>
            <a:spLocks noChangeArrowheads="1"/>
          </p:cNvSpPr>
          <p:nvPr/>
        </p:nvSpPr>
        <p:spPr bwMode="blackGray">
          <a:xfrm>
            <a:off x="2133600" y="1981200"/>
            <a:ext cx="7924800" cy="15827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LOOP                      </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p>
          <a:p>
            <a:pPr eaLnBrk="0" hangingPunct="0">
              <a:tabLst>
                <a:tab pos="1200150" algn="l"/>
                <a:tab pos="1658938" algn="l"/>
              </a:tabLst>
              <a:defRPr/>
            </a:pPr>
            <a:r>
              <a:rPr lang="en-US" i="1" dirty="0">
                <a:solidFill>
                  <a:srgbClr val="000000"/>
                </a:solidFill>
                <a:latin typeface="Courier New" pitchFamily="49" charset="0"/>
              </a:rPr>
              <a:t>  </a:t>
            </a:r>
            <a:r>
              <a:rPr lang="en-US" dirty="0">
                <a:solidFill>
                  <a:srgbClr val="000000"/>
                </a:solidFill>
                <a:latin typeface="Courier New" pitchFamily="49" charset="0"/>
              </a:rPr>
              <a:t>. . .</a:t>
            </a:r>
          </a:p>
          <a:p>
            <a:pPr eaLnBrk="0" hangingPunct="0">
              <a:tabLst>
                <a:tab pos="1200150" algn="l"/>
                <a:tab pos="1658938" algn="l"/>
              </a:tabLst>
              <a:defRPr/>
            </a:pPr>
            <a:r>
              <a:rPr lang="en-US" dirty="0">
                <a:solidFill>
                  <a:srgbClr val="000000"/>
                </a:solidFill>
                <a:latin typeface="Courier New" pitchFamily="49" charset="0"/>
              </a:rPr>
              <a:t>  EXIT [WHEN </a:t>
            </a:r>
            <a:r>
              <a:rPr lang="en-US" i="1" dirty="0">
                <a:solidFill>
                  <a:srgbClr val="000000"/>
                </a:solidFill>
                <a:latin typeface="Courier New" pitchFamily="49" charset="0"/>
              </a:rPr>
              <a:t>condition</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100</a:t>
            </a:fld>
            <a:endParaRPr lang="en-US" dirty="0">
              <a:solidFill>
                <a:srgbClr val="464653"/>
              </a:solidFill>
            </a:endParaRPr>
          </a:p>
        </p:txBody>
      </p:sp>
    </p:spTree>
    <p:extLst>
      <p:ext uri="{BB962C8B-B14F-4D97-AF65-F5344CB8AC3E}">
        <p14:creationId xmlns:p14="http://schemas.microsoft.com/office/powerpoint/2010/main" val="1856982193"/>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blackGray">
          <a:xfrm>
            <a:off x="2133600" y="1749426"/>
            <a:ext cx="7924800" cy="40417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locations.country_id%TYPE</a:t>
            </a:r>
            <a:r>
              <a:rPr lang="en-US" sz="1600" dirty="0">
                <a:solidFill>
                  <a:srgbClr val="000000"/>
                </a:solidFill>
                <a:latin typeface="Courier New" pitchFamily="49" charset="0"/>
              </a:rPr>
              <a:t> := 'CA';</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locations.location_id%TYPE</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NUMBER(2) := 1;</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locations.city%TYPE</a:t>
            </a:r>
            <a:r>
              <a:rPr lang="en-US" sz="1600" dirty="0">
                <a:solidFill>
                  <a:srgbClr val="000000"/>
                </a:solidFill>
                <a:latin typeface="Courier New" pitchFamily="49" charset="0"/>
              </a:rPr>
              <a:t> := 'Montreal';</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SELECT MAX(</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a:t>
            </a:r>
            <a:r>
              <a:rPr lang="en-US" sz="1600" dirty="0">
                <a:solidFill>
                  <a:srgbClr val="000000"/>
                </a:solidFill>
                <a:latin typeface="Times New Roman" pitchFamily="18" charset="0"/>
              </a:rPr>
              <a:t> </a:t>
            </a:r>
            <a:r>
              <a:rPr lang="en-US" sz="1600" dirty="0">
                <a:solidFill>
                  <a:srgbClr val="000000"/>
                </a:solidFill>
                <a:latin typeface="Courier New" pitchFamily="49" charset="0"/>
              </a:rPr>
              <a:t>INTO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FROM locations</a:t>
            </a:r>
          </a:p>
          <a:p>
            <a:pPr eaLnBrk="0" hangingPunct="0">
              <a:tabLst>
                <a:tab pos="1200150" algn="l"/>
                <a:tab pos="1658938"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LOOP</a:t>
            </a:r>
          </a:p>
          <a:p>
            <a:pPr eaLnBrk="0" hangingPunct="0">
              <a:tabLst>
                <a:tab pos="1200150" algn="l"/>
                <a:tab pos="1658938" algn="l"/>
              </a:tabLst>
              <a:defRPr/>
            </a:pPr>
            <a:r>
              <a:rPr lang="en-US" sz="1600" dirty="0">
                <a:solidFill>
                  <a:srgbClr val="000000"/>
                </a:solidFill>
                <a:latin typeface="Courier New" pitchFamily="49" charset="0"/>
              </a:rPr>
              <a:t>    INSERT INTO locations(</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city,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VALUES((</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+ 1;</a:t>
            </a:r>
          </a:p>
          <a:p>
            <a:pPr eaLnBrk="0" hangingPunct="0">
              <a:tabLst>
                <a:tab pos="1200150" algn="l"/>
                <a:tab pos="1658938" algn="l"/>
              </a:tabLst>
              <a:defRPr/>
            </a:pPr>
            <a:r>
              <a:rPr lang="en-US" sz="1600" dirty="0">
                <a:solidFill>
                  <a:srgbClr val="000000"/>
                </a:solidFill>
                <a:latin typeface="Courier New" pitchFamily="49" charset="0"/>
              </a:rPr>
              <a:t>    EXIT WHEN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&gt; 3;</a:t>
            </a:r>
          </a:p>
          <a:p>
            <a:pPr eaLnBrk="0" hangingPunct="0">
              <a:tabLst>
                <a:tab pos="1200150" algn="l"/>
                <a:tab pos="1658938" algn="l"/>
              </a:tabLst>
              <a:defRPr/>
            </a:pPr>
            <a:r>
              <a:rPr lang="en-US" sz="1600" dirty="0">
                <a:solidFill>
                  <a:srgbClr val="000000"/>
                </a:solidFill>
                <a:latin typeface="Courier New" pitchFamily="49" charset="0"/>
              </a:rPr>
              <a:t>  END LOOP;</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32771" name="Rectangle 3"/>
          <p:cNvSpPr>
            <a:spLocks noGrp="1" noChangeArrowheads="1"/>
          </p:cNvSpPr>
          <p:nvPr>
            <p:ph type="title"/>
          </p:nvPr>
        </p:nvSpPr>
        <p:spPr/>
        <p:txBody>
          <a:bodyPr/>
          <a:lstStyle/>
          <a:p>
            <a:pPr eaLnBrk="1" hangingPunct="1"/>
            <a:r>
              <a:rPr lang="en-US"/>
              <a:t>Basic Loop: Example</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101</a:t>
            </a:fld>
            <a:endParaRPr lang="en-US">
              <a:solidFill>
                <a:srgbClr val="464653"/>
              </a:solidFill>
            </a:endParaRPr>
          </a:p>
        </p:txBody>
      </p:sp>
    </p:spTree>
    <p:extLst>
      <p:ext uri="{BB962C8B-B14F-4D97-AF65-F5344CB8AC3E}">
        <p14:creationId xmlns:p14="http://schemas.microsoft.com/office/powerpoint/2010/main" val="619476547"/>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ourier New" pitchFamily="49" charset="0"/>
              </a:rPr>
              <a:t>WHILE</a:t>
            </a:r>
            <a:r>
              <a:rPr lang="en-US"/>
              <a:t> Loops</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sz="1600">
              <a:latin typeface="Arial" pitchFamily="34" charset="0"/>
            </a:endParaRPr>
          </a:p>
          <a:p>
            <a:pPr marL="0" indent="0"/>
            <a:endParaRPr lang="en-US" sz="1600">
              <a:latin typeface="Arial" pitchFamily="34" charset="0"/>
            </a:endParaRPr>
          </a:p>
          <a:p>
            <a:pPr marL="0" indent="0">
              <a:buNone/>
            </a:pPr>
            <a:r>
              <a:rPr lang="en-US">
                <a:latin typeface="Arial" pitchFamily="34" charset="0"/>
              </a:rPr>
              <a:t>Use the </a:t>
            </a:r>
            <a:r>
              <a:rPr lang="en-US">
                <a:latin typeface="Courier New" pitchFamily="49" charset="0"/>
              </a:rPr>
              <a:t>WHILE</a:t>
            </a:r>
            <a:r>
              <a:rPr lang="en-US">
                <a:latin typeface="Arial" pitchFamily="34" charset="0"/>
              </a:rPr>
              <a:t> loop to repeat statements while a condition is </a:t>
            </a:r>
            <a:r>
              <a:rPr lang="en-US">
                <a:latin typeface="Courier New" pitchFamily="49" charset="0"/>
              </a:rPr>
              <a:t>TRUE</a:t>
            </a:r>
            <a:r>
              <a:rPr lang="en-US">
                <a:latin typeface="Arial" pitchFamily="34" charset="0"/>
              </a:rPr>
              <a:t>.</a:t>
            </a:r>
          </a:p>
        </p:txBody>
      </p:sp>
      <p:sp>
        <p:nvSpPr>
          <p:cNvPr id="25604" name="Rectangle 4"/>
          <p:cNvSpPr>
            <a:spLocks noChangeArrowheads="1"/>
          </p:cNvSpPr>
          <p:nvPr/>
        </p:nvSpPr>
        <p:spPr bwMode="blackGray">
          <a:xfrm>
            <a:off x="2133600" y="1981201"/>
            <a:ext cx="7924800" cy="14398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WHILE </a:t>
            </a:r>
            <a:r>
              <a:rPr lang="en-US" i="1" dirty="0">
                <a:solidFill>
                  <a:srgbClr val="000000"/>
                </a:solidFill>
                <a:latin typeface="Courier New" pitchFamily="49" charset="0"/>
              </a:rPr>
              <a:t>condition</a:t>
            </a:r>
            <a:r>
              <a:rPr lang="en-US" dirty="0">
                <a:solidFill>
                  <a:srgbClr val="000000"/>
                </a:solidFill>
                <a:latin typeface="Courier New" pitchFamily="49" charset="0"/>
              </a:rPr>
              <a:t> LOOP</a:t>
            </a:r>
          </a:p>
          <a:p>
            <a:pPr eaLnBrk="0" hangingPunct="0">
              <a:tabLst>
                <a:tab pos="1200150" algn="l"/>
                <a:tab pos="1658938" algn="l"/>
              </a:tabLst>
              <a:defRPr/>
            </a:pPr>
            <a:r>
              <a:rPr lang="en-US" dirty="0">
                <a:solidFill>
                  <a:srgbClr val="000000"/>
                </a:solidFill>
                <a:latin typeface="Courier New" pitchFamily="49" charset="0"/>
              </a:rPr>
              <a:t>  statement1;</a:t>
            </a:r>
          </a:p>
          <a:p>
            <a:pPr eaLnBrk="0" hangingPunct="0">
              <a:tabLst>
                <a:tab pos="1200150" algn="l"/>
                <a:tab pos="1658938" algn="l"/>
              </a:tabLst>
              <a:defRPr/>
            </a:pPr>
            <a:r>
              <a:rPr lang="en-US" dirty="0">
                <a:solidFill>
                  <a:srgbClr val="000000"/>
                </a:solidFill>
                <a:latin typeface="Courier New" pitchFamily="49" charset="0"/>
              </a:rPr>
              <a:t>  statement2;</a:t>
            </a:r>
          </a:p>
          <a:p>
            <a:pPr eaLnBrk="0" hangingPunct="0">
              <a:tabLst>
                <a:tab pos="1200150" algn="l"/>
                <a:tab pos="1658938" algn="l"/>
              </a:tabLst>
              <a:defRPr/>
            </a:pPr>
            <a:r>
              <a:rPr lang="en-US" dirty="0">
                <a:solidFill>
                  <a:srgbClr val="000000"/>
                </a:solidFill>
                <a:latin typeface="Courier New" pitchFamily="49" charset="0"/>
              </a:rPr>
              <a:t>  . . .</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102</a:t>
            </a:fld>
            <a:endParaRPr lang="en-US" dirty="0">
              <a:solidFill>
                <a:srgbClr val="464653"/>
              </a:solidFill>
            </a:endParaRPr>
          </a:p>
        </p:txBody>
      </p:sp>
    </p:spTree>
    <p:extLst>
      <p:ext uri="{BB962C8B-B14F-4D97-AF65-F5344CB8AC3E}">
        <p14:creationId xmlns:p14="http://schemas.microsoft.com/office/powerpoint/2010/main" val="1715723825"/>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Courier New" pitchFamily="49" charset="0"/>
              </a:rPr>
              <a:t>WHILE</a:t>
            </a:r>
            <a:r>
              <a:rPr lang="en-US"/>
              <a:t> Loops: Example</a:t>
            </a:r>
          </a:p>
        </p:txBody>
      </p:sp>
      <p:sp>
        <p:nvSpPr>
          <p:cNvPr id="26627" name="Rectangle 3"/>
          <p:cNvSpPr>
            <a:spLocks noChangeArrowheads="1"/>
          </p:cNvSpPr>
          <p:nvPr/>
        </p:nvSpPr>
        <p:spPr bwMode="blackGray">
          <a:xfrm>
            <a:off x="2133600" y="1524000"/>
            <a:ext cx="7924800" cy="38163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a:solidFill>
                  <a:srgbClr val="000000"/>
                </a:solidFill>
                <a:latin typeface="Courier New" pitchFamily="49" charset="0"/>
              </a:rPr>
              <a:t>DECLARE</a:t>
            </a:r>
          </a:p>
          <a:p>
            <a:pPr eaLnBrk="0" hangingPunct="0">
              <a:tabLst>
                <a:tab pos="1200150" algn="l"/>
                <a:tab pos="1658938" algn="l"/>
              </a:tabLst>
              <a:defRPr/>
            </a:pPr>
            <a:r>
              <a:rPr lang="en-US" sz="1600">
                <a:solidFill>
                  <a:srgbClr val="000000"/>
                </a:solidFill>
                <a:latin typeface="Courier New" pitchFamily="49" charset="0"/>
              </a:rPr>
              <a:t>  v_countryid   locations.country_id%TYPE := 'CA';</a:t>
            </a:r>
          </a:p>
          <a:p>
            <a:pPr eaLnBrk="0" hangingPunct="0">
              <a:tabLst>
                <a:tab pos="1200150" algn="l"/>
                <a:tab pos="1658938" algn="l"/>
              </a:tabLst>
              <a:defRPr/>
            </a:pPr>
            <a:r>
              <a:rPr lang="en-US" sz="1600">
                <a:solidFill>
                  <a:srgbClr val="000000"/>
                </a:solidFill>
                <a:latin typeface="Courier New" pitchFamily="49" charset="0"/>
              </a:rPr>
              <a:t>  v_loc_id      locations.location_id%TYPE;</a:t>
            </a:r>
          </a:p>
          <a:p>
            <a:pPr eaLnBrk="0" hangingPunct="0">
              <a:tabLst>
                <a:tab pos="1200150" algn="l"/>
                <a:tab pos="1658938" algn="l"/>
              </a:tabLst>
              <a:defRPr/>
            </a:pPr>
            <a:r>
              <a:rPr lang="en-US" sz="1600">
                <a:solidFill>
                  <a:srgbClr val="000000"/>
                </a:solidFill>
                <a:latin typeface="Courier New" pitchFamily="49" charset="0"/>
              </a:rPr>
              <a:t>  v_new_city    locations.city%TYPE := 'Montreal';</a:t>
            </a:r>
          </a:p>
          <a:p>
            <a:pPr eaLnBrk="0" hangingPunct="0">
              <a:tabLst>
                <a:tab pos="1200150" algn="l"/>
                <a:tab pos="1658938" algn="l"/>
              </a:tabLst>
              <a:defRPr/>
            </a:pPr>
            <a:r>
              <a:rPr lang="en-US" sz="1600">
                <a:solidFill>
                  <a:srgbClr val="000000"/>
                </a:solidFill>
                <a:latin typeface="Courier New" pitchFamily="49" charset="0"/>
              </a:rPr>
              <a:t>  v_counter     NUMBER := 1;</a:t>
            </a:r>
          </a:p>
          <a:p>
            <a:pPr eaLnBrk="0" hangingPunct="0">
              <a:tabLst>
                <a:tab pos="1200150" algn="l"/>
                <a:tab pos="1658938" algn="l"/>
              </a:tabLst>
              <a:defRPr/>
            </a:pPr>
            <a:r>
              <a:rPr lang="en-US" sz="1600">
                <a:solidFill>
                  <a:srgbClr val="000000"/>
                </a:solidFill>
                <a:latin typeface="Courier New" pitchFamily="49" charset="0"/>
              </a:rPr>
              <a:t>BEGIN</a:t>
            </a:r>
          </a:p>
          <a:p>
            <a:pPr eaLnBrk="0" hangingPunct="0">
              <a:tabLst>
                <a:tab pos="1200150" algn="l"/>
                <a:tab pos="1658938" algn="l"/>
              </a:tabLst>
              <a:defRPr/>
            </a:pPr>
            <a:r>
              <a:rPr lang="en-US" sz="1600">
                <a:solidFill>
                  <a:srgbClr val="000000"/>
                </a:solidFill>
                <a:latin typeface="Courier New" pitchFamily="49" charset="0"/>
              </a:rPr>
              <a:t>  SELECT MAX(location_id) INTO v_loc_id FROM locations</a:t>
            </a:r>
          </a:p>
          <a:p>
            <a:pPr eaLnBrk="0" hangingPunct="0">
              <a:tabLst>
                <a:tab pos="1200150" algn="l"/>
                <a:tab pos="1658938" algn="l"/>
              </a:tabLst>
              <a:defRPr/>
            </a:pPr>
            <a:r>
              <a:rPr lang="en-US" sz="1600">
                <a:solidFill>
                  <a:srgbClr val="000000"/>
                </a:solidFill>
                <a:latin typeface="Courier New" pitchFamily="49" charset="0"/>
              </a:rPr>
              <a:t>  WHERE country_id = v_countryid;</a:t>
            </a:r>
          </a:p>
          <a:p>
            <a:pPr eaLnBrk="0" hangingPunct="0">
              <a:tabLst>
                <a:tab pos="1200150" algn="l"/>
                <a:tab pos="1658938" algn="l"/>
              </a:tabLst>
              <a:defRPr/>
            </a:pPr>
            <a:r>
              <a:rPr lang="en-US" sz="1600">
                <a:solidFill>
                  <a:srgbClr val="000000"/>
                </a:solidFill>
                <a:latin typeface="Courier New" pitchFamily="49" charset="0"/>
              </a:rPr>
              <a:t>  WHILE v_counter &lt;= 3 LOOP</a:t>
            </a:r>
          </a:p>
          <a:p>
            <a:pPr eaLnBrk="0" hangingPunct="0">
              <a:tabLst>
                <a:tab pos="1200150" algn="l"/>
                <a:tab pos="1658938" algn="l"/>
              </a:tabLst>
              <a:defRPr/>
            </a:pPr>
            <a:r>
              <a:rPr lang="en-US" sz="1600">
                <a:solidFill>
                  <a:srgbClr val="000000"/>
                </a:solidFill>
                <a:latin typeface="Courier New" pitchFamily="49" charset="0"/>
              </a:rPr>
              <a:t>    INSERT INTO locations(location_id, city, country_id)   </a:t>
            </a:r>
          </a:p>
          <a:p>
            <a:pPr eaLnBrk="0" hangingPunct="0">
              <a:tabLst>
                <a:tab pos="1200150" algn="l"/>
                <a:tab pos="1658938" algn="l"/>
              </a:tabLst>
              <a:defRPr/>
            </a:pPr>
            <a:r>
              <a:rPr lang="en-US" sz="1600">
                <a:solidFill>
                  <a:srgbClr val="000000"/>
                </a:solidFill>
                <a:latin typeface="Courier New" pitchFamily="49" charset="0"/>
              </a:rPr>
              <a:t>    VALUES((v_loc_id + v_counter), v_new_city, v_countryid);</a:t>
            </a:r>
          </a:p>
          <a:p>
            <a:pPr eaLnBrk="0" hangingPunct="0">
              <a:tabLst>
                <a:tab pos="1200150" algn="l"/>
                <a:tab pos="1658938" algn="l"/>
              </a:tabLst>
              <a:defRPr/>
            </a:pPr>
            <a:r>
              <a:rPr lang="en-US" sz="1600">
                <a:solidFill>
                  <a:srgbClr val="000000"/>
                </a:solidFill>
                <a:latin typeface="Courier New" pitchFamily="49" charset="0"/>
              </a:rPr>
              <a:t>    v_counter := v_counter + 1;</a:t>
            </a:r>
          </a:p>
          <a:p>
            <a:pPr eaLnBrk="0" hangingPunct="0">
              <a:tabLst>
                <a:tab pos="1200150" algn="l"/>
                <a:tab pos="1658938" algn="l"/>
              </a:tabLst>
              <a:defRPr/>
            </a:pPr>
            <a:r>
              <a:rPr lang="en-US" sz="1600">
                <a:solidFill>
                  <a:srgbClr val="000000"/>
                </a:solidFill>
                <a:latin typeface="Courier New" pitchFamily="49" charset="0"/>
              </a:rPr>
              <a:t>  END LOOP;</a:t>
            </a:r>
          </a:p>
          <a:p>
            <a:pPr eaLnBrk="0" hangingPunct="0">
              <a:tabLst>
                <a:tab pos="1200150" algn="l"/>
                <a:tab pos="1658938" algn="l"/>
              </a:tabLst>
              <a:defRPr/>
            </a:pPr>
            <a:r>
              <a:rPr lang="en-US" sz="1600">
                <a:solidFill>
                  <a:srgbClr val="000000"/>
                </a:solidFill>
                <a:latin typeface="Courier New" pitchFamily="49" charset="0"/>
              </a:rPr>
              <a:t>END;</a:t>
            </a:r>
          </a:p>
          <a:p>
            <a:pPr eaLnBrk="0" hangingPunct="0">
              <a:tabLst>
                <a:tab pos="1200150" algn="l"/>
                <a:tab pos="1658938" algn="l"/>
              </a:tabLst>
              <a:defRPr/>
            </a:pPr>
            <a:r>
              <a:rPr lang="en-US" sz="160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103</a:t>
            </a:fld>
            <a:endParaRPr lang="en-US">
              <a:solidFill>
                <a:srgbClr val="464653"/>
              </a:solidFill>
            </a:endParaRPr>
          </a:p>
        </p:txBody>
      </p:sp>
    </p:spTree>
    <p:extLst>
      <p:ext uri="{BB962C8B-B14F-4D97-AF65-F5344CB8AC3E}">
        <p14:creationId xmlns:p14="http://schemas.microsoft.com/office/powerpoint/2010/main" val="10807926"/>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atin typeface="Courier New" pitchFamily="49" charset="0"/>
              </a:rPr>
              <a:t>FOR</a:t>
            </a:r>
            <a:r>
              <a:rPr lang="en-US"/>
              <a:t> Loops</a:t>
            </a:r>
          </a:p>
        </p:txBody>
      </p:sp>
      <p:sp>
        <p:nvSpPr>
          <p:cNvPr id="35843" name="Rectangle 3"/>
          <p:cNvSpPr>
            <a:spLocks noGrp="1" noChangeArrowheads="1"/>
          </p:cNvSpPr>
          <p:nvPr>
            <p:ph sz="quarter" idx="1"/>
          </p:nvPr>
        </p:nvSpPr>
        <p:spPr>
          <a:xfrm>
            <a:off x="1981200" y="1219201"/>
            <a:ext cx="8229600" cy="4937125"/>
          </a:xfrm>
        </p:spPr>
        <p:txBody>
          <a:bodyPr/>
          <a:lstStyle/>
          <a:p>
            <a:pPr lvl="1" eaLnBrk="1" hangingPunct="1">
              <a:buFont typeface="Arial" pitchFamily="34" charset="0"/>
              <a:buChar char="•"/>
            </a:pPr>
            <a:r>
              <a:rPr lang="en-US"/>
              <a:t>Use a </a:t>
            </a:r>
            <a:r>
              <a:rPr lang="en-US">
                <a:latin typeface="Courier New" pitchFamily="49" charset="0"/>
              </a:rPr>
              <a:t>FOR</a:t>
            </a:r>
            <a:r>
              <a:rPr lang="en-US"/>
              <a:t> loop to shortcut the test for the number of iterations.</a:t>
            </a:r>
          </a:p>
          <a:p>
            <a:pPr lvl="1" eaLnBrk="1" hangingPunct="1">
              <a:buFont typeface="Arial" pitchFamily="34" charset="0"/>
              <a:buChar char="•"/>
            </a:pPr>
            <a:r>
              <a:rPr lang="en-US"/>
              <a:t>Do not declare the counter; it is declared implicitly.</a:t>
            </a:r>
          </a:p>
        </p:txBody>
      </p:sp>
      <p:sp>
        <p:nvSpPr>
          <p:cNvPr id="27652" name="Rectangle 4"/>
          <p:cNvSpPr>
            <a:spLocks noChangeArrowheads="1"/>
          </p:cNvSpPr>
          <p:nvPr/>
        </p:nvSpPr>
        <p:spPr bwMode="blackGray">
          <a:xfrm>
            <a:off x="2133600" y="2819401"/>
            <a:ext cx="7924800" cy="17002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FOR </a:t>
            </a:r>
            <a:r>
              <a:rPr lang="en-US" i="1" dirty="0">
                <a:solidFill>
                  <a:srgbClr val="000000"/>
                </a:solidFill>
                <a:latin typeface="Courier New" pitchFamily="49" charset="0"/>
              </a:rPr>
              <a:t>counter</a:t>
            </a:r>
            <a:r>
              <a:rPr lang="en-US" dirty="0">
                <a:solidFill>
                  <a:srgbClr val="000000"/>
                </a:solidFill>
                <a:latin typeface="Courier New" pitchFamily="49" charset="0"/>
              </a:rPr>
              <a:t> IN [REVERSE] </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lower_bound..</a:t>
            </a:r>
            <a:r>
              <a:rPr lang="en-US" i="1" dirty="0" err="1">
                <a:solidFill>
                  <a:srgbClr val="000000"/>
                </a:solidFill>
                <a:latin typeface="Courier New" pitchFamily="49" charset="0"/>
              </a:rPr>
              <a:t>upper_bound</a:t>
            </a:r>
            <a:r>
              <a:rPr lang="en-US" dirty="0">
                <a:solidFill>
                  <a:srgbClr val="000000"/>
                </a:solidFill>
                <a:latin typeface="Courier New" pitchFamily="49" charset="0"/>
              </a:rPr>
              <a:t> LOOP  </a:t>
            </a:r>
          </a:p>
          <a:p>
            <a:pPr eaLnBrk="0" hangingPunct="0">
              <a:tabLst>
                <a:tab pos="1200150" algn="l"/>
                <a:tab pos="1658938" algn="l"/>
              </a:tabLst>
              <a:defRPr/>
            </a:pPr>
            <a:r>
              <a:rPr lang="en-US" dirty="0">
                <a:solidFill>
                  <a:srgbClr val="000000"/>
                </a:solidFill>
                <a:latin typeface="Courier New" pitchFamily="49" charset="0"/>
              </a:rPr>
              <a:t>  statement1;</a:t>
            </a:r>
          </a:p>
          <a:p>
            <a:pPr eaLnBrk="0" hangingPunct="0">
              <a:tabLst>
                <a:tab pos="1200150" algn="l"/>
                <a:tab pos="1658938" algn="l"/>
              </a:tabLst>
              <a:defRPr/>
            </a:pPr>
            <a:r>
              <a:rPr lang="en-US" dirty="0">
                <a:solidFill>
                  <a:srgbClr val="000000"/>
                </a:solidFill>
                <a:latin typeface="Courier New" pitchFamily="49" charset="0"/>
              </a:rPr>
              <a:t>  statement2;</a:t>
            </a:r>
          </a:p>
          <a:p>
            <a:pPr eaLnBrk="0" hangingPunct="0">
              <a:tabLst>
                <a:tab pos="1200150" algn="l"/>
                <a:tab pos="1658938" algn="l"/>
              </a:tabLst>
              <a:defRPr/>
            </a:pPr>
            <a:r>
              <a:rPr lang="en-US" dirty="0">
                <a:solidFill>
                  <a:srgbClr val="000000"/>
                </a:solidFill>
                <a:latin typeface="Courier New" pitchFamily="49" charset="0"/>
              </a:rPr>
              <a:t>  . . .</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104</a:t>
            </a:fld>
            <a:endParaRPr lang="en-US" dirty="0">
              <a:solidFill>
                <a:srgbClr val="464653"/>
              </a:solidFill>
            </a:endParaRPr>
          </a:p>
        </p:txBody>
      </p:sp>
    </p:spTree>
    <p:extLst>
      <p:ext uri="{BB962C8B-B14F-4D97-AF65-F5344CB8AC3E}">
        <p14:creationId xmlns:p14="http://schemas.microsoft.com/office/powerpoint/2010/main" val="146126602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atin typeface="Courier New" pitchFamily="49" charset="0"/>
              </a:rPr>
              <a:t>FOR</a:t>
            </a:r>
            <a:r>
              <a:rPr lang="en-US"/>
              <a:t> Loops: Example</a:t>
            </a:r>
          </a:p>
        </p:txBody>
      </p:sp>
      <p:sp>
        <p:nvSpPr>
          <p:cNvPr id="29699" name="Rectangle 3"/>
          <p:cNvSpPr>
            <a:spLocks noChangeArrowheads="1"/>
          </p:cNvSpPr>
          <p:nvPr/>
        </p:nvSpPr>
        <p:spPr bwMode="blackGray">
          <a:xfrm>
            <a:off x="2133600" y="1524001"/>
            <a:ext cx="7924800" cy="35337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locations.country_id%TYPE</a:t>
            </a:r>
            <a:r>
              <a:rPr lang="en-US" sz="1600" dirty="0">
                <a:solidFill>
                  <a:srgbClr val="000000"/>
                </a:solidFill>
                <a:latin typeface="Courier New" pitchFamily="49" charset="0"/>
              </a:rPr>
              <a:t> := 'CA';</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locations.location_id%TYPE</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locations.city%TYPE</a:t>
            </a:r>
            <a:r>
              <a:rPr lang="en-US" sz="1600" dirty="0">
                <a:solidFill>
                  <a:srgbClr val="000000"/>
                </a:solidFill>
                <a:latin typeface="Courier New" pitchFamily="49" charset="0"/>
              </a:rPr>
              <a:t> := 'Montreal';</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SELECT MAX(</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FROM locations</a:t>
            </a:r>
          </a:p>
          <a:p>
            <a:pPr eaLnBrk="0" hangingPunct="0">
              <a:tabLst>
                <a:tab pos="1200150" algn="l"/>
                <a:tab pos="1658938"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1..3 LOOP</a:t>
            </a:r>
          </a:p>
          <a:p>
            <a:pPr eaLnBrk="0" hangingPunct="0">
              <a:tabLst>
                <a:tab pos="1200150" algn="l"/>
                <a:tab pos="1658938" algn="l"/>
              </a:tabLst>
              <a:defRPr/>
            </a:pPr>
            <a:r>
              <a:rPr lang="en-US" sz="1600" dirty="0">
                <a:solidFill>
                  <a:srgbClr val="000000"/>
                </a:solidFill>
                <a:latin typeface="Courier New" pitchFamily="49" charset="0"/>
              </a:rPr>
              <a:t>    INSERT INTO locations(</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city,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VALUES((</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i</a:t>
            </a: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END LOOP;</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105</a:t>
            </a:fld>
            <a:endParaRPr lang="en-US">
              <a:solidFill>
                <a:srgbClr val="464653"/>
              </a:solidFill>
            </a:endParaRPr>
          </a:p>
        </p:txBody>
      </p:sp>
    </p:spTree>
    <p:extLst>
      <p:ext uri="{BB962C8B-B14F-4D97-AF65-F5344CB8AC3E}">
        <p14:creationId xmlns:p14="http://schemas.microsoft.com/office/powerpoint/2010/main" val="147257007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Courier New" pitchFamily="49" charset="0"/>
              </a:rPr>
              <a:t>FOR</a:t>
            </a:r>
            <a:r>
              <a:rPr lang="en-US"/>
              <a:t> Loop Rules</a:t>
            </a:r>
          </a:p>
        </p:txBody>
      </p:sp>
      <p:sp>
        <p:nvSpPr>
          <p:cNvPr id="37891"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Reference the counter only within the loop; it is undefined outside the loop.</a:t>
            </a:r>
          </a:p>
          <a:p>
            <a:pPr lvl="1" eaLnBrk="1" hangingPunct="1">
              <a:buFont typeface="Courier New" pitchFamily="49" charset="0"/>
              <a:buChar char="o"/>
            </a:pPr>
            <a:r>
              <a:rPr lang="en-US"/>
              <a:t>Do not reference the counter as the target of an assignment.</a:t>
            </a:r>
          </a:p>
          <a:p>
            <a:pPr lvl="1" eaLnBrk="1" hangingPunct="1">
              <a:buFont typeface="Courier New" pitchFamily="49" charset="0"/>
              <a:buChar char="o"/>
            </a:pPr>
            <a:r>
              <a:rPr lang="en-US"/>
              <a:t>Neither loop bound should be </a:t>
            </a:r>
            <a:r>
              <a:rPr lang="en-US">
                <a:latin typeface="Courier New" pitchFamily="49" charset="0"/>
              </a:rPr>
              <a:t>NULL</a:t>
            </a:r>
            <a:r>
              <a:rPr lang="en-US"/>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106</a:t>
            </a:fld>
            <a:endParaRPr lang="en-US" dirty="0">
              <a:solidFill>
                <a:srgbClr val="464653"/>
              </a:solidFill>
            </a:endParaRPr>
          </a:p>
        </p:txBody>
      </p:sp>
    </p:spTree>
    <p:extLst>
      <p:ext uri="{BB962C8B-B14F-4D97-AF65-F5344CB8AC3E}">
        <p14:creationId xmlns:p14="http://schemas.microsoft.com/office/powerpoint/2010/main" val="146641825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Suggested Use of Loops</a:t>
            </a:r>
          </a:p>
        </p:txBody>
      </p:sp>
      <p:sp>
        <p:nvSpPr>
          <p:cNvPr id="3891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Use the basic loop when the statements inside the loop must execute at least once.</a:t>
            </a:r>
          </a:p>
          <a:p>
            <a:pPr lvl="1" eaLnBrk="1" hangingPunct="1">
              <a:buFont typeface="Courier New" pitchFamily="49" charset="0"/>
              <a:buChar char="o"/>
            </a:pPr>
            <a:r>
              <a:rPr lang="en-US"/>
              <a:t>Use the </a:t>
            </a:r>
            <a:r>
              <a:rPr lang="en-US">
                <a:latin typeface="Courier New" pitchFamily="49" charset="0"/>
              </a:rPr>
              <a:t>WHILE</a:t>
            </a:r>
            <a:r>
              <a:rPr lang="en-US"/>
              <a:t> loop if the condition must be evaluated at the start of each iteration.</a:t>
            </a:r>
          </a:p>
          <a:p>
            <a:pPr lvl="1" eaLnBrk="1" hangingPunct="1">
              <a:buFont typeface="Courier New" pitchFamily="49" charset="0"/>
              <a:buChar char="o"/>
            </a:pPr>
            <a:r>
              <a:rPr lang="en-US"/>
              <a:t>Use a </a:t>
            </a:r>
            <a:r>
              <a:rPr lang="en-US">
                <a:latin typeface="Courier New" pitchFamily="49" charset="0"/>
              </a:rPr>
              <a:t>FOR</a:t>
            </a:r>
            <a:r>
              <a:rPr lang="en-US"/>
              <a:t> loop if the number of iterations is known.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107</a:t>
            </a:fld>
            <a:endParaRPr lang="en-US" dirty="0">
              <a:solidFill>
                <a:srgbClr val="464653"/>
              </a:solidFill>
            </a:endParaRPr>
          </a:p>
        </p:txBody>
      </p:sp>
    </p:spTree>
    <p:extLst>
      <p:ext uri="{BB962C8B-B14F-4D97-AF65-F5344CB8AC3E}">
        <p14:creationId xmlns:p14="http://schemas.microsoft.com/office/powerpoint/2010/main" val="1339866035"/>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Nested Loops and Labels</a:t>
            </a:r>
          </a:p>
        </p:txBody>
      </p:sp>
      <p:sp>
        <p:nvSpPr>
          <p:cNvPr id="3993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You can nest loops to multiple levels.</a:t>
            </a:r>
          </a:p>
          <a:p>
            <a:pPr lvl="1" eaLnBrk="1" hangingPunct="1">
              <a:buFont typeface="Courier New" pitchFamily="49" charset="0"/>
              <a:buChar char="o"/>
            </a:pPr>
            <a:r>
              <a:rPr lang="en-US"/>
              <a:t>Use labels to distinguish between blocks and loops.</a:t>
            </a:r>
          </a:p>
          <a:p>
            <a:pPr lvl="1" eaLnBrk="1" hangingPunct="1">
              <a:buFont typeface="Courier New" pitchFamily="49" charset="0"/>
              <a:buChar char="o"/>
            </a:pPr>
            <a:r>
              <a:rPr lang="en-US"/>
              <a:t>Exit the outer loop with the </a:t>
            </a:r>
            <a:r>
              <a:rPr lang="en-US">
                <a:latin typeface="Courier New" pitchFamily="49" charset="0"/>
              </a:rPr>
              <a:t>EXIT</a:t>
            </a:r>
            <a:r>
              <a:rPr lang="en-US"/>
              <a:t> statement that references the label.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108</a:t>
            </a:fld>
            <a:endParaRPr lang="en-US" dirty="0">
              <a:solidFill>
                <a:srgbClr val="464653"/>
              </a:solidFill>
            </a:endParaRPr>
          </a:p>
        </p:txBody>
      </p:sp>
    </p:spTree>
    <p:extLst>
      <p:ext uri="{BB962C8B-B14F-4D97-AF65-F5344CB8AC3E}">
        <p14:creationId xmlns:p14="http://schemas.microsoft.com/office/powerpoint/2010/main" val="1400275657"/>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pPr eaLnBrk="1" hangingPunct="1"/>
            <a:r>
              <a:rPr lang="en-US"/>
              <a:t>Nested Loops and Labels: Example</a:t>
            </a:r>
          </a:p>
        </p:txBody>
      </p:sp>
      <p:sp>
        <p:nvSpPr>
          <p:cNvPr id="33795" name="Rectangle 3"/>
          <p:cNvSpPr>
            <a:spLocks noChangeArrowheads="1"/>
          </p:cNvSpPr>
          <p:nvPr/>
        </p:nvSpPr>
        <p:spPr bwMode="gray">
          <a:xfrm>
            <a:off x="2133600" y="1447800"/>
            <a:ext cx="7924800" cy="4826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90000"/>
              </a:lnSpc>
              <a:tabLst>
                <a:tab pos="1200150" algn="l"/>
                <a:tab pos="1658938" algn="l"/>
              </a:tabLst>
              <a:defRPr/>
            </a:pP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BEGIN</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a:solidFill>
                  <a:srgbClr val="FF0000"/>
                </a:solidFill>
                <a:latin typeface="Courier New" pitchFamily="49" charset="0"/>
              </a:rPr>
              <a:t>&lt;&lt;</a:t>
            </a:r>
            <a:r>
              <a:rPr lang="en-US" dirty="0" err="1">
                <a:solidFill>
                  <a:srgbClr val="FF0000"/>
                </a:solidFill>
                <a:latin typeface="Courier New" pitchFamily="49" charset="0"/>
              </a:rPr>
              <a:t>Outer_loop</a:t>
            </a:r>
            <a:r>
              <a:rPr lang="en-US" dirty="0">
                <a:solidFill>
                  <a:srgbClr val="FF0000"/>
                </a:solidFill>
                <a:latin typeface="Courier New" pitchFamily="49" charset="0"/>
              </a:rPr>
              <a:t>&gt;&gt;</a:t>
            </a: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LOOP</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v_counter</a:t>
            </a:r>
            <a:r>
              <a:rPr lang="en-US" dirty="0">
                <a:solidFill>
                  <a:srgbClr val="000000"/>
                </a:solidFill>
                <a:latin typeface="Courier New" pitchFamily="49" charset="0"/>
              </a:rPr>
              <a:t> := v_counter+1;</a:t>
            </a:r>
          </a:p>
          <a:p>
            <a:pPr eaLnBrk="0" hangingPunct="0">
              <a:lnSpc>
                <a:spcPct val="90000"/>
              </a:lnSpc>
              <a:tabLst>
                <a:tab pos="1200150" algn="l"/>
                <a:tab pos="1658938"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v_counter</a:t>
            </a:r>
            <a:r>
              <a:rPr lang="en-US" dirty="0">
                <a:solidFill>
                  <a:srgbClr val="000000"/>
                </a:solidFill>
                <a:latin typeface="Courier New" pitchFamily="49" charset="0"/>
              </a:rPr>
              <a:t>&gt;10;</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a:solidFill>
                  <a:srgbClr val="0000FF"/>
                </a:solidFill>
                <a:latin typeface="Courier New" pitchFamily="49" charset="0"/>
              </a:rPr>
              <a:t>&lt;&lt;</a:t>
            </a:r>
            <a:r>
              <a:rPr lang="en-US" dirty="0" err="1">
                <a:solidFill>
                  <a:srgbClr val="0000FF"/>
                </a:solidFill>
                <a:latin typeface="Courier New" pitchFamily="49" charset="0"/>
              </a:rPr>
              <a:t>Inner_loop</a:t>
            </a:r>
            <a:r>
              <a:rPr lang="en-US" dirty="0">
                <a:solidFill>
                  <a:srgbClr val="0000FF"/>
                </a:solidFill>
                <a:latin typeface="Courier New" pitchFamily="49" charset="0"/>
              </a:rPr>
              <a:t>&gt;&gt;</a:t>
            </a: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LOOP</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EXIT </a:t>
            </a:r>
            <a:r>
              <a:rPr lang="en-US" dirty="0" err="1">
                <a:solidFill>
                  <a:srgbClr val="000000"/>
                </a:solidFill>
                <a:latin typeface="Courier New" pitchFamily="49" charset="0"/>
              </a:rPr>
              <a:t>Outer_loop</a:t>
            </a:r>
            <a:r>
              <a:rPr lang="en-US" dirty="0">
                <a:solidFill>
                  <a:srgbClr val="000000"/>
                </a:solidFill>
                <a:latin typeface="Courier New" pitchFamily="49" charset="0"/>
              </a:rPr>
              <a:t> WHEN </a:t>
            </a:r>
            <a:r>
              <a:rPr lang="en-US" dirty="0" err="1">
                <a:solidFill>
                  <a:srgbClr val="000000"/>
                </a:solidFill>
                <a:latin typeface="Courier New" pitchFamily="49" charset="0"/>
              </a:rPr>
              <a:t>total_done</a:t>
            </a:r>
            <a:r>
              <a:rPr lang="en-US" dirty="0">
                <a:solidFill>
                  <a:srgbClr val="000000"/>
                </a:solidFill>
                <a:latin typeface="Courier New" pitchFamily="49" charset="0"/>
              </a:rPr>
              <a:t> = 'YES';</a:t>
            </a:r>
          </a:p>
          <a:p>
            <a:pPr eaLnBrk="0" hangingPunct="0">
              <a:lnSpc>
                <a:spcPct val="90000"/>
              </a:lnSpc>
              <a:tabLst>
                <a:tab pos="1200150" algn="l"/>
                <a:tab pos="1658938" algn="l"/>
              </a:tabLst>
              <a:defRPr/>
            </a:pPr>
            <a:r>
              <a:rPr lang="en-US" dirty="0">
                <a:solidFill>
                  <a:srgbClr val="000000"/>
                </a:solidFill>
                <a:latin typeface="Courier New" pitchFamily="49" charset="0"/>
              </a:rPr>
              <a:t>      -- Leave both loops</a:t>
            </a:r>
          </a:p>
          <a:p>
            <a:pPr eaLnBrk="0" hangingPunct="0">
              <a:lnSpc>
                <a:spcPct val="90000"/>
              </a:lnSpc>
              <a:tabLst>
                <a:tab pos="1200150" algn="l"/>
                <a:tab pos="1658938" algn="l"/>
              </a:tabLst>
              <a:defRPr/>
            </a:pPr>
            <a:r>
              <a:rPr lang="en-US" dirty="0">
                <a:solidFill>
                  <a:srgbClr val="000000"/>
                </a:solidFill>
                <a:latin typeface="Courier New" pitchFamily="49" charset="0"/>
              </a:rPr>
              <a:t>      EXIT WHEN </a:t>
            </a:r>
            <a:r>
              <a:rPr lang="en-US" dirty="0" err="1">
                <a:solidFill>
                  <a:srgbClr val="DDE9EC"/>
                </a:solidFill>
                <a:latin typeface="Courier New" pitchFamily="49" charset="0"/>
              </a:rPr>
              <a:t>inner_</a:t>
            </a:r>
            <a:r>
              <a:rPr lang="en-US" dirty="0" err="1">
                <a:solidFill>
                  <a:srgbClr val="000000"/>
                </a:solidFill>
                <a:latin typeface="Courier New" pitchFamily="49" charset="0"/>
              </a:rPr>
              <a:t>done</a:t>
            </a:r>
            <a:r>
              <a:rPr lang="en-US" dirty="0">
                <a:solidFill>
                  <a:srgbClr val="000000"/>
                </a:solidFill>
                <a:latin typeface="Courier New" pitchFamily="49" charset="0"/>
              </a:rPr>
              <a:t> = 'YES';</a:t>
            </a:r>
          </a:p>
          <a:p>
            <a:pPr eaLnBrk="0" hangingPunct="0">
              <a:lnSpc>
                <a:spcPct val="90000"/>
              </a:lnSpc>
              <a:tabLst>
                <a:tab pos="1200150" algn="l"/>
                <a:tab pos="1658938" algn="l"/>
              </a:tabLst>
              <a:defRPr/>
            </a:pPr>
            <a:r>
              <a:rPr lang="en-US" dirty="0">
                <a:solidFill>
                  <a:srgbClr val="000000"/>
                </a:solidFill>
                <a:latin typeface="Courier New" pitchFamily="49" charset="0"/>
              </a:rPr>
              <a:t>      -- Leave inner loop only</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END LOOP </a:t>
            </a:r>
            <a:r>
              <a:rPr lang="en-US" dirty="0" err="1">
                <a:solidFill>
                  <a:srgbClr val="0000FF"/>
                </a:solidFill>
                <a:latin typeface="Courier New" pitchFamily="49" charset="0"/>
              </a:rPr>
              <a:t>Inner_loop</a:t>
            </a: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END LOOP </a:t>
            </a:r>
            <a:r>
              <a:rPr lang="en-US" dirty="0" err="1">
                <a:solidFill>
                  <a:srgbClr val="FF0000"/>
                </a:solidFill>
                <a:latin typeface="Courier New" pitchFamily="49" charset="0"/>
              </a:rPr>
              <a:t>Outer_loop</a:t>
            </a: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END;  </a:t>
            </a:r>
          </a:p>
          <a:p>
            <a:pPr eaLnBrk="0" hangingPunct="0">
              <a:lnSpc>
                <a:spcPct val="90000"/>
              </a:lnSpc>
              <a:tabLst>
                <a:tab pos="1200150" algn="l"/>
                <a:tab pos="1658938" algn="l"/>
              </a:tabLst>
              <a:defRPr/>
            </a:pPr>
            <a:r>
              <a:rPr lang="en-US" dirty="0">
                <a:solidFill>
                  <a:srgbClr val="000000"/>
                </a:solidFill>
                <a:latin typeface="Courier New" pitchFamily="49" charset="0"/>
              </a:rPr>
              <a:t>/    </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109</a:t>
            </a:fld>
            <a:endParaRPr lang="en-US">
              <a:solidFill>
                <a:srgbClr val="464653"/>
              </a:solidFill>
            </a:endParaRPr>
          </a:p>
        </p:txBody>
      </p:sp>
    </p:spTree>
    <p:extLst>
      <p:ext uri="{BB962C8B-B14F-4D97-AF65-F5344CB8AC3E}">
        <p14:creationId xmlns:p14="http://schemas.microsoft.com/office/powerpoint/2010/main" val="1530079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365126"/>
            <a:ext cx="10515600" cy="568326"/>
          </a:xfrm>
        </p:spPr>
        <p:txBody>
          <a:bodyPr>
            <a:normAutofit fontScale="90000"/>
          </a:bodyPr>
          <a:lstStyle/>
          <a:p>
            <a:r>
              <a:rPr lang="en-US"/>
              <a:t>PL/SQL Run-Time Architecture</a:t>
            </a:r>
          </a:p>
        </p:txBody>
      </p:sp>
      <p:pic>
        <p:nvPicPr>
          <p:cNvPr id="19459" name="Picture 3"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38400" y="3657601"/>
            <a:ext cx="13271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5"/>
          <p:cNvSpPr txBox="1">
            <a:spLocks noChangeArrowheads="1"/>
          </p:cNvSpPr>
          <p:nvPr/>
        </p:nvSpPr>
        <p:spPr bwMode="blackWhite">
          <a:xfrm>
            <a:off x="4953000" y="1066801"/>
            <a:ext cx="4800600" cy="2143125"/>
          </a:xfrm>
          <a:prstGeom prst="rect">
            <a:avLst/>
          </a:prstGeom>
          <a:solidFill>
            <a:srgbClr val="CCFFFF"/>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endParaRPr lang="en-US">
              <a:solidFill>
                <a:srgbClr val="9FB8CD"/>
              </a:solidFill>
            </a:endParaRPr>
          </a:p>
        </p:txBody>
      </p:sp>
      <p:sp>
        <p:nvSpPr>
          <p:cNvPr id="19461" name="Text Box 6"/>
          <p:cNvSpPr txBox="1">
            <a:spLocks noChangeArrowheads="1"/>
          </p:cNvSpPr>
          <p:nvPr/>
        </p:nvSpPr>
        <p:spPr bwMode="blackWhite">
          <a:xfrm>
            <a:off x="4972050" y="4114800"/>
            <a:ext cx="2514600" cy="1981200"/>
          </a:xfrm>
          <a:prstGeom prst="rect">
            <a:avLst/>
          </a:prstGeom>
          <a:solidFill>
            <a:srgbClr val="FFFFCC"/>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r" eaLnBrk="1" hangingPunct="1">
              <a:spcBef>
                <a:spcPct val="20000"/>
              </a:spcBef>
              <a:buClr>
                <a:srgbClr val="FF0000"/>
              </a:buClr>
              <a:buFont typeface="Arial" pitchFamily="34" charset="0"/>
              <a:buNone/>
            </a:pPr>
            <a:endParaRPr lang="en-US">
              <a:solidFill>
                <a:srgbClr val="9FB8CD"/>
              </a:solidFill>
            </a:endParaRPr>
          </a:p>
        </p:txBody>
      </p:sp>
      <p:sp>
        <p:nvSpPr>
          <p:cNvPr id="19462" name="Text Box 7"/>
          <p:cNvSpPr txBox="1">
            <a:spLocks noChangeArrowheads="1"/>
          </p:cNvSpPr>
          <p:nvPr/>
        </p:nvSpPr>
        <p:spPr bwMode="auto">
          <a:xfrm rot="-5400000">
            <a:off x="5582444" y="3475832"/>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SQL</a:t>
            </a:r>
          </a:p>
        </p:txBody>
      </p:sp>
      <p:sp>
        <p:nvSpPr>
          <p:cNvPr id="19463" name="Text Box 8"/>
          <p:cNvSpPr txBox="1">
            <a:spLocks noChangeArrowheads="1"/>
          </p:cNvSpPr>
          <p:nvPr/>
        </p:nvSpPr>
        <p:spPr bwMode="auto">
          <a:xfrm rot="-5400000">
            <a:off x="6072188" y="3478213"/>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PL/SQL</a:t>
            </a:r>
          </a:p>
        </p:txBody>
      </p:sp>
      <p:sp>
        <p:nvSpPr>
          <p:cNvPr id="19464" name="Text Box 9"/>
          <p:cNvSpPr txBox="1">
            <a:spLocks noChangeArrowheads="1"/>
          </p:cNvSpPr>
          <p:nvPr/>
        </p:nvSpPr>
        <p:spPr bwMode="auto">
          <a:xfrm>
            <a:off x="2399351" y="1143000"/>
            <a:ext cx="1430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PL/SQL block</a:t>
            </a:r>
          </a:p>
        </p:txBody>
      </p:sp>
      <p:sp>
        <p:nvSpPr>
          <p:cNvPr id="19465" name="Text Box 10"/>
          <p:cNvSpPr txBox="1">
            <a:spLocks noChangeArrowheads="1"/>
          </p:cNvSpPr>
          <p:nvPr/>
        </p:nvSpPr>
        <p:spPr bwMode="auto">
          <a:xfrm>
            <a:off x="6750666" y="1828800"/>
            <a:ext cx="11528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procedural</a:t>
            </a:r>
          </a:p>
        </p:txBody>
      </p:sp>
      <p:sp>
        <p:nvSpPr>
          <p:cNvPr id="19466" name="Text Box 11"/>
          <p:cNvSpPr txBox="1">
            <a:spLocks noChangeArrowheads="1"/>
          </p:cNvSpPr>
          <p:nvPr/>
        </p:nvSpPr>
        <p:spPr bwMode="auto">
          <a:xfrm>
            <a:off x="7315200" y="2663826"/>
            <a:ext cx="24209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Procedural statement</a:t>
            </a:r>
            <a:br>
              <a:rPr lang="en-US" sz="1600">
                <a:solidFill>
                  <a:prstClr val="black"/>
                </a:solidFill>
              </a:rPr>
            </a:br>
            <a:r>
              <a:rPr lang="en-US" sz="1600">
                <a:solidFill>
                  <a:prstClr val="black"/>
                </a:solidFill>
              </a:rPr>
              <a:t>executor</a:t>
            </a:r>
          </a:p>
        </p:txBody>
      </p:sp>
      <p:pic>
        <p:nvPicPr>
          <p:cNvPr id="19467" name="Picture 12"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76525" y="1495425"/>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3"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05489" y="12954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Line 14"/>
          <p:cNvSpPr>
            <a:spLocks noChangeShapeType="1"/>
          </p:cNvSpPr>
          <p:nvPr/>
        </p:nvSpPr>
        <p:spPr bwMode="auto">
          <a:xfrm>
            <a:off x="6553201" y="2209800"/>
            <a:ext cx="1743075" cy="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0" name="Rectangle 15"/>
          <p:cNvSpPr>
            <a:spLocks noChangeArrowheads="1"/>
          </p:cNvSpPr>
          <p:nvPr/>
        </p:nvSpPr>
        <p:spPr bwMode="auto">
          <a:xfrm>
            <a:off x="2752725" y="4953000"/>
            <a:ext cx="609600" cy="381000"/>
          </a:xfrm>
          <a:prstGeom prst="rect">
            <a:avLst/>
          </a:prstGeom>
          <a:solidFill>
            <a:srgbClr val="FFFFCC"/>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9471" name="Picture 16" descr="C:\Documents and Settings\lserhal\My Documents\My Pictures\Graphics Library\sql documen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191000"/>
            <a:ext cx="774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2" name="Line 17"/>
          <p:cNvSpPr>
            <a:spLocks noChangeShapeType="1"/>
          </p:cNvSpPr>
          <p:nvPr/>
        </p:nvSpPr>
        <p:spPr bwMode="auto">
          <a:xfrm>
            <a:off x="6042025" y="2819400"/>
            <a:ext cx="0" cy="167640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3" name="Text Box 18"/>
          <p:cNvSpPr txBox="1">
            <a:spLocks noChangeArrowheads="1"/>
          </p:cNvSpPr>
          <p:nvPr/>
        </p:nvSpPr>
        <p:spPr bwMode="auto">
          <a:xfrm>
            <a:off x="4970464" y="5781675"/>
            <a:ext cx="2878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SQL statement executor</a:t>
            </a:r>
          </a:p>
        </p:txBody>
      </p:sp>
      <p:pic>
        <p:nvPicPr>
          <p:cNvPr id="19474" name="Picture 19" descr="C:\Documents and Settings\lserhal\My Documents\My Pictures\Graphics Library\process ru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423025" y="4435476"/>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5" name="Freeform 20"/>
          <p:cNvSpPr>
            <a:spLocks/>
          </p:cNvSpPr>
          <p:nvPr/>
        </p:nvSpPr>
        <p:spPr bwMode="auto">
          <a:xfrm>
            <a:off x="3381376" y="4114800"/>
            <a:ext cx="1571625" cy="1981200"/>
          </a:xfrm>
          <a:custGeom>
            <a:avLst/>
            <a:gdLst>
              <a:gd name="T0" fmla="*/ 0 w 1008"/>
              <a:gd name="T1" fmla="*/ 2147483647 h 1248"/>
              <a:gd name="T2" fmla="*/ 2147483647 w 1008"/>
              <a:gd name="T3" fmla="*/ 0 h 1248"/>
              <a:gd name="T4" fmla="*/ 2147483647 w 1008"/>
              <a:gd name="T5" fmla="*/ 2147483647 h 1248"/>
              <a:gd name="T6" fmla="*/ 0 w 1008"/>
              <a:gd name="T7" fmla="*/ 2147483647 h 1248"/>
              <a:gd name="T8" fmla="*/ 0 w 1008"/>
              <a:gd name="T9" fmla="*/ 2147483647 h 1248"/>
              <a:gd name="T10" fmla="*/ 0 60000 65536"/>
              <a:gd name="T11" fmla="*/ 0 60000 65536"/>
              <a:gd name="T12" fmla="*/ 0 60000 65536"/>
              <a:gd name="T13" fmla="*/ 0 60000 65536"/>
              <a:gd name="T14" fmla="*/ 0 60000 65536"/>
              <a:gd name="T15" fmla="*/ 0 w 1008"/>
              <a:gd name="T16" fmla="*/ 0 h 1248"/>
              <a:gd name="T17" fmla="*/ 1008 w 1008"/>
              <a:gd name="T18" fmla="*/ 1248 h 1248"/>
            </a:gdLst>
            <a:ahLst/>
            <a:cxnLst>
              <a:cxn ang="T10">
                <a:pos x="T0" y="T1"/>
              </a:cxn>
              <a:cxn ang="T11">
                <a:pos x="T2" y="T3"/>
              </a:cxn>
              <a:cxn ang="T12">
                <a:pos x="T4" y="T5"/>
              </a:cxn>
              <a:cxn ang="T13">
                <a:pos x="T6" y="T7"/>
              </a:cxn>
              <a:cxn ang="T14">
                <a:pos x="T8" y="T9"/>
              </a:cxn>
            </a:cxnLst>
            <a:rect l="T15" t="T16" r="T17" b="T18"/>
            <a:pathLst>
              <a:path w="1008" h="1248">
                <a:moveTo>
                  <a:pt x="0" y="528"/>
                </a:moveTo>
                <a:lnTo>
                  <a:pt x="1008" y="0"/>
                </a:lnTo>
                <a:lnTo>
                  <a:pt x="1008" y="1248"/>
                </a:lnTo>
                <a:lnTo>
                  <a:pt x="0" y="768"/>
                </a:lnTo>
                <a:lnTo>
                  <a:pt x="0" y="528"/>
                </a:lnTo>
                <a:close/>
              </a:path>
            </a:pathLst>
          </a:custGeom>
          <a:solidFill>
            <a:srgbClr val="FFFFCC"/>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6" name="Freeform 21"/>
          <p:cNvSpPr>
            <a:spLocks/>
          </p:cNvSpPr>
          <p:nvPr/>
        </p:nvSpPr>
        <p:spPr bwMode="auto">
          <a:xfrm>
            <a:off x="3367089" y="1066800"/>
            <a:ext cx="1571625" cy="3733800"/>
          </a:xfrm>
          <a:custGeom>
            <a:avLst/>
            <a:gdLst>
              <a:gd name="T0" fmla="*/ 0 w 1008"/>
              <a:gd name="T1" fmla="*/ 2147483647 h 2352"/>
              <a:gd name="T2" fmla="*/ 2147483647 w 1008"/>
              <a:gd name="T3" fmla="*/ 0 h 2352"/>
              <a:gd name="T4" fmla="*/ 2147483647 w 1008"/>
              <a:gd name="T5" fmla="*/ 2147483647 h 2352"/>
              <a:gd name="T6" fmla="*/ 0 w 1008"/>
              <a:gd name="T7" fmla="*/ 2147483647 h 2352"/>
              <a:gd name="T8" fmla="*/ 0 w 1008"/>
              <a:gd name="T9" fmla="*/ 2147483647 h 2352"/>
              <a:gd name="T10" fmla="*/ 0 60000 65536"/>
              <a:gd name="T11" fmla="*/ 0 60000 65536"/>
              <a:gd name="T12" fmla="*/ 0 60000 65536"/>
              <a:gd name="T13" fmla="*/ 0 60000 65536"/>
              <a:gd name="T14" fmla="*/ 0 60000 65536"/>
              <a:gd name="T15" fmla="*/ 0 w 1008"/>
              <a:gd name="T16" fmla="*/ 0 h 2352"/>
              <a:gd name="T17" fmla="*/ 1008 w 1008"/>
              <a:gd name="T18" fmla="*/ 2352 h 2352"/>
            </a:gdLst>
            <a:ahLst/>
            <a:cxnLst>
              <a:cxn ang="T10">
                <a:pos x="T0" y="T1"/>
              </a:cxn>
              <a:cxn ang="T11">
                <a:pos x="T2" y="T3"/>
              </a:cxn>
              <a:cxn ang="T12">
                <a:pos x="T4" y="T5"/>
              </a:cxn>
              <a:cxn ang="T13">
                <a:pos x="T6" y="T7"/>
              </a:cxn>
              <a:cxn ang="T14">
                <a:pos x="T8" y="T9"/>
              </a:cxn>
            </a:cxnLst>
            <a:rect l="T15" t="T16" r="T17" b="T18"/>
            <a:pathLst>
              <a:path w="1008" h="2352">
                <a:moveTo>
                  <a:pt x="0" y="2112"/>
                </a:moveTo>
                <a:lnTo>
                  <a:pt x="1008" y="0"/>
                </a:lnTo>
                <a:lnTo>
                  <a:pt x="1008" y="1344"/>
                </a:lnTo>
                <a:lnTo>
                  <a:pt x="0" y="2352"/>
                </a:lnTo>
                <a:lnTo>
                  <a:pt x="0" y="2112"/>
                </a:lnTo>
                <a:close/>
              </a:path>
            </a:pathLst>
          </a:custGeom>
          <a:solidFill>
            <a:srgbClr val="CCFFFF"/>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19477" name="Picture 22"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278814" y="11430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 name="Picture 23"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1371601"/>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Line 24"/>
          <p:cNvSpPr>
            <a:spLocks noChangeShapeType="1"/>
          </p:cNvSpPr>
          <p:nvPr/>
        </p:nvSpPr>
        <p:spPr bwMode="auto">
          <a:xfrm>
            <a:off x="3438525" y="2209800"/>
            <a:ext cx="2362200" cy="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80" name="Text Box 25"/>
          <p:cNvSpPr txBox="1">
            <a:spLocks noChangeArrowheads="1"/>
          </p:cNvSpPr>
          <p:nvPr/>
        </p:nvSpPr>
        <p:spPr bwMode="auto">
          <a:xfrm>
            <a:off x="7473950" y="48910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Oracle Server</a:t>
            </a:r>
          </a:p>
        </p:txBody>
      </p:sp>
      <p:sp>
        <p:nvSpPr>
          <p:cNvPr id="19481" name="Text Box 26"/>
          <p:cNvSpPr txBox="1">
            <a:spLocks noChangeArrowheads="1"/>
          </p:cNvSpPr>
          <p:nvPr/>
        </p:nvSpPr>
        <p:spPr bwMode="auto">
          <a:xfrm>
            <a:off x="7404100" y="3276601"/>
            <a:ext cx="183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Engine</a:t>
            </a:r>
          </a:p>
        </p:txBody>
      </p:sp>
      <p:sp>
        <p:nvSpPr>
          <p:cNvPr id="19482" name="Freeform 27"/>
          <p:cNvSpPr>
            <a:spLocks/>
          </p:cNvSpPr>
          <p:nvPr/>
        </p:nvSpPr>
        <p:spPr bwMode="auto">
          <a:xfrm>
            <a:off x="6324600" y="2438400"/>
            <a:ext cx="1981200" cy="1828800"/>
          </a:xfrm>
          <a:custGeom>
            <a:avLst/>
            <a:gdLst>
              <a:gd name="T0" fmla="*/ 0 w 1248"/>
              <a:gd name="T1" fmla="*/ 2147483647 h 1152"/>
              <a:gd name="T2" fmla="*/ 0 w 1248"/>
              <a:gd name="T3" fmla="*/ 2147483647 h 1152"/>
              <a:gd name="T4" fmla="*/ 2147483647 w 1248"/>
              <a:gd name="T5" fmla="*/ 2147483647 h 1152"/>
              <a:gd name="T6" fmla="*/ 2147483647 w 1248"/>
              <a:gd name="T7" fmla="*/ 0 h 1152"/>
              <a:gd name="T8" fmla="*/ 2147483647 w 1248"/>
              <a:gd name="T9" fmla="*/ 0 h 1152"/>
              <a:gd name="T10" fmla="*/ 0 60000 65536"/>
              <a:gd name="T11" fmla="*/ 0 60000 65536"/>
              <a:gd name="T12" fmla="*/ 0 60000 65536"/>
              <a:gd name="T13" fmla="*/ 0 60000 65536"/>
              <a:gd name="T14" fmla="*/ 0 60000 65536"/>
              <a:gd name="T15" fmla="*/ 0 w 1248"/>
              <a:gd name="T16" fmla="*/ 0 h 1152"/>
              <a:gd name="T17" fmla="*/ 1248 w 1248"/>
              <a:gd name="T18" fmla="*/ 1152 h 1152"/>
            </a:gdLst>
            <a:ahLst/>
            <a:cxnLst>
              <a:cxn ang="T10">
                <a:pos x="T0" y="T1"/>
              </a:cxn>
              <a:cxn ang="T11">
                <a:pos x="T2" y="T3"/>
              </a:cxn>
              <a:cxn ang="T12">
                <a:pos x="T4" y="T5"/>
              </a:cxn>
              <a:cxn ang="T13">
                <a:pos x="T6" y="T7"/>
              </a:cxn>
              <a:cxn ang="T14">
                <a:pos x="T8" y="T9"/>
              </a:cxn>
            </a:cxnLst>
            <a:rect l="T15" t="T16" r="T17" b="T18"/>
            <a:pathLst>
              <a:path w="1248" h="1152">
                <a:moveTo>
                  <a:pt x="0" y="1152"/>
                </a:moveTo>
                <a:lnTo>
                  <a:pt x="0" y="336"/>
                </a:lnTo>
                <a:lnTo>
                  <a:pt x="576" y="336"/>
                </a:lnTo>
                <a:lnTo>
                  <a:pt x="576" y="0"/>
                </a:lnTo>
                <a:lnTo>
                  <a:pt x="1248" y="0"/>
                </a:lnTo>
              </a:path>
            </a:pathLst>
          </a:custGeom>
          <a:noFill/>
          <a:ln w="539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83" name="Rectangle 4"/>
          <p:cNvSpPr>
            <a:spLocks noChangeArrowheads="1"/>
          </p:cNvSpPr>
          <p:nvPr/>
        </p:nvSpPr>
        <p:spPr bwMode="blackWhite">
          <a:xfrm>
            <a:off x="2752725" y="4419600"/>
            <a:ext cx="609600" cy="381000"/>
          </a:xfrm>
          <a:prstGeom prst="rect">
            <a:avLst/>
          </a:prstGeom>
          <a:solidFill>
            <a:srgbClr val="CCFFFF"/>
          </a:solidFill>
          <a:ln w="28575">
            <a:solidFill>
              <a:schemeClr val="tx1"/>
            </a:solidFill>
            <a:miter lim="800000"/>
            <a:headEnd type="none" w="sm" len="sm"/>
            <a:tailEnd type="none" w="sm" len="sm"/>
          </a:ln>
        </p:spPr>
        <p:txBody>
          <a:bodyPr wrap="none"/>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11</a:t>
            </a:fld>
            <a:endParaRPr lang="en-US">
              <a:solidFill>
                <a:srgbClr val="464653"/>
              </a:solidFill>
            </a:endParaRPr>
          </a:p>
        </p:txBody>
      </p:sp>
    </p:spTree>
    <p:extLst>
      <p:ext uri="{BB962C8B-B14F-4D97-AF65-F5344CB8AC3E}">
        <p14:creationId xmlns:p14="http://schemas.microsoft.com/office/powerpoint/2010/main" val="641104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title"/>
          </p:nvPr>
        </p:nvSpPr>
        <p:spPr/>
        <p:txBody>
          <a:bodyPr/>
          <a:lstStyle/>
          <a:p>
            <a:pPr eaLnBrk="1" hangingPunct="1"/>
            <a:r>
              <a:rPr lang="en-US"/>
              <a:t>PL/SQL </a:t>
            </a:r>
            <a:r>
              <a:rPr lang="en-US">
                <a:latin typeface="Courier New" pitchFamily="49" charset="0"/>
              </a:rPr>
              <a:t>CONTINUE</a:t>
            </a:r>
            <a:r>
              <a:rPr lang="en-US"/>
              <a:t> Statement</a:t>
            </a:r>
          </a:p>
        </p:txBody>
      </p:sp>
      <p:sp>
        <p:nvSpPr>
          <p:cNvPr id="41987" name="Rectangle 6"/>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Definition</a:t>
            </a:r>
          </a:p>
          <a:p>
            <a:pPr lvl="2" eaLnBrk="1" hangingPunct="1">
              <a:buFont typeface="Wingdings" pitchFamily="2" charset="2"/>
              <a:buChar char="Ø"/>
            </a:pPr>
            <a:r>
              <a:rPr lang="en-US"/>
              <a:t>Adds the functionality to begin the next loop iteration</a:t>
            </a:r>
          </a:p>
          <a:p>
            <a:pPr lvl="2" eaLnBrk="1" hangingPunct="1">
              <a:buFont typeface="Wingdings" pitchFamily="2" charset="2"/>
              <a:buChar char="Ø"/>
            </a:pPr>
            <a:r>
              <a:rPr lang="en-US"/>
              <a:t>Provides programmers with the ability to transfer control to the next iteration of a loop</a:t>
            </a:r>
          </a:p>
          <a:p>
            <a:pPr lvl="2" eaLnBrk="1" hangingPunct="1">
              <a:buFont typeface="Wingdings" pitchFamily="2" charset="2"/>
              <a:buChar char="Ø"/>
            </a:pPr>
            <a:r>
              <a:rPr lang="en-US"/>
              <a:t>Uses parallel structure and semantics to the </a:t>
            </a:r>
            <a:r>
              <a:rPr lang="en-US">
                <a:latin typeface="Courier New" pitchFamily="49" charset="0"/>
              </a:rPr>
              <a:t>EXIT</a:t>
            </a:r>
            <a:r>
              <a:rPr lang="en-US"/>
              <a:t> statement</a:t>
            </a:r>
          </a:p>
          <a:p>
            <a:pPr lvl="1" eaLnBrk="1" hangingPunct="1">
              <a:buFont typeface="Courier New" pitchFamily="49" charset="0"/>
              <a:buChar char="o"/>
            </a:pPr>
            <a:r>
              <a:rPr lang="en-US"/>
              <a:t>Benefits</a:t>
            </a:r>
          </a:p>
          <a:p>
            <a:pPr lvl="2" eaLnBrk="1" hangingPunct="1">
              <a:buFont typeface="Wingdings" pitchFamily="2" charset="2"/>
              <a:buChar char="Ø"/>
            </a:pPr>
            <a:r>
              <a:rPr lang="en-US"/>
              <a:t>Eases the programming process</a:t>
            </a:r>
          </a:p>
          <a:p>
            <a:pPr lvl="2" eaLnBrk="1" hangingPunct="1">
              <a:buFont typeface="Wingdings" pitchFamily="2" charset="2"/>
              <a:buChar char="Ø"/>
            </a:pPr>
            <a:r>
              <a:rPr lang="en-US"/>
              <a:t>May provide a small performance improvement over the previous programming workarounds to simulate the </a:t>
            </a:r>
            <a:r>
              <a:rPr lang="en-US">
                <a:latin typeface="Courier New" pitchFamily="49" charset="0"/>
              </a:rPr>
              <a:t>CONTINUE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110</a:t>
            </a:fld>
            <a:endParaRPr lang="en-US" dirty="0">
              <a:solidFill>
                <a:srgbClr val="464653"/>
              </a:solidFill>
            </a:endParaRPr>
          </a:p>
        </p:txBody>
      </p:sp>
    </p:spTree>
    <p:extLst>
      <p:ext uri="{BB962C8B-B14F-4D97-AF65-F5344CB8AC3E}">
        <p14:creationId xmlns:p14="http://schemas.microsoft.com/office/powerpoint/2010/main" val="1744282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p:txBody>
          <a:bodyPr>
            <a:normAutofit/>
          </a:bodyPr>
          <a:lstStyle/>
          <a:p>
            <a:pPr>
              <a:defRPr/>
            </a:pPr>
            <a:r>
              <a:rPr lang="en-US"/>
              <a:t>PL/SQL </a:t>
            </a:r>
            <a:r>
              <a:rPr lang="en-US">
                <a:latin typeface="Courier New" pitchFamily="49" charset="0"/>
              </a:rPr>
              <a:t>CONTINUE</a:t>
            </a:r>
            <a:r>
              <a:rPr lang="en-US"/>
              <a:t> Statement: Example 1</a:t>
            </a:r>
          </a:p>
        </p:txBody>
      </p:sp>
      <p:sp>
        <p:nvSpPr>
          <p:cNvPr id="35843" name="Rectangle 1027"/>
          <p:cNvSpPr>
            <a:spLocks noChangeArrowheads="1"/>
          </p:cNvSpPr>
          <p:nvPr/>
        </p:nvSpPr>
        <p:spPr bwMode="blackGray">
          <a:xfrm>
            <a:off x="2286000" y="1524001"/>
            <a:ext cx="3613150" cy="3654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DECLARE</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SIMPLE_INTEGER := 0;</a:t>
            </a:r>
          </a:p>
          <a:p>
            <a:pPr marL="457200" indent="-457200" defTabSz="400050" eaLnBrk="0" hangingPunct="0">
              <a:tabLst>
                <a:tab pos="400050" algn="r"/>
                <a:tab pos="673100" algn="l"/>
              </a:tabLst>
              <a:defRPr/>
            </a:pPr>
            <a:r>
              <a:rPr lang="en-US" sz="1400">
                <a:solidFill>
                  <a:prstClr val="black"/>
                </a:solidFill>
                <a:latin typeface="Courier New" pitchFamily="49" charset="0"/>
              </a:rPr>
              <a:t>BEGIN</a:t>
            </a:r>
          </a:p>
          <a:p>
            <a:pPr marL="457200" indent="-457200" defTabSz="400050" eaLnBrk="0" hangingPunct="0">
              <a:tabLst>
                <a:tab pos="400050" algn="r"/>
                <a:tab pos="673100" algn="l"/>
              </a:tabLst>
              <a:defRPr/>
            </a:pPr>
            <a:r>
              <a:rPr lang="en-US" sz="1400">
                <a:solidFill>
                  <a:prstClr val="black"/>
                </a:solidFill>
                <a:latin typeface="Courier New" pitchFamily="49" charset="0"/>
              </a:rPr>
              <a:t>  FOR i IN 1..10 LOOP</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 v_total + i;</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a:t>
            </a:r>
          </a:p>
          <a:p>
            <a:pPr marL="457200" indent="-457200" defTabSz="400050" eaLnBrk="0" hangingPunct="0">
              <a:tabLst>
                <a:tab pos="400050" algn="r"/>
                <a:tab pos="673100" algn="l"/>
              </a:tabLst>
              <a:defRPr/>
            </a:pPr>
            <a:r>
              <a:rPr lang="en-US" sz="1400">
                <a:solidFill>
                  <a:prstClr val="black"/>
                </a:solidFill>
                <a:latin typeface="Courier New" pitchFamily="49" charset="0"/>
              </a:rPr>
              <a:t>     ('Total is: '|| v_total);</a:t>
            </a:r>
          </a:p>
          <a:p>
            <a:pPr marL="457200" indent="-457200" defTabSz="400050" eaLnBrk="0" hangingPunct="0">
              <a:tabLst>
                <a:tab pos="400050" algn="r"/>
                <a:tab pos="673100" algn="l"/>
              </a:tabLst>
              <a:defRPr/>
            </a:pPr>
            <a:r>
              <a:rPr lang="en-US" sz="1400">
                <a:solidFill>
                  <a:prstClr val="black"/>
                </a:solidFill>
                <a:latin typeface="Courier New" pitchFamily="49" charset="0"/>
              </a:rPr>
              <a:t>    CONTINUE WHEN i &gt; 5;</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 v_total + i; </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a:t>
            </a:r>
          </a:p>
          <a:p>
            <a:pPr marL="457200" indent="-457200" defTabSz="400050" eaLnBrk="0" hangingPunct="0">
              <a:tabLst>
                <a:tab pos="400050" algn="r"/>
                <a:tab pos="673100" algn="l"/>
              </a:tabLst>
              <a:defRPr/>
            </a:pPr>
            <a:r>
              <a:rPr lang="en-US" sz="1400">
                <a:solidFill>
                  <a:prstClr val="black"/>
                </a:solidFill>
                <a:latin typeface="Courier New" pitchFamily="49" charset="0"/>
              </a:rPr>
              <a:t>     ('Out of Loop Total is:</a:t>
            </a:r>
          </a:p>
          <a:p>
            <a:pPr marL="457200" indent="-457200" defTabSz="400050" eaLnBrk="0" hangingPunct="0">
              <a:tabLst>
                <a:tab pos="400050" algn="r"/>
                <a:tab pos="673100" algn="l"/>
              </a:tabLst>
              <a:defRPr/>
            </a:pPr>
            <a:r>
              <a:rPr lang="en-US" sz="1400">
                <a:solidFill>
                  <a:prstClr val="black"/>
                </a:solidFill>
                <a:latin typeface="Courier New" pitchFamily="49" charset="0"/>
              </a:rPr>
              <a:t>      '|| v_total);    </a:t>
            </a:r>
          </a:p>
          <a:p>
            <a:pPr marL="457200" indent="-457200" defTabSz="400050" eaLnBrk="0" hangingPunct="0">
              <a:tabLst>
                <a:tab pos="400050" algn="r"/>
                <a:tab pos="673100" algn="l"/>
              </a:tabLst>
              <a:defRPr/>
            </a:pPr>
            <a:r>
              <a:rPr lang="en-US" sz="140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a:solidFill>
                  <a:prstClr val="black"/>
                </a:solidFill>
                <a:latin typeface="Courier New" pitchFamily="49" charset="0"/>
              </a:rPr>
              <a:t>END;</a:t>
            </a:r>
          </a:p>
          <a:p>
            <a:pPr marL="457200" indent="-457200" defTabSz="400050" eaLnBrk="0" hangingPunct="0">
              <a:tabLst>
                <a:tab pos="400050" algn="r"/>
                <a:tab pos="673100" algn="l"/>
              </a:tabLst>
              <a:defRPr/>
            </a:pPr>
            <a:r>
              <a:rPr lang="en-US" sz="1400">
                <a:solidFill>
                  <a:prstClr val="black"/>
                </a:solidFill>
                <a:latin typeface="Courier New" pitchFamily="49" charset="0"/>
              </a:rPr>
              <a:t>/</a:t>
            </a:r>
          </a:p>
        </p:txBody>
      </p:sp>
      <p:sp>
        <p:nvSpPr>
          <p:cNvPr id="35844" name="Oval 1028"/>
          <p:cNvSpPr>
            <a:spLocks noChangeArrowheads="1"/>
          </p:cNvSpPr>
          <p:nvPr/>
        </p:nvSpPr>
        <p:spPr bwMode="blackWhite">
          <a:xfrm>
            <a:off x="2362200" y="2566989"/>
            <a:ext cx="338138" cy="3381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5845" name="Oval 1029"/>
          <p:cNvSpPr>
            <a:spLocks noChangeArrowheads="1"/>
          </p:cNvSpPr>
          <p:nvPr/>
        </p:nvSpPr>
        <p:spPr bwMode="blackWhite">
          <a:xfrm>
            <a:off x="2390776" y="3614739"/>
            <a:ext cx="334963" cy="3381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3014" name="Line 1031"/>
          <p:cNvSpPr>
            <a:spLocks noChangeShapeType="1"/>
          </p:cNvSpPr>
          <p:nvPr/>
        </p:nvSpPr>
        <p:spPr bwMode="auto">
          <a:xfrm>
            <a:off x="5905500" y="3505200"/>
            <a:ext cx="838200" cy="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43015" name="Picture 1033" descr="C:\Coursedev\11gR2_PLSQL\D49990CG20\images\5-3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1" y="1600201"/>
            <a:ext cx="2354263" cy="4365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111</a:t>
            </a:fld>
            <a:endParaRPr lang="en-US">
              <a:solidFill>
                <a:srgbClr val="464653"/>
              </a:solidFill>
            </a:endParaRPr>
          </a:p>
        </p:txBody>
      </p:sp>
    </p:spTree>
    <p:extLst>
      <p:ext uri="{BB962C8B-B14F-4D97-AF65-F5344CB8AC3E}">
        <p14:creationId xmlns:p14="http://schemas.microsoft.com/office/powerpoint/2010/main" val="10560296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098"/>
          <p:cNvSpPr>
            <a:spLocks noGrp="1" noChangeArrowheads="1"/>
          </p:cNvSpPr>
          <p:nvPr>
            <p:ph type="title"/>
          </p:nvPr>
        </p:nvSpPr>
        <p:spPr/>
        <p:txBody>
          <a:bodyPr>
            <a:normAutofit/>
          </a:bodyPr>
          <a:lstStyle/>
          <a:p>
            <a:pPr>
              <a:defRPr/>
            </a:pPr>
            <a:r>
              <a:rPr lang="en-US"/>
              <a:t>PL/SQL </a:t>
            </a:r>
            <a:r>
              <a:rPr lang="en-US">
                <a:latin typeface="Courier New" pitchFamily="49" charset="0"/>
              </a:rPr>
              <a:t>CONTINUE</a:t>
            </a:r>
            <a:r>
              <a:rPr lang="en-US"/>
              <a:t> Statement: Example 2</a:t>
            </a:r>
          </a:p>
        </p:txBody>
      </p:sp>
      <p:sp>
        <p:nvSpPr>
          <p:cNvPr id="36867" name="Rectangle 4099"/>
          <p:cNvSpPr>
            <a:spLocks noChangeArrowheads="1"/>
          </p:cNvSpPr>
          <p:nvPr/>
        </p:nvSpPr>
        <p:spPr bwMode="blackGray">
          <a:xfrm>
            <a:off x="2479675" y="1447800"/>
            <a:ext cx="7226300" cy="3200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DECLARE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NUMBER := 0;</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&lt;&lt;</a:t>
            </a:r>
            <a:r>
              <a:rPr lang="en-US" sz="1400" dirty="0" err="1">
                <a:solidFill>
                  <a:prstClr val="black"/>
                </a:solidFill>
                <a:latin typeface="Courier New" pitchFamily="49" charset="0"/>
              </a:rPr>
              <a:t>BeforeTopLoop</a:t>
            </a:r>
            <a:r>
              <a:rPr lang="en-US" sz="1400" dirty="0">
                <a:solidFill>
                  <a:prstClr val="black"/>
                </a:solidFill>
                <a:latin typeface="Courier New" pitchFamily="49" charset="0"/>
              </a:rPr>
              <a:t>&gt;&gt;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FOR </a:t>
            </a:r>
            <a:r>
              <a:rPr lang="en-US" sz="1400" dirty="0" err="1">
                <a:solidFill>
                  <a:prstClr val="black"/>
                </a:solidFill>
                <a:latin typeface="Courier New" pitchFamily="49" charset="0"/>
              </a:rPr>
              <a:t>i</a:t>
            </a:r>
            <a:r>
              <a:rPr lang="en-US" sz="1400" dirty="0">
                <a:solidFill>
                  <a:prstClr val="black"/>
                </a:solidFill>
                <a:latin typeface="Courier New" pitchFamily="49" charset="0"/>
              </a:rPr>
              <a:t> IN 1..10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dbms_output.put_line</a:t>
            </a:r>
            <a:r>
              <a:rPr lang="en-US" sz="1400" dirty="0">
                <a:solidFill>
                  <a:prstClr val="black"/>
                </a:solidFill>
                <a:latin typeface="Courier New" pitchFamily="49" charset="0"/>
              </a:rPr>
              <a:t>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('Total is: '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FOR j IN 1..10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CONTINUE </a:t>
            </a:r>
            <a:r>
              <a:rPr lang="en-US" sz="1400" dirty="0" err="1">
                <a:solidFill>
                  <a:prstClr val="black"/>
                </a:solidFill>
                <a:latin typeface="Courier New" pitchFamily="49" charset="0"/>
              </a:rPr>
              <a:t>BeforeTopLoop</a:t>
            </a:r>
            <a:r>
              <a:rPr lang="en-US" sz="1400" dirty="0">
                <a:solidFill>
                  <a:prstClr val="black"/>
                </a:solidFill>
                <a:latin typeface="Courier New" pitchFamily="49" charset="0"/>
              </a:rPr>
              <a:t> WHEN </a:t>
            </a:r>
            <a:r>
              <a:rPr lang="en-US" sz="1400" dirty="0" err="1">
                <a:solidFill>
                  <a:prstClr val="black"/>
                </a:solidFill>
                <a:latin typeface="Courier New" pitchFamily="49" charset="0"/>
              </a:rPr>
              <a:t>i</a:t>
            </a:r>
            <a:r>
              <a:rPr lang="en-US" sz="1400" dirty="0">
                <a:solidFill>
                  <a:prstClr val="black"/>
                </a:solidFill>
                <a:latin typeface="Courier New" pitchFamily="49" charset="0"/>
              </a:rPr>
              <a:t> + j &gt; 5;</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4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two_loop</a:t>
            </a:r>
            <a:r>
              <a:rPr lang="en-US" sz="1400" dirty="0">
                <a:solidFill>
                  <a:prstClr val="black"/>
                </a:solidFill>
                <a:latin typeface="Courier New" pitchFamily="49" charset="0"/>
              </a:rPr>
              <a:t>;</a:t>
            </a:r>
          </a:p>
        </p:txBody>
      </p:sp>
      <p:pic>
        <p:nvPicPr>
          <p:cNvPr id="44036" name="Picture 4101" descr="C:\Coursedev\11gR2_PLSQL\D49990CG20\images\5-3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3505201"/>
            <a:ext cx="2251075" cy="2606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4037" name="Freeform 4102"/>
          <p:cNvSpPr>
            <a:spLocks/>
          </p:cNvSpPr>
          <p:nvPr/>
        </p:nvSpPr>
        <p:spPr bwMode="auto">
          <a:xfrm>
            <a:off x="4876800" y="4191000"/>
            <a:ext cx="1905000" cy="609600"/>
          </a:xfrm>
          <a:custGeom>
            <a:avLst/>
            <a:gdLst>
              <a:gd name="T0" fmla="*/ 0 w 1200"/>
              <a:gd name="T1" fmla="*/ 0 h 384"/>
              <a:gd name="T2" fmla="*/ 0 w 1200"/>
              <a:gd name="T3" fmla="*/ 2147483647 h 384"/>
              <a:gd name="T4" fmla="*/ 2147483647 w 1200"/>
              <a:gd name="T5" fmla="*/ 2147483647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lnTo>
                  <a:pt x="0" y="384"/>
                </a:lnTo>
                <a:lnTo>
                  <a:pt x="1200" y="384"/>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112</a:t>
            </a:fld>
            <a:endParaRPr lang="en-US">
              <a:solidFill>
                <a:srgbClr val="464653"/>
              </a:solidFill>
            </a:endParaRPr>
          </a:p>
        </p:txBody>
      </p:sp>
    </p:spTree>
    <p:extLst>
      <p:ext uri="{BB962C8B-B14F-4D97-AF65-F5344CB8AC3E}">
        <p14:creationId xmlns:p14="http://schemas.microsoft.com/office/powerpoint/2010/main" val="9167700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Summary</a:t>
            </a:r>
          </a:p>
        </p:txBody>
      </p:sp>
      <p:sp>
        <p:nvSpPr>
          <p:cNvPr id="4505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Conditional (</a:t>
            </a:r>
            <a:r>
              <a:rPr lang="en-US">
                <a:latin typeface="Courier New" pitchFamily="49" charset="0"/>
              </a:rPr>
              <a:t>IF</a:t>
            </a:r>
            <a:r>
              <a:rPr lang="en-US"/>
              <a:t> statement)</a:t>
            </a:r>
          </a:p>
          <a:p>
            <a:pPr lvl="1" eaLnBrk="1" hangingPunct="1">
              <a:buFont typeface="Courier New" pitchFamily="49" charset="0"/>
              <a:buChar char="o"/>
            </a:pPr>
            <a:r>
              <a:rPr lang="en-US">
                <a:latin typeface="Courier New" pitchFamily="49" charset="0"/>
              </a:rPr>
              <a:t>CASE</a:t>
            </a:r>
            <a:r>
              <a:rPr lang="en-US"/>
              <a:t> expressions and </a:t>
            </a:r>
            <a:r>
              <a:rPr lang="en-US">
                <a:latin typeface="Courier New" pitchFamily="49" charset="0"/>
              </a:rPr>
              <a:t>CASE</a:t>
            </a:r>
            <a:r>
              <a:rPr lang="en-US"/>
              <a:t> statements</a:t>
            </a:r>
          </a:p>
          <a:p>
            <a:pPr lvl="1" eaLnBrk="1" hangingPunct="1">
              <a:buFont typeface="Courier New" pitchFamily="49" charset="0"/>
              <a:buChar char="o"/>
            </a:pPr>
            <a:r>
              <a:rPr lang="en-US"/>
              <a:t>Loops:</a:t>
            </a:r>
          </a:p>
          <a:p>
            <a:pPr lvl="2" eaLnBrk="1" hangingPunct="1">
              <a:buFont typeface="Wingdings" pitchFamily="2" charset="2"/>
              <a:buChar char="Ø"/>
            </a:pPr>
            <a:r>
              <a:rPr lang="en-US"/>
              <a:t>Basic loop</a:t>
            </a:r>
          </a:p>
          <a:p>
            <a:pPr lvl="2" eaLnBrk="1" hangingPunct="1">
              <a:buFont typeface="Wingdings" pitchFamily="2" charset="2"/>
              <a:buChar char="Ø"/>
            </a:pPr>
            <a:r>
              <a:rPr lang="en-US">
                <a:latin typeface="Courier New" pitchFamily="49" charset="0"/>
              </a:rPr>
              <a:t>FOR</a:t>
            </a:r>
            <a:r>
              <a:rPr lang="en-US"/>
              <a:t> loop</a:t>
            </a:r>
          </a:p>
          <a:p>
            <a:pPr lvl="2" eaLnBrk="1" hangingPunct="1">
              <a:buFont typeface="Wingdings" pitchFamily="2" charset="2"/>
              <a:buChar char="Ø"/>
            </a:pPr>
            <a:r>
              <a:rPr lang="en-US">
                <a:latin typeface="Courier New" pitchFamily="49" charset="0"/>
              </a:rPr>
              <a:t>WHILE</a:t>
            </a:r>
            <a:r>
              <a:rPr lang="en-US"/>
              <a:t> loop</a:t>
            </a:r>
          </a:p>
          <a:p>
            <a:pPr lvl="1" eaLnBrk="1" hangingPunct="1">
              <a:buFont typeface="Courier New" pitchFamily="49" charset="0"/>
              <a:buChar char="o"/>
            </a:pPr>
            <a:r>
              <a:rPr lang="en-US">
                <a:latin typeface="Courier New" pitchFamily="49" charset="0"/>
              </a:rPr>
              <a:t>EXIT</a:t>
            </a:r>
            <a:r>
              <a:rPr lang="en-US"/>
              <a:t> statement</a:t>
            </a:r>
          </a:p>
          <a:p>
            <a:pPr lvl="1" eaLnBrk="1" hangingPunct="1">
              <a:buFont typeface="Courier New" pitchFamily="49" charset="0"/>
              <a:buChar char="o"/>
            </a:pPr>
            <a:r>
              <a:rPr lang="en-US">
                <a:latin typeface="Courier New" pitchFamily="49" charset="0"/>
              </a:rPr>
              <a:t>CONTINUE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113</a:t>
            </a:fld>
            <a:endParaRPr lang="en-US" dirty="0">
              <a:solidFill>
                <a:srgbClr val="464653"/>
              </a:solidFill>
            </a:endParaRPr>
          </a:p>
        </p:txBody>
      </p:sp>
    </p:spTree>
    <p:extLst>
      <p:ext uri="{BB962C8B-B14F-4D97-AF65-F5344CB8AC3E}">
        <p14:creationId xmlns:p14="http://schemas.microsoft.com/office/powerpoint/2010/main" val="2054658737"/>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 </a:t>
            </a:r>
          </a:p>
        </p:txBody>
      </p:sp>
      <p:sp>
        <p:nvSpPr>
          <p:cNvPr id="5123" name="Subtitle 3"/>
          <p:cNvSpPr>
            <a:spLocks noGrp="1"/>
          </p:cNvSpPr>
          <p:nvPr>
            <p:ph type="subTitle" idx="1"/>
          </p:nvPr>
        </p:nvSpPr>
        <p:spPr/>
        <p:txBody>
          <a:bodyPr>
            <a:normAutofit/>
          </a:bodyPr>
          <a:lstStyle/>
          <a:p>
            <a:pPr algn="ctr">
              <a:defRPr/>
            </a:pPr>
            <a:r>
              <a:rPr lang="en-US" dirty="0">
                <a:latin typeface="Arial" charset="0"/>
              </a:rPr>
              <a:t>Module 06: Composite Data Types</a:t>
            </a:r>
          </a:p>
        </p:txBody>
      </p:sp>
      <p:sp>
        <p:nvSpPr>
          <p:cNvPr id="2" name="Slide Number Placeholder 1"/>
          <p:cNvSpPr>
            <a:spLocks noGrp="1"/>
          </p:cNvSpPr>
          <p:nvPr>
            <p:ph type="sldNum" sz="quarter" idx="12"/>
          </p:nvPr>
        </p:nvSpPr>
        <p:spPr/>
        <p:txBody>
          <a:bodyPr/>
          <a:lstStyle/>
          <a:p>
            <a:pPr>
              <a:defRPr/>
            </a:pPr>
            <a:fld id="{F6B4D053-F548-4441-AB23-1100251E3F03}" type="slidenum">
              <a:rPr lang="en-US" smtClean="0">
                <a:solidFill>
                  <a:srgbClr val="464653"/>
                </a:solidFill>
              </a:rPr>
              <a:pPr>
                <a:defRPr/>
              </a:pPr>
              <a:t>114</a:t>
            </a:fld>
            <a:endParaRPr lang="en-US" dirty="0">
              <a:solidFill>
                <a:srgbClr val="464653"/>
              </a:solidFill>
            </a:endParaRPr>
          </a:p>
        </p:txBody>
      </p:sp>
    </p:spTree>
    <p:extLst>
      <p:ext uri="{BB962C8B-B14F-4D97-AF65-F5344CB8AC3E}">
        <p14:creationId xmlns:p14="http://schemas.microsoft.com/office/powerpoint/2010/main" val="1404479058"/>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PL/SQL collections and records</a:t>
            </a:r>
          </a:p>
          <a:p>
            <a:pPr lvl="1" eaLnBrk="1" hangingPunct="1">
              <a:buFont typeface="Courier New" pitchFamily="49" charset="0"/>
              <a:buChar char="o"/>
            </a:pPr>
            <a:r>
              <a:rPr lang="en-US"/>
              <a:t>Create user-defined PL/SQL records</a:t>
            </a:r>
          </a:p>
          <a:p>
            <a:pPr lvl="1" eaLnBrk="1" hangingPunct="1">
              <a:buFont typeface="Courier New" pitchFamily="49" charset="0"/>
              <a:buChar char="o"/>
            </a:pPr>
            <a:r>
              <a:rPr lang="en-US"/>
              <a:t>Create a PL/SQL record with the </a:t>
            </a:r>
            <a:r>
              <a:rPr lang="en-US">
                <a:latin typeface="Courier New" pitchFamily="49" charset="0"/>
              </a:rPr>
              <a:t>%ROWTYPE</a:t>
            </a:r>
            <a:r>
              <a:rPr lang="en-US"/>
              <a:t> attribute</a:t>
            </a:r>
          </a:p>
          <a:p>
            <a:pPr lvl="1" eaLnBrk="1" hangingPunct="1">
              <a:buFont typeface="Courier New" pitchFamily="49" charset="0"/>
              <a:buChar char="o"/>
            </a:pPr>
            <a:r>
              <a:rPr lang="en-US"/>
              <a:t>Create associative arrays</a:t>
            </a:r>
          </a:p>
          <a:p>
            <a:pPr lvl="2" eaLnBrk="1" hangingPunct="1">
              <a:buFont typeface="Wingdings" pitchFamily="2" charset="2"/>
              <a:buChar char="Ø"/>
            </a:pPr>
            <a:r>
              <a:rPr lang="en-US">
                <a:latin typeface="Courier New" pitchFamily="49" charset="0"/>
              </a:rPr>
              <a:t>INDEX</a:t>
            </a:r>
            <a:r>
              <a:rPr lang="en-US"/>
              <a:t> </a:t>
            </a:r>
            <a:r>
              <a:rPr lang="en-US">
                <a:latin typeface="Courier New" pitchFamily="49" charset="0"/>
              </a:rPr>
              <a:t>BY</a:t>
            </a:r>
            <a:r>
              <a:rPr lang="en-US"/>
              <a:t> table</a:t>
            </a:r>
          </a:p>
          <a:p>
            <a:pPr lvl="2" eaLnBrk="1" hangingPunct="1">
              <a:buFont typeface="Wingdings" pitchFamily="2" charset="2"/>
              <a:buChar char="Ø"/>
            </a:pPr>
            <a:r>
              <a:rPr lang="en-US">
                <a:latin typeface="Courier New" pitchFamily="49" charset="0"/>
              </a:rPr>
              <a:t>INDEX</a:t>
            </a:r>
            <a:r>
              <a:rPr lang="en-US"/>
              <a:t> </a:t>
            </a:r>
            <a:r>
              <a:rPr lang="en-US">
                <a:latin typeface="Courier New" pitchFamily="49" charset="0"/>
              </a:rPr>
              <a:t>BY</a:t>
            </a:r>
            <a:r>
              <a:rPr lang="en-US"/>
              <a:t> table of records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115</a:t>
            </a:fld>
            <a:endParaRPr lang="en-US" dirty="0">
              <a:solidFill>
                <a:srgbClr val="464653"/>
              </a:solidFill>
            </a:endParaRPr>
          </a:p>
        </p:txBody>
      </p:sp>
    </p:spTree>
    <p:extLst>
      <p:ext uri="{BB962C8B-B14F-4D97-AF65-F5344CB8AC3E}">
        <p14:creationId xmlns:p14="http://schemas.microsoft.com/office/powerpoint/2010/main" val="1680873446"/>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Composite Data Types</a:t>
            </a:r>
          </a:p>
        </p:txBody>
      </p:sp>
      <p:sp>
        <p:nvSpPr>
          <p:cNvPr id="17411"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Can hold multiple values (unlike scalar types)</a:t>
            </a:r>
          </a:p>
          <a:p>
            <a:pPr lvl="1" eaLnBrk="1" hangingPunct="1">
              <a:buFont typeface="Courier New" pitchFamily="49" charset="0"/>
              <a:buChar char="o"/>
            </a:pPr>
            <a:r>
              <a:rPr lang="en-US"/>
              <a:t>Are of two types:</a:t>
            </a:r>
          </a:p>
          <a:p>
            <a:pPr lvl="2" eaLnBrk="1" hangingPunct="1">
              <a:buFont typeface="Wingdings" pitchFamily="2" charset="2"/>
              <a:buChar char="Ø"/>
            </a:pPr>
            <a:r>
              <a:rPr lang="en-US"/>
              <a:t>PL/SQL records</a:t>
            </a:r>
          </a:p>
          <a:p>
            <a:pPr lvl="2" eaLnBrk="1" hangingPunct="1">
              <a:buFont typeface="Wingdings" pitchFamily="2" charset="2"/>
              <a:buChar char="Ø"/>
            </a:pPr>
            <a:r>
              <a:rPr lang="en-US"/>
              <a:t>PL/SQL collections</a:t>
            </a:r>
          </a:p>
          <a:p>
            <a:pPr lvl="3" eaLnBrk="1" hangingPunct="1">
              <a:buFont typeface="Arial" pitchFamily="34" charset="0"/>
              <a:buChar char="•"/>
            </a:pPr>
            <a:r>
              <a:rPr lang="en-US"/>
              <a:t>Associative array (</a:t>
            </a:r>
            <a:r>
              <a:rPr lang="en-US">
                <a:latin typeface="Courier New" pitchFamily="49" charset="0"/>
              </a:rPr>
              <a:t>INDEX</a:t>
            </a:r>
            <a:r>
              <a:rPr lang="en-US"/>
              <a:t> </a:t>
            </a:r>
            <a:r>
              <a:rPr lang="en-US">
                <a:latin typeface="Courier New" pitchFamily="49" charset="0"/>
              </a:rPr>
              <a:t>BY</a:t>
            </a:r>
            <a:r>
              <a:rPr lang="en-US"/>
              <a:t> table)</a:t>
            </a:r>
          </a:p>
          <a:p>
            <a:pPr lvl="3" eaLnBrk="1" hangingPunct="1">
              <a:buFont typeface="Arial" pitchFamily="34" charset="0"/>
              <a:buChar char="•"/>
            </a:pPr>
            <a:r>
              <a:rPr lang="en-US"/>
              <a:t>Nested table</a:t>
            </a:r>
          </a:p>
          <a:p>
            <a:pPr lvl="3" eaLnBrk="1" hangingPunct="1">
              <a:buFont typeface="Arial" pitchFamily="34" charset="0"/>
              <a:buChar char="•"/>
            </a:pPr>
            <a:r>
              <a:rPr lang="en-US">
                <a:latin typeface="Courier New" pitchFamily="49" charset="0"/>
              </a:rPr>
              <a:t>VARRAY</a:t>
            </a:r>
          </a:p>
        </p:txBody>
      </p:sp>
      <p:sp>
        <p:nvSpPr>
          <p:cNvPr id="17412" name="Arc 4"/>
          <p:cNvSpPr>
            <a:spLocks/>
          </p:cNvSpPr>
          <p:nvPr/>
        </p:nvSpPr>
        <p:spPr bwMode="auto">
          <a:xfrm>
            <a:off x="6991350" y="2813051"/>
            <a:ext cx="211138"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116</a:t>
            </a:fld>
            <a:endParaRPr lang="en-US" dirty="0">
              <a:solidFill>
                <a:srgbClr val="464653"/>
              </a:solidFill>
            </a:endParaRPr>
          </a:p>
        </p:txBody>
      </p:sp>
    </p:spTree>
    <p:extLst>
      <p:ext uri="{BB962C8B-B14F-4D97-AF65-F5344CB8AC3E}">
        <p14:creationId xmlns:p14="http://schemas.microsoft.com/office/powerpoint/2010/main" val="505564429"/>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PL/SQL Records or Collections?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Use PL/SQL records when you want to store values of different data types but only one occurrence at a time.</a:t>
            </a:r>
          </a:p>
          <a:p>
            <a:pPr lvl="1" eaLnBrk="1" hangingPunct="1">
              <a:buFont typeface="Courier New" pitchFamily="49" charset="0"/>
              <a:buChar char="o"/>
            </a:pPr>
            <a:r>
              <a:rPr lang="en-US"/>
              <a:t>Use PL/SQL collections when you want to store values of the same data type.</a:t>
            </a:r>
          </a:p>
        </p:txBody>
      </p:sp>
      <p:sp>
        <p:nvSpPr>
          <p:cNvPr id="18436" name="Arc 4"/>
          <p:cNvSpPr>
            <a:spLocks/>
          </p:cNvSpPr>
          <p:nvPr/>
        </p:nvSpPr>
        <p:spPr bwMode="auto">
          <a:xfrm>
            <a:off x="6015039" y="5121276"/>
            <a:ext cx="211137"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37" name="Rectangle 6"/>
          <p:cNvSpPr>
            <a:spLocks noChangeArrowheads="1"/>
          </p:cNvSpPr>
          <p:nvPr/>
        </p:nvSpPr>
        <p:spPr bwMode="auto">
          <a:xfrm>
            <a:off x="2235688" y="4424364"/>
            <a:ext cx="351057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TRUE 23-DEC-98  ATLANTA</a:t>
            </a:r>
            <a:r>
              <a:rPr lang="en-US" sz="2000">
                <a:solidFill>
                  <a:prstClr val="black"/>
                </a:solidFill>
                <a:latin typeface="Courier New" pitchFamily="49" charset="0"/>
              </a:rPr>
              <a:t> </a:t>
            </a:r>
          </a:p>
        </p:txBody>
      </p:sp>
      <p:sp>
        <p:nvSpPr>
          <p:cNvPr id="18438" name="Line 7"/>
          <p:cNvSpPr>
            <a:spLocks noChangeShapeType="1"/>
          </p:cNvSpPr>
          <p:nvPr/>
        </p:nvSpPr>
        <p:spPr bwMode="auto">
          <a:xfrm>
            <a:off x="5632450"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39" name="Rectangle 9"/>
          <p:cNvSpPr>
            <a:spLocks noChangeArrowheads="1"/>
          </p:cNvSpPr>
          <p:nvPr/>
        </p:nvSpPr>
        <p:spPr bwMode="auto">
          <a:xfrm>
            <a:off x="7070725" y="3463925"/>
            <a:ext cx="22939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pPr>
            <a:r>
              <a:rPr lang="en-US" sz="2000">
                <a:solidFill>
                  <a:prstClr val="black"/>
                </a:solidFill>
                <a:latin typeface="Courier New" pitchFamily="49" charset="0"/>
              </a:rPr>
              <a:t> </a:t>
            </a:r>
            <a:r>
              <a:rPr lang="en-US">
                <a:solidFill>
                  <a:prstClr val="black"/>
                </a:solidFill>
                <a:latin typeface="Courier New" pitchFamily="49" charset="0"/>
              </a:rPr>
              <a:t>1	SMITH</a:t>
            </a:r>
            <a:br>
              <a:rPr lang="en-US">
                <a:solidFill>
                  <a:prstClr val="black"/>
                </a:solidFill>
                <a:latin typeface="Courier New" pitchFamily="49" charset="0"/>
              </a:rPr>
            </a:br>
            <a:r>
              <a:rPr lang="en-US">
                <a:solidFill>
                  <a:prstClr val="black"/>
                </a:solidFill>
                <a:latin typeface="Courier New" pitchFamily="49" charset="0"/>
              </a:rPr>
              <a:t> 2	JONES</a:t>
            </a:r>
            <a:br>
              <a:rPr lang="en-US">
                <a:solidFill>
                  <a:prstClr val="black"/>
                </a:solidFill>
                <a:latin typeface="Courier New" pitchFamily="49" charset="0"/>
              </a:rPr>
            </a:br>
            <a:r>
              <a:rPr lang="en-US">
                <a:solidFill>
                  <a:prstClr val="black"/>
                </a:solidFill>
                <a:latin typeface="Courier New" pitchFamily="49" charset="0"/>
              </a:rPr>
              <a:t> 3	BENNETT</a:t>
            </a:r>
            <a:br>
              <a:rPr lang="en-US">
                <a:solidFill>
                  <a:prstClr val="black"/>
                </a:solidFill>
                <a:latin typeface="Courier New" pitchFamily="49" charset="0"/>
              </a:rPr>
            </a:br>
            <a:r>
              <a:rPr lang="en-US">
                <a:solidFill>
                  <a:prstClr val="black"/>
                </a:solidFill>
                <a:latin typeface="Courier New" pitchFamily="49" charset="0"/>
              </a:rPr>
              <a:t> 4	KRAMER</a:t>
            </a:r>
          </a:p>
        </p:txBody>
      </p:sp>
      <p:sp>
        <p:nvSpPr>
          <p:cNvPr id="18440" name="Rectangle 10"/>
          <p:cNvSpPr>
            <a:spLocks noChangeArrowheads="1"/>
          </p:cNvSpPr>
          <p:nvPr/>
        </p:nvSpPr>
        <p:spPr bwMode="auto">
          <a:xfrm>
            <a:off x="2129829" y="3357563"/>
            <a:ext cx="1817292"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PL/SQL Record:</a:t>
            </a:r>
            <a:endParaRPr lang="en-US" sz="1600">
              <a:solidFill>
                <a:srgbClr val="FFCC00"/>
              </a:solidFill>
              <a:latin typeface="Times New Roman" pitchFamily="18" charset="0"/>
            </a:endParaRPr>
          </a:p>
        </p:txBody>
      </p:sp>
      <p:sp>
        <p:nvSpPr>
          <p:cNvPr id="18441" name="Rectangle 11"/>
          <p:cNvSpPr>
            <a:spLocks noChangeArrowheads="1"/>
          </p:cNvSpPr>
          <p:nvPr/>
        </p:nvSpPr>
        <p:spPr bwMode="auto">
          <a:xfrm>
            <a:off x="6980496" y="2932113"/>
            <a:ext cx="2133084"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PL/SQL Collection:</a:t>
            </a:r>
            <a:endParaRPr lang="en-US" sz="1600">
              <a:solidFill>
                <a:srgbClr val="FFCC00"/>
              </a:solidFill>
            </a:endParaRPr>
          </a:p>
        </p:txBody>
      </p:sp>
      <p:sp>
        <p:nvSpPr>
          <p:cNvPr id="18442" name="Rectangle 12"/>
          <p:cNvSpPr>
            <a:spLocks noChangeArrowheads="1"/>
          </p:cNvSpPr>
          <p:nvPr/>
        </p:nvSpPr>
        <p:spPr bwMode="auto">
          <a:xfrm>
            <a:off x="7672389" y="5594351"/>
            <a:ext cx="1743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PLS_INTEGER</a:t>
            </a:r>
            <a:r>
              <a:rPr lang="en-US" sz="1600">
                <a:solidFill>
                  <a:prstClr val="black"/>
                </a:solidFill>
              </a:rPr>
              <a:t> </a:t>
            </a:r>
          </a:p>
        </p:txBody>
      </p:sp>
      <p:sp>
        <p:nvSpPr>
          <p:cNvPr id="18443" name="Rectangle 13"/>
          <p:cNvSpPr>
            <a:spLocks noChangeArrowheads="1"/>
          </p:cNvSpPr>
          <p:nvPr/>
        </p:nvSpPr>
        <p:spPr bwMode="auto">
          <a:xfrm>
            <a:off x="8408989" y="5278439"/>
            <a:ext cx="15636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VARCHAR2</a:t>
            </a:r>
            <a:endParaRPr lang="en-US">
              <a:solidFill>
                <a:srgbClr val="FFCC00"/>
              </a:solidFill>
            </a:endParaRPr>
          </a:p>
        </p:txBody>
      </p:sp>
      <p:sp>
        <p:nvSpPr>
          <p:cNvPr id="18444" name="Freeform 17"/>
          <p:cNvSpPr>
            <a:spLocks/>
          </p:cNvSpPr>
          <p:nvPr/>
        </p:nvSpPr>
        <p:spPr bwMode="auto">
          <a:xfrm>
            <a:off x="8266113" y="5072064"/>
            <a:ext cx="265112" cy="452437"/>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accent2"/>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5" name="Freeform 19"/>
          <p:cNvSpPr>
            <a:spLocks/>
          </p:cNvSpPr>
          <p:nvPr/>
        </p:nvSpPr>
        <p:spPr bwMode="auto">
          <a:xfrm>
            <a:off x="7399338" y="5043489"/>
            <a:ext cx="279400" cy="782637"/>
          </a:xfrm>
          <a:custGeom>
            <a:avLst/>
            <a:gdLst>
              <a:gd name="T0" fmla="*/ 0 w 176"/>
              <a:gd name="T1" fmla="*/ 0 h 493"/>
              <a:gd name="T2" fmla="*/ 0 w 176"/>
              <a:gd name="T3" fmla="*/ 2147483647 h 493"/>
              <a:gd name="T4" fmla="*/ 2147483647 w 176"/>
              <a:gd name="T5" fmla="*/ 2147483647 h 493"/>
              <a:gd name="T6" fmla="*/ 0 60000 65536"/>
              <a:gd name="T7" fmla="*/ 0 60000 65536"/>
              <a:gd name="T8" fmla="*/ 0 60000 65536"/>
              <a:gd name="T9" fmla="*/ 0 w 176"/>
              <a:gd name="T10" fmla="*/ 0 h 493"/>
              <a:gd name="T11" fmla="*/ 176 w 176"/>
              <a:gd name="T12" fmla="*/ 493 h 493"/>
            </a:gdLst>
            <a:ahLst/>
            <a:cxnLst>
              <a:cxn ang="T6">
                <a:pos x="T0" y="T1"/>
              </a:cxn>
              <a:cxn ang="T7">
                <a:pos x="T2" y="T3"/>
              </a:cxn>
              <a:cxn ang="T8">
                <a:pos x="T4" y="T5"/>
              </a:cxn>
            </a:cxnLst>
            <a:rect l="T9" t="T10" r="T11" b="T12"/>
            <a:pathLst>
              <a:path w="176" h="493">
                <a:moveTo>
                  <a:pt x="0" y="0"/>
                </a:moveTo>
                <a:lnTo>
                  <a:pt x="0" y="492"/>
                </a:lnTo>
                <a:lnTo>
                  <a:pt x="175" y="492"/>
                </a:lnTo>
              </a:path>
            </a:pathLst>
          </a:custGeom>
          <a:noFill/>
          <a:ln w="28575" cap="rnd" cmpd="sng">
            <a:solidFill>
              <a:schemeClr val="accent2"/>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6" name="Line 22"/>
          <p:cNvSpPr>
            <a:spLocks noChangeShapeType="1"/>
          </p:cNvSpPr>
          <p:nvPr/>
        </p:nvSpPr>
        <p:spPr bwMode="auto">
          <a:xfrm>
            <a:off x="7735888" y="3403601"/>
            <a:ext cx="0" cy="1603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7" name="Rectangle 23"/>
          <p:cNvSpPr>
            <a:spLocks noChangeArrowheads="1"/>
          </p:cNvSpPr>
          <p:nvPr/>
        </p:nvSpPr>
        <p:spPr bwMode="auto">
          <a:xfrm>
            <a:off x="6959601" y="3406776"/>
            <a:ext cx="2479675" cy="15859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pic>
        <p:nvPicPr>
          <p:cNvPr id="18448" name="Picture 24" descr="Concept: Flower,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84851" y="4027489"/>
            <a:ext cx="75882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Line 25"/>
          <p:cNvSpPr>
            <a:spLocks noChangeShapeType="1"/>
          </p:cNvSpPr>
          <p:nvPr/>
        </p:nvSpPr>
        <p:spPr bwMode="auto">
          <a:xfrm>
            <a:off x="4391025"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50" name="Line 26"/>
          <p:cNvSpPr>
            <a:spLocks noChangeShapeType="1"/>
          </p:cNvSpPr>
          <p:nvPr/>
        </p:nvSpPr>
        <p:spPr bwMode="auto">
          <a:xfrm>
            <a:off x="2992438"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51" name="Rectangle 27"/>
          <p:cNvSpPr>
            <a:spLocks noChangeArrowheads="1"/>
          </p:cNvSpPr>
          <p:nvPr/>
        </p:nvSpPr>
        <p:spPr bwMode="auto">
          <a:xfrm>
            <a:off x="2160589" y="3817938"/>
            <a:ext cx="4543425" cy="168275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117</a:t>
            </a:fld>
            <a:endParaRPr lang="en-US" dirty="0">
              <a:solidFill>
                <a:srgbClr val="464653"/>
              </a:solidFill>
            </a:endParaRPr>
          </a:p>
        </p:txBody>
      </p:sp>
    </p:spTree>
    <p:extLst>
      <p:ext uri="{BB962C8B-B14F-4D97-AF65-F5344CB8AC3E}">
        <p14:creationId xmlns:p14="http://schemas.microsoft.com/office/powerpoint/2010/main" val="1620325399"/>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PL/SQL Records</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Must contain one or more components (called </a:t>
            </a:r>
            <a:r>
              <a:rPr lang="en-US" i="1"/>
              <a:t>fields</a:t>
            </a:r>
            <a:r>
              <a:rPr lang="en-US"/>
              <a:t>) of any scalar, </a:t>
            </a:r>
            <a:r>
              <a:rPr lang="en-US">
                <a:latin typeface="Courier New" pitchFamily="49" charset="0"/>
              </a:rPr>
              <a:t>RECORD</a:t>
            </a:r>
            <a:r>
              <a:rPr lang="en-US"/>
              <a:t>, or </a:t>
            </a:r>
            <a:r>
              <a:rPr lang="en-US">
                <a:latin typeface="Courier New" pitchFamily="49" charset="0"/>
              </a:rPr>
              <a:t>INDEX</a:t>
            </a:r>
            <a:r>
              <a:rPr lang="en-US"/>
              <a:t> </a:t>
            </a:r>
            <a:r>
              <a:rPr lang="en-US">
                <a:latin typeface="Courier New" pitchFamily="49" charset="0"/>
              </a:rPr>
              <a:t>BY</a:t>
            </a:r>
            <a:r>
              <a:rPr lang="en-US"/>
              <a:t> table data type</a:t>
            </a:r>
          </a:p>
          <a:p>
            <a:pPr lvl="1" eaLnBrk="1" hangingPunct="1">
              <a:buFont typeface="Courier New" pitchFamily="49" charset="0"/>
              <a:buChar char="o"/>
            </a:pPr>
            <a:r>
              <a:rPr lang="en-US"/>
              <a:t>Are similar to structures in most third-generation languages (including C and C++)</a:t>
            </a:r>
          </a:p>
          <a:p>
            <a:pPr lvl="1" eaLnBrk="1" hangingPunct="1">
              <a:buFont typeface="Courier New" pitchFamily="49" charset="0"/>
              <a:buChar char="o"/>
            </a:pPr>
            <a:r>
              <a:rPr lang="en-US"/>
              <a:t>Are user-defined and can be a subset of a row in a table</a:t>
            </a:r>
          </a:p>
          <a:p>
            <a:pPr lvl="1" eaLnBrk="1" hangingPunct="1">
              <a:buFont typeface="Courier New" pitchFamily="49" charset="0"/>
              <a:buChar char="o"/>
            </a:pPr>
            <a:r>
              <a:rPr lang="en-US"/>
              <a:t>Treat a collection of fields as a logical unit</a:t>
            </a:r>
          </a:p>
          <a:p>
            <a:pPr lvl="1" eaLnBrk="1" hangingPunct="1">
              <a:buFont typeface="Courier New" pitchFamily="49" charset="0"/>
              <a:buChar char="o"/>
            </a:pPr>
            <a:r>
              <a:rPr lang="en-US"/>
              <a:t>Are convenient for fetching a row of data from a table for processing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118</a:t>
            </a:fld>
            <a:endParaRPr lang="en-US" dirty="0">
              <a:solidFill>
                <a:srgbClr val="464653"/>
              </a:solidFill>
            </a:endParaRPr>
          </a:p>
        </p:txBody>
      </p:sp>
    </p:spTree>
    <p:extLst>
      <p:ext uri="{BB962C8B-B14F-4D97-AF65-F5344CB8AC3E}">
        <p14:creationId xmlns:p14="http://schemas.microsoft.com/office/powerpoint/2010/main" val="12166205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Creating a PL/SQL Record</a:t>
            </a:r>
          </a:p>
        </p:txBody>
      </p:sp>
      <p:sp>
        <p:nvSpPr>
          <p:cNvPr id="2048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12292" name="Rectangle 4"/>
          <p:cNvSpPr>
            <a:spLocks noChangeArrowheads="1"/>
          </p:cNvSpPr>
          <p:nvPr/>
        </p:nvSpPr>
        <p:spPr bwMode="blackGray">
          <a:xfrm>
            <a:off x="2971800" y="2286001"/>
            <a:ext cx="6705600" cy="696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05000"/>
              </a:lnSpc>
              <a:spcBef>
                <a:spcPct val="40000"/>
              </a:spcBef>
              <a:defRPr/>
            </a:pPr>
            <a:r>
              <a:rPr lang="en-US" dirty="0">
                <a:solidFill>
                  <a:srgbClr val="000000"/>
                </a:solidFill>
                <a:latin typeface="Courier New" pitchFamily="49" charset="0"/>
              </a:rPr>
              <a:t>TYPE </a:t>
            </a:r>
            <a:r>
              <a:rPr lang="en-US" i="1" dirty="0" err="1">
                <a:solidFill>
                  <a:srgbClr val="000000"/>
                </a:solidFill>
                <a:latin typeface="Courier New" pitchFamily="49" charset="0"/>
              </a:rPr>
              <a:t>type_name</a:t>
            </a:r>
            <a:r>
              <a:rPr lang="en-US" dirty="0">
                <a:solidFill>
                  <a:srgbClr val="000000"/>
                </a:solidFill>
                <a:latin typeface="Courier New" pitchFamily="49" charset="0"/>
              </a:rPr>
              <a:t> IS RECORD</a:t>
            </a:r>
          </a:p>
          <a:p>
            <a:pPr eaLnBrk="0" hangingPunct="0">
              <a:lnSpc>
                <a:spcPct val="65000"/>
              </a:lnSpc>
              <a:spcBef>
                <a:spcPct val="40000"/>
              </a:spcBef>
              <a:defRPr/>
            </a:pPr>
            <a:r>
              <a:rPr lang="en-US" dirty="0">
                <a:solidFill>
                  <a:srgbClr val="000000"/>
                </a:solidFill>
                <a:latin typeface="Courier New" pitchFamily="49" charset="0"/>
              </a:rPr>
              <a:t>     (</a:t>
            </a:r>
            <a:r>
              <a:rPr lang="en-US" i="1" dirty="0" err="1">
                <a:solidFill>
                  <a:srgbClr val="000000"/>
                </a:solidFill>
                <a:latin typeface="Courier New" pitchFamily="49" charset="0"/>
              </a:rPr>
              <a:t>field_declaration</a:t>
            </a:r>
            <a:r>
              <a:rPr lang="en-US" i="1" dirty="0">
                <a:solidFill>
                  <a:srgbClr val="000000"/>
                </a:solidFill>
                <a:latin typeface="Courier New" pitchFamily="49" charset="0"/>
              </a:rPr>
              <a:t>[, </a:t>
            </a:r>
            <a:r>
              <a:rPr lang="en-US" i="1" dirty="0" err="1">
                <a:solidFill>
                  <a:srgbClr val="000000"/>
                </a:solidFill>
                <a:latin typeface="Courier New" pitchFamily="49" charset="0"/>
              </a:rPr>
              <a:t>field_declaration</a:t>
            </a:r>
            <a:r>
              <a:rPr lang="en-US" i="1" dirty="0">
                <a:solidFill>
                  <a:srgbClr val="000000"/>
                </a:solidFill>
                <a:latin typeface="Courier New" pitchFamily="49" charset="0"/>
              </a:rPr>
              <a:t>]…);</a:t>
            </a:r>
          </a:p>
        </p:txBody>
      </p:sp>
      <p:sp>
        <p:nvSpPr>
          <p:cNvPr id="12293" name="Rectangle 5"/>
          <p:cNvSpPr>
            <a:spLocks noChangeArrowheads="1"/>
          </p:cNvSpPr>
          <p:nvPr/>
        </p:nvSpPr>
        <p:spPr bwMode="blackGray">
          <a:xfrm>
            <a:off x="2971800" y="4697414"/>
            <a:ext cx="6705600" cy="10175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05000"/>
              </a:lnSpc>
              <a:spcBef>
                <a:spcPct val="40000"/>
              </a:spcBef>
              <a:defRPr/>
            </a:pPr>
            <a:r>
              <a:rPr lang="en-US" i="1">
                <a:solidFill>
                  <a:srgbClr val="000000"/>
                </a:solidFill>
                <a:latin typeface="Courier New" pitchFamily="49" charset="0"/>
              </a:rPr>
              <a:t>field_name {field_type </a:t>
            </a:r>
            <a:r>
              <a:rPr lang="en-US">
                <a:solidFill>
                  <a:srgbClr val="000000"/>
                </a:solidFill>
                <a:latin typeface="Courier New" pitchFamily="49" charset="0"/>
              </a:rPr>
              <a:t>|</a:t>
            </a:r>
            <a:r>
              <a:rPr lang="en-US" i="1">
                <a:solidFill>
                  <a:srgbClr val="000000"/>
                </a:solidFill>
                <a:latin typeface="Courier New" pitchFamily="49" charset="0"/>
              </a:rPr>
              <a:t> variable%TYPE </a:t>
            </a:r>
          </a:p>
          <a:p>
            <a:pPr eaLnBrk="0" hangingPunct="0">
              <a:lnSpc>
                <a:spcPct val="65000"/>
              </a:lnSpc>
              <a:spcBef>
                <a:spcPct val="40000"/>
              </a:spcBef>
              <a:defRPr/>
            </a:pPr>
            <a:r>
              <a:rPr lang="en-US" i="1">
                <a:solidFill>
                  <a:srgbClr val="000000"/>
                </a:solidFill>
                <a:latin typeface="Courier New" pitchFamily="49" charset="0"/>
              </a:rPr>
              <a:t>           </a:t>
            </a:r>
            <a:r>
              <a:rPr lang="en-US">
                <a:solidFill>
                  <a:srgbClr val="000000"/>
                </a:solidFill>
                <a:latin typeface="Courier New" pitchFamily="49" charset="0"/>
              </a:rPr>
              <a:t>|</a:t>
            </a:r>
            <a:r>
              <a:rPr lang="en-US" i="1">
                <a:solidFill>
                  <a:srgbClr val="000000"/>
                </a:solidFill>
                <a:latin typeface="Courier New" pitchFamily="49" charset="0"/>
              </a:rPr>
              <a:t> table.column%TYPE </a:t>
            </a:r>
            <a:r>
              <a:rPr lang="en-US">
                <a:solidFill>
                  <a:srgbClr val="000000"/>
                </a:solidFill>
                <a:latin typeface="Courier New" pitchFamily="49" charset="0"/>
              </a:rPr>
              <a:t>|</a:t>
            </a:r>
            <a:r>
              <a:rPr lang="en-US" i="1">
                <a:solidFill>
                  <a:srgbClr val="000000"/>
                </a:solidFill>
                <a:latin typeface="Courier New" pitchFamily="49" charset="0"/>
              </a:rPr>
              <a:t> table%ROWTYPE}</a:t>
            </a:r>
            <a:endParaRPr lang="en-US">
              <a:solidFill>
                <a:srgbClr val="000000"/>
              </a:solidFill>
              <a:latin typeface="Courier New" pitchFamily="49" charset="0"/>
            </a:endParaRPr>
          </a:p>
          <a:p>
            <a:pPr eaLnBrk="0" hangingPunct="0">
              <a:lnSpc>
                <a:spcPct val="65000"/>
              </a:lnSpc>
              <a:spcBef>
                <a:spcPct val="40000"/>
              </a:spcBef>
              <a:defRPr/>
            </a:pPr>
            <a:r>
              <a:rPr lang="en-US">
                <a:solidFill>
                  <a:srgbClr val="000000"/>
                </a:solidFill>
                <a:latin typeface="Courier New" pitchFamily="49" charset="0"/>
              </a:rPr>
              <a:t>           [[NOT NULL] {:= | DEFAULT} </a:t>
            </a:r>
            <a:r>
              <a:rPr lang="en-US" i="1">
                <a:solidFill>
                  <a:srgbClr val="000000"/>
                </a:solidFill>
                <a:latin typeface="Courier New" pitchFamily="49" charset="0"/>
              </a:rPr>
              <a:t>expr</a:t>
            </a:r>
            <a:r>
              <a:rPr lang="en-US">
                <a:solidFill>
                  <a:srgbClr val="000000"/>
                </a:solidFill>
                <a:latin typeface="Courier New" pitchFamily="49" charset="0"/>
              </a:rPr>
              <a:t>]</a:t>
            </a:r>
            <a:r>
              <a:rPr lang="en-US" sz="2000">
                <a:solidFill>
                  <a:srgbClr val="000000"/>
                </a:solidFill>
                <a:latin typeface="Courier New" pitchFamily="49" charset="0"/>
              </a:rPr>
              <a:t> </a:t>
            </a:r>
          </a:p>
        </p:txBody>
      </p:sp>
      <p:sp>
        <p:nvSpPr>
          <p:cNvPr id="12294" name="Rectangle 6"/>
          <p:cNvSpPr>
            <a:spLocks noChangeArrowheads="1"/>
          </p:cNvSpPr>
          <p:nvPr/>
        </p:nvSpPr>
        <p:spPr bwMode="blackGray">
          <a:xfrm>
            <a:off x="2971800" y="3505200"/>
            <a:ext cx="6705600" cy="3190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65000"/>
              </a:lnSpc>
              <a:spcBef>
                <a:spcPct val="40000"/>
              </a:spcBef>
              <a:defRPr/>
            </a:pPr>
            <a:r>
              <a:rPr lang="en-US">
                <a:solidFill>
                  <a:srgbClr val="000000"/>
                </a:solidFill>
                <a:latin typeface="Courier New" pitchFamily="49" charset="0"/>
              </a:rPr>
              <a:t>identifier	type_name;</a:t>
            </a:r>
            <a:r>
              <a:rPr lang="en-US" sz="2000" i="1">
                <a:solidFill>
                  <a:srgbClr val="000000"/>
                </a:solidFill>
                <a:latin typeface="Courier New" pitchFamily="49" charset="0"/>
              </a:rPr>
              <a:t> </a:t>
            </a:r>
          </a:p>
        </p:txBody>
      </p:sp>
      <p:sp>
        <p:nvSpPr>
          <p:cNvPr id="20487" name="Rectangle 9"/>
          <p:cNvSpPr>
            <a:spLocks noChangeArrowheads="1"/>
          </p:cNvSpPr>
          <p:nvPr/>
        </p:nvSpPr>
        <p:spPr bwMode="auto">
          <a:xfrm>
            <a:off x="2921000" y="4211638"/>
            <a:ext cx="6832600"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pPr>
            <a:r>
              <a:rPr lang="en-US" sz="2200" i="1">
                <a:solidFill>
                  <a:prstClr val="black"/>
                </a:solidFill>
                <a:latin typeface="Courier New" pitchFamily="49" charset="0"/>
              </a:rPr>
              <a:t>field_declaration</a:t>
            </a:r>
            <a:r>
              <a:rPr lang="en-US" sz="2200">
                <a:solidFill>
                  <a:prstClr val="black"/>
                </a:solidFill>
              </a:rPr>
              <a:t>:</a:t>
            </a:r>
          </a:p>
        </p:txBody>
      </p:sp>
      <p:sp>
        <p:nvSpPr>
          <p:cNvPr id="12296" name="Oval 24"/>
          <p:cNvSpPr>
            <a:spLocks noChangeArrowheads="1"/>
          </p:cNvSpPr>
          <p:nvPr/>
        </p:nvSpPr>
        <p:spPr bwMode="blackWhite">
          <a:xfrm>
            <a:off x="2395539" y="23717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2297" name="Oval 24"/>
          <p:cNvSpPr>
            <a:spLocks noChangeArrowheads="1"/>
          </p:cNvSpPr>
          <p:nvPr/>
        </p:nvSpPr>
        <p:spPr bwMode="blackWhite">
          <a:xfrm>
            <a:off x="2405064" y="3395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119</a:t>
            </a:fld>
            <a:endParaRPr lang="en-US" dirty="0">
              <a:solidFill>
                <a:srgbClr val="464653"/>
              </a:solidFill>
            </a:endParaRPr>
          </a:p>
        </p:txBody>
      </p:sp>
    </p:spTree>
    <p:extLst>
      <p:ext uri="{BB962C8B-B14F-4D97-AF65-F5344CB8AC3E}">
        <p14:creationId xmlns:p14="http://schemas.microsoft.com/office/powerpoint/2010/main" val="2204521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a:off x="4306888" y="3321050"/>
            <a:ext cx="338931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3" name="Line 3"/>
          <p:cNvSpPr>
            <a:spLocks noChangeShapeType="1"/>
          </p:cNvSpPr>
          <p:nvPr/>
        </p:nvSpPr>
        <p:spPr bwMode="auto">
          <a:xfrm>
            <a:off x="4306888" y="3748088"/>
            <a:ext cx="338931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4" name="Line 4"/>
          <p:cNvSpPr>
            <a:spLocks noChangeShapeType="1"/>
          </p:cNvSpPr>
          <p:nvPr/>
        </p:nvSpPr>
        <p:spPr bwMode="auto">
          <a:xfrm>
            <a:off x="4351338" y="5229226"/>
            <a:ext cx="3344862" cy="15875"/>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5" name="Rectangle 5"/>
          <p:cNvSpPr>
            <a:spLocks noChangeArrowheads="1"/>
          </p:cNvSpPr>
          <p:nvPr/>
        </p:nvSpPr>
        <p:spPr bwMode="auto">
          <a:xfrm>
            <a:off x="5334000" y="4498975"/>
            <a:ext cx="1447800" cy="1676400"/>
          </a:xfrm>
          <a:prstGeom prst="rect">
            <a:avLst/>
          </a:prstGeom>
          <a:solidFill>
            <a:srgbClr val="FF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6" name="Rectangle 6"/>
          <p:cNvSpPr>
            <a:spLocks noChangeArrowheads="1"/>
          </p:cNvSpPr>
          <p:nvPr/>
        </p:nvSpPr>
        <p:spPr bwMode="auto">
          <a:xfrm>
            <a:off x="2514600" y="6172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20487" name="Rectangle 7"/>
          <p:cNvSpPr>
            <a:spLocks noChangeArrowheads="1"/>
          </p:cNvSpPr>
          <p:nvPr/>
        </p:nvSpPr>
        <p:spPr bwMode="auto">
          <a:xfrm>
            <a:off x="4953000" y="6172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20488" name="Rectangle 8"/>
          <p:cNvSpPr>
            <a:spLocks noChangeArrowheads="1"/>
          </p:cNvSpPr>
          <p:nvPr/>
        </p:nvSpPr>
        <p:spPr bwMode="auto">
          <a:xfrm>
            <a:off x="2514600" y="6172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0489" name="Rectangle 9"/>
          <p:cNvSpPr>
            <a:spLocks noChangeArrowheads="1"/>
          </p:cNvSpPr>
          <p:nvPr/>
        </p:nvSpPr>
        <p:spPr bwMode="auto">
          <a:xfrm>
            <a:off x="4953000" y="6172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0490" name="Rectangle 10"/>
          <p:cNvSpPr>
            <a:spLocks noGrp="1" noChangeArrowheads="1"/>
          </p:cNvSpPr>
          <p:nvPr>
            <p:ph type="title"/>
          </p:nvPr>
        </p:nvSpPr>
        <p:spPr/>
        <p:txBody>
          <a:bodyPr/>
          <a:lstStyle/>
          <a:p>
            <a:r>
              <a:rPr lang="en-US"/>
              <a:t>Benefits of PL/SQL</a:t>
            </a:r>
          </a:p>
        </p:txBody>
      </p:sp>
      <p:sp>
        <p:nvSpPr>
          <p:cNvPr id="20491" name="Rectangle 11"/>
          <p:cNvSpPr>
            <a:spLocks noGrp="1" noChangeArrowheads="1"/>
          </p:cNvSpPr>
          <p:nvPr>
            <p:ph sz="quarter" idx="1"/>
          </p:nvPr>
        </p:nvSpPr>
        <p:spPr>
          <a:xfrm>
            <a:off x="1981200" y="1219201"/>
            <a:ext cx="8229600" cy="4937125"/>
          </a:xfrm>
        </p:spPr>
        <p:txBody>
          <a:bodyPr/>
          <a:lstStyle/>
          <a:p>
            <a:pPr lvl="1"/>
            <a:r>
              <a:rPr lang="en-US"/>
              <a:t>Integration of procedural constructs with SQL</a:t>
            </a:r>
          </a:p>
          <a:p>
            <a:pPr lvl="1"/>
            <a:r>
              <a:rPr lang="en-US"/>
              <a:t>Improved performance</a:t>
            </a:r>
          </a:p>
        </p:txBody>
      </p:sp>
      <p:sp>
        <p:nvSpPr>
          <p:cNvPr id="20492" name="Rectangle 12"/>
          <p:cNvSpPr>
            <a:spLocks noChangeArrowheads="1"/>
          </p:cNvSpPr>
          <p:nvPr/>
        </p:nvSpPr>
        <p:spPr bwMode="gray">
          <a:xfrm>
            <a:off x="5318126" y="4483100"/>
            <a:ext cx="1426673" cy="170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ts val="1800"/>
              </a:lnSpc>
              <a:tabLst>
                <a:tab pos="341313" algn="l"/>
              </a:tabLst>
            </a:pPr>
            <a:r>
              <a:rPr lang="en-US">
                <a:solidFill>
                  <a:prstClr val="black"/>
                </a:solidFill>
                <a:latin typeface="Courier New" pitchFamily="49" charset="0"/>
                <a:cs typeface="Times New Roman" pitchFamily="18" charset="0"/>
              </a:rPr>
              <a:t>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IF...THEN</a:t>
            </a:r>
          </a:p>
          <a:p>
            <a:pPr eaLnBrk="0" hangingPunct="0">
              <a:lnSpc>
                <a:spcPts val="1800"/>
              </a:lnSpc>
              <a:tabLst>
                <a:tab pos="341313" algn="l"/>
              </a:tabLst>
            </a:pPr>
            <a:r>
              <a:rPr lang="en-US">
                <a:solidFill>
                  <a:prstClr val="black"/>
                </a:solidFill>
                <a:latin typeface="Courier New" pitchFamily="49" charset="0"/>
                <a:cs typeface="Times New Roman" pitchFamily="18" charset="0"/>
              </a:rPr>
              <a:t>	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ELSE</a:t>
            </a:r>
          </a:p>
          <a:p>
            <a:pPr eaLnBrk="0" hangingPunct="0">
              <a:lnSpc>
                <a:spcPts val="1800"/>
              </a:lnSpc>
              <a:tabLst>
                <a:tab pos="341313" algn="l"/>
              </a:tabLst>
            </a:pPr>
            <a:r>
              <a:rPr lang="en-US">
                <a:solidFill>
                  <a:prstClr val="black"/>
                </a:solidFill>
                <a:latin typeface="Courier New" pitchFamily="49" charset="0"/>
                <a:cs typeface="Times New Roman" pitchFamily="18" charset="0"/>
              </a:rPr>
              <a:t>	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END IF;</a:t>
            </a:r>
          </a:p>
          <a:p>
            <a:pPr eaLnBrk="0" hangingPunct="0">
              <a:lnSpc>
                <a:spcPts val="1800"/>
              </a:lnSpc>
              <a:tabLst>
                <a:tab pos="341313" algn="l"/>
              </a:tabLst>
            </a:pPr>
            <a:r>
              <a:rPr lang="en-US">
                <a:solidFill>
                  <a:prstClr val="black"/>
                </a:solidFill>
                <a:latin typeface="Courier New" pitchFamily="49" charset="0"/>
                <a:cs typeface="Times New Roman" pitchFamily="18" charset="0"/>
              </a:rPr>
              <a:t>SQL</a:t>
            </a:r>
          </a:p>
        </p:txBody>
      </p:sp>
      <p:pic>
        <p:nvPicPr>
          <p:cNvPr id="20493" name="Picture 13" descr="D:\PL_SQL\MY_LESSONS\Graphics\LesIntro\forms.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352800" y="2917825"/>
            <a:ext cx="12001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14" descr="D:\PL_SQL\MY_LESSONS\Graphics\LesIntro\databas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7543800" y="27305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 Box 15"/>
          <p:cNvSpPr txBox="1">
            <a:spLocks noChangeArrowheads="1"/>
          </p:cNvSpPr>
          <p:nvPr/>
        </p:nvSpPr>
        <p:spPr bwMode="auto">
          <a:xfrm>
            <a:off x="5602288" y="299561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SQL 1</a:t>
            </a:r>
          </a:p>
        </p:txBody>
      </p:sp>
      <p:sp>
        <p:nvSpPr>
          <p:cNvPr id="20496" name="Text Box 16"/>
          <p:cNvSpPr txBox="1">
            <a:spLocks noChangeArrowheads="1"/>
          </p:cNvSpPr>
          <p:nvPr/>
        </p:nvSpPr>
        <p:spPr bwMode="auto">
          <a:xfrm>
            <a:off x="5602288" y="341153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SQL 2</a:t>
            </a:r>
          </a:p>
        </p:txBody>
      </p:sp>
      <p:sp>
        <p:nvSpPr>
          <p:cNvPr id="20497" name="Text Box 17"/>
          <p:cNvSpPr txBox="1">
            <a:spLocks noChangeArrowheads="1"/>
          </p:cNvSpPr>
          <p:nvPr/>
        </p:nvSpPr>
        <p:spPr bwMode="auto">
          <a:xfrm>
            <a:off x="5818188" y="3644901"/>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a:t>
            </a:r>
          </a:p>
        </p:txBody>
      </p:sp>
      <p:pic>
        <p:nvPicPr>
          <p:cNvPr id="20498" name="Picture 18" descr="D:\PL_SQL\MY_LESSONS\Graphics\LesIntro\forms.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352800" y="4572000"/>
            <a:ext cx="12001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Picture 19" descr="D:\PL_SQL\MY_LESSONS\Graphics\LesIntro\databas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7543800" y="4537075"/>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12</a:t>
            </a:fld>
            <a:endParaRPr lang="en-US" dirty="0">
              <a:solidFill>
                <a:srgbClr val="464653"/>
              </a:solidFill>
            </a:endParaRPr>
          </a:p>
        </p:txBody>
      </p:sp>
    </p:spTree>
    <p:extLst>
      <p:ext uri="{BB962C8B-B14F-4D97-AF65-F5344CB8AC3E}">
        <p14:creationId xmlns:p14="http://schemas.microsoft.com/office/powerpoint/2010/main" val="840198631"/>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PL/SQL Record Structure</a:t>
            </a:r>
          </a:p>
        </p:txBody>
      </p:sp>
      <p:sp>
        <p:nvSpPr>
          <p:cNvPr id="21507" name="Rectangle 3"/>
          <p:cNvSpPr>
            <a:spLocks noChangeArrowheads="1"/>
          </p:cNvSpPr>
          <p:nvPr/>
        </p:nvSpPr>
        <p:spPr bwMode="auto">
          <a:xfrm>
            <a:off x="2447926" y="3857625"/>
            <a:ext cx="7326313"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r>
              <a:rPr lang="en-US" sz="2200">
                <a:solidFill>
                  <a:prstClr val="black"/>
                </a:solidFill>
              </a:rPr>
              <a:t>Example:</a:t>
            </a:r>
          </a:p>
        </p:txBody>
      </p:sp>
      <p:grpSp>
        <p:nvGrpSpPr>
          <p:cNvPr id="21508" name="Group 4"/>
          <p:cNvGrpSpPr>
            <a:grpSpLocks/>
          </p:cNvGrpSpPr>
          <p:nvPr/>
        </p:nvGrpSpPr>
        <p:grpSpPr bwMode="auto">
          <a:xfrm>
            <a:off x="2343150" y="4343401"/>
            <a:ext cx="7334250" cy="1858963"/>
            <a:chOff x="516" y="2736"/>
            <a:chExt cx="4620" cy="1171"/>
          </a:xfrm>
        </p:grpSpPr>
        <p:sp>
          <p:nvSpPr>
            <p:cNvPr id="13327" name="Rectangle 5"/>
            <p:cNvSpPr>
              <a:spLocks noChangeArrowheads="1"/>
            </p:cNvSpPr>
            <p:nvPr/>
          </p:nvSpPr>
          <p:spPr bwMode="blackGray">
            <a:xfrm>
              <a:off x="624" y="2736"/>
              <a:ext cx="4512" cy="117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13328" name="Rectangle 6"/>
            <p:cNvSpPr>
              <a:spLocks noChangeArrowheads="1"/>
            </p:cNvSpPr>
            <p:nvPr/>
          </p:nvSpPr>
          <p:spPr bwMode="blackWhite">
            <a:xfrm>
              <a:off x="768" y="3374"/>
              <a:ext cx="4306" cy="29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r>
                <a:rPr lang="en-US">
                  <a:solidFill>
                    <a:prstClr val="black"/>
                  </a:solidFill>
                </a:rPr>
                <a:t>             100                             King                         AD_PRES</a:t>
              </a:r>
            </a:p>
          </p:txBody>
        </p:sp>
        <p:sp>
          <p:nvSpPr>
            <p:cNvPr id="13329" name="Line 7"/>
            <p:cNvSpPr>
              <a:spLocks noChangeShapeType="1"/>
            </p:cNvSpPr>
            <p:nvPr/>
          </p:nvSpPr>
          <p:spPr bwMode="auto">
            <a:xfrm>
              <a:off x="516" y="3501"/>
              <a:ext cx="240" cy="0"/>
            </a:xfrm>
            <a:prstGeom prst="line">
              <a:avLst/>
            </a:prstGeom>
            <a:ln>
              <a:headEnd type="none" w="sm" len="sm"/>
              <a:tailEnd type="triangl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0" name="Line 8"/>
            <p:cNvSpPr>
              <a:spLocks noChangeShapeType="1"/>
            </p:cNvSpPr>
            <p:nvPr/>
          </p:nvSpPr>
          <p:spPr bwMode="auto">
            <a:xfrm>
              <a:off x="2178" y="3380"/>
              <a:ext cx="0" cy="299"/>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1" name="Line 9"/>
            <p:cNvSpPr>
              <a:spLocks noChangeShapeType="1"/>
            </p:cNvSpPr>
            <p:nvPr/>
          </p:nvSpPr>
          <p:spPr bwMode="auto">
            <a:xfrm>
              <a:off x="3698" y="3384"/>
              <a:ext cx="0" cy="29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2" name="Rectangle 10"/>
            <p:cNvSpPr>
              <a:spLocks noChangeArrowheads="1"/>
            </p:cNvSpPr>
            <p:nvPr/>
          </p:nvSpPr>
          <p:spPr bwMode="auto">
            <a:xfrm>
              <a:off x="625" y="3096"/>
              <a:ext cx="1521"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employee_id  number(6)</a:t>
              </a:r>
            </a:p>
          </p:txBody>
        </p:sp>
        <p:sp>
          <p:nvSpPr>
            <p:cNvPr id="13333" name="Rectangle 11"/>
            <p:cNvSpPr>
              <a:spLocks noChangeArrowheads="1"/>
            </p:cNvSpPr>
            <p:nvPr/>
          </p:nvSpPr>
          <p:spPr bwMode="auto">
            <a:xfrm>
              <a:off x="2183" y="3096"/>
              <a:ext cx="1509"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last_name   varchar2(25)</a:t>
              </a:r>
            </a:p>
          </p:txBody>
        </p:sp>
        <p:sp>
          <p:nvSpPr>
            <p:cNvPr id="13334" name="Rectangle 12"/>
            <p:cNvSpPr>
              <a:spLocks noChangeArrowheads="1"/>
            </p:cNvSpPr>
            <p:nvPr/>
          </p:nvSpPr>
          <p:spPr bwMode="auto">
            <a:xfrm>
              <a:off x="3789" y="3096"/>
              <a:ext cx="1251"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job_id  varchar2(10)</a:t>
              </a:r>
            </a:p>
          </p:txBody>
        </p:sp>
        <p:sp>
          <p:nvSpPr>
            <p:cNvPr id="13335" name="Text Box 13"/>
            <p:cNvSpPr txBox="1">
              <a:spLocks noChangeArrowheads="1"/>
            </p:cNvSpPr>
            <p:nvPr/>
          </p:nvSpPr>
          <p:spPr bwMode="auto">
            <a:xfrm>
              <a:off x="2361"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Field2 (data type)</a:t>
              </a:r>
            </a:p>
          </p:txBody>
        </p:sp>
        <p:sp>
          <p:nvSpPr>
            <p:cNvPr id="13336" name="Text Box 14"/>
            <p:cNvSpPr txBox="1">
              <a:spLocks noChangeArrowheads="1"/>
            </p:cNvSpPr>
            <p:nvPr/>
          </p:nvSpPr>
          <p:spPr bwMode="auto">
            <a:xfrm>
              <a:off x="3824"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Field3 (data type)</a:t>
              </a:r>
            </a:p>
          </p:txBody>
        </p:sp>
        <p:sp>
          <p:nvSpPr>
            <p:cNvPr id="13337" name="Text Box 15"/>
            <p:cNvSpPr txBox="1">
              <a:spLocks noChangeArrowheads="1"/>
            </p:cNvSpPr>
            <p:nvPr/>
          </p:nvSpPr>
          <p:spPr bwMode="auto">
            <a:xfrm>
              <a:off x="793"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Field1 (data type)</a:t>
              </a:r>
            </a:p>
          </p:txBody>
        </p:sp>
      </p:grpSp>
      <p:grpSp>
        <p:nvGrpSpPr>
          <p:cNvPr id="21509" name="Group 16"/>
          <p:cNvGrpSpPr>
            <a:grpSpLocks/>
          </p:cNvGrpSpPr>
          <p:nvPr/>
        </p:nvGrpSpPr>
        <p:grpSpPr bwMode="auto">
          <a:xfrm>
            <a:off x="2343150" y="1981201"/>
            <a:ext cx="7334250" cy="1477963"/>
            <a:chOff x="516" y="1248"/>
            <a:chExt cx="4620" cy="931"/>
          </a:xfrm>
        </p:grpSpPr>
        <p:sp>
          <p:nvSpPr>
            <p:cNvPr id="13319" name="Rectangle 17"/>
            <p:cNvSpPr>
              <a:spLocks noChangeArrowheads="1"/>
            </p:cNvSpPr>
            <p:nvPr/>
          </p:nvSpPr>
          <p:spPr bwMode="blackGray">
            <a:xfrm>
              <a:off x="624" y="1248"/>
              <a:ext cx="4512" cy="93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13320" name="Rectangle 18"/>
            <p:cNvSpPr>
              <a:spLocks noChangeArrowheads="1"/>
            </p:cNvSpPr>
            <p:nvPr/>
          </p:nvSpPr>
          <p:spPr bwMode="blackWhite">
            <a:xfrm>
              <a:off x="768" y="1646"/>
              <a:ext cx="4306" cy="29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a:solidFill>
                  <a:prstClr val="black"/>
                </a:solidFill>
              </a:endParaRPr>
            </a:p>
          </p:txBody>
        </p:sp>
        <p:sp>
          <p:nvSpPr>
            <p:cNvPr id="13321" name="Line 19"/>
            <p:cNvSpPr>
              <a:spLocks noChangeShapeType="1"/>
            </p:cNvSpPr>
            <p:nvPr/>
          </p:nvSpPr>
          <p:spPr bwMode="auto">
            <a:xfrm>
              <a:off x="516" y="1773"/>
              <a:ext cx="240" cy="0"/>
            </a:xfrm>
            <a:prstGeom prst="line">
              <a:avLst/>
            </a:prstGeom>
            <a:ln>
              <a:headEnd type="none" w="sm" len="sm"/>
              <a:tailEnd type="triangl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2" name="Line 20"/>
            <p:cNvSpPr>
              <a:spLocks noChangeShapeType="1"/>
            </p:cNvSpPr>
            <p:nvPr/>
          </p:nvSpPr>
          <p:spPr bwMode="auto">
            <a:xfrm>
              <a:off x="2178" y="1652"/>
              <a:ext cx="0" cy="299"/>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3" name="Line 21"/>
            <p:cNvSpPr>
              <a:spLocks noChangeShapeType="1"/>
            </p:cNvSpPr>
            <p:nvPr/>
          </p:nvSpPr>
          <p:spPr bwMode="auto">
            <a:xfrm>
              <a:off x="3698" y="1656"/>
              <a:ext cx="0" cy="29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4" name="Text Box 22"/>
            <p:cNvSpPr txBox="1">
              <a:spLocks noChangeArrowheads="1"/>
            </p:cNvSpPr>
            <p:nvPr/>
          </p:nvSpPr>
          <p:spPr bwMode="auto">
            <a:xfrm>
              <a:off x="2361"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Field2 (data type)</a:t>
              </a:r>
            </a:p>
          </p:txBody>
        </p:sp>
        <p:sp>
          <p:nvSpPr>
            <p:cNvPr id="13325" name="Text Box 23"/>
            <p:cNvSpPr txBox="1">
              <a:spLocks noChangeArrowheads="1"/>
            </p:cNvSpPr>
            <p:nvPr/>
          </p:nvSpPr>
          <p:spPr bwMode="auto">
            <a:xfrm>
              <a:off x="3824"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Field3 (data type)</a:t>
              </a:r>
            </a:p>
          </p:txBody>
        </p:sp>
        <p:sp>
          <p:nvSpPr>
            <p:cNvPr id="13326" name="Text Box 24"/>
            <p:cNvSpPr txBox="1">
              <a:spLocks noChangeArrowheads="1"/>
            </p:cNvSpPr>
            <p:nvPr/>
          </p:nvSpPr>
          <p:spPr bwMode="auto">
            <a:xfrm>
              <a:off x="793"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Field1 (data type)</a:t>
              </a:r>
            </a:p>
          </p:txBody>
        </p:sp>
      </p:grpSp>
      <p:sp>
        <p:nvSpPr>
          <p:cNvPr id="21510" name="Rectangle 25"/>
          <p:cNvSpPr>
            <a:spLocks noChangeArrowheads="1"/>
          </p:cNvSpPr>
          <p:nvPr/>
        </p:nvSpPr>
        <p:spPr bwMode="auto">
          <a:xfrm>
            <a:off x="2470151" y="1384300"/>
            <a:ext cx="7326313"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r>
              <a:rPr lang="en-US" sz="2200">
                <a:solidFill>
                  <a:prstClr val="black"/>
                </a:solidFill>
              </a:rPr>
              <a:t>Field declarations:</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120</a:t>
            </a:fld>
            <a:endParaRPr lang="en-US">
              <a:solidFill>
                <a:srgbClr val="464653"/>
              </a:solidFill>
            </a:endParaRPr>
          </a:p>
        </p:txBody>
      </p:sp>
    </p:spTree>
    <p:extLst>
      <p:ext uri="{BB962C8B-B14F-4D97-AF65-F5344CB8AC3E}">
        <p14:creationId xmlns:p14="http://schemas.microsoft.com/office/powerpoint/2010/main" val="2043928418"/>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pPr eaLnBrk="1" hangingPunct="1"/>
            <a:r>
              <a:rPr lang="en-US">
                <a:latin typeface="Courier New" pitchFamily="49" charset="0"/>
              </a:rPr>
              <a:t>%ROWTYPE</a:t>
            </a:r>
            <a:r>
              <a:rPr lang="en-US"/>
              <a:t> Attribute</a:t>
            </a:r>
          </a:p>
        </p:txBody>
      </p:sp>
      <p:sp>
        <p:nvSpPr>
          <p:cNvPr id="22531" name="Rectangle 102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Declare a variable according to a collection of columns in a database table or view.</a:t>
            </a:r>
          </a:p>
          <a:p>
            <a:pPr lvl="1" eaLnBrk="1" hangingPunct="1">
              <a:buFont typeface="Courier New" pitchFamily="49" charset="0"/>
              <a:buChar char="o"/>
            </a:pPr>
            <a:r>
              <a:rPr lang="en-US"/>
              <a:t>Prefix </a:t>
            </a:r>
            <a:r>
              <a:rPr lang="en-US">
                <a:latin typeface="Courier New" pitchFamily="49" charset="0"/>
              </a:rPr>
              <a:t>%ROWTYPE</a:t>
            </a:r>
            <a:r>
              <a:rPr lang="en-US"/>
              <a:t> with the database table or view.</a:t>
            </a:r>
          </a:p>
          <a:p>
            <a:pPr lvl="1" eaLnBrk="1" hangingPunct="1">
              <a:buFont typeface="Courier New" pitchFamily="49" charset="0"/>
              <a:buChar char="o"/>
            </a:pPr>
            <a:r>
              <a:rPr lang="en-US"/>
              <a:t>Fields in the record take their names and data types from the columns of the table or view.</a:t>
            </a:r>
          </a:p>
          <a:p>
            <a:pPr marL="0" indent="0">
              <a:buNone/>
            </a:pPr>
            <a:r>
              <a:rPr lang="en-US">
                <a:latin typeface="Arial" pitchFamily="34" charset="0"/>
              </a:rPr>
              <a:t>Syntax:</a:t>
            </a:r>
          </a:p>
        </p:txBody>
      </p:sp>
      <p:sp>
        <p:nvSpPr>
          <p:cNvPr id="14340" name="Rectangle 1028"/>
          <p:cNvSpPr>
            <a:spLocks noChangeArrowheads="1"/>
          </p:cNvSpPr>
          <p:nvPr/>
        </p:nvSpPr>
        <p:spPr bwMode="blackGray">
          <a:xfrm>
            <a:off x="2133600" y="4617721"/>
            <a:ext cx="7924800" cy="669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a:spcBef>
                <a:spcPct val="50000"/>
              </a:spcBef>
              <a:buSzPct val="100000"/>
              <a:buFont typeface="Arial" charset="0"/>
              <a:buNone/>
              <a:defRPr/>
            </a:pPr>
            <a:r>
              <a:rPr lang="en-US" dirty="0">
                <a:solidFill>
                  <a:prstClr val="black"/>
                </a:solidFill>
                <a:latin typeface="Courier New" pitchFamily="49" charset="0"/>
              </a:rPr>
              <a:t>DECLARE</a:t>
            </a:r>
            <a:br>
              <a:rPr lang="en-US" dirty="0">
                <a:solidFill>
                  <a:prstClr val="black"/>
                </a:solidFill>
                <a:latin typeface="Courier New" pitchFamily="49" charset="0"/>
              </a:rPr>
            </a:br>
            <a:r>
              <a:rPr lang="en-US" dirty="0">
                <a:solidFill>
                  <a:prstClr val="black"/>
                </a:solidFill>
                <a:latin typeface="Courier New" pitchFamily="49" charset="0"/>
              </a:rPr>
              <a:t>   identifier	 </a:t>
            </a:r>
            <a:r>
              <a:rPr lang="en-US" dirty="0" err="1">
                <a:solidFill>
                  <a:prstClr val="black"/>
                </a:solidFill>
                <a:latin typeface="Courier New" pitchFamily="49" charset="0"/>
              </a:rPr>
              <a:t>reference%ROWTYPE</a:t>
            </a: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121</a:t>
            </a:fld>
            <a:endParaRPr lang="en-US" dirty="0">
              <a:solidFill>
                <a:srgbClr val="464653"/>
              </a:solidFill>
            </a:endParaRPr>
          </a:p>
        </p:txBody>
      </p:sp>
    </p:spTree>
    <p:extLst>
      <p:ext uri="{BB962C8B-B14F-4D97-AF65-F5344CB8AC3E}">
        <p14:creationId xmlns:p14="http://schemas.microsoft.com/office/powerpoint/2010/main" val="486793601"/>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Creating a PL/SQL Record: Example</a:t>
            </a:r>
          </a:p>
        </p:txBody>
      </p:sp>
      <p:sp>
        <p:nvSpPr>
          <p:cNvPr id="16387" name="Rectangle 4"/>
          <p:cNvSpPr>
            <a:spLocks noChangeArrowheads="1"/>
          </p:cNvSpPr>
          <p:nvPr/>
        </p:nvSpPr>
        <p:spPr bwMode="blackGray">
          <a:xfrm>
            <a:off x="2133600" y="1677988"/>
            <a:ext cx="7924800" cy="3879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57200" eaLnBrk="0" hangingPunct="0">
              <a:lnSpc>
                <a:spcPct val="65000"/>
              </a:lnSpc>
              <a:spcBef>
                <a:spcPct val="40000"/>
              </a:spcBef>
              <a:defRPr/>
            </a:pPr>
            <a:r>
              <a:rPr lang="en-US" sz="1600" dirty="0">
                <a:solidFill>
                  <a:srgbClr val="000000"/>
                </a:solidFill>
                <a:latin typeface="Courier New" pitchFamily="49" charset="0"/>
              </a:rPr>
              <a:t>DECLARE</a:t>
            </a:r>
          </a:p>
          <a:p>
            <a:pPr defTabSz="457200"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t_rec</a:t>
            </a:r>
            <a:r>
              <a:rPr lang="en-US" sz="1600" dirty="0">
                <a:solidFill>
                  <a:srgbClr val="000000"/>
                </a:solidFill>
                <a:latin typeface="Courier New" pitchFamily="49" charset="0"/>
              </a:rPr>
              <a:t> IS RECORD</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v_sal</a:t>
            </a:r>
            <a:r>
              <a:rPr lang="en-US" sz="1600" dirty="0">
                <a:solidFill>
                  <a:srgbClr val="000000"/>
                </a:solidFill>
                <a:latin typeface="Courier New" pitchFamily="49" charset="0"/>
              </a:rPr>
              <a:t> number(8),</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v_minsal</a:t>
            </a:r>
            <a:r>
              <a:rPr lang="en-US" sz="1600" dirty="0">
                <a:solidFill>
                  <a:srgbClr val="000000"/>
                </a:solidFill>
                <a:latin typeface="Courier New" pitchFamily="49" charset="0"/>
              </a:rPr>
              <a:t> number(8) default 1000,</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v_hire_date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employees.hire_date%type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v_rec1 </a:t>
            </a:r>
            <a:r>
              <a:rPr lang="en-US" sz="1600" dirty="0" err="1">
                <a:solidFill>
                  <a:srgbClr val="000000"/>
                </a:solidFill>
                <a:latin typeface="Courier New" pitchFamily="49" charset="0"/>
              </a:rPr>
              <a:t>employees%rowtype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a:t>
            </a:r>
            <a:r>
              <a:rPr lang="en-US" sz="1600" dirty="0">
                <a:solidFill>
                  <a:srgbClr val="000000"/>
                </a:solidFill>
                <a:latin typeface="Courier New" pitchFamily="49" charset="0"/>
              </a:rPr>
              <a:t> </a:t>
            </a:r>
            <a:r>
              <a:rPr lang="en-US" sz="1600" dirty="0" err="1">
                <a:solidFill>
                  <a:srgbClr val="000000"/>
                </a:solidFill>
                <a:latin typeface="Courier New" pitchFamily="49" charset="0"/>
              </a:rPr>
              <a:t>t_rec</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BEGIN</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v_myrec.v_sal</a:t>
            </a:r>
            <a:r>
              <a:rPr lang="en-US" sz="1600" dirty="0">
                <a:solidFill>
                  <a:srgbClr val="000000"/>
                </a:solidFill>
                <a:latin typeface="Courier New" pitchFamily="49" charset="0"/>
              </a:rPr>
              <a:t> := </a:t>
            </a:r>
            <a:r>
              <a:rPr lang="en-US" sz="1600" dirty="0" err="1">
                <a:solidFill>
                  <a:srgbClr val="000000"/>
                </a:solidFill>
                <a:latin typeface="Courier New" pitchFamily="49" charset="0"/>
              </a:rPr>
              <a:t>v_myrec.v_minsal</a:t>
            </a:r>
            <a:r>
              <a:rPr lang="en-US" sz="1600" dirty="0">
                <a:solidFill>
                  <a:srgbClr val="000000"/>
                </a:solidFill>
                <a:latin typeface="Courier New" pitchFamily="49" charset="0"/>
              </a:rPr>
              <a:t> + 500;</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v_myrec.v_hire_date</a:t>
            </a:r>
            <a:r>
              <a:rPr lang="en-US" sz="1600" dirty="0">
                <a:solidFill>
                  <a:srgbClr val="000000"/>
                </a:solidFill>
                <a:latin typeface="Courier New" pitchFamily="49" charset="0"/>
              </a:rPr>
              <a:t> := </a:t>
            </a:r>
            <a:r>
              <a:rPr lang="en-US" sz="1600" dirty="0" err="1">
                <a:solidFill>
                  <a:srgbClr val="000000"/>
                </a:solidFill>
                <a:latin typeface="Courier New" pitchFamily="49" charset="0"/>
              </a:rPr>
              <a:t>sysdate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SELECT * INTO v_myrec.v_rec1</a:t>
            </a:r>
          </a:p>
          <a:p>
            <a:pPr defTabSz="457200" eaLnBrk="0" hangingPunct="0">
              <a:lnSpc>
                <a:spcPct val="65000"/>
              </a:lnSpc>
              <a:spcBef>
                <a:spcPct val="40000"/>
              </a:spcBef>
              <a:defRPr/>
            </a:pPr>
            <a:r>
              <a:rPr lang="en-US" sz="1600" dirty="0">
                <a:solidFill>
                  <a:srgbClr val="000000"/>
                </a:solidFill>
                <a:latin typeface="Courier New" pitchFamily="49" charset="0"/>
              </a:rPr>
              <a:t>      FROM employees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100;</a:t>
            </a:r>
          </a:p>
          <a:p>
            <a:pPr defTabSz="457200" eaLnBrk="0" hangingPunct="0">
              <a:lnSpc>
                <a:spcPct val="65000"/>
              </a:lnSpc>
              <a:spcBef>
                <a:spcPct val="40000"/>
              </a:spcBef>
              <a:defRPr/>
            </a:pPr>
            <a:r>
              <a:rPr lang="en-US" sz="1600" dirty="0">
                <a:solidFill>
                  <a:srgbClr val="000000"/>
                </a:solidFill>
                <a:latin typeface="Courier New" pitchFamily="49" charset="0"/>
              </a:rPr>
              <a:t>  DBMS_OUTPUT.PUT_LINE(v_myrec.v_rec1.last_name ||' '||</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to_char</a:t>
            </a:r>
            <a:r>
              <a:rPr lang="en-US" sz="1600" dirty="0">
                <a:solidFill>
                  <a:srgbClr val="000000"/>
                </a:solidFill>
                <a:latin typeface="Courier New" pitchFamily="49" charset="0"/>
              </a:rPr>
              <a:t>(</a:t>
            </a:r>
            <a:r>
              <a:rPr lang="en-US" sz="1600" dirty="0" err="1">
                <a:solidFill>
                  <a:srgbClr val="000000"/>
                </a:solidFill>
                <a:latin typeface="Courier New" pitchFamily="49" charset="0"/>
              </a:rPr>
              <a:t>v_myrec.v_hire_date</a:t>
            </a:r>
            <a:r>
              <a:rPr lang="en-US" sz="1600" dirty="0">
                <a:solidFill>
                  <a:srgbClr val="000000"/>
                </a:solidFill>
                <a:latin typeface="Courier New" pitchFamily="49" charset="0"/>
              </a:rPr>
              <a:t>) ||' '|| </a:t>
            </a:r>
            <a:r>
              <a:rPr lang="en-US" sz="1600" dirty="0" err="1">
                <a:solidFill>
                  <a:srgbClr val="000000"/>
                </a:solidFill>
                <a:latin typeface="Courier New" pitchFamily="49" charset="0"/>
              </a:rPr>
              <a:t>to_char</a:t>
            </a:r>
            <a:r>
              <a:rPr lang="en-US" sz="1600" dirty="0">
                <a:solidFill>
                  <a:srgbClr val="000000"/>
                </a:solidFill>
                <a:latin typeface="Courier New" pitchFamily="49" charset="0"/>
              </a:rPr>
              <a:t>(</a:t>
            </a:r>
            <a:r>
              <a:rPr lang="en-US" sz="1600" dirty="0" err="1">
                <a:solidFill>
                  <a:srgbClr val="000000"/>
                </a:solidFill>
                <a:latin typeface="Courier New" pitchFamily="49" charset="0"/>
              </a:rPr>
              <a:t>v_myrec.v_sal</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END;</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r="49838" b="34694"/>
          <a:stretch>
            <a:fillRect/>
          </a:stretch>
        </p:blipFill>
        <p:spPr bwMode="auto">
          <a:xfrm>
            <a:off x="4437063" y="5753100"/>
            <a:ext cx="3200400" cy="457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122</a:t>
            </a:fld>
            <a:endParaRPr lang="en-US">
              <a:solidFill>
                <a:srgbClr val="464653"/>
              </a:solidFill>
            </a:endParaRPr>
          </a:p>
        </p:txBody>
      </p:sp>
    </p:spTree>
    <p:extLst>
      <p:ext uri="{BB962C8B-B14F-4D97-AF65-F5344CB8AC3E}">
        <p14:creationId xmlns:p14="http://schemas.microsoft.com/office/powerpoint/2010/main" val="119783845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normAutofit/>
          </a:bodyPr>
          <a:lstStyle/>
          <a:p>
            <a:pPr>
              <a:defRPr/>
            </a:pPr>
            <a:r>
              <a:rPr lang="en-US"/>
              <a:t>Advantages of Using the </a:t>
            </a:r>
            <a:r>
              <a:rPr lang="en-US">
                <a:latin typeface="Courier New" pitchFamily="49" charset="0"/>
              </a:rPr>
              <a:t>%ROWTYPE</a:t>
            </a:r>
            <a:r>
              <a:rPr lang="en-US">
                <a:latin typeface="Times New Roman" pitchFamily="18" charset="0"/>
              </a:rPr>
              <a:t> </a:t>
            </a:r>
            <a:r>
              <a:rPr lang="en-US"/>
              <a:t>Attribute</a:t>
            </a:r>
          </a:p>
        </p:txBody>
      </p:sp>
      <p:sp>
        <p:nvSpPr>
          <p:cNvPr id="24579" name="Rectangle 102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number and data types of the underlying database columns need not be known</a:t>
            </a:r>
            <a:r>
              <a:rPr lang="en-US">
                <a:cs typeface="Arial" pitchFamily="34" charset="0"/>
              </a:rPr>
              <a:t>—and, in fact, might change at run time</a:t>
            </a:r>
            <a:r>
              <a:rPr lang="en-US"/>
              <a:t>.</a:t>
            </a:r>
          </a:p>
          <a:p>
            <a:pPr lvl="1" eaLnBrk="1" hangingPunct="1">
              <a:buFont typeface="Courier New" pitchFamily="49" charset="0"/>
              <a:buChar char="o"/>
            </a:pPr>
            <a:r>
              <a:rPr lang="en-US"/>
              <a:t>The </a:t>
            </a:r>
            <a:r>
              <a:rPr lang="en-US">
                <a:latin typeface="Courier New" pitchFamily="49" charset="0"/>
              </a:rPr>
              <a:t>%ROWTYPE</a:t>
            </a:r>
            <a:r>
              <a:rPr lang="en-US"/>
              <a:t> attribute is useful when you want to retrieve a row with:</a:t>
            </a:r>
          </a:p>
          <a:p>
            <a:pPr lvl="2" eaLnBrk="1" hangingPunct="1">
              <a:buFont typeface="Wingdings" pitchFamily="2" charset="2"/>
              <a:buChar char="Ø"/>
            </a:pPr>
            <a:r>
              <a:rPr lang="en-US"/>
              <a:t>The </a:t>
            </a:r>
            <a:r>
              <a:rPr lang="en-US">
                <a:latin typeface="Courier New" pitchFamily="49" charset="0"/>
              </a:rPr>
              <a:t>SELECT</a:t>
            </a:r>
            <a:r>
              <a:rPr lang="en-US">
                <a:latin typeface="Times New Roman" pitchFamily="18" charset="0"/>
              </a:rPr>
              <a:t> </a:t>
            </a:r>
            <a:r>
              <a:rPr lang="en-US">
                <a:latin typeface="Courier New" pitchFamily="49" charset="0"/>
              </a:rPr>
              <a:t>*</a:t>
            </a:r>
            <a:r>
              <a:rPr lang="en-US"/>
              <a:t> statement</a:t>
            </a:r>
          </a:p>
          <a:p>
            <a:pPr lvl="2" eaLnBrk="1" hangingPunct="1">
              <a:buFont typeface="Wingdings" pitchFamily="2" charset="2"/>
              <a:buChar char="Ø"/>
            </a:pPr>
            <a:r>
              <a:rPr lang="en-US"/>
              <a:t>Row-level </a:t>
            </a:r>
            <a:r>
              <a:rPr lang="en-US">
                <a:latin typeface="Courier New" pitchFamily="49" charset="0"/>
              </a:rPr>
              <a:t>INSERT</a:t>
            </a:r>
            <a:r>
              <a:rPr lang="en-US"/>
              <a:t> and </a:t>
            </a:r>
            <a:r>
              <a:rPr lang="en-US">
                <a:latin typeface="Courier New" pitchFamily="49" charset="0"/>
              </a:rPr>
              <a:t>UPDATE</a:t>
            </a:r>
            <a:r>
              <a:rPr lang="en-US"/>
              <a:t>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123</a:t>
            </a:fld>
            <a:endParaRPr lang="en-US" dirty="0">
              <a:solidFill>
                <a:srgbClr val="464653"/>
              </a:solidFill>
            </a:endParaRPr>
          </a:p>
        </p:txBody>
      </p:sp>
    </p:spTree>
    <p:extLst>
      <p:ext uri="{BB962C8B-B14F-4D97-AF65-F5344CB8AC3E}">
        <p14:creationId xmlns:p14="http://schemas.microsoft.com/office/powerpoint/2010/main" val="683202455"/>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365125"/>
            <a:ext cx="10515600" cy="777875"/>
          </a:xfrm>
        </p:spPr>
        <p:txBody>
          <a:bodyPr/>
          <a:lstStyle/>
          <a:p>
            <a:pPr eaLnBrk="1" hangingPunct="1"/>
            <a:r>
              <a:rPr lang="en-US"/>
              <a:t>Another </a:t>
            </a:r>
            <a:r>
              <a:rPr lang="en-US">
                <a:latin typeface="Courier New" pitchFamily="49" charset="0"/>
              </a:rPr>
              <a:t>%ROWTYPE</a:t>
            </a:r>
            <a:r>
              <a:rPr lang="en-US"/>
              <a:t> Attribute Example</a:t>
            </a:r>
          </a:p>
        </p:txBody>
      </p:sp>
      <p:sp>
        <p:nvSpPr>
          <p:cNvPr id="18435" name="Rectangle 3"/>
          <p:cNvSpPr>
            <a:spLocks noChangeArrowheads="1"/>
          </p:cNvSpPr>
          <p:nvPr/>
        </p:nvSpPr>
        <p:spPr bwMode="blackGray">
          <a:xfrm>
            <a:off x="2130426" y="1143000"/>
            <a:ext cx="7927975" cy="41211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sz="14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v_employee_number</a:t>
            </a:r>
            <a:r>
              <a:rPr lang="en-US" sz="14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a:t>
            </a:r>
            <a:r>
              <a:rPr lang="en-US" sz="1400" dirty="0">
                <a:solidFill>
                  <a:prstClr val="black"/>
                </a:solidFill>
                <a:latin typeface="Courier New" pitchFamily="49" charset="0"/>
              </a:rPr>
              <a:t>   </a:t>
            </a:r>
            <a:r>
              <a:rPr lang="en-US" sz="1400" dirty="0" err="1">
                <a:solidFill>
                  <a:prstClr val="black"/>
                </a:solidFill>
                <a:latin typeface="Courier New" pitchFamily="49" charset="0"/>
              </a:rPr>
              <a:t>employees%ROWTYPE</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SELECT * INTO </a:t>
            </a:r>
            <a:r>
              <a:rPr lang="en-US" sz="1400" dirty="0" err="1">
                <a:solidFill>
                  <a:prstClr val="black"/>
                </a:solidFill>
                <a:latin typeface="Courier New" pitchFamily="49" charset="0"/>
              </a:rPr>
              <a:t>v_emp_rec</a:t>
            </a:r>
            <a:r>
              <a:rPr lang="en-US" sz="1400" dirty="0">
                <a:solidFill>
                  <a:prstClr val="black"/>
                </a:solidFill>
                <a:latin typeface="Courier New" pitchFamily="49" charset="0"/>
              </a:rPr>
              <a:t> FROM employees</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WHERE  </a:t>
            </a:r>
            <a:r>
              <a:rPr lang="en-US" sz="1400" dirty="0" err="1">
                <a:solidFill>
                  <a:prstClr val="black"/>
                </a:solidFill>
                <a:latin typeface="Courier New" pitchFamily="49" charset="0"/>
              </a:rPr>
              <a:t>employee_id</a:t>
            </a:r>
            <a:r>
              <a:rPr lang="en-US" sz="1400" dirty="0">
                <a:solidFill>
                  <a:prstClr val="black"/>
                </a:solidFill>
                <a:latin typeface="Courier New" pitchFamily="49" charset="0"/>
              </a:rPr>
              <a:t> = </a:t>
            </a:r>
            <a:r>
              <a:rPr lang="en-US" sz="1400" dirty="0" err="1">
                <a:solidFill>
                  <a:prstClr val="black"/>
                </a:solidFill>
                <a:latin typeface="Courier New" pitchFamily="49" charset="0"/>
              </a:rPr>
              <a:t>v_employee_number</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retired_emps</a:t>
            </a:r>
            <a:r>
              <a:rPr lang="en-US" sz="1400" dirty="0">
                <a:solidFill>
                  <a:prstClr val="black"/>
                </a:solidFill>
                <a:latin typeface="Courier New" pitchFamily="49" charset="0"/>
              </a:rPr>
              <a:t>(</a:t>
            </a:r>
            <a:r>
              <a:rPr lang="en-US" sz="1400" dirty="0" err="1">
                <a:solidFill>
                  <a:prstClr val="black"/>
                </a:solidFill>
                <a:latin typeface="Courier New" pitchFamily="49" charset="0"/>
              </a:rPr>
              <a:t>empno</a:t>
            </a:r>
            <a:r>
              <a:rPr lang="en-US" sz="1400" dirty="0">
                <a:solidFill>
                  <a:prstClr val="black"/>
                </a:solidFill>
                <a:latin typeface="Courier New" pitchFamily="49" charset="0"/>
              </a:rPr>
              <a:t>, </a:t>
            </a:r>
            <a:r>
              <a:rPr lang="en-US" sz="1400" dirty="0" err="1">
                <a:solidFill>
                  <a:prstClr val="black"/>
                </a:solidFill>
                <a:latin typeface="Courier New" pitchFamily="49" charset="0"/>
              </a:rPr>
              <a:t>ename</a:t>
            </a:r>
            <a:r>
              <a:rPr lang="en-US" sz="1400" dirty="0">
                <a:solidFill>
                  <a:prstClr val="black"/>
                </a:solidFill>
                <a:latin typeface="Courier New" pitchFamily="49" charset="0"/>
              </a:rPr>
              <a:t>, job, </a:t>
            </a:r>
            <a:r>
              <a:rPr lang="en-US" sz="1400" dirty="0" err="1">
                <a:solidFill>
                  <a:prstClr val="black"/>
                </a:solidFill>
                <a:latin typeface="Courier New" pitchFamily="49" charset="0"/>
              </a:rPr>
              <a:t>mgr</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hiredate</a:t>
            </a:r>
            <a:r>
              <a:rPr lang="en-US" sz="1400" dirty="0">
                <a:solidFill>
                  <a:prstClr val="black"/>
                </a:solidFill>
                <a:latin typeface="Courier New" pitchFamily="49" charset="0"/>
              </a:rPr>
              <a:t>, </a:t>
            </a:r>
            <a:r>
              <a:rPr lang="en-US" sz="1400" dirty="0" err="1">
                <a:solidFill>
                  <a:prstClr val="black"/>
                </a:solidFill>
                <a:latin typeface="Courier New" pitchFamily="49" charset="0"/>
              </a:rPr>
              <a:t>leavedate</a:t>
            </a:r>
            <a:r>
              <a:rPr lang="en-US" sz="1400" dirty="0">
                <a:solidFill>
                  <a:prstClr val="black"/>
                </a:solidFill>
                <a:latin typeface="Courier New" pitchFamily="49" charset="0"/>
              </a:rPr>
              <a:t>, </a:t>
            </a:r>
            <a:r>
              <a:rPr lang="en-US" sz="1400" dirty="0" err="1">
                <a:solidFill>
                  <a:prstClr val="black"/>
                </a:solidFill>
                <a:latin typeface="Courier New" pitchFamily="49" charset="0"/>
              </a:rPr>
              <a:t>sal</a:t>
            </a:r>
            <a:r>
              <a:rPr lang="en-US" sz="1400" dirty="0">
                <a:solidFill>
                  <a:prstClr val="black"/>
                </a:solidFill>
                <a:latin typeface="Courier New" pitchFamily="49" charset="0"/>
              </a:rPr>
              <a:t>, </a:t>
            </a:r>
            <a:r>
              <a:rPr lang="en-US" sz="1400" dirty="0" err="1">
                <a:solidFill>
                  <a:prstClr val="black"/>
                </a:solidFill>
                <a:latin typeface="Courier New" pitchFamily="49" charset="0"/>
              </a:rPr>
              <a:t>comm</a:t>
            </a:r>
            <a:r>
              <a:rPr lang="en-US" sz="1400" dirty="0">
                <a:solidFill>
                  <a:prstClr val="black"/>
                </a:solidFill>
                <a:latin typeface="Courier New" pitchFamily="49" charset="0"/>
              </a:rPr>
              <a:t>, </a:t>
            </a:r>
            <a:r>
              <a:rPr lang="en-US" sz="1400" dirty="0" err="1">
                <a:solidFill>
                  <a:prstClr val="black"/>
                </a:solidFill>
                <a:latin typeface="Courier New" pitchFamily="49" charset="0"/>
              </a:rPr>
              <a:t>deptno</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VALUES (</a:t>
            </a:r>
            <a:r>
              <a:rPr lang="en-US" sz="1400" dirty="0" err="1">
                <a:solidFill>
                  <a:prstClr val="black"/>
                </a:solidFill>
                <a:latin typeface="Courier New" pitchFamily="49" charset="0"/>
              </a:rPr>
              <a:t>v_emp_rec.employee_id</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v_emp_rec.last_name</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v_emp_rec.job_id</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v_emp_rec.manager_id</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v_emp_rec.hire_date</a:t>
            </a:r>
            <a:r>
              <a:rPr lang="en-US" sz="1400" dirty="0">
                <a:solidFill>
                  <a:prstClr val="black"/>
                </a:solidFill>
                <a:latin typeface="Courier New" pitchFamily="49" charset="0"/>
              </a:rPr>
              <a:t>, SYSDATE,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v_emp_rec.commission_pct</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v_emp_rec.department_id</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END;</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029201"/>
            <a:ext cx="66294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124</a:t>
            </a:fld>
            <a:endParaRPr lang="en-US">
              <a:solidFill>
                <a:srgbClr val="464653"/>
              </a:solidFill>
            </a:endParaRPr>
          </a:p>
        </p:txBody>
      </p:sp>
    </p:spTree>
    <p:extLst>
      <p:ext uri="{BB962C8B-B14F-4D97-AF65-F5344CB8AC3E}">
        <p14:creationId xmlns:p14="http://schemas.microsoft.com/office/powerpoint/2010/main" val="1685089762"/>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Inserting a Record by Using </a:t>
            </a:r>
            <a:r>
              <a:rPr lang="en-US">
                <a:latin typeface="Courier New" pitchFamily="49" charset="0"/>
              </a:rPr>
              <a:t>%ROWTYPE</a:t>
            </a:r>
            <a:endParaRPr lang="en-US"/>
          </a:p>
        </p:txBody>
      </p:sp>
      <p:sp>
        <p:nvSpPr>
          <p:cNvPr id="19459" name="Rectangle 3"/>
          <p:cNvSpPr>
            <a:spLocks noChangeArrowheads="1"/>
          </p:cNvSpPr>
          <p:nvPr/>
        </p:nvSpPr>
        <p:spPr bwMode="gray">
          <a:xfrm>
            <a:off x="2130426" y="1227138"/>
            <a:ext cx="7927975" cy="4140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dirty="0">
                <a:solidFill>
                  <a:srgbClr val="000000"/>
                </a:solidFill>
                <a:latin typeface="Courier New" pitchFamily="49" charset="0"/>
              </a:rPr>
              <a:t>...</a:t>
            </a:r>
            <a:br>
              <a:rPr lang="en-US" dirty="0">
                <a:solidFill>
                  <a:srgbClr val="000000"/>
                </a:solidFill>
                <a:latin typeface="Courier New" pitchFamily="49" charset="0"/>
              </a:rPr>
            </a:br>
            <a:r>
              <a:rPr lang="en-US" sz="16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a:t>
            </a:r>
            <a:r>
              <a:rPr lang="en-US" sz="1600" dirty="0" err="1">
                <a:solidFill>
                  <a:prstClr val="black"/>
                </a:solidFill>
                <a:latin typeface="Courier New" pitchFamily="49" charset="0"/>
              </a:rPr>
              <a:t>retired_emps%ROWTYPE</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SELECT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a:t>
            </a:r>
            <a:r>
              <a:rPr lang="en-US" sz="1600" dirty="0" err="1">
                <a:solidFill>
                  <a:prstClr val="black"/>
                </a:solidFill>
                <a:latin typeface="Courier New" pitchFamily="49" charset="0"/>
              </a:rPr>
              <a:t>last_name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a:t>
            </a:r>
            <a:r>
              <a:rPr lang="en-US" sz="1600" dirty="0" err="1">
                <a:solidFill>
                  <a:prstClr val="black"/>
                </a:solidFill>
                <a:latin typeface="Courier New" pitchFamily="49" charset="0"/>
              </a:rPr>
              <a:t>manager_id</a:t>
            </a:r>
            <a:r>
              <a:rPr lang="en-US" sz="1600" dirty="0">
                <a:solidFill>
                  <a:prstClr val="black"/>
                </a:solidFill>
                <a:latin typeface="Courier New" pitchFamily="49" charset="0"/>
              </a:rPr>
              <a:t>, </a:t>
            </a:r>
            <a:br>
              <a:rPr lang="en-US" sz="1600" dirty="0">
                <a:solidFill>
                  <a:prstClr val="black"/>
                </a:solidFill>
                <a:latin typeface="Courier New" pitchFamily="49" charset="0"/>
              </a:rPr>
            </a:br>
            <a:r>
              <a:rPr lang="en-US" sz="1600" dirty="0">
                <a:solidFill>
                  <a:prstClr val="black"/>
                </a:solidFill>
                <a:latin typeface="Courier New" pitchFamily="49" charset="0"/>
              </a:rPr>
              <a:t> </a:t>
            </a:r>
            <a:r>
              <a:rPr lang="en-US" sz="1600" dirty="0" err="1">
                <a:solidFill>
                  <a:prstClr val="black"/>
                </a:solidFill>
                <a:latin typeface="Courier New" pitchFamily="49" charset="0"/>
              </a:rPr>
              <a:t>hire_date</a:t>
            </a:r>
            <a:r>
              <a:rPr lang="en-US" sz="1600" dirty="0">
                <a:solidFill>
                  <a:prstClr val="black"/>
                </a:solidFill>
                <a:latin typeface="Courier New" pitchFamily="49" charset="0"/>
              </a:rPr>
              <a:t>, </a:t>
            </a:r>
            <a:r>
              <a:rPr lang="en-US" sz="1600" dirty="0" err="1">
                <a:solidFill>
                  <a:prstClr val="black"/>
                </a:solidFill>
                <a:latin typeface="Courier New" pitchFamily="49" charset="0"/>
              </a:rPr>
              <a:t>hire_date</a:t>
            </a:r>
            <a:r>
              <a:rPr lang="en-US" sz="1600" dirty="0">
                <a:solidFill>
                  <a:prstClr val="black"/>
                </a:solidFill>
                <a:latin typeface="Courier New" pitchFamily="49" charset="0"/>
              </a:rPr>
              <a:t>, salary, </a:t>
            </a:r>
            <a:r>
              <a:rPr lang="en-US" sz="1600" dirty="0" err="1">
                <a:solidFill>
                  <a:prstClr val="black"/>
                </a:solidFill>
                <a:latin typeface="Courier New" pitchFamily="49" charset="0"/>
              </a:rPr>
              <a:t>commission_pct</a:t>
            </a:r>
            <a:r>
              <a:rPr lang="en-US" sz="1600" dirty="0">
                <a:solidFill>
                  <a:prstClr val="black"/>
                </a:solidFill>
                <a:latin typeface="Courier New" pitchFamily="49" charset="0"/>
              </a:rPr>
              <a:t>,</a:t>
            </a:r>
            <a:br>
              <a:rPr lang="en-US" sz="1600" dirty="0">
                <a:solidFill>
                  <a:prstClr val="black"/>
                </a:solidFill>
                <a:latin typeface="Courier New" pitchFamily="49" charset="0"/>
              </a:rPr>
            </a:b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 INTO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FROM employees</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a:solidFill>
                  <a:srgbClr val="FF0000"/>
                </a:solidFill>
                <a:latin typeface="Courier New" pitchFamily="49" charset="0"/>
              </a:rPr>
              <a:t>INSERT INTO </a:t>
            </a:r>
            <a:r>
              <a:rPr lang="en-US" sz="1600" dirty="0" err="1">
                <a:solidFill>
                  <a:srgbClr val="FF0000"/>
                </a:solidFill>
                <a:latin typeface="Courier New" pitchFamily="49" charset="0"/>
              </a:rPr>
              <a:t>retired_emps</a:t>
            </a:r>
            <a:r>
              <a:rPr lang="en-US" sz="1600" dirty="0">
                <a:solidFill>
                  <a:srgbClr val="FF0000"/>
                </a:solidFill>
                <a:latin typeface="Courier New" pitchFamily="49" charset="0"/>
              </a:rPr>
              <a:t> VALUES </a:t>
            </a:r>
            <a:r>
              <a:rPr lang="en-US" sz="1600" dirty="0" err="1">
                <a:solidFill>
                  <a:srgbClr val="FF0000"/>
                </a:solidFill>
                <a:latin typeface="Courier New" pitchFamily="49" charset="0"/>
              </a:rPr>
              <a:t>v_emp_rec</a:t>
            </a:r>
            <a:r>
              <a:rPr lang="en-US" sz="1600" dirty="0">
                <a:solidFill>
                  <a:srgbClr val="FF0000"/>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END;</a:t>
            </a:r>
            <a:br>
              <a:rPr lang="en-US" sz="1600" dirty="0">
                <a:solidFill>
                  <a:prstClr val="black"/>
                </a:solidFill>
                <a:latin typeface="Courier New" pitchFamily="49" charset="0"/>
              </a:rPr>
            </a:b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SELECT *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a:t>
            </a:r>
          </a:p>
        </p:txBody>
      </p:sp>
      <p:pic>
        <p:nvPicPr>
          <p:cNvPr id="26628" name="Picture 5" descr="C:\Coursedev\11gR2_PLSQL\D49990CG20\images\6-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34001"/>
            <a:ext cx="6489700" cy="892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125</a:t>
            </a:fld>
            <a:endParaRPr lang="en-US">
              <a:solidFill>
                <a:srgbClr val="464653"/>
              </a:solidFill>
            </a:endParaRPr>
          </a:p>
        </p:txBody>
      </p:sp>
    </p:spTree>
    <p:extLst>
      <p:ext uri="{BB962C8B-B14F-4D97-AF65-F5344CB8AC3E}">
        <p14:creationId xmlns:p14="http://schemas.microsoft.com/office/powerpoint/2010/main" val="249482678"/>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365125"/>
            <a:ext cx="11353800" cy="971549"/>
          </a:xfrm>
        </p:spPr>
        <p:txBody>
          <a:bodyPr>
            <a:normAutofit fontScale="90000"/>
          </a:bodyPr>
          <a:lstStyle/>
          <a:p>
            <a:pPr>
              <a:defRPr/>
            </a:pPr>
            <a:r>
              <a:rPr lang="en-US"/>
              <a:t>Updating a Row in a Table </a:t>
            </a:r>
            <a:br>
              <a:rPr lang="en-US"/>
            </a:br>
            <a:r>
              <a:rPr lang="en-US"/>
              <a:t>by Using a Record</a:t>
            </a:r>
          </a:p>
        </p:txBody>
      </p:sp>
      <p:sp>
        <p:nvSpPr>
          <p:cNvPr id="20483" name="Rectangle 3"/>
          <p:cNvSpPr>
            <a:spLocks noChangeArrowheads="1"/>
          </p:cNvSpPr>
          <p:nvPr/>
        </p:nvSpPr>
        <p:spPr bwMode="gray">
          <a:xfrm>
            <a:off x="2130426" y="1447800"/>
            <a:ext cx="7927975" cy="37973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SET VERIFY OFF</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a:t>
            </a:r>
            <a:r>
              <a:rPr lang="en-US" sz="1600" dirty="0" err="1">
                <a:solidFill>
                  <a:prstClr val="black"/>
                </a:solidFill>
                <a:latin typeface="Courier New" pitchFamily="49" charset="0"/>
              </a:rPr>
              <a:t>retired_emps%ROWTYPE</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SELECT * INTO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 where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v_emp_rec.leavedate</a:t>
            </a:r>
            <a:r>
              <a:rPr lang="en-US" sz="1600" dirty="0">
                <a:solidFill>
                  <a:prstClr val="black"/>
                </a:solidFill>
                <a:latin typeface="Courier New" pitchFamily="49" charset="0"/>
              </a:rPr>
              <a:t>:=CURRENT_DATE;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a:solidFill>
                  <a:srgbClr val="FF0000"/>
                </a:solidFill>
                <a:latin typeface="Courier New" pitchFamily="49" charset="0"/>
              </a:rPr>
              <a:t>UPDATE </a:t>
            </a:r>
            <a:r>
              <a:rPr lang="en-US" sz="1600" dirty="0" err="1">
                <a:solidFill>
                  <a:srgbClr val="FF0000"/>
                </a:solidFill>
                <a:latin typeface="Courier New" pitchFamily="49" charset="0"/>
              </a:rPr>
              <a:t>retired_emps</a:t>
            </a:r>
            <a:r>
              <a:rPr lang="en-US" sz="1600" dirty="0">
                <a:solidFill>
                  <a:srgbClr val="FF0000"/>
                </a:solidFill>
                <a:latin typeface="Courier New" pitchFamily="49" charset="0"/>
              </a:rPr>
              <a:t> SET ROW = </a:t>
            </a:r>
            <a:r>
              <a:rPr lang="en-US" sz="1600" dirty="0" err="1">
                <a:solidFill>
                  <a:srgbClr val="FF0000"/>
                </a:solidFill>
                <a:latin typeface="Courier New" pitchFamily="49" charset="0"/>
              </a:rPr>
              <a:t>v_emp_rec</a:t>
            </a:r>
            <a:r>
              <a:rPr lang="en-US" sz="1600" dirty="0">
                <a:solidFill>
                  <a:srgbClr val="FF0000"/>
                </a:solidFill>
                <a:latin typeface="Courier New" pitchFamily="49" charset="0"/>
              </a:rPr>
              <a:t> WHERE </a:t>
            </a:r>
          </a:p>
          <a:p>
            <a:pPr defTabSz="400050" eaLnBrk="0" hangingPunct="0">
              <a:lnSpc>
                <a:spcPct val="125000"/>
              </a:lnSpc>
              <a:tabLst>
                <a:tab pos="400050" algn="r"/>
                <a:tab pos="673100" algn="l"/>
              </a:tabLst>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empno</a:t>
            </a:r>
            <a:r>
              <a:rPr lang="en-US" sz="1600" dirty="0">
                <a:solidFill>
                  <a:srgbClr val="FF0000"/>
                </a:solidFill>
                <a:latin typeface="Courier New" pitchFamily="49" charset="0"/>
              </a:rPr>
              <a:t>=</a:t>
            </a:r>
            <a:r>
              <a:rPr lang="en-US" sz="1600" dirty="0" err="1">
                <a:solidFill>
                  <a:srgbClr val="FF0000"/>
                </a:solidFill>
                <a:latin typeface="Courier New" pitchFamily="49" charset="0"/>
              </a:rPr>
              <a:t>v_employee_number</a:t>
            </a:r>
            <a:r>
              <a:rPr lang="en-US" sz="1600" dirty="0">
                <a:solidFill>
                  <a:srgbClr val="FF0000"/>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END;</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SELECT *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a:t>
            </a:r>
          </a:p>
        </p:txBody>
      </p:sp>
      <p:pic>
        <p:nvPicPr>
          <p:cNvPr id="27652" name="Picture 5" descr="C:\Coursedev\11gR2_PLSQL\D49990CG20\images\6-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56226"/>
            <a:ext cx="6489700" cy="892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126</a:t>
            </a:fld>
            <a:endParaRPr lang="en-US">
              <a:solidFill>
                <a:srgbClr val="464653"/>
              </a:solidFill>
            </a:endParaRPr>
          </a:p>
        </p:txBody>
      </p:sp>
    </p:spTree>
    <p:extLst>
      <p:ext uri="{BB962C8B-B14F-4D97-AF65-F5344CB8AC3E}">
        <p14:creationId xmlns:p14="http://schemas.microsoft.com/office/powerpoint/2010/main" val="1383309669"/>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Associative Arrays (</a:t>
            </a:r>
            <a:r>
              <a:rPr lang="en-US">
                <a:latin typeface="Courier New" pitchFamily="49" charset="0"/>
              </a:rPr>
              <a:t>INDEX</a:t>
            </a:r>
            <a:r>
              <a:rPr lang="en-US"/>
              <a:t> </a:t>
            </a:r>
            <a:r>
              <a:rPr lang="en-US">
                <a:latin typeface="Courier New" pitchFamily="49" charset="0"/>
              </a:rPr>
              <a:t>BY</a:t>
            </a:r>
            <a:r>
              <a:rPr lang="en-US"/>
              <a:t> Tables)</a:t>
            </a:r>
          </a:p>
        </p:txBody>
      </p:sp>
      <p:sp>
        <p:nvSpPr>
          <p:cNvPr id="2867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An associative array is a PL/SQL collection with two columns:</a:t>
            </a:r>
          </a:p>
          <a:p>
            <a:pPr lvl="1" eaLnBrk="1" hangingPunct="1">
              <a:buFont typeface="Courier New" pitchFamily="49" charset="0"/>
              <a:buChar char="o"/>
            </a:pPr>
            <a:r>
              <a:rPr lang="en-US"/>
              <a:t>Primary key of integer or string data type</a:t>
            </a:r>
          </a:p>
          <a:p>
            <a:pPr lvl="1" eaLnBrk="1" hangingPunct="1">
              <a:buFont typeface="Courier New" pitchFamily="49" charset="0"/>
              <a:buChar char="o"/>
            </a:pPr>
            <a:r>
              <a:rPr lang="en-US"/>
              <a:t>Column of scalar or record data type</a:t>
            </a:r>
          </a:p>
        </p:txBody>
      </p:sp>
      <p:sp>
        <p:nvSpPr>
          <p:cNvPr id="28676" name="Rectangle 4"/>
          <p:cNvSpPr>
            <a:spLocks noChangeArrowheads="1"/>
          </p:cNvSpPr>
          <p:nvPr/>
        </p:nvSpPr>
        <p:spPr bwMode="auto">
          <a:xfrm>
            <a:off x="4805364" y="3848100"/>
            <a:ext cx="22939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pPr>
            <a:r>
              <a:rPr lang="en-US" sz="2000">
                <a:solidFill>
                  <a:prstClr val="black"/>
                </a:solidFill>
                <a:latin typeface="Courier New" pitchFamily="49" charset="0"/>
              </a:rPr>
              <a:t> </a:t>
            </a:r>
            <a:r>
              <a:rPr lang="en-US">
                <a:solidFill>
                  <a:prstClr val="black"/>
                </a:solidFill>
                <a:latin typeface="Courier New" pitchFamily="49" charset="0"/>
              </a:rPr>
              <a:t>1	JONES </a:t>
            </a:r>
            <a:br>
              <a:rPr lang="en-US">
                <a:solidFill>
                  <a:prstClr val="black"/>
                </a:solidFill>
                <a:latin typeface="Courier New" pitchFamily="49" charset="0"/>
              </a:rPr>
            </a:br>
            <a:r>
              <a:rPr lang="en-US">
                <a:solidFill>
                  <a:prstClr val="black"/>
                </a:solidFill>
                <a:latin typeface="Courier New" pitchFamily="49" charset="0"/>
              </a:rPr>
              <a:t> 2	HARDEY </a:t>
            </a:r>
            <a:br>
              <a:rPr lang="en-US">
                <a:solidFill>
                  <a:prstClr val="black"/>
                </a:solidFill>
                <a:latin typeface="Courier New" pitchFamily="49" charset="0"/>
              </a:rPr>
            </a:br>
            <a:r>
              <a:rPr lang="en-US">
                <a:solidFill>
                  <a:prstClr val="black"/>
                </a:solidFill>
                <a:latin typeface="Courier New" pitchFamily="49" charset="0"/>
              </a:rPr>
              <a:t> 3	MADURO</a:t>
            </a:r>
            <a:br>
              <a:rPr lang="en-US">
                <a:solidFill>
                  <a:prstClr val="black"/>
                </a:solidFill>
                <a:latin typeface="Courier New" pitchFamily="49" charset="0"/>
              </a:rPr>
            </a:br>
            <a:r>
              <a:rPr lang="en-US">
                <a:solidFill>
                  <a:prstClr val="black"/>
                </a:solidFill>
                <a:latin typeface="Courier New" pitchFamily="49" charset="0"/>
              </a:rPr>
              <a:t> 4	KRAMER</a:t>
            </a:r>
          </a:p>
        </p:txBody>
      </p:sp>
      <p:sp>
        <p:nvSpPr>
          <p:cNvPr id="28677" name="Rectangle 5"/>
          <p:cNvSpPr>
            <a:spLocks noChangeArrowheads="1"/>
          </p:cNvSpPr>
          <p:nvPr/>
        </p:nvSpPr>
        <p:spPr bwMode="auto">
          <a:xfrm>
            <a:off x="4886014" y="3316288"/>
            <a:ext cx="1791323"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Key         Values</a:t>
            </a:r>
            <a:endParaRPr lang="en-US" sz="1600">
              <a:solidFill>
                <a:srgbClr val="FFCC00"/>
              </a:solidFill>
            </a:endParaRPr>
          </a:p>
        </p:txBody>
      </p:sp>
      <p:sp>
        <p:nvSpPr>
          <p:cNvPr id="28678" name="Line 10"/>
          <p:cNvSpPr>
            <a:spLocks noChangeShapeType="1"/>
          </p:cNvSpPr>
          <p:nvPr/>
        </p:nvSpPr>
        <p:spPr bwMode="auto">
          <a:xfrm>
            <a:off x="5470525" y="3787776"/>
            <a:ext cx="0" cy="1603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9" name="Rectangle 11"/>
          <p:cNvSpPr>
            <a:spLocks noChangeArrowheads="1"/>
          </p:cNvSpPr>
          <p:nvPr/>
        </p:nvSpPr>
        <p:spPr bwMode="auto">
          <a:xfrm>
            <a:off x="4694239" y="3790951"/>
            <a:ext cx="2479675" cy="15859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127</a:t>
            </a:fld>
            <a:endParaRPr lang="en-US" dirty="0">
              <a:solidFill>
                <a:srgbClr val="464653"/>
              </a:solidFill>
            </a:endParaRPr>
          </a:p>
        </p:txBody>
      </p:sp>
    </p:spTree>
    <p:extLst>
      <p:ext uri="{BB962C8B-B14F-4D97-AF65-F5344CB8AC3E}">
        <p14:creationId xmlns:p14="http://schemas.microsoft.com/office/powerpoint/2010/main" val="380781963"/>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7116764" y="2312988"/>
            <a:ext cx="2833687" cy="2455862"/>
            <a:chOff x="2851" y="1442"/>
            <a:chExt cx="1266" cy="1547"/>
          </a:xfrm>
        </p:grpSpPr>
        <p:sp>
          <p:nvSpPr>
            <p:cNvPr id="29719" name="Rectangle 3"/>
            <p:cNvSpPr>
              <a:spLocks noChangeArrowheads="1"/>
            </p:cNvSpPr>
            <p:nvPr/>
          </p:nvSpPr>
          <p:spPr bwMode="blackWhite">
            <a:xfrm>
              <a:off x="2858" y="1442"/>
              <a:ext cx="1255" cy="154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20" name="Line 4"/>
            <p:cNvSpPr>
              <a:spLocks noChangeShapeType="1"/>
            </p:cNvSpPr>
            <p:nvPr/>
          </p:nvSpPr>
          <p:spPr bwMode="blackWhite">
            <a:xfrm>
              <a:off x="2854" y="1830"/>
              <a:ext cx="12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1" name="Line 5"/>
            <p:cNvSpPr>
              <a:spLocks noChangeShapeType="1"/>
            </p:cNvSpPr>
            <p:nvPr/>
          </p:nvSpPr>
          <p:spPr bwMode="blackWhite">
            <a:xfrm>
              <a:off x="2856" y="2037"/>
              <a:ext cx="126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2" name="Line 6"/>
            <p:cNvSpPr>
              <a:spLocks noChangeShapeType="1"/>
            </p:cNvSpPr>
            <p:nvPr/>
          </p:nvSpPr>
          <p:spPr bwMode="blackWhite">
            <a:xfrm>
              <a:off x="2851" y="2257"/>
              <a:ext cx="126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3" name="Line 7"/>
            <p:cNvSpPr>
              <a:spLocks noChangeShapeType="1"/>
            </p:cNvSpPr>
            <p:nvPr/>
          </p:nvSpPr>
          <p:spPr bwMode="blackWhite">
            <a:xfrm>
              <a:off x="2853" y="2516"/>
              <a:ext cx="126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sp>
        <p:nvSpPr>
          <p:cNvPr id="29699" name="Line 8"/>
          <p:cNvSpPr>
            <a:spLocks noChangeShapeType="1"/>
          </p:cNvSpPr>
          <p:nvPr/>
        </p:nvSpPr>
        <p:spPr bwMode="auto">
          <a:xfrm>
            <a:off x="7718425" y="2306638"/>
            <a:ext cx="1588" cy="24765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0" name="Line 9"/>
          <p:cNvSpPr>
            <a:spLocks noChangeShapeType="1"/>
          </p:cNvSpPr>
          <p:nvPr/>
        </p:nvSpPr>
        <p:spPr bwMode="auto">
          <a:xfrm>
            <a:off x="8904289" y="2306638"/>
            <a:ext cx="1587" cy="24765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1" name="Rectangle 10"/>
          <p:cNvSpPr>
            <a:spLocks noGrp="1" noChangeArrowheads="1"/>
          </p:cNvSpPr>
          <p:nvPr>
            <p:ph type="title"/>
          </p:nvPr>
        </p:nvSpPr>
        <p:spPr>
          <a:noFill/>
        </p:spPr>
        <p:txBody>
          <a:bodyPr vert="horz" lIns="92075" tIns="46038" rIns="92075" bIns="46038" rtlCol="0" anchor="ctr">
            <a:normAutofit/>
          </a:bodyPr>
          <a:lstStyle/>
          <a:p>
            <a:pPr eaLnBrk="1" hangingPunct="1"/>
            <a:r>
              <a:rPr lang="en-US"/>
              <a:t>Associative Array Structure</a:t>
            </a:r>
          </a:p>
        </p:txBody>
      </p:sp>
      <p:sp>
        <p:nvSpPr>
          <p:cNvPr id="29702" name="Rectangle 11"/>
          <p:cNvSpPr>
            <a:spLocks noChangeArrowheads="1"/>
          </p:cNvSpPr>
          <p:nvPr/>
        </p:nvSpPr>
        <p:spPr bwMode="blackWhite">
          <a:xfrm>
            <a:off x="2844800" y="2287589"/>
            <a:ext cx="927100" cy="245268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03" name="Line 12"/>
          <p:cNvSpPr>
            <a:spLocks noChangeShapeType="1"/>
          </p:cNvSpPr>
          <p:nvPr/>
        </p:nvSpPr>
        <p:spPr bwMode="auto">
          <a:xfrm>
            <a:off x="2846388" y="2908300"/>
            <a:ext cx="93186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4" name="Line 13"/>
          <p:cNvSpPr>
            <a:spLocks noChangeShapeType="1"/>
          </p:cNvSpPr>
          <p:nvPr/>
        </p:nvSpPr>
        <p:spPr bwMode="auto">
          <a:xfrm>
            <a:off x="2841625" y="3568700"/>
            <a:ext cx="927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5" name="Line 14"/>
          <p:cNvSpPr>
            <a:spLocks noChangeShapeType="1"/>
          </p:cNvSpPr>
          <p:nvPr/>
        </p:nvSpPr>
        <p:spPr bwMode="auto">
          <a:xfrm>
            <a:off x="2844801" y="3933825"/>
            <a:ext cx="931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nvGrpSpPr>
          <p:cNvPr id="29706" name="Group 15"/>
          <p:cNvGrpSpPr>
            <a:grpSpLocks/>
          </p:cNvGrpSpPr>
          <p:nvPr/>
        </p:nvGrpSpPr>
        <p:grpSpPr bwMode="auto">
          <a:xfrm>
            <a:off x="5099050" y="2303463"/>
            <a:ext cx="1220788" cy="2455862"/>
            <a:chOff x="2851" y="1442"/>
            <a:chExt cx="1266" cy="1547"/>
          </a:xfrm>
        </p:grpSpPr>
        <p:sp>
          <p:nvSpPr>
            <p:cNvPr id="29714" name="Rectangle 16"/>
            <p:cNvSpPr>
              <a:spLocks noChangeArrowheads="1"/>
            </p:cNvSpPr>
            <p:nvPr/>
          </p:nvSpPr>
          <p:spPr bwMode="blackWhite">
            <a:xfrm>
              <a:off x="2858" y="1442"/>
              <a:ext cx="1255" cy="154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15" name="Line 17"/>
            <p:cNvSpPr>
              <a:spLocks noChangeShapeType="1"/>
            </p:cNvSpPr>
            <p:nvPr/>
          </p:nvSpPr>
          <p:spPr bwMode="blackWhite">
            <a:xfrm>
              <a:off x="2854" y="1830"/>
              <a:ext cx="12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6" name="Line 18"/>
            <p:cNvSpPr>
              <a:spLocks noChangeShapeType="1"/>
            </p:cNvSpPr>
            <p:nvPr/>
          </p:nvSpPr>
          <p:spPr bwMode="blackWhite">
            <a:xfrm>
              <a:off x="2856" y="2037"/>
              <a:ext cx="126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7" name="Line 19"/>
            <p:cNvSpPr>
              <a:spLocks noChangeShapeType="1"/>
            </p:cNvSpPr>
            <p:nvPr/>
          </p:nvSpPr>
          <p:spPr bwMode="blackWhite">
            <a:xfrm>
              <a:off x="2851" y="2257"/>
              <a:ext cx="126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8" name="Line 20"/>
            <p:cNvSpPr>
              <a:spLocks noChangeShapeType="1"/>
            </p:cNvSpPr>
            <p:nvPr/>
          </p:nvSpPr>
          <p:spPr bwMode="blackWhite">
            <a:xfrm>
              <a:off x="2853" y="2516"/>
              <a:ext cx="126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sp>
        <p:nvSpPr>
          <p:cNvPr id="29707" name="Line 21"/>
          <p:cNvSpPr>
            <a:spLocks noChangeShapeType="1"/>
          </p:cNvSpPr>
          <p:nvPr/>
        </p:nvSpPr>
        <p:spPr bwMode="auto">
          <a:xfrm>
            <a:off x="2833688" y="3228975"/>
            <a:ext cx="95091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8" name="Rectangle 22"/>
          <p:cNvSpPr>
            <a:spLocks noChangeArrowheads="1"/>
          </p:cNvSpPr>
          <p:nvPr/>
        </p:nvSpPr>
        <p:spPr bwMode="auto">
          <a:xfrm>
            <a:off x="1849438" y="1619251"/>
            <a:ext cx="8382000"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20000"/>
              </a:spcBef>
              <a:buClr>
                <a:srgbClr val="000000"/>
              </a:buClr>
              <a:tabLst>
                <a:tab pos="1376363" algn="ctr"/>
                <a:tab pos="3662363" algn="ctr"/>
              </a:tabLst>
            </a:pPr>
            <a:r>
              <a:rPr lang="en-US">
                <a:solidFill>
                  <a:prstClr val="black"/>
                </a:solidFill>
              </a:rPr>
              <a:t>	Unique key	                                   ---- Values column ----</a:t>
            </a:r>
          </a:p>
          <a:p>
            <a:pPr>
              <a:spcBef>
                <a:spcPct val="20000"/>
              </a:spcBef>
              <a:buClr>
                <a:srgbClr val="000000"/>
              </a:buClr>
              <a:tabLst>
                <a:tab pos="1376363" algn="ctr"/>
                <a:tab pos="3662363" algn="ctr"/>
              </a:tabLst>
            </a:pPr>
            <a:r>
              <a:rPr lang="en-US">
                <a:solidFill>
                  <a:prstClr val="black"/>
                </a:solidFill>
              </a:rPr>
              <a:t>               column</a:t>
            </a:r>
          </a:p>
          <a:p>
            <a:pPr>
              <a:spcBef>
                <a:spcPct val="20000"/>
              </a:spcBef>
              <a:buClr>
                <a:srgbClr val="000000"/>
              </a:buClr>
              <a:tabLst>
                <a:tab pos="1376363" algn="ctr"/>
                <a:tab pos="3662363" algn="ctr"/>
              </a:tabLst>
            </a:pPr>
            <a:r>
              <a:rPr lang="en-US">
                <a:solidFill>
                  <a:srgbClr val="FFFF00"/>
                </a:solidFill>
              </a:rPr>
              <a:t>	</a:t>
            </a:r>
            <a:r>
              <a:rPr lang="en-US">
                <a:solidFill>
                  <a:srgbClr val="000000"/>
                </a:solidFill>
              </a:rPr>
              <a:t>...</a:t>
            </a:r>
            <a:r>
              <a:rPr lang="en-US">
                <a:solidFill>
                  <a:srgbClr val="FFFF00"/>
                </a:solidFill>
              </a:rPr>
              <a:t>	                             </a:t>
            </a:r>
            <a:r>
              <a:rPr lang="en-US">
                <a:solidFill>
                  <a:srgbClr val="000000"/>
                </a:solidFill>
              </a:rPr>
              <a:t>...            </a:t>
            </a:r>
            <a:r>
              <a:rPr lang="en-US">
                <a:solidFill>
                  <a:srgbClr val="9FB8CD"/>
                </a:solidFill>
              </a:rPr>
              <a:t>&lt;or&gt;</a:t>
            </a:r>
            <a:r>
              <a:rPr lang="en-US">
                <a:solidFill>
                  <a:srgbClr val="000000"/>
                </a:solidFill>
              </a:rPr>
              <a:t>      ...</a:t>
            </a:r>
          </a:p>
          <a:p>
            <a:pPr>
              <a:spcBef>
                <a:spcPct val="20000"/>
              </a:spcBef>
              <a:buClr>
                <a:srgbClr val="000000"/>
              </a:buClr>
              <a:tabLst>
                <a:tab pos="1376363" algn="ctr"/>
                <a:tab pos="3662363" algn="ctr"/>
              </a:tabLst>
            </a:pPr>
            <a:endParaRPr lang="en-US">
              <a:solidFill>
                <a:srgbClr val="000000"/>
              </a:solidFill>
            </a:endParaRPr>
          </a:p>
          <a:p>
            <a:pPr>
              <a:spcBef>
                <a:spcPct val="20000"/>
              </a:spcBef>
              <a:buClr>
                <a:srgbClr val="000000"/>
              </a:buClr>
              <a:tabLst>
                <a:tab pos="1376363" algn="ctr"/>
                <a:tab pos="3662363" algn="ctr"/>
              </a:tabLst>
            </a:pPr>
            <a:r>
              <a:rPr lang="en-US">
                <a:solidFill>
                  <a:srgbClr val="000000"/>
                </a:solidFill>
              </a:rPr>
              <a:t>	1	                               Jones                   110    ADMIN      Jones</a:t>
            </a:r>
          </a:p>
          <a:p>
            <a:pPr>
              <a:spcBef>
                <a:spcPct val="20000"/>
              </a:spcBef>
              <a:buClr>
                <a:srgbClr val="000000"/>
              </a:buClr>
              <a:tabLst>
                <a:tab pos="1376363" algn="ctr"/>
                <a:tab pos="3662363" algn="ctr"/>
              </a:tabLst>
            </a:pPr>
            <a:r>
              <a:rPr lang="en-US">
                <a:solidFill>
                  <a:srgbClr val="000000"/>
                </a:solidFill>
              </a:rPr>
              <a:t>	5	                               Smith                   103    ADMIN       Smith</a:t>
            </a:r>
            <a:endParaRPr lang="en-US">
              <a:solidFill>
                <a:srgbClr val="9FB8CD"/>
              </a:solidFill>
            </a:endParaRPr>
          </a:p>
          <a:p>
            <a:pPr>
              <a:spcBef>
                <a:spcPct val="20000"/>
              </a:spcBef>
              <a:buClr>
                <a:srgbClr val="000000"/>
              </a:buClr>
              <a:tabLst>
                <a:tab pos="1376363" algn="ctr"/>
                <a:tab pos="3662363" algn="ctr"/>
              </a:tabLst>
            </a:pPr>
            <a:r>
              <a:rPr lang="en-US">
                <a:solidFill>
                  <a:srgbClr val="000000"/>
                </a:solidFill>
              </a:rPr>
              <a:t>	3	                              Maduro                 176    IT_PROG   Maduro</a:t>
            </a:r>
          </a:p>
          <a:p>
            <a:pPr>
              <a:spcBef>
                <a:spcPct val="20000"/>
              </a:spcBef>
              <a:buClr>
                <a:srgbClr val="000000"/>
              </a:buClr>
              <a:tabLst>
                <a:tab pos="1376363" algn="ctr"/>
                <a:tab pos="3662363" algn="ctr"/>
              </a:tabLst>
            </a:pPr>
            <a:endParaRPr lang="en-US">
              <a:solidFill>
                <a:srgbClr val="000000"/>
              </a:solidFill>
            </a:endParaRPr>
          </a:p>
          <a:p>
            <a:pPr>
              <a:spcBef>
                <a:spcPct val="20000"/>
              </a:spcBef>
              <a:buClr>
                <a:srgbClr val="000000"/>
              </a:buClr>
              <a:tabLst>
                <a:tab pos="1376363" algn="ctr"/>
                <a:tab pos="3662363" algn="ctr"/>
              </a:tabLst>
            </a:pPr>
            <a:r>
              <a:rPr lang="en-US">
                <a:solidFill>
                  <a:srgbClr val="000000"/>
                </a:solidFill>
              </a:rPr>
              <a:t>	...	                             ...                       ...</a:t>
            </a:r>
          </a:p>
          <a:p>
            <a:pPr>
              <a:spcBef>
                <a:spcPct val="20000"/>
              </a:spcBef>
              <a:buClr>
                <a:srgbClr val="000000"/>
              </a:buClr>
              <a:tabLst>
                <a:tab pos="1376363" algn="ctr"/>
                <a:tab pos="3662363" algn="ctr"/>
              </a:tabLst>
            </a:pPr>
            <a:r>
              <a:rPr lang="en-US">
                <a:solidFill>
                  <a:srgbClr val="FFFF00"/>
                </a:solidFill>
              </a:rPr>
              <a:t> </a:t>
            </a:r>
          </a:p>
          <a:p>
            <a:pPr>
              <a:spcBef>
                <a:spcPct val="20000"/>
              </a:spcBef>
              <a:buClr>
                <a:srgbClr val="000000"/>
              </a:buClr>
              <a:tabLst>
                <a:tab pos="1376363" algn="ctr"/>
                <a:tab pos="3662363" algn="ctr"/>
              </a:tabLst>
            </a:pPr>
            <a:r>
              <a:rPr lang="en-US">
                <a:solidFill>
                  <a:srgbClr val="FFFF00"/>
                </a:solidFill>
              </a:rPr>
              <a:t>	</a:t>
            </a:r>
            <a:r>
              <a:rPr lang="en-US">
                <a:solidFill>
                  <a:prstClr val="black"/>
                </a:solidFill>
                <a:latin typeface="Courier New" pitchFamily="49" charset="0"/>
              </a:rPr>
              <a:t>PLS_INTEGER</a:t>
            </a:r>
            <a:r>
              <a:rPr lang="en-US">
                <a:solidFill>
                  <a:prstClr val="black"/>
                </a:solidFill>
              </a:rPr>
              <a:t>	                    Scalar                              Record</a:t>
            </a:r>
          </a:p>
        </p:txBody>
      </p:sp>
      <p:sp>
        <p:nvSpPr>
          <p:cNvPr id="29709" name="Freeform 23"/>
          <p:cNvSpPr>
            <a:spLocks/>
          </p:cNvSpPr>
          <p:nvPr/>
        </p:nvSpPr>
        <p:spPr bwMode="auto">
          <a:xfrm>
            <a:off x="5091114" y="2032000"/>
            <a:ext cx="4848225" cy="152400"/>
          </a:xfrm>
          <a:custGeom>
            <a:avLst/>
            <a:gdLst>
              <a:gd name="T0" fmla="*/ 0 w 3054"/>
              <a:gd name="T1" fmla="*/ 2147483647 h 96"/>
              <a:gd name="T2" fmla="*/ 0 w 3054"/>
              <a:gd name="T3" fmla="*/ 0 h 96"/>
              <a:gd name="T4" fmla="*/ 2147483647 w 3054"/>
              <a:gd name="T5" fmla="*/ 0 h 96"/>
              <a:gd name="T6" fmla="*/ 2147483647 w 3054"/>
              <a:gd name="T7" fmla="*/ 2147483647 h 96"/>
              <a:gd name="T8" fmla="*/ 0 60000 65536"/>
              <a:gd name="T9" fmla="*/ 0 60000 65536"/>
              <a:gd name="T10" fmla="*/ 0 60000 65536"/>
              <a:gd name="T11" fmla="*/ 0 60000 65536"/>
              <a:gd name="T12" fmla="*/ 0 w 3054"/>
              <a:gd name="T13" fmla="*/ 0 h 96"/>
              <a:gd name="T14" fmla="*/ 3054 w 3054"/>
              <a:gd name="T15" fmla="*/ 96 h 96"/>
            </a:gdLst>
            <a:ahLst/>
            <a:cxnLst>
              <a:cxn ang="T8">
                <a:pos x="T0" y="T1"/>
              </a:cxn>
              <a:cxn ang="T9">
                <a:pos x="T2" y="T3"/>
              </a:cxn>
              <a:cxn ang="T10">
                <a:pos x="T4" y="T5"/>
              </a:cxn>
              <a:cxn ang="T11">
                <a:pos x="T6" y="T7"/>
              </a:cxn>
            </a:cxnLst>
            <a:rect l="T12" t="T13" r="T14" b="T15"/>
            <a:pathLst>
              <a:path w="3054" h="96">
                <a:moveTo>
                  <a:pt x="0" y="91"/>
                </a:moveTo>
                <a:lnTo>
                  <a:pt x="0" y="0"/>
                </a:lnTo>
                <a:lnTo>
                  <a:pt x="3054" y="0"/>
                </a:lnTo>
                <a:lnTo>
                  <a:pt x="3054" y="96"/>
                </a:lnTo>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3566" name="Oval 24"/>
          <p:cNvSpPr>
            <a:spLocks noChangeArrowheads="1"/>
          </p:cNvSpPr>
          <p:nvPr/>
        </p:nvSpPr>
        <p:spPr bwMode="blackWhite">
          <a:xfrm>
            <a:off x="3119439" y="1252539"/>
            <a:ext cx="414337" cy="44132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1</a:t>
            </a:r>
          </a:p>
        </p:txBody>
      </p:sp>
      <p:sp>
        <p:nvSpPr>
          <p:cNvPr id="23567" name="Oval 24"/>
          <p:cNvSpPr>
            <a:spLocks noChangeArrowheads="1"/>
          </p:cNvSpPr>
          <p:nvPr/>
        </p:nvSpPr>
        <p:spPr bwMode="blackWhite">
          <a:xfrm>
            <a:off x="7053264" y="12668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128</a:t>
            </a:fld>
            <a:endParaRPr lang="en-US">
              <a:solidFill>
                <a:srgbClr val="464653"/>
              </a:solidFill>
            </a:endParaRPr>
          </a:p>
        </p:txBody>
      </p:sp>
    </p:spTree>
    <p:extLst>
      <p:ext uri="{BB962C8B-B14F-4D97-AF65-F5344CB8AC3E}">
        <p14:creationId xmlns:p14="http://schemas.microsoft.com/office/powerpoint/2010/main" val="381893388"/>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Steps to Create an Associative Array</a:t>
            </a:r>
          </a:p>
        </p:txBody>
      </p:sp>
      <p:sp>
        <p:nvSpPr>
          <p:cNvPr id="3072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spcBef>
                <a:spcPct val="0"/>
              </a:spcBef>
              <a:buNone/>
            </a:pPr>
            <a:r>
              <a:rPr lang="en-US">
                <a:latin typeface="Arial" pitchFamily="34" charset="0"/>
              </a:rPr>
              <a:t>Example:</a:t>
            </a:r>
          </a:p>
        </p:txBody>
      </p:sp>
      <p:sp>
        <p:nvSpPr>
          <p:cNvPr id="24580" name="Rectangle 4"/>
          <p:cNvSpPr>
            <a:spLocks noChangeArrowheads="1"/>
          </p:cNvSpPr>
          <p:nvPr/>
        </p:nvSpPr>
        <p:spPr bwMode="blackGray">
          <a:xfrm>
            <a:off x="2424114" y="1939926"/>
            <a:ext cx="7634287" cy="20431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lvl="1" eaLnBrk="0" hangingPunct="0">
              <a:lnSpc>
                <a:spcPct val="65000"/>
              </a:lnSpc>
              <a:spcBef>
                <a:spcPct val="40000"/>
              </a:spcBef>
              <a:defRPr/>
            </a:pPr>
            <a:r>
              <a:rPr lang="en-US" dirty="0">
                <a:solidFill>
                  <a:srgbClr val="000000"/>
                </a:solidFill>
                <a:latin typeface="Courier New" pitchFamily="49" charset="0"/>
              </a:rPr>
              <a:t>TYPE </a:t>
            </a:r>
            <a:r>
              <a:rPr lang="en-US" dirty="0" err="1">
                <a:solidFill>
                  <a:srgbClr val="000000"/>
                </a:solidFill>
                <a:latin typeface="Courier New" pitchFamily="49" charset="0"/>
              </a:rPr>
              <a:t>type_name</a:t>
            </a:r>
            <a:r>
              <a:rPr lang="en-US" dirty="0">
                <a:solidFill>
                  <a:srgbClr val="000000"/>
                </a:solidFill>
                <a:latin typeface="Courier New" pitchFamily="49" charset="0"/>
              </a:rPr>
              <a:t> IS TABLE OF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column_type</a:t>
            </a:r>
            <a:r>
              <a:rPr lang="en-US" dirty="0">
                <a:solidFill>
                  <a:srgbClr val="000000"/>
                </a:solidFill>
                <a:latin typeface="Courier New" pitchFamily="49" charset="0"/>
              </a:rPr>
              <a:t> [NOT NULL] | </a:t>
            </a:r>
            <a:r>
              <a:rPr lang="en-US" dirty="0" err="1">
                <a:solidFill>
                  <a:srgbClr val="000000"/>
                </a:solidFill>
                <a:latin typeface="Courier New" pitchFamily="49" charset="0"/>
              </a:rPr>
              <a:t>variable%TYPE</a:t>
            </a:r>
            <a:r>
              <a:rPr lang="en-US" dirty="0">
                <a:solidFill>
                  <a:srgbClr val="000000"/>
                </a:solidFill>
                <a:latin typeface="Courier New" pitchFamily="49" charset="0"/>
              </a:rPr>
              <a:t> [NOT NULL]</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table.column%TYPE</a:t>
            </a:r>
            <a:r>
              <a:rPr lang="en-US" dirty="0">
                <a:solidFill>
                  <a:srgbClr val="000000"/>
                </a:solidFill>
                <a:latin typeface="Courier New" pitchFamily="49" charset="0"/>
              </a:rPr>
              <a:t> [NOT NULL]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table%ROWTYPE</a:t>
            </a:r>
            <a:r>
              <a:rPr lang="en-US" dirty="0">
                <a:solidFill>
                  <a:srgbClr val="000000"/>
                </a:solidFill>
                <a:latin typeface="Courier New" pitchFamily="49" charset="0"/>
              </a:rPr>
              <a:t> }</a:t>
            </a:r>
          </a:p>
          <a:p>
            <a:pPr lvl="1" eaLnBrk="0" hangingPunct="0">
              <a:lnSpc>
                <a:spcPct val="65000"/>
              </a:lnSpc>
              <a:spcBef>
                <a:spcPct val="40000"/>
              </a:spcBef>
              <a:defRPr/>
            </a:pPr>
            <a:r>
              <a:rPr lang="en-US" dirty="0">
                <a:solidFill>
                  <a:srgbClr val="000000"/>
                </a:solidFill>
                <a:latin typeface="Courier New" pitchFamily="49" charset="0"/>
              </a:rPr>
              <a:t>INDEX BY { PLS_INTEGER | BINARY_INTEGER</a:t>
            </a:r>
          </a:p>
          <a:p>
            <a:pPr lvl="1" eaLnBrk="0" hangingPunct="0">
              <a:lnSpc>
                <a:spcPct val="65000"/>
              </a:lnSpc>
              <a:spcBef>
                <a:spcPct val="40000"/>
              </a:spcBef>
              <a:defRPr/>
            </a:pPr>
            <a:r>
              <a:rPr lang="en-US" dirty="0">
                <a:solidFill>
                  <a:srgbClr val="000000"/>
                </a:solidFill>
                <a:latin typeface="Courier New" pitchFamily="49" charset="0"/>
              </a:rPr>
              <a:t>| VARCHAR2(&lt;size&gt;) } ;</a:t>
            </a:r>
          </a:p>
          <a:p>
            <a:pPr lvl="1" eaLnBrk="0" hangingPunct="0">
              <a:lnSpc>
                <a:spcPct val="65000"/>
              </a:lnSpc>
              <a:spcBef>
                <a:spcPct val="40000"/>
              </a:spcBef>
              <a:defRPr/>
            </a:pPr>
            <a:r>
              <a:rPr lang="en-US" dirty="0">
                <a:solidFill>
                  <a:srgbClr val="000000"/>
                </a:solidFill>
                <a:latin typeface="Courier New" pitchFamily="49" charset="0"/>
              </a:rPr>
              <a:t>identifier	 </a:t>
            </a:r>
            <a:r>
              <a:rPr lang="en-US" dirty="0" err="1">
                <a:solidFill>
                  <a:srgbClr val="000000"/>
                </a:solidFill>
                <a:latin typeface="Courier New" pitchFamily="49" charset="0"/>
              </a:rPr>
              <a:t>type_name</a:t>
            </a:r>
            <a:r>
              <a:rPr lang="en-US" dirty="0">
                <a:solidFill>
                  <a:srgbClr val="000000"/>
                </a:solidFill>
                <a:latin typeface="Courier New" pitchFamily="49" charset="0"/>
              </a:rPr>
              <a:t>;</a:t>
            </a:r>
          </a:p>
        </p:txBody>
      </p:sp>
      <p:sp>
        <p:nvSpPr>
          <p:cNvPr id="24581" name="Rectangle 5"/>
          <p:cNvSpPr>
            <a:spLocks noChangeArrowheads="1"/>
          </p:cNvSpPr>
          <p:nvPr/>
        </p:nvSpPr>
        <p:spPr bwMode="blackGray">
          <a:xfrm>
            <a:off x="2486025" y="4595813"/>
            <a:ext cx="7558088" cy="1625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lvl="1" eaLnBrk="0" hangingPunct="0">
              <a:lnSpc>
                <a:spcPct val="65000"/>
              </a:lnSpc>
              <a:spcBef>
                <a:spcPct val="40000"/>
              </a:spcBef>
              <a:defRPr/>
            </a:pPr>
            <a:r>
              <a:rPr lang="en-US" dirty="0">
                <a:solidFill>
                  <a:srgbClr val="000000"/>
                </a:solidFill>
                <a:latin typeface="Courier New" pitchFamily="49" charset="0"/>
              </a:rPr>
              <a:t>...</a:t>
            </a:r>
            <a:endParaRPr lang="en-US" i="1" dirty="0">
              <a:solidFill>
                <a:srgbClr val="000000"/>
              </a:solidFill>
              <a:latin typeface="Courier New" pitchFamily="49" charset="0"/>
            </a:endParaRPr>
          </a:p>
          <a:p>
            <a:pPr lvl="1" eaLnBrk="0" hangingPunct="0">
              <a:lnSpc>
                <a:spcPct val="65000"/>
              </a:lnSpc>
              <a:spcBef>
                <a:spcPct val="40000"/>
              </a:spcBef>
              <a:defRPr/>
            </a:pPr>
            <a:r>
              <a:rPr lang="en-US" dirty="0">
                <a:solidFill>
                  <a:srgbClr val="000000"/>
                </a:solidFill>
                <a:latin typeface="Courier New" pitchFamily="49" charset="0"/>
              </a:rPr>
              <a:t>TYPE </a:t>
            </a:r>
            <a:r>
              <a:rPr lang="en-US" dirty="0" err="1">
                <a:solidFill>
                  <a:srgbClr val="000000"/>
                </a:solidFill>
                <a:latin typeface="Courier New" pitchFamily="49" charset="0"/>
              </a:rPr>
              <a:t>ename_table_type</a:t>
            </a:r>
            <a:r>
              <a:rPr lang="en-US" i="1" dirty="0">
                <a:solidFill>
                  <a:srgbClr val="000000"/>
                </a:solidFill>
                <a:latin typeface="Courier New" pitchFamily="49" charset="0"/>
              </a:rPr>
              <a:t> </a:t>
            </a:r>
            <a:r>
              <a:rPr lang="en-US" dirty="0">
                <a:solidFill>
                  <a:srgbClr val="000000"/>
                </a:solidFill>
                <a:latin typeface="Courier New" pitchFamily="49" charset="0"/>
              </a:rPr>
              <a:t>IS TABLE OF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endParaRPr lang="en-US" dirty="0">
              <a:solidFill>
                <a:srgbClr val="000000"/>
              </a:solidFill>
              <a:latin typeface="Courier New" pitchFamily="49" charset="0"/>
            </a:endParaRPr>
          </a:p>
          <a:p>
            <a:pPr lvl="1" eaLnBrk="0" hangingPunct="0">
              <a:lnSpc>
                <a:spcPct val="65000"/>
              </a:lnSpc>
              <a:spcBef>
                <a:spcPct val="40000"/>
              </a:spcBef>
              <a:defRPr/>
            </a:pPr>
            <a:r>
              <a:rPr lang="en-US" dirty="0">
                <a:solidFill>
                  <a:srgbClr val="000000"/>
                </a:solidFill>
                <a:latin typeface="Courier New" pitchFamily="49" charset="0"/>
              </a:rPr>
              <a:t> INDEX BY PLS_INTEGER;</a:t>
            </a:r>
            <a:br>
              <a:rPr lang="en-US" dirty="0">
                <a:solidFill>
                  <a:srgbClr val="000000"/>
                </a:solidFill>
                <a:latin typeface="Courier New" pitchFamily="49" charset="0"/>
              </a:rPr>
            </a:br>
            <a:r>
              <a:rPr lang="en-US" dirty="0">
                <a:solidFill>
                  <a:srgbClr val="000000"/>
                </a:solidFill>
                <a:latin typeface="Courier New" pitchFamily="49" charset="0"/>
              </a:rPr>
              <a:t> ... </a:t>
            </a:r>
          </a:p>
          <a:p>
            <a:pPr lvl="1" eaLnBrk="0" hangingPunct="0">
              <a:lnSpc>
                <a:spcPct val="65000"/>
              </a:lnSpc>
              <a:spcBef>
                <a:spcPct val="40000"/>
              </a:spcBef>
              <a:defRPr/>
            </a:pPr>
            <a:r>
              <a:rPr lang="en-US" dirty="0" err="1">
                <a:solidFill>
                  <a:srgbClr val="000000"/>
                </a:solidFill>
                <a:latin typeface="Courier New" pitchFamily="49" charset="0"/>
              </a:rPr>
              <a:t>ename_table</a:t>
            </a:r>
            <a:r>
              <a:rPr lang="en-US" dirty="0">
                <a:solidFill>
                  <a:srgbClr val="000000"/>
                </a:solidFill>
                <a:latin typeface="Courier New" pitchFamily="49" charset="0"/>
              </a:rPr>
              <a:t> </a:t>
            </a:r>
            <a:r>
              <a:rPr lang="en-US" dirty="0" err="1">
                <a:solidFill>
                  <a:srgbClr val="000000"/>
                </a:solidFill>
                <a:latin typeface="Courier New" pitchFamily="49" charset="0"/>
              </a:rPr>
              <a:t>ename_table_type</a:t>
            </a:r>
            <a:r>
              <a:rPr lang="en-US" dirty="0">
                <a:solidFill>
                  <a:srgbClr val="000000"/>
                </a:solidFill>
                <a:latin typeface="Courier New" pitchFamily="49" charset="0"/>
              </a:rPr>
              <a:t>;</a:t>
            </a:r>
          </a:p>
        </p:txBody>
      </p:sp>
      <p:sp>
        <p:nvSpPr>
          <p:cNvPr id="30726" name="Freeform 10"/>
          <p:cNvSpPr>
            <a:spLocks/>
          </p:cNvSpPr>
          <p:nvPr/>
        </p:nvSpPr>
        <p:spPr bwMode="auto">
          <a:xfrm>
            <a:off x="2173289" y="2119313"/>
            <a:ext cx="827087" cy="2895600"/>
          </a:xfrm>
          <a:custGeom>
            <a:avLst/>
            <a:gdLst>
              <a:gd name="T0" fmla="*/ 2147483647 w 384"/>
              <a:gd name="T1" fmla="*/ 0 h 1440"/>
              <a:gd name="T2" fmla="*/ 0 w 384"/>
              <a:gd name="T3" fmla="*/ 0 h 1440"/>
              <a:gd name="T4" fmla="*/ 0 w 384"/>
              <a:gd name="T5" fmla="*/ 2147483647 h 1440"/>
              <a:gd name="T6" fmla="*/ 2147483647 w 384"/>
              <a:gd name="T7" fmla="*/ 2147483647 h 1440"/>
              <a:gd name="T8" fmla="*/ 0 60000 65536"/>
              <a:gd name="T9" fmla="*/ 0 60000 65536"/>
              <a:gd name="T10" fmla="*/ 0 60000 65536"/>
              <a:gd name="T11" fmla="*/ 0 60000 65536"/>
              <a:gd name="T12" fmla="*/ 0 w 384"/>
              <a:gd name="T13" fmla="*/ 0 h 1440"/>
              <a:gd name="T14" fmla="*/ 384 w 384"/>
              <a:gd name="T15" fmla="*/ 1440 h 1440"/>
            </a:gdLst>
            <a:ahLst/>
            <a:cxnLst>
              <a:cxn ang="T8">
                <a:pos x="T0" y="T1"/>
              </a:cxn>
              <a:cxn ang="T9">
                <a:pos x="T2" y="T3"/>
              </a:cxn>
              <a:cxn ang="T10">
                <a:pos x="T4" y="T5"/>
              </a:cxn>
              <a:cxn ang="T11">
                <a:pos x="T6" y="T7"/>
              </a:cxn>
            </a:cxnLst>
            <a:rect l="T12" t="T13" r="T14" b="T15"/>
            <a:pathLst>
              <a:path w="384" h="1440">
                <a:moveTo>
                  <a:pt x="96" y="0"/>
                </a:moveTo>
                <a:lnTo>
                  <a:pt x="0" y="0"/>
                </a:lnTo>
                <a:lnTo>
                  <a:pt x="0" y="1440"/>
                </a:lnTo>
                <a:lnTo>
                  <a:pt x="384" y="1440"/>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7" name="Freeform 12"/>
          <p:cNvSpPr>
            <a:spLocks/>
          </p:cNvSpPr>
          <p:nvPr/>
        </p:nvSpPr>
        <p:spPr bwMode="auto">
          <a:xfrm>
            <a:off x="1958976" y="3744913"/>
            <a:ext cx="1044575" cy="2322512"/>
          </a:xfrm>
          <a:custGeom>
            <a:avLst/>
            <a:gdLst>
              <a:gd name="T0" fmla="*/ 2147483647 w 658"/>
              <a:gd name="T1" fmla="*/ 0 h 1527"/>
              <a:gd name="T2" fmla="*/ 0 w 658"/>
              <a:gd name="T3" fmla="*/ 0 h 1527"/>
              <a:gd name="T4" fmla="*/ 0 w 658"/>
              <a:gd name="T5" fmla="*/ 2147483647 h 1527"/>
              <a:gd name="T6" fmla="*/ 2147483647 w 658"/>
              <a:gd name="T7" fmla="*/ 2147483647 h 1527"/>
              <a:gd name="T8" fmla="*/ 0 60000 65536"/>
              <a:gd name="T9" fmla="*/ 0 60000 65536"/>
              <a:gd name="T10" fmla="*/ 0 60000 65536"/>
              <a:gd name="T11" fmla="*/ 0 60000 65536"/>
              <a:gd name="T12" fmla="*/ 0 w 658"/>
              <a:gd name="T13" fmla="*/ 0 h 1527"/>
              <a:gd name="T14" fmla="*/ 658 w 658"/>
              <a:gd name="T15" fmla="*/ 1527 h 1527"/>
            </a:gdLst>
            <a:ahLst/>
            <a:cxnLst>
              <a:cxn ang="T8">
                <a:pos x="T0" y="T1"/>
              </a:cxn>
              <a:cxn ang="T9">
                <a:pos x="T2" y="T3"/>
              </a:cxn>
              <a:cxn ang="T10">
                <a:pos x="T4" y="T5"/>
              </a:cxn>
              <a:cxn ang="T11">
                <a:pos x="T6" y="T7"/>
              </a:cxn>
            </a:cxnLst>
            <a:rect l="T12" t="T13" r="T14" b="T15"/>
            <a:pathLst>
              <a:path w="658" h="1527">
                <a:moveTo>
                  <a:pt x="292" y="0"/>
                </a:moveTo>
                <a:lnTo>
                  <a:pt x="0" y="0"/>
                </a:lnTo>
                <a:lnTo>
                  <a:pt x="0" y="1527"/>
                </a:lnTo>
                <a:lnTo>
                  <a:pt x="658" y="1527"/>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4584" name="Oval 24"/>
          <p:cNvSpPr>
            <a:spLocks noChangeArrowheads="1"/>
          </p:cNvSpPr>
          <p:nvPr/>
        </p:nvSpPr>
        <p:spPr bwMode="blackWhite">
          <a:xfrm>
            <a:off x="2335214" y="35480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4585" name="Oval 24"/>
          <p:cNvSpPr>
            <a:spLocks noChangeArrowheads="1"/>
          </p:cNvSpPr>
          <p:nvPr/>
        </p:nvSpPr>
        <p:spPr bwMode="blackWhite">
          <a:xfrm>
            <a:off x="2335214" y="19050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0730" name="Rectangle 13"/>
          <p:cNvSpPr>
            <a:spLocks noChangeArrowheads="1"/>
          </p:cNvSpPr>
          <p:nvPr/>
        </p:nvSpPr>
        <p:spPr bwMode="auto">
          <a:xfrm>
            <a:off x="3686176" y="4891088"/>
            <a:ext cx="2366963" cy="277812"/>
          </a:xfrm>
          <a:prstGeom prst="rect">
            <a:avLst/>
          </a:prstGeom>
          <a:noFill/>
          <a:ln w="28575">
            <a:solidFill>
              <a:schemeClr val="accent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31" name="Rectangle 14"/>
          <p:cNvSpPr>
            <a:spLocks noChangeArrowheads="1"/>
          </p:cNvSpPr>
          <p:nvPr/>
        </p:nvSpPr>
        <p:spPr bwMode="auto">
          <a:xfrm>
            <a:off x="4621214" y="5927725"/>
            <a:ext cx="2422525" cy="247650"/>
          </a:xfrm>
          <a:prstGeom prst="rect">
            <a:avLst/>
          </a:prstGeom>
          <a:noFill/>
          <a:ln w="28575">
            <a:solidFill>
              <a:schemeClr val="accent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129</a:t>
            </a:fld>
            <a:endParaRPr lang="en-US" dirty="0">
              <a:solidFill>
                <a:srgbClr val="464653"/>
              </a:solidFill>
            </a:endParaRPr>
          </a:p>
        </p:txBody>
      </p:sp>
    </p:spTree>
    <p:extLst>
      <p:ext uri="{BB962C8B-B14F-4D97-AF65-F5344CB8AC3E}">
        <p14:creationId xmlns:p14="http://schemas.microsoft.com/office/powerpoint/2010/main" val="121122369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2150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2150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1509"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1510" name="Rectangle 6"/>
          <p:cNvSpPr>
            <a:spLocks noGrp="1" noChangeArrowheads="1"/>
          </p:cNvSpPr>
          <p:nvPr>
            <p:ph type="title"/>
          </p:nvPr>
        </p:nvSpPr>
        <p:spPr/>
        <p:txBody>
          <a:bodyPr/>
          <a:lstStyle/>
          <a:p>
            <a:r>
              <a:rPr lang="en-US"/>
              <a:t>Benefits of PL/SQL</a:t>
            </a:r>
          </a:p>
        </p:txBody>
      </p:sp>
      <p:sp>
        <p:nvSpPr>
          <p:cNvPr id="21511" name="Rectangle 7"/>
          <p:cNvSpPr>
            <a:spLocks noGrp="1" noChangeArrowheads="1"/>
          </p:cNvSpPr>
          <p:nvPr>
            <p:ph sz="quarter" idx="1"/>
          </p:nvPr>
        </p:nvSpPr>
        <p:spPr>
          <a:xfrm>
            <a:off x="1981200" y="1219201"/>
            <a:ext cx="8229600" cy="4937125"/>
          </a:xfrm>
        </p:spPr>
        <p:txBody>
          <a:bodyPr/>
          <a:lstStyle/>
          <a:p>
            <a:pPr lvl="1">
              <a:buFont typeface="Courier New" pitchFamily="49" charset="0"/>
              <a:buChar char="o"/>
            </a:pPr>
            <a:r>
              <a:rPr lang="en-US"/>
              <a:t>Modularized program development</a:t>
            </a:r>
          </a:p>
          <a:p>
            <a:pPr lvl="1">
              <a:buFont typeface="Courier New" pitchFamily="49" charset="0"/>
              <a:buChar char="o"/>
            </a:pPr>
            <a:r>
              <a:rPr lang="en-US"/>
              <a:t>Integration with Oracle tools</a:t>
            </a:r>
          </a:p>
          <a:p>
            <a:pPr lvl="1">
              <a:buFont typeface="Courier New" pitchFamily="49" charset="0"/>
              <a:buChar char="o"/>
            </a:pPr>
            <a:r>
              <a:rPr lang="en-US"/>
              <a:t>Portability</a:t>
            </a:r>
          </a:p>
          <a:p>
            <a:pPr lvl="1">
              <a:buFont typeface="Courier New" pitchFamily="49" charset="0"/>
              <a:buChar char="o"/>
            </a:pPr>
            <a:r>
              <a:rPr lang="en-US"/>
              <a:t>Exception handling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13</a:t>
            </a:fld>
            <a:endParaRPr lang="en-US" dirty="0">
              <a:solidFill>
                <a:srgbClr val="464653"/>
              </a:solidFill>
            </a:endParaRPr>
          </a:p>
        </p:txBody>
      </p:sp>
    </p:spTree>
    <p:extLst>
      <p:ext uri="{BB962C8B-B14F-4D97-AF65-F5344CB8AC3E}">
        <p14:creationId xmlns:p14="http://schemas.microsoft.com/office/powerpoint/2010/main" val="1122395876"/>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vert="horz" lIns="92075" tIns="46038" rIns="92075" bIns="46038" rtlCol="0" anchor="ctr">
            <a:normAutofit/>
          </a:bodyPr>
          <a:lstStyle/>
          <a:p>
            <a:pPr>
              <a:defRPr/>
            </a:pPr>
            <a:r>
              <a:rPr lang="en-US" dirty="0"/>
              <a:t>Creating and Accessing Associative Arrays</a:t>
            </a:r>
          </a:p>
        </p:txBody>
      </p:sp>
      <p:sp>
        <p:nvSpPr>
          <p:cNvPr id="31747" name="Rectangle 3"/>
          <p:cNvSpPr>
            <a:spLocks noGrp="1" noChangeArrowheads="1"/>
          </p:cNvSpPr>
          <p:nvPr>
            <p:ph type="body" idx="4294967295"/>
          </p:nvPr>
        </p:nvSpPr>
        <p:spPr bwMode="blackGray">
          <a:xfrm>
            <a:off x="2755900" y="1204914"/>
            <a:ext cx="7912100" cy="4651375"/>
          </a:xfrm>
          <a:solidFill>
            <a:schemeClr val="accent1"/>
          </a:solidFill>
          <a:ln w="28575" cap="flat">
            <a:solidFill>
              <a:srgbClr val="000000"/>
            </a:solidFill>
            <a:miter lim="800000"/>
            <a:headEnd/>
            <a:tailEnd/>
          </a:ln>
        </p:spPr>
        <p:txBody>
          <a:bodyPr vert="horz" lIns="92075" tIns="46038" rIns="92075" bIns="46038" rtlCol="0">
            <a:normAutofit/>
          </a:bodyPr>
          <a:lstStyle/>
          <a:p>
            <a:pPr marL="0" indent="0">
              <a:lnSpc>
                <a:spcPct val="65000"/>
              </a:lnSpc>
              <a:spcBef>
                <a:spcPct val="40000"/>
              </a:spcBef>
            </a:pPr>
            <a:r>
              <a:rPr lang="en-US" sz="1600" b="1">
                <a:solidFill>
                  <a:srgbClr val="000000"/>
                </a:solidFill>
                <a:latin typeface="Courier New" pitchFamily="49" charset="0"/>
              </a:rPr>
              <a:t>...</a:t>
            </a:r>
          </a:p>
          <a:p>
            <a:pPr marL="0" indent="0">
              <a:lnSpc>
                <a:spcPct val="65000"/>
              </a:lnSpc>
              <a:spcBef>
                <a:spcPct val="40000"/>
              </a:spcBef>
            </a:pPr>
            <a:r>
              <a:rPr lang="en-US" sz="1600" b="1">
                <a:solidFill>
                  <a:srgbClr val="000000"/>
                </a:solidFill>
                <a:latin typeface="Courier New" pitchFamily="49" charset="0"/>
              </a:rPr>
              <a:t>DECLARE</a:t>
            </a:r>
          </a:p>
          <a:p>
            <a:pPr marL="0" indent="0">
              <a:lnSpc>
                <a:spcPct val="65000"/>
              </a:lnSpc>
              <a:spcBef>
                <a:spcPct val="40000"/>
              </a:spcBef>
            </a:pPr>
            <a:r>
              <a:rPr lang="en-US" sz="1600" b="1">
                <a:solidFill>
                  <a:srgbClr val="000000"/>
                </a:solidFill>
                <a:latin typeface="Courier New" pitchFamily="49" charset="0"/>
              </a:rPr>
              <a:t>  TYPE ename_table_type IS TABLE OF</a:t>
            </a:r>
          </a:p>
          <a:p>
            <a:pPr marL="0" indent="0">
              <a:lnSpc>
                <a:spcPct val="65000"/>
              </a:lnSpc>
              <a:spcBef>
                <a:spcPct val="40000"/>
              </a:spcBef>
            </a:pPr>
            <a:r>
              <a:rPr lang="en-US" sz="1600" b="1">
                <a:solidFill>
                  <a:srgbClr val="000000"/>
                </a:solidFill>
                <a:latin typeface="Courier New" pitchFamily="49" charset="0"/>
              </a:rPr>
              <a:t>    employees.last_name%TYPE </a:t>
            </a:r>
          </a:p>
          <a:p>
            <a:pPr marL="0" indent="0">
              <a:lnSpc>
                <a:spcPct val="65000"/>
              </a:lnSpc>
              <a:spcBef>
                <a:spcPct val="40000"/>
              </a:spcBef>
            </a:pPr>
            <a:r>
              <a:rPr lang="en-US" sz="1600" b="1">
                <a:solidFill>
                  <a:srgbClr val="000000"/>
                </a:solidFill>
                <a:latin typeface="Courier New" pitchFamily="49" charset="0"/>
              </a:rPr>
              <a:t>    INDEX BY PLS_INTEGER;</a:t>
            </a:r>
          </a:p>
          <a:p>
            <a:pPr marL="0" indent="0">
              <a:lnSpc>
                <a:spcPct val="65000"/>
              </a:lnSpc>
              <a:spcBef>
                <a:spcPct val="40000"/>
              </a:spcBef>
            </a:pPr>
            <a:r>
              <a:rPr lang="en-US" sz="1600" b="1">
                <a:solidFill>
                  <a:srgbClr val="000000"/>
                </a:solidFill>
                <a:latin typeface="Courier New" pitchFamily="49" charset="0"/>
              </a:rPr>
              <a:t>  TYPE hiredate_table_type IS TABLE OF DATE</a:t>
            </a:r>
          </a:p>
          <a:p>
            <a:pPr marL="0" indent="0">
              <a:lnSpc>
                <a:spcPct val="65000"/>
              </a:lnSpc>
              <a:spcBef>
                <a:spcPct val="40000"/>
              </a:spcBef>
            </a:pPr>
            <a:r>
              <a:rPr lang="en-US" sz="1600" b="1">
                <a:solidFill>
                  <a:srgbClr val="000000"/>
                </a:solidFill>
                <a:latin typeface="Courier New" pitchFamily="49" charset="0"/>
              </a:rPr>
              <a:t>    INDEX BY PLS_INTEGER;</a:t>
            </a:r>
          </a:p>
          <a:p>
            <a:pPr marL="0" indent="0">
              <a:lnSpc>
                <a:spcPct val="65000"/>
              </a:lnSpc>
              <a:spcBef>
                <a:spcPct val="40000"/>
              </a:spcBef>
            </a:pPr>
            <a:r>
              <a:rPr lang="en-US" sz="1600" b="1">
                <a:solidFill>
                  <a:srgbClr val="000000"/>
                </a:solidFill>
                <a:latin typeface="Courier New" pitchFamily="49" charset="0"/>
              </a:rPr>
              <a:t>  ename_table       ename_table_type; </a:t>
            </a:r>
          </a:p>
          <a:p>
            <a:pPr marL="0" indent="0">
              <a:lnSpc>
                <a:spcPct val="65000"/>
              </a:lnSpc>
              <a:spcBef>
                <a:spcPct val="40000"/>
              </a:spcBef>
            </a:pPr>
            <a:r>
              <a:rPr lang="en-US" sz="1600" b="1">
                <a:solidFill>
                  <a:srgbClr val="000000"/>
                </a:solidFill>
                <a:latin typeface="Courier New" pitchFamily="49" charset="0"/>
              </a:rPr>
              <a:t>  hiredate_table    hiredate_table_type;</a:t>
            </a:r>
          </a:p>
          <a:p>
            <a:pPr marL="0" indent="0">
              <a:lnSpc>
                <a:spcPct val="65000"/>
              </a:lnSpc>
              <a:spcBef>
                <a:spcPct val="40000"/>
              </a:spcBef>
            </a:pPr>
            <a:r>
              <a:rPr lang="en-US" sz="1600" b="1">
                <a:solidFill>
                  <a:srgbClr val="000000"/>
                </a:solidFill>
                <a:latin typeface="Courier New" pitchFamily="49" charset="0"/>
              </a:rPr>
              <a:t>BEGIN</a:t>
            </a:r>
          </a:p>
          <a:p>
            <a:pPr marL="0" indent="0">
              <a:lnSpc>
                <a:spcPct val="65000"/>
              </a:lnSpc>
              <a:spcBef>
                <a:spcPct val="40000"/>
              </a:spcBef>
            </a:pPr>
            <a:r>
              <a:rPr lang="en-US" sz="1600" b="1">
                <a:solidFill>
                  <a:srgbClr val="000000"/>
                </a:solidFill>
                <a:latin typeface="Courier New" pitchFamily="49" charset="0"/>
              </a:rPr>
              <a:t>  ename_table(1)    := 'CAMERON';</a:t>
            </a:r>
          </a:p>
          <a:p>
            <a:pPr marL="0" indent="0">
              <a:lnSpc>
                <a:spcPct val="65000"/>
              </a:lnSpc>
              <a:spcBef>
                <a:spcPct val="40000"/>
              </a:spcBef>
            </a:pPr>
            <a:r>
              <a:rPr lang="en-US" sz="1600" b="1">
                <a:solidFill>
                  <a:srgbClr val="000000"/>
                </a:solidFill>
                <a:latin typeface="Courier New" pitchFamily="49" charset="0"/>
              </a:rPr>
              <a:t>  hiredate_table(8) := SYSDATE + 7;</a:t>
            </a:r>
          </a:p>
          <a:p>
            <a:pPr marL="0" indent="0">
              <a:lnSpc>
                <a:spcPct val="65000"/>
              </a:lnSpc>
              <a:spcBef>
                <a:spcPct val="40000"/>
              </a:spcBef>
            </a:pPr>
            <a:r>
              <a:rPr lang="en-US" sz="1600" b="1">
                <a:solidFill>
                  <a:srgbClr val="000000"/>
                </a:solidFill>
                <a:latin typeface="Courier New" pitchFamily="49" charset="0"/>
              </a:rPr>
              <a:t>    IF ename_table.EXISTS(1) THEN</a:t>
            </a:r>
          </a:p>
          <a:p>
            <a:pPr marL="0" indent="0">
              <a:lnSpc>
                <a:spcPct val="65000"/>
              </a:lnSpc>
              <a:spcBef>
                <a:spcPct val="40000"/>
              </a:spcBef>
            </a:pPr>
            <a:r>
              <a:rPr lang="en-US" sz="1600" b="1">
                <a:solidFill>
                  <a:srgbClr val="000000"/>
                </a:solidFill>
                <a:latin typeface="Courier New" pitchFamily="49" charset="0"/>
              </a:rPr>
              <a:t>    INSERT INTO ...</a:t>
            </a:r>
          </a:p>
          <a:p>
            <a:pPr marL="0" indent="0">
              <a:lnSpc>
                <a:spcPct val="65000"/>
              </a:lnSpc>
              <a:spcBef>
                <a:spcPct val="40000"/>
              </a:spcBef>
            </a:pPr>
            <a:r>
              <a:rPr lang="en-US" sz="1600" b="1">
                <a:solidFill>
                  <a:srgbClr val="000000"/>
                </a:solidFill>
                <a:latin typeface="Courier New" pitchFamily="49" charset="0"/>
              </a:rPr>
              <a:t>    ...</a:t>
            </a:r>
          </a:p>
          <a:p>
            <a:pPr marL="0" indent="0">
              <a:lnSpc>
                <a:spcPct val="65000"/>
              </a:lnSpc>
              <a:spcBef>
                <a:spcPct val="40000"/>
              </a:spcBef>
            </a:pPr>
            <a:r>
              <a:rPr lang="en-US" sz="1600" b="1">
                <a:solidFill>
                  <a:srgbClr val="000000"/>
                </a:solidFill>
                <a:latin typeface="Courier New" pitchFamily="49" charset="0"/>
              </a:rPr>
              <a:t>END; </a:t>
            </a:r>
          </a:p>
          <a:p>
            <a:pPr marL="0" indent="0">
              <a:lnSpc>
                <a:spcPct val="65000"/>
              </a:lnSpc>
              <a:spcBef>
                <a:spcPct val="40000"/>
              </a:spcBef>
            </a:pPr>
            <a:r>
              <a:rPr lang="en-US" sz="1600" b="1">
                <a:solidFill>
                  <a:srgbClr val="000000"/>
                </a:solidFill>
                <a:latin typeface="Courier New" pitchFamily="49" charset="0"/>
              </a:rPr>
              <a:t>/</a:t>
            </a:r>
          </a:p>
          <a:p>
            <a:pPr marL="0" indent="0">
              <a:lnSpc>
                <a:spcPct val="65000"/>
              </a:lnSpc>
              <a:spcBef>
                <a:spcPct val="40000"/>
              </a:spcBef>
            </a:pPr>
            <a:r>
              <a:rPr lang="en-US" sz="1600" b="1">
                <a:solidFill>
                  <a:srgbClr val="000000"/>
                </a:solidFill>
                <a:latin typeface="Courier New" pitchFamily="49" charset="0"/>
              </a:rPr>
              <a:t>...</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6" y="5029201"/>
            <a:ext cx="32670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130</a:t>
            </a:fld>
            <a:endParaRPr lang="en-US">
              <a:solidFill>
                <a:srgbClr val="464653"/>
              </a:solidFill>
            </a:endParaRPr>
          </a:p>
        </p:txBody>
      </p:sp>
    </p:spTree>
    <p:extLst>
      <p:ext uri="{BB962C8B-B14F-4D97-AF65-F5344CB8AC3E}">
        <p14:creationId xmlns:p14="http://schemas.microsoft.com/office/powerpoint/2010/main" val="1689839860"/>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dirty="0"/>
              <a:t>Using </a:t>
            </a:r>
            <a:r>
              <a:rPr lang="en-US" dirty="0">
                <a:latin typeface="Courier New" pitchFamily="49" charset="0"/>
                <a:cs typeface="Courier New" pitchFamily="49" charset="0"/>
              </a:rPr>
              <a:t>INDEX BY</a:t>
            </a:r>
            <a:r>
              <a:rPr lang="en-US" dirty="0">
                <a:latin typeface="+mn-lt"/>
                <a:cs typeface="Courier New" pitchFamily="49" charset="0"/>
              </a:rPr>
              <a:t> </a:t>
            </a:r>
            <a:r>
              <a:rPr lang="en-US" dirty="0"/>
              <a:t>Table Methods</a:t>
            </a:r>
          </a:p>
        </p:txBody>
      </p:sp>
      <p:sp>
        <p:nvSpPr>
          <p:cNvPr id="3277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 following methods make associative arrays easier to use:</a:t>
            </a:r>
          </a:p>
          <a:p>
            <a:pPr lvl="1" eaLnBrk="1" hangingPunct="1">
              <a:buFont typeface="Courier New" pitchFamily="49" charset="0"/>
              <a:buChar char="o"/>
            </a:pPr>
            <a:r>
              <a:rPr lang="en-US">
                <a:latin typeface="Courier New" pitchFamily="49" charset="0"/>
                <a:cs typeface="Courier New" pitchFamily="49" charset="0"/>
              </a:rPr>
              <a:t>EXISTS</a:t>
            </a:r>
          </a:p>
          <a:p>
            <a:pPr lvl="1" eaLnBrk="1" hangingPunct="1">
              <a:buFont typeface="Courier New" pitchFamily="49" charset="0"/>
              <a:buChar char="o"/>
            </a:pPr>
            <a:r>
              <a:rPr lang="en-US">
                <a:latin typeface="Courier New" pitchFamily="49" charset="0"/>
                <a:cs typeface="Courier New" pitchFamily="49" charset="0"/>
              </a:rPr>
              <a:t>COUNT</a:t>
            </a:r>
          </a:p>
          <a:p>
            <a:pPr lvl="1" eaLnBrk="1" hangingPunct="1">
              <a:buFont typeface="Courier New" pitchFamily="49" charset="0"/>
              <a:buChar char="o"/>
            </a:pPr>
            <a:r>
              <a:rPr lang="en-US">
                <a:latin typeface="Courier New" pitchFamily="49" charset="0"/>
                <a:cs typeface="Courier New" pitchFamily="49" charset="0"/>
              </a:rPr>
              <a:t>FIRST </a:t>
            </a:r>
          </a:p>
          <a:p>
            <a:pPr lvl="1" eaLnBrk="1" hangingPunct="1">
              <a:buFont typeface="Courier New" pitchFamily="49" charset="0"/>
              <a:buChar char="o"/>
            </a:pPr>
            <a:r>
              <a:rPr lang="en-US">
                <a:latin typeface="Courier New" pitchFamily="49" charset="0"/>
                <a:cs typeface="Courier New" pitchFamily="49" charset="0"/>
              </a:rPr>
              <a:t>LAST</a:t>
            </a:r>
          </a:p>
          <a:p>
            <a:pPr lvl="1" eaLnBrk="1" hangingPunct="1">
              <a:buFont typeface="Courier New" pitchFamily="49" charset="0"/>
              <a:buChar char="o"/>
            </a:pPr>
            <a:r>
              <a:rPr lang="en-US">
                <a:latin typeface="Courier New" pitchFamily="49" charset="0"/>
                <a:cs typeface="Courier New" pitchFamily="49" charset="0"/>
              </a:rPr>
              <a:t>PRIOR</a:t>
            </a:r>
          </a:p>
          <a:p>
            <a:pPr lvl="1" eaLnBrk="1" hangingPunct="1">
              <a:buFont typeface="Courier New" pitchFamily="49" charset="0"/>
              <a:buChar char="o"/>
            </a:pPr>
            <a:r>
              <a:rPr lang="en-US">
                <a:latin typeface="Courier New" pitchFamily="49" charset="0"/>
                <a:cs typeface="Courier New" pitchFamily="49" charset="0"/>
              </a:rPr>
              <a:t>NEXT</a:t>
            </a:r>
          </a:p>
          <a:p>
            <a:pPr lvl="1" eaLnBrk="1" hangingPunct="1">
              <a:buFont typeface="Courier New" pitchFamily="49" charset="0"/>
              <a:buChar char="o"/>
            </a:pPr>
            <a:r>
              <a:rPr lang="en-US">
                <a:latin typeface="Courier New" pitchFamily="49" charset="0"/>
                <a:cs typeface="Courier New" pitchFamily="49" charset="0"/>
              </a:rPr>
              <a:t>DELETE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131</a:t>
            </a:fld>
            <a:endParaRPr lang="en-US" dirty="0">
              <a:solidFill>
                <a:srgbClr val="464653"/>
              </a:solidFill>
            </a:endParaRPr>
          </a:p>
        </p:txBody>
      </p:sp>
    </p:spTree>
    <p:extLst>
      <p:ext uri="{BB962C8B-B14F-4D97-AF65-F5344CB8AC3E}">
        <p14:creationId xmlns:p14="http://schemas.microsoft.com/office/powerpoint/2010/main" val="1074939481"/>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ourier New" pitchFamily="49" charset="0"/>
              </a:rPr>
              <a:t>INDEX</a:t>
            </a:r>
            <a:r>
              <a:rPr lang="en-US"/>
              <a:t> </a:t>
            </a:r>
            <a:r>
              <a:rPr lang="en-US">
                <a:latin typeface="Courier New" pitchFamily="49" charset="0"/>
              </a:rPr>
              <a:t>BY</a:t>
            </a:r>
            <a:r>
              <a:rPr lang="en-US"/>
              <a:t> Table of Records Option</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Define an associative array to hold an entire row from a table.</a:t>
            </a:r>
          </a:p>
        </p:txBody>
      </p:sp>
      <p:sp>
        <p:nvSpPr>
          <p:cNvPr id="27652" name="Rectangle 4"/>
          <p:cNvSpPr>
            <a:spLocks noChangeArrowheads="1"/>
          </p:cNvSpPr>
          <p:nvPr/>
        </p:nvSpPr>
        <p:spPr bwMode="blackGray">
          <a:xfrm>
            <a:off x="2133600" y="2127250"/>
            <a:ext cx="7924800" cy="33655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dept_table_type</a:t>
            </a:r>
            <a:r>
              <a:rPr lang="en-US" sz="1600" dirty="0">
                <a:solidFill>
                  <a:srgbClr val="000000"/>
                </a:solidFill>
                <a:latin typeface="Courier New" pitchFamily="49" charset="0"/>
              </a:rPr>
              <a:t> IS TABLE OF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departments%ROWTYPE</a:t>
            </a:r>
            <a:r>
              <a:rPr lang="en-US" sz="1600" dirty="0">
                <a:solidFill>
                  <a:srgbClr val="000000"/>
                </a:solidFill>
                <a:latin typeface="Courier New" pitchFamily="49" charset="0"/>
              </a:rPr>
              <a:t> INDEX PLS_INTEGER;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dept_table_type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 Each element of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 is a record </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  SELECT * INTO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 FROM departments</a:t>
            </a:r>
          </a:p>
          <a:p>
            <a:pPr eaLnBrk="0" hangingPunct="0">
              <a:lnSpc>
                <a:spcPct val="6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10;</a:t>
            </a:r>
          </a:p>
          <a:p>
            <a:pPr eaLnBrk="0" hangingPunct="0">
              <a:lnSpc>
                <a:spcPct val="65000"/>
              </a:lnSpc>
              <a:spcBef>
                <a:spcPct val="40000"/>
              </a:spcBef>
              <a:defRPr/>
            </a:pPr>
            <a:r>
              <a:rPr lang="en-US" sz="1600" dirty="0">
                <a:solidFill>
                  <a:srgbClr val="000000"/>
                </a:solidFill>
                <a:latin typeface="Courier New" pitchFamily="49" charset="0"/>
              </a:rPr>
              <a:t>  DBMS_OUTPUT.PUT_LINE(</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END;</a:t>
            </a:r>
          </a:p>
          <a:p>
            <a:pPr eaLnBrk="0" hangingPunct="0">
              <a:lnSpc>
                <a:spcPct val="65000"/>
              </a:lnSpc>
              <a:spcBef>
                <a:spcPct val="40000"/>
              </a:spcBef>
              <a:defRPr/>
            </a:pPr>
            <a:r>
              <a:rPr lang="en-US" sz="1600" dirty="0">
                <a:solidFill>
                  <a:srgbClr val="000000"/>
                </a:solidFill>
                <a:latin typeface="Courier New" pitchFamily="49" charset="0"/>
              </a:rPr>
              <a:t>/</a:t>
            </a:r>
          </a:p>
        </p:txBody>
      </p:sp>
      <p:pic>
        <p:nvPicPr>
          <p:cNvPr id="337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876801"/>
            <a:ext cx="21209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132</a:t>
            </a:fld>
            <a:endParaRPr lang="en-US" dirty="0">
              <a:solidFill>
                <a:srgbClr val="464653"/>
              </a:solidFill>
            </a:endParaRPr>
          </a:p>
        </p:txBody>
      </p:sp>
    </p:spTree>
    <p:extLst>
      <p:ext uri="{BB962C8B-B14F-4D97-AF65-F5344CB8AC3E}">
        <p14:creationId xmlns:p14="http://schemas.microsoft.com/office/powerpoint/2010/main" val="1542973602"/>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5"/>
            <a:ext cx="10515600" cy="896747"/>
          </a:xfrm>
        </p:spPr>
        <p:txBody>
          <a:bodyPr>
            <a:normAutofit fontScale="90000"/>
          </a:bodyPr>
          <a:lstStyle/>
          <a:p>
            <a:pPr>
              <a:defRPr/>
            </a:pPr>
            <a:r>
              <a:rPr lang="en-US">
                <a:latin typeface="Courier New" pitchFamily="49" charset="0"/>
              </a:rPr>
              <a:t>INDEX</a:t>
            </a:r>
            <a:r>
              <a:rPr lang="en-US"/>
              <a:t> </a:t>
            </a:r>
            <a:r>
              <a:rPr lang="en-US">
                <a:latin typeface="Courier New" pitchFamily="49" charset="0"/>
              </a:rPr>
              <a:t>BY</a:t>
            </a:r>
            <a:r>
              <a:rPr lang="en-US"/>
              <a:t> Table of Records Option: Example 2</a:t>
            </a:r>
          </a:p>
        </p:txBody>
      </p:sp>
      <p:sp>
        <p:nvSpPr>
          <p:cNvPr id="28675" name="Rectangle 3"/>
          <p:cNvSpPr>
            <a:spLocks noChangeArrowheads="1"/>
          </p:cNvSpPr>
          <p:nvPr/>
        </p:nvSpPr>
        <p:spPr bwMode="blackGray">
          <a:xfrm>
            <a:off x="2143125" y="1543050"/>
            <a:ext cx="7905750" cy="4394200"/>
          </a:xfrm>
          <a:prstGeom prst="rect">
            <a:avLst/>
          </a:prstGeom>
          <a:ln>
            <a:headEnd/>
            <a:tailEnd/>
          </a:ln>
        </p:spPr>
        <p:style>
          <a:lnRef idx="2">
            <a:schemeClr val="dk1"/>
          </a:lnRef>
          <a:fillRef idx="1">
            <a:schemeClr val="lt1"/>
          </a:fillRef>
          <a:effectRef idx="0">
            <a:schemeClr val="dk1"/>
          </a:effectRef>
          <a:fontRef idx="minor">
            <a:schemeClr val="dk1"/>
          </a:fontRef>
        </p:style>
        <p:txBody>
          <a:bodyPr tIns="46038" bIns="46038">
            <a:spAutoFit/>
          </a:bodyPr>
          <a:lstStyle/>
          <a:p>
            <a:pPr eaLnBrk="0" hangingPunct="0">
              <a:lnSpc>
                <a:spcPct val="65000"/>
              </a:lnSpc>
              <a:spcBef>
                <a:spcPct val="40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emp_table_type</a:t>
            </a:r>
            <a:r>
              <a:rPr lang="en-US" sz="1600" dirty="0">
                <a:solidFill>
                  <a:srgbClr val="000000"/>
                </a:solidFill>
                <a:latin typeface="Courier New" pitchFamily="49" charset="0"/>
              </a:rPr>
              <a:t> IS TABLE OF</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employees%ROWTYPE</a:t>
            </a:r>
            <a:r>
              <a:rPr lang="en-US" sz="1600" dirty="0">
                <a:solidFill>
                  <a:srgbClr val="000000"/>
                </a:solidFill>
                <a:latin typeface="Courier New" pitchFamily="49" charset="0"/>
              </a:rPr>
              <a:t> INDEX BY PLS_INTEGER;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emp_table_type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max_count</a:t>
            </a:r>
            <a:r>
              <a:rPr lang="en-US" sz="1600" dirty="0">
                <a:solidFill>
                  <a:srgbClr val="000000"/>
                </a:solidFill>
                <a:latin typeface="Courier New" pitchFamily="49" charset="0"/>
              </a:rPr>
              <a:t>         NUMBER(3):= 104; </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100..max_count</a:t>
            </a:r>
          </a:p>
          <a:p>
            <a:pPr eaLnBrk="0" hangingPunct="0">
              <a:lnSpc>
                <a:spcPct val="65000"/>
              </a:lnSpc>
              <a:spcBef>
                <a:spcPct val="40000"/>
              </a:spcBef>
              <a:defRPr/>
            </a:pPr>
            <a:r>
              <a:rPr lang="en-US" sz="1600" dirty="0">
                <a:solidFill>
                  <a:srgbClr val="000000"/>
                </a:solidFill>
                <a:latin typeface="Courier New" pitchFamily="49" charset="0"/>
              </a:rPr>
              <a:t>  LOOP</a:t>
            </a:r>
          </a:p>
          <a:p>
            <a:pPr eaLnBrk="0" hangingPunct="0">
              <a:lnSpc>
                <a:spcPct val="65000"/>
              </a:lnSpc>
              <a:spcBef>
                <a:spcPct val="40000"/>
              </a:spcBef>
              <a:defRPr/>
            </a:pPr>
            <a:r>
              <a:rPr lang="en-US" sz="1600" dirty="0">
                <a:solidFill>
                  <a:srgbClr val="000000"/>
                </a:solidFill>
                <a:latin typeface="Courier New" pitchFamily="49" charset="0"/>
              </a:rPr>
              <a:t>   SELECT * INTO </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a:t>
            </a:r>
            <a:r>
              <a:rPr lang="en-US" sz="1600" dirty="0" err="1">
                <a:solidFill>
                  <a:srgbClr val="000000"/>
                </a:solidFill>
                <a:latin typeface="Courier New" pitchFamily="49" charset="0"/>
              </a:rPr>
              <a:t>i</a:t>
            </a:r>
            <a:r>
              <a:rPr lang="en-US" sz="1600" dirty="0">
                <a:solidFill>
                  <a:srgbClr val="000000"/>
                </a:solidFill>
                <a:latin typeface="Courier New" pitchFamily="49" charset="0"/>
              </a:rPr>
              <a:t>) FROM employees</a:t>
            </a:r>
          </a:p>
          <a:p>
            <a:pPr eaLnBrk="0" hangingPunct="0">
              <a:lnSpc>
                <a:spcPct val="6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i</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END LOOP;</a:t>
            </a:r>
          </a:p>
          <a:p>
            <a:pPr eaLnBrk="0" hangingPunct="0">
              <a:lnSpc>
                <a:spcPct val="65000"/>
              </a:lnSpc>
              <a:spcBef>
                <a:spcPct val="40000"/>
              </a:spcBef>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my_emp_table.FIRST..</a:t>
            </a:r>
            <a:r>
              <a:rPr lang="en-US" sz="1600" dirty="0" err="1">
                <a:solidFill>
                  <a:srgbClr val="000000"/>
                </a:solidFill>
                <a:latin typeface="Courier New" pitchFamily="49" charset="0"/>
              </a:rPr>
              <a:t>my_emp_table.LAST</a:t>
            </a:r>
            <a:r>
              <a:rPr lang="en-US" sz="1600" dirty="0">
                <a:solidFill>
                  <a:srgbClr val="000000"/>
                </a:solidFill>
                <a:latin typeface="Courier New" pitchFamily="49" charset="0"/>
              </a:rPr>
              <a:t> </a:t>
            </a:r>
          </a:p>
          <a:p>
            <a:pPr eaLnBrk="0" hangingPunct="0">
              <a:lnSpc>
                <a:spcPct val="65000"/>
              </a:lnSpc>
              <a:spcBef>
                <a:spcPct val="40000"/>
              </a:spcBef>
              <a:defRPr/>
            </a:pPr>
            <a:r>
              <a:rPr lang="en-US" sz="1600" dirty="0">
                <a:solidFill>
                  <a:srgbClr val="000000"/>
                </a:solidFill>
                <a:latin typeface="Courier New" pitchFamily="49" charset="0"/>
              </a:rPr>
              <a:t>  LOOP</a:t>
            </a:r>
          </a:p>
          <a:p>
            <a:pPr eaLnBrk="0" hangingPunct="0">
              <a:lnSpc>
                <a:spcPct val="65000"/>
              </a:lnSpc>
              <a:spcBef>
                <a:spcPct val="40000"/>
              </a:spcBef>
              <a:defRPr/>
            </a:pPr>
            <a:r>
              <a:rPr lang="en-US" sz="1600" dirty="0">
                <a:solidFill>
                  <a:srgbClr val="000000"/>
                </a:solidFill>
                <a:latin typeface="Courier New" pitchFamily="49" charset="0"/>
              </a:rPr>
              <a:t>     DBMS_OUTPUT.PUT_LINE(</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a:t>
            </a:r>
            <a:r>
              <a:rPr lang="en-US" sz="1600" dirty="0" err="1">
                <a:solidFill>
                  <a:srgbClr val="000000"/>
                </a:solidFill>
                <a:latin typeface="Courier New" pitchFamily="49" charset="0"/>
              </a:rPr>
              <a:t>i</a:t>
            </a:r>
            <a:r>
              <a:rPr lang="en-US" sz="1600" dirty="0">
                <a:solidFill>
                  <a:srgbClr val="000000"/>
                </a:solidFill>
                <a:latin typeface="Courier New" pitchFamily="49" charset="0"/>
              </a:rPr>
              <a:t>).</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END LOOP;</a:t>
            </a:r>
          </a:p>
          <a:p>
            <a:pPr eaLnBrk="0" hangingPunct="0">
              <a:lnSpc>
                <a:spcPct val="65000"/>
              </a:lnSpc>
              <a:spcBef>
                <a:spcPct val="40000"/>
              </a:spcBef>
              <a:defRPr/>
            </a:pPr>
            <a:r>
              <a:rPr lang="en-US" sz="1600" dirty="0">
                <a:solidFill>
                  <a:srgbClr val="000000"/>
                </a:solidFill>
                <a:latin typeface="Courier New" pitchFamily="49" charset="0"/>
              </a:rPr>
              <a:t>END; </a:t>
            </a:r>
          </a:p>
          <a:p>
            <a:pPr eaLnBrk="0" hangingPunct="0">
              <a:lnSpc>
                <a:spcPct val="65000"/>
              </a:lnSpc>
              <a:spcBef>
                <a:spcPct val="40000"/>
              </a:spcBef>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133</a:t>
            </a:fld>
            <a:endParaRPr lang="en-US">
              <a:solidFill>
                <a:srgbClr val="464653"/>
              </a:solidFill>
            </a:endParaRPr>
          </a:p>
        </p:txBody>
      </p:sp>
    </p:spTree>
    <p:extLst>
      <p:ext uri="{BB962C8B-B14F-4D97-AF65-F5344CB8AC3E}">
        <p14:creationId xmlns:p14="http://schemas.microsoft.com/office/powerpoint/2010/main" val="1654365800"/>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47"/>
          <p:cNvSpPr>
            <a:spLocks noChangeShapeType="1"/>
          </p:cNvSpPr>
          <p:nvPr/>
        </p:nvSpPr>
        <p:spPr bwMode="auto">
          <a:xfrm>
            <a:off x="7824788" y="5413375"/>
            <a:ext cx="8572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3" name="Rectangle 2"/>
          <p:cNvSpPr>
            <a:spLocks noGrp="1" noChangeArrowheads="1"/>
          </p:cNvSpPr>
          <p:nvPr>
            <p:ph type="title"/>
          </p:nvPr>
        </p:nvSpPr>
        <p:spPr/>
        <p:txBody>
          <a:bodyPr/>
          <a:lstStyle/>
          <a:p>
            <a:pPr eaLnBrk="1" hangingPunct="1"/>
            <a:r>
              <a:rPr lang="en-US"/>
              <a:t>Nested Tables</a:t>
            </a:r>
          </a:p>
        </p:txBody>
      </p:sp>
      <p:sp>
        <p:nvSpPr>
          <p:cNvPr id="35844" name="Text Box 15"/>
          <p:cNvSpPr txBox="1">
            <a:spLocks noChangeArrowheads="1"/>
          </p:cNvSpPr>
          <p:nvPr/>
        </p:nvSpPr>
        <p:spPr bwMode="auto">
          <a:xfrm>
            <a:off x="8734425" y="5211763"/>
            <a:ext cx="141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2 GB max.</a:t>
            </a:r>
          </a:p>
        </p:txBody>
      </p:sp>
      <p:sp>
        <p:nvSpPr>
          <p:cNvPr id="35845" name="Rectangle 25"/>
          <p:cNvSpPr>
            <a:spLocks noChangeArrowheads="1"/>
          </p:cNvSpPr>
          <p:nvPr/>
        </p:nvSpPr>
        <p:spPr bwMode="auto">
          <a:xfrm>
            <a:off x="3543300" y="1752600"/>
            <a:ext cx="1868488" cy="2116138"/>
          </a:xfrm>
          <a:prstGeom prst="rect">
            <a:avLst/>
          </a:prstGeom>
          <a:solidFill>
            <a:srgbClr val="B2B2B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35846" name="Picture 26" descr="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13013" y="1657351"/>
            <a:ext cx="33147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7" name="Group 30"/>
          <p:cNvGrpSpPr>
            <a:grpSpLocks/>
          </p:cNvGrpSpPr>
          <p:nvPr/>
        </p:nvGrpSpPr>
        <p:grpSpPr bwMode="auto">
          <a:xfrm>
            <a:off x="6370638" y="3381375"/>
            <a:ext cx="1600200" cy="2209800"/>
            <a:chOff x="1584" y="1536"/>
            <a:chExt cx="1008" cy="1392"/>
          </a:xfrm>
        </p:grpSpPr>
        <p:sp>
          <p:nvSpPr>
            <p:cNvPr id="29705" name="Rectangle 31"/>
            <p:cNvSpPr>
              <a:spLocks noChangeArrowheads="1"/>
            </p:cNvSpPr>
            <p:nvPr/>
          </p:nvSpPr>
          <p:spPr bwMode="blackWhite">
            <a:xfrm>
              <a:off x="1584" y="1536"/>
              <a:ext cx="1008" cy="139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29706" name="Line 32"/>
            <p:cNvSpPr>
              <a:spLocks noChangeShapeType="1"/>
            </p:cNvSpPr>
            <p:nvPr/>
          </p:nvSpPr>
          <p:spPr bwMode="blackWhite">
            <a:xfrm>
              <a:off x="1872" y="1536"/>
              <a:ext cx="0" cy="1392"/>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7" name="Line 33"/>
            <p:cNvSpPr>
              <a:spLocks noChangeShapeType="1"/>
            </p:cNvSpPr>
            <p:nvPr/>
          </p:nvSpPr>
          <p:spPr bwMode="blackWhite">
            <a:xfrm>
              <a:off x="1584" y="177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8" name="Line 34"/>
            <p:cNvSpPr>
              <a:spLocks noChangeShapeType="1"/>
            </p:cNvSpPr>
            <p:nvPr/>
          </p:nvSpPr>
          <p:spPr bwMode="blackWhite">
            <a:xfrm>
              <a:off x="1584" y="201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9" name="Line 35"/>
            <p:cNvSpPr>
              <a:spLocks noChangeShapeType="1"/>
            </p:cNvSpPr>
            <p:nvPr/>
          </p:nvSpPr>
          <p:spPr bwMode="blackWhite">
            <a:xfrm>
              <a:off x="1584" y="225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10" name="Line 36"/>
            <p:cNvSpPr>
              <a:spLocks noChangeShapeType="1"/>
            </p:cNvSpPr>
            <p:nvPr/>
          </p:nvSpPr>
          <p:spPr bwMode="blackWhite">
            <a:xfrm>
              <a:off x="1584" y="249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11" name="Text Box 37"/>
            <p:cNvSpPr txBox="1">
              <a:spLocks noChangeArrowheads="1"/>
            </p:cNvSpPr>
            <p:nvPr/>
          </p:nvSpPr>
          <p:spPr bwMode="blackWhite">
            <a:xfrm>
              <a:off x="1628" y="1536"/>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1</a:t>
              </a:r>
            </a:p>
          </p:txBody>
        </p:sp>
        <p:sp>
          <p:nvSpPr>
            <p:cNvPr id="29712" name="Text Box 38"/>
            <p:cNvSpPr txBox="1">
              <a:spLocks noChangeArrowheads="1"/>
            </p:cNvSpPr>
            <p:nvPr/>
          </p:nvSpPr>
          <p:spPr bwMode="blackWhite">
            <a:xfrm>
              <a:off x="1628" y="178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2</a:t>
              </a:r>
            </a:p>
          </p:txBody>
        </p:sp>
        <p:sp>
          <p:nvSpPr>
            <p:cNvPr id="29713" name="Text Box 39"/>
            <p:cNvSpPr txBox="1">
              <a:spLocks noChangeArrowheads="1"/>
            </p:cNvSpPr>
            <p:nvPr/>
          </p:nvSpPr>
          <p:spPr bwMode="blackWhite">
            <a:xfrm>
              <a:off x="1628" y="202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3</a:t>
              </a:r>
            </a:p>
          </p:txBody>
        </p:sp>
        <p:sp>
          <p:nvSpPr>
            <p:cNvPr id="29714" name="Text Box 40"/>
            <p:cNvSpPr txBox="1">
              <a:spLocks noChangeArrowheads="1"/>
            </p:cNvSpPr>
            <p:nvPr/>
          </p:nvSpPr>
          <p:spPr bwMode="blackWhite">
            <a:xfrm>
              <a:off x="1628" y="226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4</a:t>
              </a:r>
            </a:p>
          </p:txBody>
        </p:sp>
        <p:sp>
          <p:nvSpPr>
            <p:cNvPr id="29715" name="Text Box 41"/>
            <p:cNvSpPr txBox="1">
              <a:spLocks noChangeArrowheads="1"/>
            </p:cNvSpPr>
            <p:nvPr/>
          </p:nvSpPr>
          <p:spPr bwMode="blackWhite">
            <a:xfrm>
              <a:off x="1628" y="2471"/>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a:t>
              </a:r>
            </a:p>
          </p:txBody>
        </p:sp>
        <p:sp>
          <p:nvSpPr>
            <p:cNvPr id="29716" name="Text Box 42"/>
            <p:cNvSpPr txBox="1">
              <a:spLocks noChangeArrowheads="1"/>
            </p:cNvSpPr>
            <p:nvPr/>
          </p:nvSpPr>
          <p:spPr bwMode="blackWhite">
            <a:xfrm>
              <a:off x="1908" y="1536"/>
              <a:ext cx="649"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Bombay</a:t>
              </a:r>
            </a:p>
          </p:txBody>
        </p:sp>
        <p:sp>
          <p:nvSpPr>
            <p:cNvPr id="29717" name="Text Box 43"/>
            <p:cNvSpPr txBox="1">
              <a:spLocks noChangeArrowheads="1"/>
            </p:cNvSpPr>
            <p:nvPr/>
          </p:nvSpPr>
          <p:spPr bwMode="blackWhite">
            <a:xfrm>
              <a:off x="1908" y="1785"/>
              <a:ext cx="601"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Sydney</a:t>
              </a:r>
            </a:p>
          </p:txBody>
        </p:sp>
        <p:sp>
          <p:nvSpPr>
            <p:cNvPr id="29718" name="Text Box 44"/>
            <p:cNvSpPr txBox="1">
              <a:spLocks noChangeArrowheads="1"/>
            </p:cNvSpPr>
            <p:nvPr/>
          </p:nvSpPr>
          <p:spPr bwMode="blackWhite">
            <a:xfrm>
              <a:off x="1908" y="2025"/>
              <a:ext cx="553"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Oxford</a:t>
              </a:r>
            </a:p>
          </p:txBody>
        </p:sp>
        <p:sp>
          <p:nvSpPr>
            <p:cNvPr id="29719" name="Text Box 45"/>
            <p:cNvSpPr txBox="1">
              <a:spLocks noChangeArrowheads="1"/>
            </p:cNvSpPr>
            <p:nvPr/>
          </p:nvSpPr>
          <p:spPr bwMode="blackWhite">
            <a:xfrm>
              <a:off x="1908" y="2265"/>
              <a:ext cx="601"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London</a:t>
              </a:r>
            </a:p>
          </p:txBody>
        </p:sp>
        <p:sp>
          <p:nvSpPr>
            <p:cNvPr id="29720" name="Text Box 46"/>
            <p:cNvSpPr txBox="1">
              <a:spLocks noChangeArrowheads="1"/>
            </p:cNvSpPr>
            <p:nvPr/>
          </p:nvSpPr>
          <p:spPr bwMode="blackWhite">
            <a:xfrm>
              <a:off x="1908" y="2472"/>
              <a:ext cx="27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a:t>
              </a:r>
            </a:p>
          </p:txBody>
        </p:sp>
      </p:grpSp>
      <p:sp>
        <p:nvSpPr>
          <p:cNvPr id="35848" name="Freeform 49"/>
          <p:cNvSpPr>
            <a:spLocks/>
          </p:cNvSpPr>
          <p:nvPr/>
        </p:nvSpPr>
        <p:spPr bwMode="auto">
          <a:xfrm>
            <a:off x="5965825" y="2046288"/>
            <a:ext cx="985838" cy="1060450"/>
          </a:xfrm>
          <a:custGeom>
            <a:avLst/>
            <a:gdLst>
              <a:gd name="T0" fmla="*/ 0 w 621"/>
              <a:gd name="T1" fmla="*/ 0 h 668"/>
              <a:gd name="T2" fmla="*/ 2147483647 w 621"/>
              <a:gd name="T3" fmla="*/ 0 h 668"/>
              <a:gd name="T4" fmla="*/ 2147483647 w 621"/>
              <a:gd name="T5" fmla="*/ 2147483647 h 668"/>
              <a:gd name="T6" fmla="*/ 0 60000 65536"/>
              <a:gd name="T7" fmla="*/ 0 60000 65536"/>
              <a:gd name="T8" fmla="*/ 0 60000 65536"/>
              <a:gd name="T9" fmla="*/ 0 w 621"/>
              <a:gd name="T10" fmla="*/ 0 h 668"/>
              <a:gd name="T11" fmla="*/ 621 w 621"/>
              <a:gd name="T12" fmla="*/ 668 h 668"/>
            </a:gdLst>
            <a:ahLst/>
            <a:cxnLst>
              <a:cxn ang="T6">
                <a:pos x="T0" y="T1"/>
              </a:cxn>
              <a:cxn ang="T7">
                <a:pos x="T2" y="T3"/>
              </a:cxn>
              <a:cxn ang="T8">
                <a:pos x="T4" y="T5"/>
              </a:cxn>
            </a:cxnLst>
            <a:rect l="T9" t="T10" r="T11" b="T12"/>
            <a:pathLst>
              <a:path w="621" h="668">
                <a:moveTo>
                  <a:pt x="0" y="0"/>
                </a:moveTo>
                <a:lnTo>
                  <a:pt x="621" y="0"/>
                </a:lnTo>
                <a:lnTo>
                  <a:pt x="621" y="668"/>
                </a:lnTo>
              </a:path>
            </a:pathLst>
          </a:custGeom>
          <a:noFill/>
          <a:ln w="28575" cap="flat" cmpd="sng">
            <a:solidFill>
              <a:schemeClr val="tx1"/>
            </a:solidFill>
            <a:prstDash val="dash"/>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134</a:t>
            </a:fld>
            <a:endParaRPr lang="en-US">
              <a:solidFill>
                <a:srgbClr val="464653"/>
              </a:solidFill>
            </a:endParaRPr>
          </a:p>
        </p:txBody>
      </p:sp>
    </p:spTree>
    <p:extLst>
      <p:ext uri="{BB962C8B-B14F-4D97-AF65-F5344CB8AC3E}">
        <p14:creationId xmlns:p14="http://schemas.microsoft.com/office/powerpoint/2010/main" val="239873354"/>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743200" y="4046539"/>
            <a:ext cx="1868488" cy="2116137"/>
          </a:xfrm>
          <a:prstGeom prst="rect">
            <a:avLst/>
          </a:prstGeom>
          <a:solidFill>
            <a:srgbClr val="B2B2B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6867" name="Rectangle 3"/>
          <p:cNvSpPr>
            <a:spLocks noGrp="1" noChangeArrowheads="1"/>
          </p:cNvSpPr>
          <p:nvPr>
            <p:ph type="title"/>
          </p:nvPr>
        </p:nvSpPr>
        <p:spPr/>
        <p:txBody>
          <a:bodyPr/>
          <a:lstStyle/>
          <a:p>
            <a:pPr eaLnBrk="1" hangingPunct="1"/>
            <a:r>
              <a:rPr lang="en-US"/>
              <a:t>Summary of Collection Types</a:t>
            </a:r>
          </a:p>
        </p:txBody>
      </p:sp>
      <p:sp>
        <p:nvSpPr>
          <p:cNvPr id="36868" name="Rectangle 5"/>
          <p:cNvSpPr>
            <a:spLocks noChangeArrowheads="1"/>
          </p:cNvSpPr>
          <p:nvPr/>
        </p:nvSpPr>
        <p:spPr bwMode="auto">
          <a:xfrm>
            <a:off x="2783725" y="3457575"/>
            <a:ext cx="146835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a:solidFill>
                  <a:prstClr val="black"/>
                </a:solidFill>
              </a:rPr>
              <a:t>Nested table</a:t>
            </a:r>
          </a:p>
        </p:txBody>
      </p:sp>
      <p:sp>
        <p:nvSpPr>
          <p:cNvPr id="36869" name="Rectangle 6"/>
          <p:cNvSpPr>
            <a:spLocks noChangeArrowheads="1"/>
          </p:cNvSpPr>
          <p:nvPr/>
        </p:nvSpPr>
        <p:spPr bwMode="auto">
          <a:xfrm>
            <a:off x="6334125" y="3457576"/>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a:solidFill>
                  <a:prstClr val="black"/>
                </a:solidFill>
              </a:rPr>
              <a:t> Varray</a:t>
            </a:r>
          </a:p>
        </p:txBody>
      </p:sp>
      <p:pic>
        <p:nvPicPr>
          <p:cNvPr id="36870" name="Picture 7" descr="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308725" y="3848101"/>
            <a:ext cx="3200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8" descr="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700338" y="3937001"/>
            <a:ext cx="33147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2" name="Group 9"/>
          <p:cNvGrpSpPr>
            <a:grpSpLocks/>
          </p:cNvGrpSpPr>
          <p:nvPr/>
        </p:nvGrpSpPr>
        <p:grpSpPr bwMode="auto">
          <a:xfrm>
            <a:off x="2235201" y="1392239"/>
            <a:ext cx="7667625" cy="1590675"/>
            <a:chOff x="448" y="2839"/>
            <a:chExt cx="4830" cy="1002"/>
          </a:xfrm>
        </p:grpSpPr>
        <p:sp>
          <p:nvSpPr>
            <p:cNvPr id="32777" name="Rectangle 10"/>
            <p:cNvSpPr>
              <a:spLocks noChangeArrowheads="1"/>
            </p:cNvSpPr>
            <p:nvPr/>
          </p:nvSpPr>
          <p:spPr bwMode="auto">
            <a:xfrm>
              <a:off x="2205" y="2839"/>
              <a:ext cx="1229" cy="233"/>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spcBef>
                  <a:spcPct val="50000"/>
                </a:spcBef>
                <a:defRPr/>
              </a:pPr>
              <a:r>
                <a:rPr lang="en-US">
                  <a:solidFill>
                    <a:prstClr val="black"/>
                  </a:solidFill>
                </a:rPr>
                <a:t>Associative array</a:t>
              </a:r>
            </a:p>
          </p:txBody>
        </p:sp>
        <p:grpSp>
          <p:nvGrpSpPr>
            <p:cNvPr id="36876" name="Group 11"/>
            <p:cNvGrpSpPr>
              <a:grpSpLocks/>
            </p:cNvGrpSpPr>
            <p:nvPr/>
          </p:nvGrpSpPr>
          <p:grpSpPr bwMode="auto">
            <a:xfrm>
              <a:off x="1376" y="3087"/>
              <a:ext cx="3197" cy="754"/>
              <a:chOff x="1376" y="3087"/>
              <a:chExt cx="3197" cy="754"/>
            </a:xfrm>
          </p:grpSpPr>
          <p:sp>
            <p:nvSpPr>
              <p:cNvPr id="32781" name="Rectangle 12"/>
              <p:cNvSpPr>
                <a:spLocks noChangeArrowheads="1"/>
              </p:cNvSpPr>
              <p:nvPr/>
            </p:nvSpPr>
            <p:spPr bwMode="blackWhite">
              <a:xfrm>
                <a:off x="1376" y="3087"/>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2" name="Rectangle 13"/>
              <p:cNvSpPr>
                <a:spLocks noChangeArrowheads="1"/>
              </p:cNvSpPr>
              <p:nvPr/>
            </p:nvSpPr>
            <p:spPr bwMode="gray">
              <a:xfrm>
                <a:off x="142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3" name="Rectangle 14"/>
              <p:cNvSpPr>
                <a:spLocks noChangeArrowheads="1"/>
              </p:cNvSpPr>
              <p:nvPr/>
            </p:nvSpPr>
            <p:spPr bwMode="gray">
              <a:xfrm>
                <a:off x="166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4" name="Rectangle 15"/>
              <p:cNvSpPr>
                <a:spLocks noChangeArrowheads="1"/>
              </p:cNvSpPr>
              <p:nvPr/>
            </p:nvSpPr>
            <p:spPr bwMode="gray">
              <a:xfrm>
                <a:off x="190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5" name="Rectangle 16"/>
              <p:cNvSpPr>
                <a:spLocks noChangeArrowheads="1"/>
              </p:cNvSpPr>
              <p:nvPr/>
            </p:nvSpPr>
            <p:spPr bwMode="gray">
              <a:xfrm>
                <a:off x="262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6" name="Rectangle 17"/>
              <p:cNvSpPr>
                <a:spLocks noChangeArrowheads="1"/>
              </p:cNvSpPr>
              <p:nvPr/>
            </p:nvSpPr>
            <p:spPr bwMode="gray">
              <a:xfrm>
                <a:off x="214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7" name="Rectangle 18"/>
              <p:cNvSpPr>
                <a:spLocks noChangeArrowheads="1"/>
              </p:cNvSpPr>
              <p:nvPr/>
            </p:nvSpPr>
            <p:spPr bwMode="gray">
              <a:xfrm>
                <a:off x="238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8" name="Rectangle 19"/>
              <p:cNvSpPr>
                <a:spLocks noChangeArrowheads="1"/>
              </p:cNvSpPr>
              <p:nvPr/>
            </p:nvSpPr>
            <p:spPr bwMode="blackWhite">
              <a:xfrm>
                <a:off x="143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9" name="Rectangle 20"/>
              <p:cNvSpPr>
                <a:spLocks noChangeArrowheads="1"/>
              </p:cNvSpPr>
              <p:nvPr/>
            </p:nvSpPr>
            <p:spPr bwMode="blackWhite">
              <a:xfrm>
                <a:off x="167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0" name="Rectangle 21"/>
              <p:cNvSpPr>
                <a:spLocks noChangeArrowheads="1"/>
              </p:cNvSpPr>
              <p:nvPr/>
            </p:nvSpPr>
            <p:spPr bwMode="blackWhite">
              <a:xfrm>
                <a:off x="191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1" name="Rectangle 22"/>
              <p:cNvSpPr>
                <a:spLocks noChangeArrowheads="1"/>
              </p:cNvSpPr>
              <p:nvPr/>
            </p:nvSpPr>
            <p:spPr bwMode="blackWhite">
              <a:xfrm>
                <a:off x="263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2" name="Rectangle 23"/>
              <p:cNvSpPr>
                <a:spLocks noChangeArrowheads="1"/>
              </p:cNvSpPr>
              <p:nvPr/>
            </p:nvSpPr>
            <p:spPr bwMode="blackWhite">
              <a:xfrm>
                <a:off x="215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3" name="Rectangle 24"/>
              <p:cNvSpPr>
                <a:spLocks noChangeArrowheads="1"/>
              </p:cNvSpPr>
              <p:nvPr/>
            </p:nvSpPr>
            <p:spPr bwMode="blackWhite">
              <a:xfrm>
                <a:off x="239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4" name="Oval 25"/>
              <p:cNvSpPr>
                <a:spLocks noChangeArrowheads="1"/>
              </p:cNvSpPr>
              <p:nvPr/>
            </p:nvSpPr>
            <p:spPr bwMode="blackWhite">
              <a:xfrm>
                <a:off x="1454"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1</a:t>
                </a:r>
              </a:p>
            </p:txBody>
          </p:sp>
          <p:sp>
            <p:nvSpPr>
              <p:cNvPr id="32795" name="Oval 26"/>
              <p:cNvSpPr>
                <a:spLocks noChangeArrowheads="1"/>
              </p:cNvSpPr>
              <p:nvPr/>
            </p:nvSpPr>
            <p:spPr bwMode="blackWhite">
              <a:xfrm>
                <a:off x="1690"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2</a:t>
                </a:r>
              </a:p>
            </p:txBody>
          </p:sp>
          <p:sp>
            <p:nvSpPr>
              <p:cNvPr id="32796" name="Oval 27"/>
              <p:cNvSpPr>
                <a:spLocks noChangeArrowheads="1"/>
              </p:cNvSpPr>
              <p:nvPr/>
            </p:nvSpPr>
            <p:spPr bwMode="blackWhite">
              <a:xfrm>
                <a:off x="1933"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3</a:t>
                </a:r>
              </a:p>
            </p:txBody>
          </p:sp>
          <p:sp>
            <p:nvSpPr>
              <p:cNvPr id="32797" name="Oval 28"/>
              <p:cNvSpPr>
                <a:spLocks noChangeArrowheads="1"/>
              </p:cNvSpPr>
              <p:nvPr/>
            </p:nvSpPr>
            <p:spPr bwMode="blackWhite">
              <a:xfrm>
                <a:off x="2168"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2798" name="Oval 29"/>
              <p:cNvSpPr>
                <a:spLocks noChangeArrowheads="1"/>
              </p:cNvSpPr>
              <p:nvPr/>
            </p:nvSpPr>
            <p:spPr bwMode="blackWhite">
              <a:xfrm>
                <a:off x="2412"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2799" name="Oval 30"/>
              <p:cNvSpPr>
                <a:spLocks noChangeArrowheads="1"/>
              </p:cNvSpPr>
              <p:nvPr/>
            </p:nvSpPr>
            <p:spPr bwMode="blackWhite">
              <a:xfrm>
                <a:off x="2648"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2800" name="Rectangle 31"/>
              <p:cNvSpPr>
                <a:spLocks noChangeArrowheads="1"/>
              </p:cNvSpPr>
              <p:nvPr/>
            </p:nvSpPr>
            <p:spPr bwMode="blackWhite">
              <a:xfrm>
                <a:off x="3054" y="3093"/>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1" name="Rectangle 32"/>
              <p:cNvSpPr>
                <a:spLocks noChangeArrowheads="1"/>
              </p:cNvSpPr>
              <p:nvPr/>
            </p:nvSpPr>
            <p:spPr bwMode="gray">
              <a:xfrm>
                <a:off x="309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2" name="Rectangle 33"/>
              <p:cNvSpPr>
                <a:spLocks noChangeArrowheads="1"/>
              </p:cNvSpPr>
              <p:nvPr/>
            </p:nvSpPr>
            <p:spPr bwMode="gray">
              <a:xfrm>
                <a:off x="333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3" name="Rectangle 34"/>
              <p:cNvSpPr>
                <a:spLocks noChangeArrowheads="1"/>
              </p:cNvSpPr>
              <p:nvPr/>
            </p:nvSpPr>
            <p:spPr bwMode="gray">
              <a:xfrm>
                <a:off x="357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4" name="Rectangle 35"/>
              <p:cNvSpPr>
                <a:spLocks noChangeArrowheads="1"/>
              </p:cNvSpPr>
              <p:nvPr/>
            </p:nvSpPr>
            <p:spPr bwMode="gray">
              <a:xfrm>
                <a:off x="429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5" name="Rectangle 36"/>
              <p:cNvSpPr>
                <a:spLocks noChangeArrowheads="1"/>
              </p:cNvSpPr>
              <p:nvPr/>
            </p:nvSpPr>
            <p:spPr bwMode="gray">
              <a:xfrm>
                <a:off x="381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6" name="Rectangle 37"/>
              <p:cNvSpPr>
                <a:spLocks noChangeArrowheads="1"/>
              </p:cNvSpPr>
              <p:nvPr/>
            </p:nvSpPr>
            <p:spPr bwMode="gray">
              <a:xfrm>
                <a:off x="405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7" name="Rectangle 38"/>
              <p:cNvSpPr>
                <a:spLocks noChangeArrowheads="1"/>
              </p:cNvSpPr>
              <p:nvPr/>
            </p:nvSpPr>
            <p:spPr bwMode="blackWhite">
              <a:xfrm>
                <a:off x="311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8" name="Rectangle 39"/>
              <p:cNvSpPr>
                <a:spLocks noChangeArrowheads="1"/>
              </p:cNvSpPr>
              <p:nvPr/>
            </p:nvSpPr>
            <p:spPr bwMode="blackWhite">
              <a:xfrm>
                <a:off x="335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9" name="Rectangle 40"/>
              <p:cNvSpPr>
                <a:spLocks noChangeArrowheads="1"/>
              </p:cNvSpPr>
              <p:nvPr/>
            </p:nvSpPr>
            <p:spPr bwMode="blackWhite">
              <a:xfrm>
                <a:off x="359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0" name="Rectangle 41"/>
              <p:cNvSpPr>
                <a:spLocks noChangeArrowheads="1"/>
              </p:cNvSpPr>
              <p:nvPr/>
            </p:nvSpPr>
            <p:spPr bwMode="blackWhite">
              <a:xfrm>
                <a:off x="431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1" name="Rectangle 42"/>
              <p:cNvSpPr>
                <a:spLocks noChangeArrowheads="1"/>
              </p:cNvSpPr>
              <p:nvPr/>
            </p:nvSpPr>
            <p:spPr bwMode="blackWhite">
              <a:xfrm>
                <a:off x="383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2" name="Rectangle 43"/>
              <p:cNvSpPr>
                <a:spLocks noChangeArrowheads="1"/>
              </p:cNvSpPr>
              <p:nvPr/>
            </p:nvSpPr>
            <p:spPr bwMode="blackWhite">
              <a:xfrm>
                <a:off x="407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3" name="Oval 44"/>
              <p:cNvSpPr>
                <a:spLocks noChangeArrowheads="1"/>
              </p:cNvSpPr>
              <p:nvPr/>
            </p:nvSpPr>
            <p:spPr bwMode="blackWhite">
              <a:xfrm>
                <a:off x="3133"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a</a:t>
                </a:r>
              </a:p>
            </p:txBody>
          </p:sp>
          <p:sp>
            <p:nvSpPr>
              <p:cNvPr id="32814" name="Oval 45"/>
              <p:cNvSpPr>
                <a:spLocks noChangeArrowheads="1"/>
              </p:cNvSpPr>
              <p:nvPr/>
            </p:nvSpPr>
            <p:spPr bwMode="blackWhite">
              <a:xfrm>
                <a:off x="3379"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f</a:t>
                </a:r>
              </a:p>
            </p:txBody>
          </p:sp>
          <p:sp>
            <p:nvSpPr>
              <p:cNvPr id="32815" name="Oval 46"/>
              <p:cNvSpPr>
                <a:spLocks noChangeArrowheads="1"/>
              </p:cNvSpPr>
              <p:nvPr/>
            </p:nvSpPr>
            <p:spPr bwMode="blackWhite">
              <a:xfrm>
                <a:off x="361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i</a:t>
                </a:r>
              </a:p>
            </p:txBody>
          </p:sp>
          <p:sp>
            <p:nvSpPr>
              <p:cNvPr id="32816" name="Oval 47"/>
              <p:cNvSpPr>
                <a:spLocks noChangeArrowheads="1"/>
              </p:cNvSpPr>
              <p:nvPr/>
            </p:nvSpPr>
            <p:spPr bwMode="blackWhite">
              <a:xfrm>
                <a:off x="384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o</a:t>
                </a:r>
              </a:p>
            </p:txBody>
          </p:sp>
          <p:sp>
            <p:nvSpPr>
              <p:cNvPr id="32817" name="Oval 48"/>
              <p:cNvSpPr>
                <a:spLocks noChangeArrowheads="1"/>
              </p:cNvSpPr>
              <p:nvPr/>
            </p:nvSpPr>
            <p:spPr bwMode="blackWhite">
              <a:xfrm>
                <a:off x="4101"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t</a:t>
                </a:r>
              </a:p>
            </p:txBody>
          </p:sp>
          <p:sp>
            <p:nvSpPr>
              <p:cNvPr id="32818" name="Oval 49"/>
              <p:cNvSpPr>
                <a:spLocks noChangeArrowheads="1"/>
              </p:cNvSpPr>
              <p:nvPr/>
            </p:nvSpPr>
            <p:spPr bwMode="blackWhite">
              <a:xfrm>
                <a:off x="433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w</a:t>
                </a:r>
              </a:p>
            </p:txBody>
          </p:sp>
        </p:grpSp>
        <p:sp>
          <p:nvSpPr>
            <p:cNvPr id="32779" name="Rectangle 50"/>
            <p:cNvSpPr>
              <a:spLocks noChangeArrowheads="1"/>
            </p:cNvSpPr>
            <p:nvPr/>
          </p:nvSpPr>
          <p:spPr bwMode="auto">
            <a:xfrm>
              <a:off x="448" y="3282"/>
              <a:ext cx="963"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PLS_INTEGER</a:t>
              </a:r>
              <a:endParaRPr lang="en-US" sz="1600">
                <a:solidFill>
                  <a:prstClr val="black"/>
                </a:solidFill>
              </a:endParaRPr>
            </a:p>
          </p:txBody>
        </p:sp>
        <p:sp>
          <p:nvSpPr>
            <p:cNvPr id="32780" name="Rectangle 51"/>
            <p:cNvSpPr>
              <a:spLocks noChangeArrowheads="1"/>
            </p:cNvSpPr>
            <p:nvPr/>
          </p:nvSpPr>
          <p:spPr bwMode="auto">
            <a:xfrm>
              <a:off x="4546" y="3282"/>
              <a:ext cx="732"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VARCHAR2</a:t>
              </a:r>
              <a:endParaRPr lang="en-US" sz="1600">
                <a:solidFill>
                  <a:prstClr val="black"/>
                </a:solidFill>
              </a:endParaRPr>
            </a:p>
          </p:txBody>
        </p:sp>
      </p:gr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135</a:t>
            </a:fld>
            <a:endParaRPr lang="en-US">
              <a:solidFill>
                <a:srgbClr val="464653"/>
              </a:solidFill>
            </a:endParaRPr>
          </a:p>
        </p:txBody>
      </p:sp>
    </p:spTree>
    <p:extLst>
      <p:ext uri="{BB962C8B-B14F-4D97-AF65-F5344CB8AC3E}">
        <p14:creationId xmlns:p14="http://schemas.microsoft.com/office/powerpoint/2010/main" val="90117587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789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7892" name="Rectangle 4"/>
          <p:cNvSpPr>
            <a:spLocks noGrp="1" noChangeArrowheads="1"/>
          </p:cNvSpPr>
          <p:nvPr>
            <p:ph type="title"/>
          </p:nvPr>
        </p:nvSpPr>
        <p:spPr/>
        <p:txBody>
          <a:bodyPr/>
          <a:lstStyle/>
          <a:p>
            <a:pPr eaLnBrk="1" hangingPunct="1"/>
            <a:r>
              <a:rPr lang="en-US"/>
              <a:t>Summary</a:t>
            </a:r>
          </a:p>
        </p:txBody>
      </p:sp>
      <p:sp>
        <p:nvSpPr>
          <p:cNvPr id="37893" name="Rectangle 5"/>
          <p:cNvSpPr>
            <a:spLocks noGrp="1" noChangeArrowheads="1"/>
          </p:cNvSpPr>
          <p:nvPr>
            <p:ph sz="quarter" idx="1"/>
          </p:nvPr>
        </p:nvSpPr>
        <p:spPr>
          <a:xfrm>
            <a:off x="1981200" y="1219201"/>
            <a:ext cx="8229600" cy="4937125"/>
          </a:xfrm>
        </p:spPr>
        <p:txBody>
          <a:bodyPr>
            <a:normAutofit fontScale="925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Define and reference PL/SQL variables of composite data types</a:t>
            </a:r>
          </a:p>
          <a:p>
            <a:pPr lvl="2" eaLnBrk="1" hangingPunct="1">
              <a:buFont typeface="Wingdings" pitchFamily="2" charset="2"/>
              <a:buChar char="Ø"/>
            </a:pPr>
            <a:r>
              <a:rPr lang="en-US"/>
              <a:t>PL/SQL record</a:t>
            </a:r>
          </a:p>
          <a:p>
            <a:pPr lvl="2" eaLnBrk="1" hangingPunct="1">
              <a:buFont typeface="Wingdings" pitchFamily="2" charset="2"/>
              <a:buChar char="Ø"/>
            </a:pPr>
            <a:r>
              <a:rPr lang="en-US"/>
              <a:t>Associative array</a:t>
            </a:r>
          </a:p>
          <a:p>
            <a:pPr lvl="3" eaLnBrk="1" hangingPunct="1"/>
            <a:r>
              <a:rPr lang="en-US">
                <a:latin typeface="Courier New" pitchFamily="49" charset="0"/>
              </a:rPr>
              <a:t>INDEX</a:t>
            </a:r>
            <a:r>
              <a:rPr lang="en-US"/>
              <a:t> </a:t>
            </a:r>
            <a:r>
              <a:rPr lang="en-US">
                <a:latin typeface="Courier New" pitchFamily="49" charset="0"/>
              </a:rPr>
              <a:t>BY</a:t>
            </a:r>
            <a:r>
              <a:rPr lang="en-US"/>
              <a:t> table</a:t>
            </a:r>
          </a:p>
          <a:p>
            <a:pPr lvl="3" eaLnBrk="1" hangingPunct="1"/>
            <a:r>
              <a:rPr lang="en-US">
                <a:latin typeface="Courier New" pitchFamily="49" charset="0"/>
              </a:rPr>
              <a:t>INDEX</a:t>
            </a:r>
            <a:r>
              <a:rPr lang="en-US"/>
              <a:t> </a:t>
            </a:r>
            <a:r>
              <a:rPr lang="en-US">
                <a:latin typeface="Courier New" pitchFamily="49" charset="0"/>
              </a:rPr>
              <a:t>BY</a:t>
            </a:r>
            <a:r>
              <a:rPr lang="en-US"/>
              <a:t> table of records</a:t>
            </a:r>
          </a:p>
          <a:p>
            <a:pPr lvl="1" eaLnBrk="1" hangingPunct="1">
              <a:buFont typeface="Courier New" pitchFamily="49" charset="0"/>
              <a:buChar char="o"/>
            </a:pPr>
            <a:r>
              <a:rPr lang="en-US"/>
              <a:t>Define a PL/SQL record by using the </a:t>
            </a:r>
            <a:r>
              <a:rPr lang="en-US">
                <a:latin typeface="Courier New" pitchFamily="49" charset="0"/>
              </a:rPr>
              <a:t>%ROWTYPE</a:t>
            </a:r>
            <a:r>
              <a:rPr lang="en-US"/>
              <a:t> attribute</a:t>
            </a:r>
          </a:p>
          <a:p>
            <a:pPr lvl="1" eaLnBrk="1" hangingPunct="1">
              <a:buFont typeface="Courier New" pitchFamily="49" charset="0"/>
              <a:buChar char="o"/>
            </a:pPr>
            <a:r>
              <a:rPr lang="en-US"/>
              <a:t>Compare and contrast the three PL/SQL collection types:</a:t>
            </a:r>
          </a:p>
          <a:p>
            <a:pPr lvl="2" eaLnBrk="1" hangingPunct="1">
              <a:buFont typeface="Wingdings" pitchFamily="2" charset="2"/>
              <a:buChar char="Ø"/>
            </a:pPr>
            <a:r>
              <a:rPr lang="en-US"/>
              <a:t>Associative array</a:t>
            </a:r>
          </a:p>
          <a:p>
            <a:pPr lvl="2" eaLnBrk="1" hangingPunct="1">
              <a:buFont typeface="Wingdings" pitchFamily="2" charset="2"/>
              <a:buChar char="Ø"/>
            </a:pPr>
            <a:r>
              <a:rPr lang="en-US"/>
              <a:t>Nested table</a:t>
            </a:r>
          </a:p>
          <a:p>
            <a:pPr lvl="2" eaLnBrk="1" hangingPunct="1">
              <a:buFont typeface="Wingdings" pitchFamily="2" charset="2"/>
              <a:buChar char="Ø"/>
            </a:pPr>
            <a:r>
              <a:rPr lang="en-US">
                <a:latin typeface="Courier New" pitchFamily="49" charset="0"/>
              </a:rPr>
              <a:t>VARRAY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136</a:t>
            </a:fld>
            <a:endParaRPr lang="en-US" dirty="0">
              <a:solidFill>
                <a:srgbClr val="464653"/>
              </a:solidFill>
            </a:endParaRPr>
          </a:p>
        </p:txBody>
      </p:sp>
    </p:spTree>
    <p:extLst>
      <p:ext uri="{BB962C8B-B14F-4D97-AF65-F5344CB8AC3E}">
        <p14:creationId xmlns:p14="http://schemas.microsoft.com/office/powerpoint/2010/main" val="981443517"/>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4099" name="Rectangle 5"/>
          <p:cNvSpPr>
            <a:spLocks noGrp="1" noChangeArrowheads="1"/>
          </p:cNvSpPr>
          <p:nvPr>
            <p:ph type="subTitle" idx="1"/>
          </p:nvPr>
        </p:nvSpPr>
        <p:spPr/>
        <p:txBody>
          <a:bodyPr>
            <a:normAutofit/>
          </a:bodyPr>
          <a:lstStyle/>
          <a:p>
            <a:pPr algn="ctr">
              <a:defRPr/>
            </a:pPr>
            <a:r>
              <a:rPr lang="en-US" dirty="0">
                <a:latin typeface="Arial" charset="0"/>
              </a:rPr>
              <a:t>Module 07: Explicit Cursors </a:t>
            </a:r>
          </a:p>
        </p:txBody>
      </p:sp>
      <p:sp>
        <p:nvSpPr>
          <p:cNvPr id="3" name="Slide Number Placeholder 2"/>
          <p:cNvSpPr>
            <a:spLocks noGrp="1"/>
          </p:cNvSpPr>
          <p:nvPr>
            <p:ph type="sldNum" sz="quarter" idx="12"/>
          </p:nvPr>
        </p:nvSpPr>
        <p:spPr/>
        <p:txBody>
          <a:bodyPr/>
          <a:lstStyle/>
          <a:p>
            <a:pPr>
              <a:defRPr/>
            </a:pPr>
            <a:fld id="{445F8099-1596-426C-90B6-6CC05985E9C8}" type="slidenum">
              <a:rPr lang="en-US" smtClean="0"/>
              <a:pPr>
                <a:defRPr/>
              </a:pPr>
              <a:t>137</a:t>
            </a:fld>
            <a:endParaRPr lang="en-US" dirty="0"/>
          </a:p>
        </p:txBody>
      </p:sp>
    </p:spTree>
    <p:extLst>
      <p:ext uri="{BB962C8B-B14F-4D97-AF65-F5344CB8AC3E}">
        <p14:creationId xmlns:p14="http://schemas.microsoft.com/office/powerpoint/2010/main" val="888263610"/>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Distinguish between implicit and explicit cursors</a:t>
            </a:r>
          </a:p>
          <a:p>
            <a:pPr lvl="1" eaLnBrk="1" hangingPunct="1">
              <a:buFont typeface="Courier New" pitchFamily="49" charset="0"/>
              <a:buChar char="o"/>
            </a:pPr>
            <a:r>
              <a:rPr lang="en-US"/>
              <a:t>Discuss the reasons for using explicit cursors</a:t>
            </a:r>
          </a:p>
          <a:p>
            <a:pPr lvl="1" eaLnBrk="1" hangingPunct="1">
              <a:buFont typeface="Courier New" pitchFamily="49" charset="0"/>
              <a:buChar char="o"/>
            </a:pPr>
            <a:r>
              <a:rPr lang="en-US"/>
              <a:t>Declare and control explicit cursors</a:t>
            </a:r>
          </a:p>
          <a:p>
            <a:pPr lvl="1" eaLnBrk="1" hangingPunct="1">
              <a:buFont typeface="Courier New" pitchFamily="49" charset="0"/>
              <a:buChar char="o"/>
            </a:pPr>
            <a:r>
              <a:rPr lang="en-US"/>
              <a:t>Use simple loops and cursor </a:t>
            </a:r>
            <a:r>
              <a:rPr lang="en-US">
                <a:latin typeface="Courier New" pitchFamily="49" charset="0"/>
              </a:rPr>
              <a:t>FOR</a:t>
            </a:r>
            <a:r>
              <a:rPr lang="en-US"/>
              <a:t> loops to fetch data</a:t>
            </a:r>
          </a:p>
          <a:p>
            <a:pPr lvl="1" eaLnBrk="1" hangingPunct="1">
              <a:buFont typeface="Courier New" pitchFamily="49" charset="0"/>
              <a:buChar char="o"/>
            </a:pPr>
            <a:r>
              <a:rPr lang="en-US"/>
              <a:t>Declare and use cursors with parameters</a:t>
            </a:r>
          </a:p>
          <a:p>
            <a:pPr lvl="1" eaLnBrk="1" hangingPunct="1">
              <a:buFont typeface="Courier New" pitchFamily="49" charset="0"/>
              <a:buChar char="o"/>
            </a:pPr>
            <a:r>
              <a:rPr lang="en-US"/>
              <a:t>Lock rows with the </a:t>
            </a:r>
            <a:r>
              <a:rPr lang="en-US">
                <a:latin typeface="Courier New" pitchFamily="49" charset="0"/>
              </a:rPr>
              <a:t>FOR</a:t>
            </a:r>
            <a:r>
              <a:rPr lang="en-US"/>
              <a:t> </a:t>
            </a:r>
            <a:r>
              <a:rPr lang="en-US">
                <a:latin typeface="Courier New" pitchFamily="49" charset="0"/>
              </a:rPr>
              <a:t>UPDATE</a:t>
            </a:r>
            <a:r>
              <a:rPr lang="en-US"/>
              <a:t> clause</a:t>
            </a:r>
          </a:p>
          <a:p>
            <a:pPr lvl="1" eaLnBrk="1" hangingPunct="1">
              <a:buFont typeface="Courier New" pitchFamily="49" charset="0"/>
              <a:buChar char="o"/>
            </a:pPr>
            <a:r>
              <a:rPr lang="en-US"/>
              <a:t>Reference the current row with 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138</a:t>
            </a:fld>
            <a:endParaRPr lang="en-US" dirty="0">
              <a:solidFill>
                <a:srgbClr val="464653"/>
              </a:solidFill>
            </a:endParaRPr>
          </a:p>
        </p:txBody>
      </p:sp>
    </p:spTree>
    <p:extLst>
      <p:ext uri="{BB962C8B-B14F-4D97-AF65-F5344CB8AC3E}">
        <p14:creationId xmlns:p14="http://schemas.microsoft.com/office/powerpoint/2010/main" val="1175670080"/>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Cursors</a:t>
            </a:r>
          </a:p>
        </p:txBody>
      </p:sp>
      <p:sp>
        <p:nvSpPr>
          <p:cNvPr id="1741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Every SQL statement that is executed by the Oracle Server has an associated individual cursor:</a:t>
            </a:r>
          </a:p>
          <a:p>
            <a:pPr lvl="1" eaLnBrk="1" hangingPunct="1">
              <a:buFont typeface="Courier New" pitchFamily="49" charset="0"/>
              <a:buChar char="o"/>
            </a:pPr>
            <a:r>
              <a:rPr lang="en-US"/>
              <a:t>Implicit cursors: declared and managed by PL/SQL for all DML and PL/SQL </a:t>
            </a:r>
            <a:r>
              <a:rPr lang="en-US">
                <a:latin typeface="Courier New" pitchFamily="49" charset="0"/>
              </a:rPr>
              <a:t>SELECT</a:t>
            </a:r>
            <a:r>
              <a:rPr lang="en-US"/>
              <a:t> statements</a:t>
            </a:r>
          </a:p>
          <a:p>
            <a:pPr lvl="1" eaLnBrk="1" hangingPunct="1">
              <a:buFont typeface="Courier New" pitchFamily="49" charset="0"/>
              <a:buChar char="o"/>
            </a:pPr>
            <a:r>
              <a:rPr lang="en-US"/>
              <a:t>Explicit cursors: declared and managed by the programmer</a:t>
            </a:r>
          </a:p>
        </p:txBody>
      </p:sp>
      <p:sp>
        <p:nvSpPr>
          <p:cNvPr id="4" name="Slide Number Placeholder 3"/>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139</a:t>
            </a:fld>
            <a:endParaRPr lang="en-US" dirty="0">
              <a:solidFill>
                <a:srgbClr val="464653"/>
              </a:solidFill>
            </a:endParaRPr>
          </a:p>
        </p:txBody>
      </p:sp>
    </p:spTree>
    <p:extLst>
      <p:ext uri="{BB962C8B-B14F-4D97-AF65-F5344CB8AC3E}">
        <p14:creationId xmlns:p14="http://schemas.microsoft.com/office/powerpoint/2010/main" val="195270539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PL/SQL Block Structure</a:t>
            </a:r>
          </a:p>
        </p:txBody>
      </p:sp>
      <p:sp>
        <p:nvSpPr>
          <p:cNvPr id="22531" name="Rectangle 3"/>
          <p:cNvSpPr>
            <a:spLocks noGrp="1" noChangeArrowheads="1"/>
          </p:cNvSpPr>
          <p:nvPr>
            <p:ph sz="quarter" idx="1"/>
          </p:nvPr>
        </p:nvSpPr>
        <p:spPr>
          <a:xfrm>
            <a:off x="1981200" y="1219201"/>
            <a:ext cx="8229600" cy="4937125"/>
          </a:xfrm>
        </p:spPr>
        <p:txBody>
          <a:bodyPr/>
          <a:lstStyle/>
          <a:p>
            <a:pPr lvl="1">
              <a:buFont typeface="Courier New" pitchFamily="49" charset="0"/>
              <a:buChar char="o"/>
            </a:pPr>
            <a:r>
              <a:rPr lang="en-US">
                <a:latin typeface="Courier New" pitchFamily="49" charset="0"/>
              </a:rPr>
              <a:t>DECLARE</a:t>
            </a:r>
            <a:r>
              <a:rPr lang="en-US"/>
              <a:t> (optional)</a:t>
            </a:r>
          </a:p>
          <a:p>
            <a:pPr lvl="2">
              <a:buFont typeface="Courier New" pitchFamily="49" charset="0"/>
              <a:buChar char="o"/>
            </a:pPr>
            <a:r>
              <a:rPr lang="en-US"/>
              <a:t>Variables, cursors, user-defined exceptions</a:t>
            </a:r>
          </a:p>
          <a:p>
            <a:pPr lvl="1">
              <a:buFont typeface="Courier New" pitchFamily="49" charset="0"/>
              <a:buChar char="o"/>
            </a:pPr>
            <a:r>
              <a:rPr lang="en-US">
                <a:latin typeface="Courier New" pitchFamily="49" charset="0"/>
              </a:rPr>
              <a:t>BEGIN</a:t>
            </a:r>
            <a:r>
              <a:rPr lang="en-US"/>
              <a:t> (mandatory)</a:t>
            </a:r>
          </a:p>
          <a:p>
            <a:pPr lvl="2">
              <a:buFont typeface="Courier New" pitchFamily="49" charset="0"/>
              <a:buChar char="o"/>
            </a:pPr>
            <a:r>
              <a:rPr lang="en-US"/>
              <a:t>SQL statements</a:t>
            </a:r>
          </a:p>
          <a:p>
            <a:pPr lvl="2">
              <a:buFont typeface="Courier New" pitchFamily="49" charset="0"/>
              <a:buChar char="o"/>
            </a:pPr>
            <a:r>
              <a:rPr lang="en-US"/>
              <a:t>PL/SQL statements</a:t>
            </a:r>
          </a:p>
          <a:p>
            <a:pPr lvl="1">
              <a:buFont typeface="Courier New" pitchFamily="49" charset="0"/>
              <a:buChar char="o"/>
            </a:pPr>
            <a:r>
              <a:rPr lang="en-US">
                <a:latin typeface="Courier New" pitchFamily="49" charset="0"/>
              </a:rPr>
              <a:t>EXCEPTION</a:t>
            </a:r>
            <a:r>
              <a:rPr lang="en-US"/>
              <a:t> (optional)</a:t>
            </a:r>
          </a:p>
          <a:p>
            <a:pPr lvl="2">
              <a:buFont typeface="Courier New" pitchFamily="49" charset="0"/>
              <a:buChar char="o"/>
            </a:pPr>
            <a:r>
              <a:rPr lang="en-US"/>
              <a:t>Actions to perform</a:t>
            </a:r>
            <a:br>
              <a:rPr lang="en-US"/>
            </a:br>
            <a:r>
              <a:rPr lang="en-US"/>
              <a:t>when exceptions occur</a:t>
            </a:r>
          </a:p>
          <a:p>
            <a:pPr lvl="1">
              <a:buFont typeface="Courier New" pitchFamily="49" charset="0"/>
              <a:buChar char="o"/>
            </a:pPr>
            <a:r>
              <a:rPr lang="en-US">
                <a:latin typeface="Courier New" pitchFamily="49" charset="0"/>
              </a:rPr>
              <a:t>END</a:t>
            </a:r>
            <a:r>
              <a:rPr lang="en-US"/>
              <a:t>; (mandatory)</a:t>
            </a:r>
          </a:p>
        </p:txBody>
      </p:sp>
      <p:pic>
        <p:nvPicPr>
          <p:cNvPr id="15364" name="Picture 4" descr="C:\Projects\6981-Sunitha\images\Slide2.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705600" y="2811464"/>
            <a:ext cx="16002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14</a:t>
            </a:fld>
            <a:endParaRPr lang="en-US" dirty="0">
              <a:solidFill>
                <a:srgbClr val="464653"/>
              </a:solidFill>
            </a:endParaRPr>
          </a:p>
        </p:txBody>
      </p:sp>
    </p:spTree>
    <p:extLst>
      <p:ext uri="{BB962C8B-B14F-4D97-AF65-F5344CB8AC3E}">
        <p14:creationId xmlns:p14="http://schemas.microsoft.com/office/powerpoint/2010/main" val="2040220034"/>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15"/>
          <p:cNvSpPr>
            <a:spLocks/>
          </p:cNvSpPr>
          <p:nvPr/>
        </p:nvSpPr>
        <p:spPr bwMode="auto">
          <a:xfrm>
            <a:off x="5105400" y="2590800"/>
            <a:ext cx="1524000" cy="3657600"/>
          </a:xfrm>
          <a:custGeom>
            <a:avLst/>
            <a:gdLst>
              <a:gd name="T0" fmla="*/ 0 w 960"/>
              <a:gd name="T1" fmla="*/ 2147483647 h 2304"/>
              <a:gd name="T2" fmla="*/ 2147483647 w 960"/>
              <a:gd name="T3" fmla="*/ 0 h 2304"/>
              <a:gd name="T4" fmla="*/ 2147483647 w 960"/>
              <a:gd name="T5" fmla="*/ 2147483647 h 2304"/>
              <a:gd name="T6" fmla="*/ 0 w 960"/>
              <a:gd name="T7" fmla="*/ 2147483647 h 2304"/>
              <a:gd name="T8" fmla="*/ 0 w 960"/>
              <a:gd name="T9" fmla="*/ 2147483647 h 2304"/>
              <a:gd name="T10" fmla="*/ 0 60000 65536"/>
              <a:gd name="T11" fmla="*/ 0 60000 65536"/>
              <a:gd name="T12" fmla="*/ 0 60000 65536"/>
              <a:gd name="T13" fmla="*/ 0 60000 65536"/>
              <a:gd name="T14" fmla="*/ 0 60000 65536"/>
              <a:gd name="T15" fmla="*/ 0 w 960"/>
              <a:gd name="T16" fmla="*/ 0 h 2304"/>
              <a:gd name="T17" fmla="*/ 960 w 960"/>
              <a:gd name="T18" fmla="*/ 2304 h 2304"/>
            </a:gdLst>
            <a:ahLst/>
            <a:cxnLst>
              <a:cxn ang="T10">
                <a:pos x="T0" y="T1"/>
              </a:cxn>
              <a:cxn ang="T11">
                <a:pos x="T2" y="T3"/>
              </a:cxn>
              <a:cxn ang="T12">
                <a:pos x="T4" y="T5"/>
              </a:cxn>
              <a:cxn ang="T13">
                <a:pos x="T6" y="T7"/>
              </a:cxn>
              <a:cxn ang="T14">
                <a:pos x="T8" y="T9"/>
              </a:cxn>
            </a:cxnLst>
            <a:rect l="T15" t="T16" r="T17" b="T18"/>
            <a:pathLst>
              <a:path w="960" h="2304">
                <a:moveTo>
                  <a:pt x="0" y="768"/>
                </a:moveTo>
                <a:lnTo>
                  <a:pt x="960" y="0"/>
                </a:lnTo>
                <a:lnTo>
                  <a:pt x="960" y="2304"/>
                </a:lnTo>
                <a:lnTo>
                  <a:pt x="0" y="1440"/>
                </a:lnTo>
                <a:lnTo>
                  <a:pt x="0" y="768"/>
                </a:lnTo>
                <a:close/>
              </a:path>
            </a:pathLst>
          </a:custGeom>
          <a:ln/>
        </p:spPr>
        <p:style>
          <a:lnRef idx="2">
            <a:schemeClr val="dk1"/>
          </a:lnRef>
          <a:fillRef idx="1">
            <a:schemeClr val="lt1"/>
          </a:fillRef>
          <a:effectRef idx="0">
            <a:schemeClr val="dk1"/>
          </a:effectRef>
          <a:fontRef idx="minor">
            <a:schemeClr val="dk1"/>
          </a:fontRef>
        </p:style>
        <p:txBody>
          <a:bodyPr/>
          <a:lstStyle/>
          <a:p>
            <a:pPr>
              <a:buFont typeface="Arial" charset="0"/>
              <a:buNone/>
              <a:defRPr/>
            </a:pPr>
            <a:endParaRPr lang="en-US"/>
          </a:p>
        </p:txBody>
      </p:sp>
      <p:sp>
        <p:nvSpPr>
          <p:cNvPr id="18435" name="Rectangle 17"/>
          <p:cNvSpPr>
            <a:spLocks noGrp="1" noChangeArrowheads="1"/>
          </p:cNvSpPr>
          <p:nvPr>
            <p:ph type="title"/>
          </p:nvPr>
        </p:nvSpPr>
        <p:spPr/>
        <p:txBody>
          <a:bodyPr/>
          <a:lstStyle/>
          <a:p>
            <a:pPr eaLnBrk="1" hangingPunct="1"/>
            <a:r>
              <a:rPr lang="en-US"/>
              <a:t>Explicit Cursor Operations</a:t>
            </a:r>
          </a:p>
        </p:txBody>
      </p:sp>
      <p:sp>
        <p:nvSpPr>
          <p:cNvPr id="18436" name="Rectangle 5"/>
          <p:cNvSpPr>
            <a:spLocks noChangeArrowheads="1"/>
          </p:cNvSpPr>
          <p:nvPr/>
        </p:nvSpPr>
        <p:spPr bwMode="blackWhite">
          <a:xfrm>
            <a:off x="6621463" y="2605089"/>
            <a:ext cx="3111500" cy="3633787"/>
          </a:xfrm>
          <a:prstGeom prst="rect">
            <a:avLst/>
          </a:prstGeom>
          <a:solidFill>
            <a:srgbClr val="CCCC99"/>
          </a:solidFill>
          <a:ln w="28575">
            <a:solidFill>
              <a:schemeClr val="tx1"/>
            </a:solidFill>
            <a:miter lim="800000"/>
            <a:headEnd/>
            <a:tailEnd/>
          </a:ln>
        </p:spPr>
        <p:txBody>
          <a:bodyPr wrap="none" anchor="ctr"/>
          <a:lstStyle/>
          <a:p>
            <a:endParaRPr lang="en-US"/>
          </a:p>
        </p:txBody>
      </p:sp>
      <p:sp>
        <p:nvSpPr>
          <p:cNvPr id="18437" name="Rectangle 6"/>
          <p:cNvSpPr>
            <a:spLocks noChangeArrowheads="1"/>
          </p:cNvSpPr>
          <p:nvPr/>
        </p:nvSpPr>
        <p:spPr bwMode="auto">
          <a:xfrm>
            <a:off x="7294564" y="2209800"/>
            <a:ext cx="1825625" cy="356124"/>
          </a:xfrm>
          <a:prstGeom prst="rect">
            <a:avLst/>
          </a:prstGeom>
          <a:noFill/>
          <a:ln w="9525">
            <a:noFill/>
            <a:miter lim="800000"/>
            <a:headEnd/>
            <a:tailEnd/>
          </a:ln>
        </p:spPr>
        <p:txBody>
          <a:bodyPr lIns="92075" tIns="46038" rIns="92075" bIns="46038">
            <a:spAutoFit/>
          </a:bodyPr>
          <a:lstStyle/>
          <a:p>
            <a:pPr defTabSz="346075" eaLnBrk="0" hangingPunct="0">
              <a:lnSpc>
                <a:spcPct val="95000"/>
              </a:lnSpc>
              <a:spcBef>
                <a:spcPct val="35000"/>
              </a:spcBef>
              <a:tabLst>
                <a:tab pos="571500" algn="l"/>
              </a:tabLst>
            </a:pPr>
            <a:r>
              <a:rPr lang="en-US"/>
              <a:t>Table</a:t>
            </a:r>
          </a:p>
        </p:txBody>
      </p:sp>
      <p:sp>
        <p:nvSpPr>
          <p:cNvPr id="8198" name="Rectangle 7"/>
          <p:cNvSpPr>
            <a:spLocks noChangeArrowheads="1"/>
          </p:cNvSpPr>
          <p:nvPr/>
        </p:nvSpPr>
        <p:spPr bwMode="blackWhite">
          <a:xfrm>
            <a:off x="6608763" y="2616201"/>
            <a:ext cx="3079750" cy="3586239"/>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346075" eaLnBrk="0" hangingPunct="0">
              <a:lnSpc>
                <a:spcPct val="95000"/>
              </a:lnSpc>
              <a:spcBef>
                <a:spcPct val="35000"/>
              </a:spcBef>
              <a:tabLst>
                <a:tab pos="793750" algn="l"/>
                <a:tab pos="2006600" algn="l"/>
              </a:tabLst>
              <a:defRPr/>
            </a:pPr>
            <a:r>
              <a:rPr lang="en-US" sz="2000" dirty="0">
                <a:latin typeface="Courier New" pitchFamily="49" charset="0"/>
              </a:rPr>
              <a:t>100 King    AD_PRES</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101 </a:t>
            </a:r>
            <a:r>
              <a:rPr lang="en-US" sz="2000" dirty="0" err="1">
                <a:latin typeface="Courier New" pitchFamily="49" charset="0"/>
              </a:rPr>
              <a:t>Kochhar</a:t>
            </a:r>
            <a:r>
              <a:rPr lang="en-US" sz="2000" dirty="0">
                <a:latin typeface="Courier New" pitchFamily="49" charset="0"/>
              </a:rPr>
              <a:t> AD_VP</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102 De </a:t>
            </a:r>
            <a:r>
              <a:rPr lang="en-US" sz="2000" dirty="0" err="1">
                <a:latin typeface="Courier New" pitchFamily="49" charset="0"/>
              </a:rPr>
              <a:t>Haan</a:t>
            </a:r>
            <a:r>
              <a:rPr lang="en-US" sz="2000" dirty="0">
                <a:latin typeface="Courier New" pitchFamily="49" charset="0"/>
              </a:rPr>
              <a:t> AD_VP</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139 </a:t>
            </a:r>
            <a:r>
              <a:rPr lang="en-US" sz="2000" dirty="0" err="1">
                <a:latin typeface="Courier New" pitchFamily="49" charset="0"/>
              </a:rPr>
              <a:t>Seo</a:t>
            </a:r>
            <a:r>
              <a:rPr lang="en-US" sz="2000" dirty="0">
                <a:latin typeface="Courier New" pitchFamily="49" charset="0"/>
              </a:rPr>
              <a:t>    ST_CLERK</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140 Patel  ST_CLERK</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p:txBody>
      </p:sp>
      <p:grpSp>
        <p:nvGrpSpPr>
          <p:cNvPr id="2" name="Group 16"/>
          <p:cNvGrpSpPr>
            <a:grpSpLocks/>
          </p:cNvGrpSpPr>
          <p:nvPr/>
        </p:nvGrpSpPr>
        <p:grpSpPr bwMode="auto">
          <a:xfrm>
            <a:off x="2300288" y="1600201"/>
            <a:ext cx="2881312" cy="4270375"/>
            <a:chOff x="489" y="1008"/>
            <a:chExt cx="1815" cy="2690"/>
          </a:xfrm>
        </p:grpSpPr>
        <p:sp>
          <p:nvSpPr>
            <p:cNvPr id="18442" name="Rectangle 4"/>
            <p:cNvSpPr>
              <a:spLocks noChangeArrowheads="1"/>
            </p:cNvSpPr>
            <p:nvPr/>
          </p:nvSpPr>
          <p:spPr bwMode="auto">
            <a:xfrm>
              <a:off x="1154" y="3474"/>
              <a:ext cx="1150" cy="224"/>
            </a:xfrm>
            <a:prstGeom prst="rect">
              <a:avLst/>
            </a:prstGeom>
            <a:noFill/>
            <a:ln w="9525">
              <a:noFill/>
              <a:miter lim="800000"/>
              <a:headEnd/>
              <a:tailEnd/>
            </a:ln>
          </p:spPr>
          <p:txBody>
            <a:bodyPr lIns="92075" tIns="46038" rIns="92075" bIns="46038">
              <a:spAutoFit/>
            </a:bodyPr>
            <a:lstStyle/>
            <a:p>
              <a:pPr defTabSz="346075" eaLnBrk="0" hangingPunct="0">
                <a:lnSpc>
                  <a:spcPct val="95000"/>
                </a:lnSpc>
                <a:spcBef>
                  <a:spcPct val="35000"/>
                </a:spcBef>
                <a:tabLst>
                  <a:tab pos="571500" algn="l"/>
                </a:tabLst>
              </a:pPr>
              <a:r>
                <a:rPr lang="en-US"/>
                <a:t>Active set</a:t>
              </a:r>
            </a:p>
          </p:txBody>
        </p:sp>
        <p:pic>
          <p:nvPicPr>
            <p:cNvPr id="8201" name="Picture 9"/>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89" y="1344"/>
              <a:ext cx="6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8203" name="Picture 11"/>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500" y="1008"/>
              <a:ext cx="70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8445" name="Line 12"/>
            <p:cNvSpPr>
              <a:spLocks noChangeShapeType="1"/>
            </p:cNvSpPr>
            <p:nvPr/>
          </p:nvSpPr>
          <p:spPr bwMode="auto">
            <a:xfrm>
              <a:off x="1149" y="1450"/>
              <a:ext cx="480" cy="0"/>
            </a:xfrm>
            <a:prstGeom prst="line">
              <a:avLst/>
            </a:prstGeom>
            <a:noFill/>
            <a:ln w="28575">
              <a:solidFill>
                <a:schemeClr val="accent2"/>
              </a:solidFill>
              <a:round/>
              <a:headEnd type="none" w="sm" len="sm"/>
              <a:tailEnd type="triangle" w="sm" len="sm"/>
            </a:ln>
          </p:spPr>
          <p:txBody>
            <a:bodyPr/>
            <a:lstStyle/>
            <a:p>
              <a:endParaRPr lang="en-US"/>
            </a:p>
          </p:txBody>
        </p:sp>
        <p:pic>
          <p:nvPicPr>
            <p:cNvPr id="8205" name="Picture 13"/>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387" y="2388"/>
              <a:ext cx="869"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8447" name="Freeform 3"/>
            <p:cNvSpPr>
              <a:spLocks/>
            </p:cNvSpPr>
            <p:nvPr/>
          </p:nvSpPr>
          <p:spPr bwMode="auto">
            <a:xfrm>
              <a:off x="912" y="1728"/>
              <a:ext cx="480" cy="1296"/>
            </a:xfrm>
            <a:custGeom>
              <a:avLst/>
              <a:gdLst>
                <a:gd name="T0" fmla="*/ 0 w 240"/>
                <a:gd name="T1" fmla="*/ 0 h 480"/>
                <a:gd name="T2" fmla="*/ 0 w 240"/>
                <a:gd name="T3" fmla="*/ 3659974 h 480"/>
                <a:gd name="T4" fmla="*/ 122880 w 240"/>
                <a:gd name="T5" fmla="*/ 3659974 h 480"/>
                <a:gd name="T6" fmla="*/ 0 60000 65536"/>
                <a:gd name="T7" fmla="*/ 0 60000 65536"/>
                <a:gd name="T8" fmla="*/ 0 60000 65536"/>
                <a:gd name="T9" fmla="*/ 0 w 240"/>
                <a:gd name="T10" fmla="*/ 0 h 480"/>
                <a:gd name="T11" fmla="*/ 240 w 240"/>
                <a:gd name="T12" fmla="*/ 480 h 480"/>
              </a:gdLst>
              <a:ahLst/>
              <a:cxnLst>
                <a:cxn ang="T6">
                  <a:pos x="T0" y="T1"/>
                </a:cxn>
                <a:cxn ang="T7">
                  <a:pos x="T2" y="T3"/>
                </a:cxn>
                <a:cxn ang="T8">
                  <a:pos x="T4" y="T5"/>
                </a:cxn>
              </a:cxnLst>
              <a:rect l="T9" t="T10" r="T11" b="T12"/>
              <a:pathLst>
                <a:path w="240" h="480">
                  <a:moveTo>
                    <a:pt x="0" y="0"/>
                  </a:moveTo>
                  <a:lnTo>
                    <a:pt x="0" y="480"/>
                  </a:lnTo>
                  <a:lnTo>
                    <a:pt x="240" y="480"/>
                  </a:lnTo>
                </a:path>
              </a:pathLst>
            </a:custGeom>
            <a:noFill/>
            <a:ln w="28575" cap="flat" cmpd="sng">
              <a:solidFill>
                <a:schemeClr val="accent2"/>
              </a:solidFill>
              <a:prstDash val="solid"/>
              <a:round/>
              <a:headEnd type="none" w="sm" len="sm"/>
              <a:tailEnd type="triangle" w="sm" len="sm"/>
            </a:ln>
          </p:spPr>
          <p:txBody>
            <a:bodyPr/>
            <a:lstStyle/>
            <a:p>
              <a:endParaRPr lang="en-US"/>
            </a:p>
          </p:txBody>
        </p:sp>
      </p:grpSp>
      <p:sp>
        <p:nvSpPr>
          <p:cNvPr id="3" name="Slide Number Placeholder 2"/>
          <p:cNvSpPr>
            <a:spLocks noGrp="1"/>
          </p:cNvSpPr>
          <p:nvPr>
            <p:ph type="sldNum" sz="quarter" idx="12"/>
          </p:nvPr>
        </p:nvSpPr>
        <p:spPr/>
        <p:txBody>
          <a:bodyPr/>
          <a:lstStyle/>
          <a:p>
            <a:pPr>
              <a:defRPr/>
            </a:pPr>
            <a:fld id="{7C824486-2619-46EF-BA84-950EEDDB7895}" type="slidenum">
              <a:rPr lang="en-US" smtClean="0"/>
              <a:pPr>
                <a:defRPr/>
              </a:pPr>
              <a:t>140</a:t>
            </a:fld>
            <a:endParaRPr lang="en-US"/>
          </a:p>
        </p:txBody>
      </p:sp>
    </p:spTree>
    <p:extLst>
      <p:ext uri="{BB962C8B-B14F-4D97-AF65-F5344CB8AC3E}">
        <p14:creationId xmlns:p14="http://schemas.microsoft.com/office/powerpoint/2010/main" val="623741301"/>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t>Controlling Explicit Cursors</a:t>
            </a:r>
          </a:p>
        </p:txBody>
      </p:sp>
      <p:sp>
        <p:nvSpPr>
          <p:cNvPr id="19459" name="Rectangle 6"/>
          <p:cNvSpPr>
            <a:spLocks noChangeArrowheads="1"/>
          </p:cNvSpPr>
          <p:nvPr/>
        </p:nvSpPr>
        <p:spPr bwMode="auto">
          <a:xfrm>
            <a:off x="5195888" y="3676651"/>
            <a:ext cx="1509712" cy="1300163"/>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Load the current row into variables.</a:t>
            </a:r>
          </a:p>
        </p:txBody>
      </p:sp>
      <p:sp>
        <p:nvSpPr>
          <p:cNvPr id="19460" name="Rectangle 9"/>
          <p:cNvSpPr>
            <a:spLocks noChangeArrowheads="1"/>
          </p:cNvSpPr>
          <p:nvPr/>
        </p:nvSpPr>
        <p:spPr bwMode="auto">
          <a:xfrm>
            <a:off x="6796088" y="3676650"/>
            <a:ext cx="1676400" cy="1119188"/>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Test for existing rows.</a:t>
            </a:r>
          </a:p>
        </p:txBody>
      </p:sp>
      <p:sp>
        <p:nvSpPr>
          <p:cNvPr id="19461" name="Rectangle 12"/>
          <p:cNvSpPr>
            <a:spLocks noChangeArrowheads="1"/>
          </p:cNvSpPr>
          <p:nvPr/>
        </p:nvSpPr>
        <p:spPr bwMode="auto">
          <a:xfrm>
            <a:off x="6800850" y="4667250"/>
            <a:ext cx="1733550" cy="1428750"/>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Return to </a:t>
            </a:r>
            <a:r>
              <a:rPr lang="en-US">
                <a:latin typeface="Courier New" pitchFamily="49" charset="0"/>
              </a:rPr>
              <a:t>FETCH</a:t>
            </a:r>
            <a:r>
              <a:rPr lang="en-US"/>
              <a:t> if rows are found.</a:t>
            </a:r>
          </a:p>
        </p:txBody>
      </p:sp>
      <p:sp>
        <p:nvSpPr>
          <p:cNvPr id="19462" name="Rectangle 15"/>
          <p:cNvSpPr>
            <a:spLocks noChangeArrowheads="1"/>
          </p:cNvSpPr>
          <p:nvPr/>
        </p:nvSpPr>
        <p:spPr bwMode="auto">
          <a:xfrm>
            <a:off x="8256588" y="3676651"/>
            <a:ext cx="1739900" cy="727075"/>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Release the active set.</a:t>
            </a:r>
          </a:p>
        </p:txBody>
      </p:sp>
      <p:sp>
        <p:nvSpPr>
          <p:cNvPr id="19463" name="Rectangle 18"/>
          <p:cNvSpPr>
            <a:spLocks noChangeArrowheads="1"/>
          </p:cNvSpPr>
          <p:nvPr/>
        </p:nvSpPr>
        <p:spPr bwMode="auto">
          <a:xfrm>
            <a:off x="2300288" y="3676650"/>
            <a:ext cx="1541462" cy="920750"/>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Create a named SQL area.</a:t>
            </a:r>
          </a:p>
        </p:txBody>
      </p:sp>
      <p:sp>
        <p:nvSpPr>
          <p:cNvPr id="19464" name="Rectangle 20"/>
          <p:cNvSpPr>
            <a:spLocks noChangeArrowheads="1"/>
          </p:cNvSpPr>
          <p:nvPr/>
        </p:nvSpPr>
        <p:spPr bwMode="auto">
          <a:xfrm>
            <a:off x="3608388" y="3676651"/>
            <a:ext cx="1739900" cy="727075"/>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Identify the active set.</a:t>
            </a:r>
          </a:p>
        </p:txBody>
      </p:sp>
      <p:grpSp>
        <p:nvGrpSpPr>
          <p:cNvPr id="2" name="Group 23"/>
          <p:cNvGrpSpPr>
            <a:grpSpLocks/>
          </p:cNvGrpSpPr>
          <p:nvPr/>
        </p:nvGrpSpPr>
        <p:grpSpPr bwMode="auto">
          <a:xfrm>
            <a:off x="2452688" y="1828801"/>
            <a:ext cx="7283450" cy="1681163"/>
            <a:chOff x="585" y="1152"/>
            <a:chExt cx="4588" cy="1059"/>
          </a:xfrm>
        </p:grpSpPr>
        <p:sp>
          <p:nvSpPr>
            <p:cNvPr id="19468" name="Line 2"/>
            <p:cNvSpPr>
              <a:spLocks noChangeShapeType="1"/>
            </p:cNvSpPr>
            <p:nvPr/>
          </p:nvSpPr>
          <p:spPr bwMode="auto">
            <a:xfrm>
              <a:off x="4106" y="1935"/>
              <a:ext cx="383" cy="0"/>
            </a:xfrm>
            <a:prstGeom prst="line">
              <a:avLst/>
            </a:prstGeom>
            <a:noFill/>
            <a:ln w="28575">
              <a:solidFill>
                <a:schemeClr val="tx1"/>
              </a:solidFill>
              <a:round/>
              <a:headEnd type="none" w="sm" len="sm"/>
              <a:tailEnd type="triangle" w="sm" len="sm"/>
            </a:ln>
          </p:spPr>
          <p:txBody>
            <a:bodyPr/>
            <a:lstStyle/>
            <a:p>
              <a:endParaRPr lang="en-US"/>
            </a:p>
          </p:txBody>
        </p:sp>
        <p:sp>
          <p:nvSpPr>
            <p:cNvPr id="19469" name="Line 3"/>
            <p:cNvSpPr>
              <a:spLocks noChangeShapeType="1"/>
            </p:cNvSpPr>
            <p:nvPr/>
          </p:nvSpPr>
          <p:spPr bwMode="auto">
            <a:xfrm>
              <a:off x="2992" y="1935"/>
              <a:ext cx="383" cy="0"/>
            </a:xfrm>
            <a:prstGeom prst="line">
              <a:avLst/>
            </a:prstGeom>
            <a:noFill/>
            <a:ln w="28575">
              <a:solidFill>
                <a:schemeClr val="tx1"/>
              </a:solidFill>
              <a:round/>
              <a:headEnd type="none" w="sm" len="sm"/>
              <a:tailEnd type="triangle" w="sm" len="sm"/>
            </a:ln>
          </p:spPr>
          <p:txBody>
            <a:bodyPr/>
            <a:lstStyle/>
            <a:p>
              <a:endParaRPr lang="en-US"/>
            </a:p>
          </p:txBody>
        </p:sp>
        <p:sp>
          <p:nvSpPr>
            <p:cNvPr id="19470" name="Line 5"/>
            <p:cNvSpPr>
              <a:spLocks noChangeShapeType="1"/>
            </p:cNvSpPr>
            <p:nvPr/>
          </p:nvSpPr>
          <p:spPr bwMode="auto">
            <a:xfrm>
              <a:off x="1170" y="1935"/>
              <a:ext cx="300" cy="0"/>
            </a:xfrm>
            <a:prstGeom prst="line">
              <a:avLst/>
            </a:prstGeom>
            <a:noFill/>
            <a:ln w="28575">
              <a:solidFill>
                <a:schemeClr val="tx1"/>
              </a:solidFill>
              <a:round/>
              <a:headEnd type="none" w="sm" len="sm"/>
              <a:tailEnd type="triangle" w="sm" len="sm"/>
            </a:ln>
          </p:spPr>
          <p:txBody>
            <a:bodyPr/>
            <a:lstStyle/>
            <a:p>
              <a:endParaRPr lang="en-US"/>
            </a:p>
          </p:txBody>
        </p:sp>
        <p:sp>
          <p:nvSpPr>
            <p:cNvPr id="19471" name="Line 7"/>
            <p:cNvSpPr>
              <a:spLocks noChangeShapeType="1"/>
            </p:cNvSpPr>
            <p:nvPr/>
          </p:nvSpPr>
          <p:spPr bwMode="auto">
            <a:xfrm>
              <a:off x="2086" y="1935"/>
              <a:ext cx="286" cy="0"/>
            </a:xfrm>
            <a:prstGeom prst="line">
              <a:avLst/>
            </a:prstGeom>
            <a:noFill/>
            <a:ln w="28575">
              <a:solidFill>
                <a:schemeClr val="tx1"/>
              </a:solidFill>
              <a:round/>
              <a:headEnd type="none" w="sm" len="sm"/>
              <a:tailEnd type="triangle" w="sm" len="sm"/>
            </a:ln>
          </p:spPr>
          <p:txBody>
            <a:bodyPr/>
            <a:lstStyle/>
            <a:p>
              <a:endParaRPr lang="en-US"/>
            </a:p>
          </p:txBody>
        </p:sp>
        <p:sp>
          <p:nvSpPr>
            <p:cNvPr id="9230" name="Rectangle 8"/>
            <p:cNvSpPr>
              <a:spLocks noChangeArrowheads="1"/>
            </p:cNvSpPr>
            <p:nvPr/>
          </p:nvSpPr>
          <p:spPr bwMode="blackWhite">
            <a:xfrm>
              <a:off x="2382"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FETCH</a:t>
              </a:r>
            </a:p>
          </p:txBody>
        </p:sp>
        <p:sp>
          <p:nvSpPr>
            <p:cNvPr id="9231" name="Rectangle 10"/>
            <p:cNvSpPr>
              <a:spLocks noChangeArrowheads="1"/>
            </p:cNvSpPr>
            <p:nvPr/>
          </p:nvSpPr>
          <p:spPr bwMode="blackWhite">
            <a:xfrm rot="-2700000">
              <a:off x="3490" y="1671"/>
              <a:ext cx="528" cy="52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algn="l" eaLnBrk="0" hangingPunct="0">
                <a:spcBef>
                  <a:spcPct val="50000"/>
                </a:spcBef>
                <a:buClrTx/>
                <a:buFontTx/>
                <a:buNone/>
                <a:defRPr/>
              </a:pPr>
              <a:endParaRPr lang="en-US" sz="2400">
                <a:latin typeface="Times New Roman" pitchFamily="18" charset="0"/>
              </a:endParaRPr>
            </a:p>
          </p:txBody>
        </p:sp>
        <p:sp>
          <p:nvSpPr>
            <p:cNvPr id="9232" name="Rectangle 11"/>
            <p:cNvSpPr>
              <a:spLocks noChangeArrowheads="1"/>
            </p:cNvSpPr>
            <p:nvPr/>
          </p:nvSpPr>
          <p:spPr bwMode="auto">
            <a:xfrm>
              <a:off x="3433" y="1819"/>
              <a:ext cx="634" cy="231"/>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spcBef>
                  <a:spcPct val="0"/>
                </a:spcBef>
                <a:buClrTx/>
                <a:buFontTx/>
                <a:buNone/>
                <a:defRPr/>
              </a:pPr>
              <a:r>
                <a:rPr lang="en-US">
                  <a:solidFill>
                    <a:srgbClr val="000000"/>
                  </a:solidFill>
                  <a:latin typeface="Courier New" pitchFamily="49" charset="0"/>
                </a:rPr>
                <a:t>EMPTY?</a:t>
              </a:r>
            </a:p>
          </p:txBody>
        </p:sp>
        <p:sp>
          <p:nvSpPr>
            <p:cNvPr id="19475" name="Rectangle 13"/>
            <p:cNvSpPr>
              <a:spLocks noChangeArrowheads="1"/>
            </p:cNvSpPr>
            <p:nvPr/>
          </p:nvSpPr>
          <p:spPr bwMode="auto">
            <a:xfrm>
              <a:off x="3072" y="1152"/>
              <a:ext cx="318" cy="233"/>
            </a:xfrm>
            <a:prstGeom prst="rect">
              <a:avLst/>
            </a:prstGeom>
            <a:noFill/>
            <a:ln w="9525">
              <a:noFill/>
              <a:miter lim="800000"/>
              <a:headEnd/>
              <a:tailEnd/>
            </a:ln>
          </p:spPr>
          <p:txBody>
            <a:bodyPr wrap="none" lIns="92075" tIns="46038" rIns="92075" bIns="46038">
              <a:spAutoFit/>
            </a:bodyPr>
            <a:lstStyle/>
            <a:p>
              <a:pPr algn="l" eaLnBrk="0" hangingPunct="0">
                <a:spcBef>
                  <a:spcPct val="0"/>
                </a:spcBef>
                <a:buClrTx/>
                <a:buFontTx/>
                <a:buNone/>
              </a:pPr>
              <a:r>
                <a:rPr lang="en-US"/>
                <a:t>No</a:t>
              </a:r>
            </a:p>
          </p:txBody>
        </p:sp>
        <p:sp>
          <p:nvSpPr>
            <p:cNvPr id="19476" name="Freeform 14"/>
            <p:cNvSpPr>
              <a:spLocks/>
            </p:cNvSpPr>
            <p:nvPr/>
          </p:nvSpPr>
          <p:spPr bwMode="auto">
            <a:xfrm>
              <a:off x="2719" y="1360"/>
              <a:ext cx="1030" cy="192"/>
            </a:xfrm>
            <a:custGeom>
              <a:avLst/>
              <a:gdLst>
                <a:gd name="T0" fmla="*/ 2949 w 903"/>
                <a:gd name="T1" fmla="*/ 3 h 323"/>
                <a:gd name="T2" fmla="*/ 2949 w 903"/>
                <a:gd name="T3" fmla="*/ 0 h 323"/>
                <a:gd name="T4" fmla="*/ 0 w 903"/>
                <a:gd name="T5" fmla="*/ 0 h 323"/>
                <a:gd name="T6" fmla="*/ 0 60000 65536"/>
                <a:gd name="T7" fmla="*/ 0 60000 65536"/>
                <a:gd name="T8" fmla="*/ 0 60000 65536"/>
                <a:gd name="T9" fmla="*/ 0 w 903"/>
                <a:gd name="T10" fmla="*/ 0 h 323"/>
                <a:gd name="T11" fmla="*/ 903 w 903"/>
                <a:gd name="T12" fmla="*/ 323 h 323"/>
              </a:gdLst>
              <a:ahLst/>
              <a:cxnLst>
                <a:cxn ang="T6">
                  <a:pos x="T0" y="T1"/>
                </a:cxn>
                <a:cxn ang="T7">
                  <a:pos x="T2" y="T3"/>
                </a:cxn>
                <a:cxn ang="T8">
                  <a:pos x="T4" y="T5"/>
                </a:cxn>
              </a:cxnLst>
              <a:rect l="T9" t="T10" r="T11" b="T12"/>
              <a:pathLst>
                <a:path w="903" h="323">
                  <a:moveTo>
                    <a:pt x="902" y="322"/>
                  </a:moveTo>
                  <a:lnTo>
                    <a:pt x="902" y="0"/>
                  </a:lnTo>
                  <a:lnTo>
                    <a:pt x="0" y="0"/>
                  </a:lnTo>
                </a:path>
              </a:pathLst>
            </a:custGeom>
            <a:noFill/>
            <a:ln w="28575" cap="rnd" cmpd="sng">
              <a:solidFill>
                <a:schemeClr val="tx1"/>
              </a:solidFill>
              <a:prstDash val="solid"/>
              <a:round/>
              <a:headEnd type="none" w="sm" len="sm"/>
              <a:tailEnd type="none" w="sm" len="sm"/>
            </a:ln>
          </p:spPr>
          <p:txBody>
            <a:bodyPr/>
            <a:lstStyle/>
            <a:p>
              <a:endParaRPr lang="en-US"/>
            </a:p>
          </p:txBody>
        </p:sp>
        <p:sp>
          <p:nvSpPr>
            <p:cNvPr id="9235" name="Rectangle 16"/>
            <p:cNvSpPr>
              <a:spLocks noChangeArrowheads="1"/>
            </p:cNvSpPr>
            <p:nvPr/>
          </p:nvSpPr>
          <p:spPr bwMode="blackWhite">
            <a:xfrm>
              <a:off x="4501"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CLOSE</a:t>
              </a:r>
            </a:p>
          </p:txBody>
        </p:sp>
        <p:sp>
          <p:nvSpPr>
            <p:cNvPr id="19478" name="Rectangle 17"/>
            <p:cNvSpPr>
              <a:spLocks noChangeArrowheads="1"/>
            </p:cNvSpPr>
            <p:nvPr/>
          </p:nvSpPr>
          <p:spPr bwMode="auto">
            <a:xfrm>
              <a:off x="4080" y="1728"/>
              <a:ext cx="333" cy="233"/>
            </a:xfrm>
            <a:prstGeom prst="rect">
              <a:avLst/>
            </a:prstGeom>
            <a:noFill/>
            <a:ln w="9525">
              <a:noFill/>
              <a:miter lim="800000"/>
              <a:headEnd/>
              <a:tailEnd/>
            </a:ln>
          </p:spPr>
          <p:txBody>
            <a:bodyPr wrap="none" lIns="92075" tIns="46038" rIns="92075" bIns="46038">
              <a:spAutoFit/>
            </a:bodyPr>
            <a:lstStyle/>
            <a:p>
              <a:pPr algn="l" eaLnBrk="0" hangingPunct="0">
                <a:spcBef>
                  <a:spcPct val="0"/>
                </a:spcBef>
                <a:buClrTx/>
                <a:buFontTx/>
                <a:buNone/>
              </a:pPr>
              <a:r>
                <a:rPr lang="en-US"/>
                <a:t>Yes</a:t>
              </a:r>
            </a:p>
          </p:txBody>
        </p:sp>
        <p:sp>
          <p:nvSpPr>
            <p:cNvPr id="9237" name="Rectangle 19"/>
            <p:cNvSpPr>
              <a:spLocks noChangeArrowheads="1"/>
            </p:cNvSpPr>
            <p:nvPr/>
          </p:nvSpPr>
          <p:spPr bwMode="blackWhite">
            <a:xfrm>
              <a:off x="585"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DECLARE</a:t>
              </a:r>
            </a:p>
          </p:txBody>
        </p:sp>
        <p:sp>
          <p:nvSpPr>
            <p:cNvPr id="9238" name="Rectangle 21"/>
            <p:cNvSpPr>
              <a:spLocks noChangeArrowheads="1"/>
            </p:cNvSpPr>
            <p:nvPr/>
          </p:nvSpPr>
          <p:spPr bwMode="blackWhite">
            <a:xfrm>
              <a:off x="1483"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OPEN</a:t>
              </a:r>
            </a:p>
          </p:txBody>
        </p:sp>
        <p:sp>
          <p:nvSpPr>
            <p:cNvPr id="19481" name="Line 22"/>
            <p:cNvSpPr>
              <a:spLocks noChangeShapeType="1"/>
            </p:cNvSpPr>
            <p:nvPr/>
          </p:nvSpPr>
          <p:spPr bwMode="auto">
            <a:xfrm>
              <a:off x="2718" y="1353"/>
              <a:ext cx="0" cy="288"/>
            </a:xfrm>
            <a:prstGeom prst="line">
              <a:avLst/>
            </a:prstGeom>
            <a:noFill/>
            <a:ln w="28575">
              <a:solidFill>
                <a:schemeClr val="tx1"/>
              </a:solidFill>
              <a:round/>
              <a:headEnd/>
              <a:tailEnd type="triangle" w="sm" len="sm"/>
            </a:ln>
          </p:spPr>
          <p:txBody>
            <a:bodyPr/>
            <a:lstStyle/>
            <a:p>
              <a:endParaRPr lang="en-US"/>
            </a:p>
          </p:txBody>
        </p:sp>
      </p:grpSp>
      <p:sp>
        <p:nvSpPr>
          <p:cNvPr id="3" name="Slide Number Placeholder 2"/>
          <p:cNvSpPr>
            <a:spLocks noGrp="1"/>
          </p:cNvSpPr>
          <p:nvPr>
            <p:ph type="sldNum" sz="quarter" idx="12"/>
          </p:nvPr>
        </p:nvSpPr>
        <p:spPr/>
        <p:txBody>
          <a:bodyPr/>
          <a:lstStyle/>
          <a:p>
            <a:pPr>
              <a:defRPr/>
            </a:pPr>
            <a:fld id="{7C824486-2619-46EF-BA84-950EEDDB7895}" type="slidenum">
              <a:rPr lang="en-US" smtClean="0"/>
              <a:pPr>
                <a:defRPr/>
              </a:pPr>
              <a:t>141</a:t>
            </a:fld>
            <a:endParaRPr lang="en-US"/>
          </a:p>
        </p:txBody>
      </p:sp>
    </p:spTree>
    <p:extLst>
      <p:ext uri="{BB962C8B-B14F-4D97-AF65-F5344CB8AC3E}">
        <p14:creationId xmlns:p14="http://schemas.microsoft.com/office/powerpoint/2010/main" val="229954452"/>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Controlling Explicit Cursors</a:t>
            </a:r>
          </a:p>
        </p:txBody>
      </p:sp>
      <p:pic>
        <p:nvPicPr>
          <p:cNvPr id="20483" name="Picture 5" descr="C:\Projects\6981-Sunitha\images\opened.gif"/>
          <p:cNvPicPr>
            <a:picLocks noChangeAspect="1" noChangeArrowheads="1"/>
          </p:cNvPicPr>
          <p:nvPr/>
        </p:nvPicPr>
        <p:blipFill>
          <a:blip r:embed="rId3" cstate="print">
            <a:grayscl/>
          </a:blip>
          <a:srcRect/>
          <a:stretch>
            <a:fillRect/>
          </a:stretch>
        </p:blipFill>
        <p:spPr bwMode="gray">
          <a:xfrm>
            <a:off x="5029201" y="1528764"/>
            <a:ext cx="1247775" cy="1671637"/>
          </a:xfrm>
          <a:prstGeom prst="rect">
            <a:avLst/>
          </a:prstGeom>
          <a:noFill/>
          <a:ln w="9525">
            <a:noFill/>
            <a:miter lim="800000"/>
            <a:headEnd/>
            <a:tailEnd/>
          </a:ln>
        </p:spPr>
      </p:pic>
      <p:sp>
        <p:nvSpPr>
          <p:cNvPr id="20484" name="Rectangle 7"/>
          <p:cNvSpPr>
            <a:spLocks noChangeArrowheads="1"/>
          </p:cNvSpPr>
          <p:nvPr/>
        </p:nvSpPr>
        <p:spPr bwMode="auto">
          <a:xfrm>
            <a:off x="5715001" y="2209801"/>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85" name="Line 8"/>
          <p:cNvSpPr>
            <a:spLocks noChangeShapeType="1"/>
          </p:cNvSpPr>
          <p:nvPr/>
        </p:nvSpPr>
        <p:spPr bwMode="auto">
          <a:xfrm flipH="1" flipV="1">
            <a:off x="5891214" y="2476500"/>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20486" name="Rectangle 10"/>
          <p:cNvSpPr>
            <a:spLocks noChangeArrowheads="1"/>
          </p:cNvSpPr>
          <p:nvPr/>
        </p:nvSpPr>
        <p:spPr bwMode="auto">
          <a:xfrm>
            <a:off x="2590800" y="1865313"/>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 Open the cursor.</a:t>
            </a:r>
          </a:p>
        </p:txBody>
      </p:sp>
      <p:sp>
        <p:nvSpPr>
          <p:cNvPr id="20487" name="Rectangle 4"/>
          <p:cNvSpPr>
            <a:spLocks noChangeArrowheads="1"/>
          </p:cNvSpPr>
          <p:nvPr/>
        </p:nvSpPr>
        <p:spPr bwMode="auto">
          <a:xfrm>
            <a:off x="4946650" y="5526088"/>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Close the cursor.</a:t>
            </a:r>
          </a:p>
        </p:txBody>
      </p:sp>
      <p:pic>
        <p:nvPicPr>
          <p:cNvPr id="20488" name="Picture 9" descr="C:\Projects\6981-Sunitha\images\closed.gif"/>
          <p:cNvPicPr>
            <a:picLocks noChangeAspect="1" noChangeArrowheads="1"/>
          </p:cNvPicPr>
          <p:nvPr/>
        </p:nvPicPr>
        <p:blipFill>
          <a:blip r:embed="rId4" cstate="print">
            <a:grayscl/>
          </a:blip>
          <a:srcRect/>
          <a:stretch>
            <a:fillRect/>
          </a:stretch>
        </p:blipFill>
        <p:spPr bwMode="gray">
          <a:xfrm>
            <a:off x="7239000" y="4876800"/>
            <a:ext cx="1201738" cy="1371600"/>
          </a:xfrm>
          <a:prstGeom prst="rect">
            <a:avLst/>
          </a:prstGeom>
          <a:noFill/>
          <a:ln w="9525">
            <a:noFill/>
            <a:miter lim="800000"/>
            <a:headEnd/>
            <a:tailEnd/>
          </a:ln>
        </p:spPr>
      </p:pic>
      <p:sp>
        <p:nvSpPr>
          <p:cNvPr id="20489" name="Rectangle 16"/>
          <p:cNvSpPr>
            <a:spLocks noChangeArrowheads="1"/>
          </p:cNvSpPr>
          <p:nvPr/>
        </p:nvSpPr>
        <p:spPr bwMode="auto">
          <a:xfrm>
            <a:off x="8153401" y="5399089"/>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90" name="Rectangle 3"/>
          <p:cNvSpPr>
            <a:spLocks noChangeArrowheads="1"/>
          </p:cNvSpPr>
          <p:nvPr/>
        </p:nvSpPr>
        <p:spPr bwMode="auto">
          <a:xfrm>
            <a:off x="3498850" y="3662363"/>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Fetch a row.</a:t>
            </a:r>
          </a:p>
        </p:txBody>
      </p:sp>
      <p:pic>
        <p:nvPicPr>
          <p:cNvPr id="20491" name="Picture 6" descr="C:\Projects\6981-Sunitha\images\opened1.gif"/>
          <p:cNvPicPr>
            <a:picLocks noChangeAspect="1" noChangeArrowheads="1"/>
          </p:cNvPicPr>
          <p:nvPr/>
        </p:nvPicPr>
        <p:blipFill>
          <a:blip r:embed="rId5" cstate="print">
            <a:grayscl/>
          </a:blip>
          <a:srcRect/>
          <a:stretch>
            <a:fillRect/>
          </a:stretch>
        </p:blipFill>
        <p:spPr bwMode="gray">
          <a:xfrm>
            <a:off x="6061076" y="3201989"/>
            <a:ext cx="1393825" cy="1671637"/>
          </a:xfrm>
          <a:prstGeom prst="rect">
            <a:avLst/>
          </a:prstGeom>
          <a:noFill/>
          <a:ln w="9525">
            <a:noFill/>
            <a:miter lim="800000"/>
            <a:headEnd/>
            <a:tailEnd/>
          </a:ln>
        </p:spPr>
      </p:pic>
      <p:sp>
        <p:nvSpPr>
          <p:cNvPr id="20492" name="Rectangle 14"/>
          <p:cNvSpPr>
            <a:spLocks noChangeArrowheads="1"/>
          </p:cNvSpPr>
          <p:nvPr/>
        </p:nvSpPr>
        <p:spPr bwMode="auto">
          <a:xfrm>
            <a:off x="6581776" y="4043364"/>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93" name="Line 15"/>
          <p:cNvSpPr>
            <a:spLocks noChangeShapeType="1"/>
          </p:cNvSpPr>
          <p:nvPr/>
        </p:nvSpPr>
        <p:spPr bwMode="auto">
          <a:xfrm flipH="1" flipV="1">
            <a:off x="6757989" y="4240213"/>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20494" name="Line 17"/>
          <p:cNvSpPr>
            <a:spLocks noChangeShapeType="1"/>
          </p:cNvSpPr>
          <p:nvPr/>
        </p:nvSpPr>
        <p:spPr bwMode="auto">
          <a:xfrm flipH="1" flipV="1">
            <a:off x="8329614" y="5595938"/>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10255" name="Oval 24"/>
          <p:cNvSpPr>
            <a:spLocks noChangeArrowheads="1"/>
          </p:cNvSpPr>
          <p:nvPr/>
        </p:nvSpPr>
        <p:spPr bwMode="blackWhite">
          <a:xfrm>
            <a:off x="2509839" y="18430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1</a:t>
            </a:r>
          </a:p>
        </p:txBody>
      </p:sp>
      <p:sp>
        <p:nvSpPr>
          <p:cNvPr id="10256" name="Oval 24"/>
          <p:cNvSpPr>
            <a:spLocks noChangeArrowheads="1"/>
          </p:cNvSpPr>
          <p:nvPr/>
        </p:nvSpPr>
        <p:spPr bwMode="blackWhite">
          <a:xfrm>
            <a:off x="3609975" y="364331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2</a:t>
            </a:r>
          </a:p>
        </p:txBody>
      </p:sp>
      <p:sp>
        <p:nvSpPr>
          <p:cNvPr id="10257" name="Oval 24"/>
          <p:cNvSpPr>
            <a:spLocks noChangeArrowheads="1"/>
          </p:cNvSpPr>
          <p:nvPr/>
        </p:nvSpPr>
        <p:spPr bwMode="blackWhite">
          <a:xfrm>
            <a:off x="4857750" y="54864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3</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142</a:t>
            </a:fld>
            <a:endParaRPr lang="en-US"/>
          </a:p>
        </p:txBody>
      </p:sp>
    </p:spTree>
    <p:extLst>
      <p:ext uri="{BB962C8B-B14F-4D97-AF65-F5344CB8AC3E}">
        <p14:creationId xmlns:p14="http://schemas.microsoft.com/office/powerpoint/2010/main" val="2125480295"/>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Declaring the Cursor</a:t>
            </a:r>
          </a:p>
        </p:txBody>
      </p:sp>
      <p:sp>
        <p:nvSpPr>
          <p:cNvPr id="2150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spcAft>
                <a:spcPct val="25000"/>
              </a:spcAft>
            </a:pPr>
            <a:endParaRPr lang="en-US">
              <a:latin typeface="Arial" pitchFamily="34" charset="0"/>
            </a:endParaRPr>
          </a:p>
          <a:p>
            <a:pPr marL="0" indent="0">
              <a:spcAft>
                <a:spcPct val="25000"/>
              </a:spcAft>
            </a:pPr>
            <a:endParaRPr lang="en-US">
              <a:latin typeface="Arial" pitchFamily="34" charset="0"/>
            </a:endParaRPr>
          </a:p>
          <a:p>
            <a:pPr marL="0" indent="0">
              <a:spcAft>
                <a:spcPct val="25000"/>
              </a:spcAft>
              <a:buNone/>
            </a:pPr>
            <a:r>
              <a:rPr lang="en-US">
                <a:latin typeface="Arial" pitchFamily="34" charset="0"/>
              </a:rPr>
              <a:t>Examples:</a:t>
            </a:r>
          </a:p>
        </p:txBody>
      </p:sp>
      <p:sp>
        <p:nvSpPr>
          <p:cNvPr id="12292" name="Rectangle 4"/>
          <p:cNvSpPr>
            <a:spLocks noChangeArrowheads="1"/>
          </p:cNvSpPr>
          <p:nvPr/>
        </p:nvSpPr>
        <p:spPr bwMode="blackGray">
          <a:xfrm>
            <a:off x="2138363" y="1981200"/>
            <a:ext cx="7924800" cy="8064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a:solidFill>
                  <a:srgbClr val="000000"/>
                </a:solidFill>
                <a:latin typeface="Courier New" pitchFamily="49" charset="0"/>
              </a:rPr>
              <a:t>CURSOR </a:t>
            </a:r>
            <a:r>
              <a:rPr lang="en-US" i="1">
                <a:solidFill>
                  <a:srgbClr val="000000"/>
                </a:solidFill>
                <a:latin typeface="Courier New" pitchFamily="49" charset="0"/>
              </a:rPr>
              <a:t>cursor_name </a:t>
            </a:r>
            <a:r>
              <a:rPr lang="en-US">
                <a:solidFill>
                  <a:srgbClr val="000000"/>
                </a:solidFill>
                <a:latin typeface="Courier New" pitchFamily="49" charset="0"/>
              </a:rPr>
              <a:t>IS</a:t>
            </a:r>
          </a:p>
          <a:p>
            <a:pPr defTabSz="400050" eaLnBrk="0" hangingPunct="0">
              <a:lnSpc>
                <a:spcPct val="125000"/>
              </a:lnSpc>
              <a:spcBef>
                <a:spcPct val="0"/>
              </a:spcBef>
              <a:tabLst>
                <a:tab pos="400050" algn="r"/>
                <a:tab pos="673100" algn="l"/>
              </a:tabLst>
              <a:defRPr/>
            </a:pPr>
            <a:r>
              <a:rPr lang="en-US">
                <a:solidFill>
                  <a:srgbClr val="000000"/>
                </a:solidFill>
                <a:latin typeface="Courier New" pitchFamily="49" charset="0"/>
              </a:rPr>
              <a:t>     </a:t>
            </a:r>
            <a:r>
              <a:rPr lang="en-US" i="1">
                <a:solidFill>
                  <a:srgbClr val="000000"/>
                </a:solidFill>
                <a:latin typeface="Courier New" pitchFamily="49" charset="0"/>
              </a:rPr>
              <a:t>select_statement;</a:t>
            </a:r>
          </a:p>
        </p:txBody>
      </p:sp>
      <p:sp>
        <p:nvSpPr>
          <p:cNvPr id="12293" name="Rectangle 5"/>
          <p:cNvSpPr>
            <a:spLocks noChangeArrowheads="1"/>
          </p:cNvSpPr>
          <p:nvPr/>
        </p:nvSpPr>
        <p:spPr bwMode="blackGray">
          <a:xfrm>
            <a:off x="2133600" y="3267075"/>
            <a:ext cx="7924800" cy="1162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  CURSOR c_emp_cursor IS </a:t>
            </a:r>
          </a:p>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  SELECT employee_id, last_name FROM employees</a:t>
            </a:r>
            <a:br>
              <a:rPr lang="en-US">
                <a:solidFill>
                  <a:srgbClr val="000000"/>
                </a:solidFill>
                <a:latin typeface="Courier New" pitchFamily="49" charset="0"/>
              </a:rPr>
            </a:br>
            <a:r>
              <a:rPr lang="en-US">
                <a:solidFill>
                  <a:srgbClr val="000000"/>
                </a:solidFill>
                <a:latin typeface="Courier New" pitchFamily="49" charset="0"/>
              </a:rPr>
              <a:t>  WHERE department_id =30;</a:t>
            </a:r>
          </a:p>
        </p:txBody>
      </p:sp>
      <p:sp>
        <p:nvSpPr>
          <p:cNvPr id="12294" name="Rectangle 6"/>
          <p:cNvSpPr>
            <a:spLocks noChangeArrowheads="1"/>
          </p:cNvSpPr>
          <p:nvPr/>
        </p:nvSpPr>
        <p:spPr bwMode="blackGray">
          <a:xfrm>
            <a:off x="2133600" y="4637088"/>
            <a:ext cx="7924800" cy="16367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0">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v_locid</a:t>
            </a:r>
            <a:r>
              <a:rPr lang="en-US" dirty="0">
                <a:solidFill>
                  <a:srgbClr val="000000"/>
                </a:solidFill>
                <a:latin typeface="Courier New" pitchFamily="49" charset="0"/>
              </a:rPr>
              <a:t> NUMBER:= 1700;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c_dept_cursor</a:t>
            </a:r>
            <a:r>
              <a:rPr lang="en-US" dirty="0">
                <a:solidFill>
                  <a:srgbClr val="000000"/>
                </a:solidFill>
                <a:latin typeface="Courier New" pitchFamily="49" charset="0"/>
              </a:rPr>
              <a:t> IS</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 FROM departments </a:t>
            </a:r>
            <a:br>
              <a:rPr lang="en-US" dirty="0">
                <a:solidFill>
                  <a:srgbClr val="000000"/>
                </a:solidFill>
                <a:latin typeface="Courier New" pitchFamily="49" charset="0"/>
              </a:rPr>
            </a:br>
            <a:r>
              <a:rPr lang="en-US" dirty="0">
                <a:solidFill>
                  <a:srgbClr val="000000"/>
                </a:solidFill>
                <a:latin typeface="Courier New" pitchFamily="49" charset="0"/>
              </a:rPr>
              <a:t>  WHERE </a:t>
            </a:r>
            <a:r>
              <a:rPr lang="en-US" dirty="0" err="1">
                <a:solidFill>
                  <a:srgbClr val="000000"/>
                </a:solidFill>
                <a:latin typeface="Courier New" pitchFamily="49" charset="0"/>
              </a:rPr>
              <a:t>location_id</a:t>
            </a:r>
            <a:r>
              <a:rPr lang="en-US" dirty="0">
                <a:solidFill>
                  <a:srgbClr val="000000"/>
                </a:solidFill>
                <a:latin typeface="Courier New" pitchFamily="49" charset="0"/>
              </a:rPr>
              <a:t> = </a:t>
            </a:r>
            <a:r>
              <a:rPr lang="en-US" dirty="0" err="1">
                <a:solidFill>
                  <a:srgbClr val="000000"/>
                </a:solidFill>
                <a:latin typeface="Courier New" pitchFamily="49" charset="0"/>
              </a:rPr>
              <a:t>v_locid</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143</a:t>
            </a:fld>
            <a:endParaRPr lang="en-US" dirty="0">
              <a:solidFill>
                <a:srgbClr val="464653"/>
              </a:solidFill>
            </a:endParaRPr>
          </a:p>
        </p:txBody>
      </p:sp>
    </p:spTree>
    <p:extLst>
      <p:ext uri="{BB962C8B-B14F-4D97-AF65-F5344CB8AC3E}">
        <p14:creationId xmlns:p14="http://schemas.microsoft.com/office/powerpoint/2010/main" val="160241898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Opening the Cursor</a:t>
            </a:r>
          </a:p>
        </p:txBody>
      </p:sp>
      <p:sp>
        <p:nvSpPr>
          <p:cNvPr id="14339" name="Rectangle 3"/>
          <p:cNvSpPr>
            <a:spLocks noChangeArrowheads="1"/>
          </p:cNvSpPr>
          <p:nvPr/>
        </p:nvSpPr>
        <p:spPr bwMode="blackGray">
          <a:xfrm>
            <a:off x="2136776" y="2222500"/>
            <a:ext cx="7921625" cy="19431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br>
              <a:rPr lang="en-US" dirty="0">
                <a:solidFill>
                  <a:srgbClr val="000000"/>
                </a:solidFill>
                <a:latin typeface="Courier New" pitchFamily="49" charset="0"/>
              </a:rPr>
            </a:b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chemeClr val="accent2"/>
                </a:solidFill>
                <a:latin typeface="Courier New" pitchFamily="49" charset="0"/>
              </a:rPr>
              <a:t>  OPEN </a:t>
            </a:r>
            <a:r>
              <a:rPr lang="en-US" dirty="0" err="1">
                <a:solidFill>
                  <a:schemeClr val="accent2"/>
                </a:solidFill>
                <a:latin typeface="Courier New" pitchFamily="49" charset="0"/>
              </a:rPr>
              <a:t>c_emp_cursor</a:t>
            </a:r>
            <a:r>
              <a:rPr lang="en-US" dirty="0">
                <a:solidFill>
                  <a:schemeClr val="accent2"/>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144</a:t>
            </a:fld>
            <a:endParaRPr lang="en-US"/>
          </a:p>
        </p:txBody>
      </p:sp>
    </p:spTree>
    <p:extLst>
      <p:ext uri="{BB962C8B-B14F-4D97-AF65-F5344CB8AC3E}">
        <p14:creationId xmlns:p14="http://schemas.microsoft.com/office/powerpoint/2010/main" val="1508482511"/>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Fetching Data from the Cursor</a:t>
            </a:r>
          </a:p>
        </p:txBody>
      </p:sp>
      <p:sp>
        <p:nvSpPr>
          <p:cNvPr id="23555" name="Arc 3"/>
          <p:cNvSpPr>
            <a:spLocks/>
          </p:cNvSpPr>
          <p:nvPr/>
        </p:nvSpPr>
        <p:spPr bwMode="auto">
          <a:xfrm>
            <a:off x="6988175" y="3570289"/>
            <a:ext cx="211138"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9525" cap="rnd">
            <a:noFill/>
            <a:round/>
            <a:headEnd type="none" w="sm" len="sm"/>
            <a:tailEnd type="none" w="sm" len="sm"/>
          </a:ln>
        </p:spPr>
        <p:txBody>
          <a:bodyPr/>
          <a:lstStyle/>
          <a:p>
            <a:endParaRPr lang="en-US"/>
          </a:p>
        </p:txBody>
      </p:sp>
      <p:sp>
        <p:nvSpPr>
          <p:cNvPr id="15364" name="Rectangle 4"/>
          <p:cNvSpPr>
            <a:spLocks noChangeArrowheads="1"/>
          </p:cNvSpPr>
          <p:nvPr/>
        </p:nvSpPr>
        <p:spPr bwMode="gray">
          <a:xfrm>
            <a:off x="2138363" y="1536700"/>
            <a:ext cx="7931150" cy="34163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FETCH </a:t>
            </a:r>
            <a:r>
              <a:rPr lang="en-US" dirty="0" err="1">
                <a:solidFill>
                  <a:schemeClr val="accent2"/>
                </a:solidFill>
                <a:latin typeface="Courier New" pitchFamily="49" charset="0"/>
              </a:rPr>
              <a:t>c_emp_cursor</a:t>
            </a:r>
            <a:r>
              <a:rPr lang="en-US" dirty="0">
                <a:solidFill>
                  <a:schemeClr val="accent2"/>
                </a:solidFill>
                <a:latin typeface="Courier New" pitchFamily="49" charset="0"/>
              </a:rPr>
              <a:t> INTO </a:t>
            </a:r>
            <a:r>
              <a:rPr lang="en-US" dirty="0" err="1">
                <a:solidFill>
                  <a:schemeClr val="accent2"/>
                </a:solidFill>
                <a:latin typeface="Courier New" pitchFamily="49" charset="0"/>
              </a:rPr>
              <a:t>v_empno</a:t>
            </a:r>
            <a:r>
              <a:rPr lang="en-US" dirty="0">
                <a:solidFill>
                  <a:schemeClr val="accent2"/>
                </a:solidFill>
                <a:latin typeface="Courier New" pitchFamily="49" charset="0"/>
              </a:rPr>
              <a:t>, </a:t>
            </a:r>
            <a:r>
              <a:rPr lang="en-US" dirty="0" err="1">
                <a:solidFill>
                  <a:schemeClr val="accent2"/>
                </a:solidFill>
                <a:latin typeface="Courier New" pitchFamily="49" charset="0"/>
              </a:rPr>
              <a:t>v_lname</a:t>
            </a:r>
            <a:r>
              <a:rPr lang="en-US" dirty="0">
                <a:solidFill>
                  <a:schemeClr val="accent2"/>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pic>
        <p:nvPicPr>
          <p:cNvPr id="23557" name="Picture 5"/>
          <p:cNvPicPr>
            <a:picLocks noChangeAspect="1" noChangeArrowheads="1"/>
          </p:cNvPicPr>
          <p:nvPr/>
        </p:nvPicPr>
        <p:blipFill>
          <a:blip r:embed="rId3" cstate="print"/>
          <a:srcRect/>
          <a:stretch>
            <a:fillRect/>
          </a:stretch>
        </p:blipFill>
        <p:spPr bwMode="auto">
          <a:xfrm>
            <a:off x="3665538" y="5334000"/>
            <a:ext cx="4716462" cy="736600"/>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145</a:t>
            </a:fld>
            <a:endParaRPr lang="en-US"/>
          </a:p>
        </p:txBody>
      </p:sp>
    </p:spTree>
    <p:extLst>
      <p:ext uri="{BB962C8B-B14F-4D97-AF65-F5344CB8AC3E}">
        <p14:creationId xmlns:p14="http://schemas.microsoft.com/office/powerpoint/2010/main" val="2039227795"/>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Fetching Data from the Cursor</a:t>
            </a:r>
          </a:p>
        </p:txBody>
      </p:sp>
      <p:sp>
        <p:nvSpPr>
          <p:cNvPr id="17411" name="Rectangle 3"/>
          <p:cNvSpPr>
            <a:spLocks noChangeArrowheads="1"/>
          </p:cNvSpPr>
          <p:nvPr/>
        </p:nvSpPr>
        <p:spPr bwMode="gray">
          <a:xfrm>
            <a:off x="2133600" y="1535113"/>
            <a:ext cx="7924800" cy="42402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chemeClr val="accent2"/>
                </a:solidFill>
                <a:latin typeface="Courier New" pitchFamily="49" charset="0"/>
              </a:rPr>
              <a:t>    EXIT WHEN </a:t>
            </a:r>
            <a:r>
              <a:rPr lang="en-US" dirty="0" err="1">
                <a:solidFill>
                  <a:schemeClr val="accent2"/>
                </a:solidFill>
                <a:latin typeface="Courier New" pitchFamily="49" charset="0"/>
              </a:rPr>
              <a:t>c_emp_cursor%NOTFOUND</a:t>
            </a:r>
            <a:r>
              <a:rPr lang="en-US" dirty="0">
                <a:solidFill>
                  <a:schemeClr val="accent2"/>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146</a:t>
            </a:fld>
            <a:endParaRPr lang="en-US"/>
          </a:p>
        </p:txBody>
      </p:sp>
    </p:spTree>
    <p:extLst>
      <p:ext uri="{BB962C8B-B14F-4D97-AF65-F5344CB8AC3E}">
        <p14:creationId xmlns:p14="http://schemas.microsoft.com/office/powerpoint/2010/main" val="1448190044"/>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pPr eaLnBrk="1" hangingPunct="1"/>
            <a:r>
              <a:rPr lang="en-US"/>
              <a:t>Closing the Cursor</a:t>
            </a:r>
          </a:p>
        </p:txBody>
      </p:sp>
      <p:sp>
        <p:nvSpPr>
          <p:cNvPr id="18435" name="Rectangle 3"/>
          <p:cNvSpPr>
            <a:spLocks noChangeArrowheads="1"/>
          </p:cNvSpPr>
          <p:nvPr/>
        </p:nvSpPr>
        <p:spPr bwMode="gray">
          <a:xfrm>
            <a:off x="2138364" y="1524000"/>
            <a:ext cx="7908925" cy="25923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empno</a:t>
            </a:r>
            <a:r>
              <a:rPr lang="en-US" dirty="0">
                <a:solidFill>
                  <a:srgbClr val="000000"/>
                </a:solidFill>
                <a:latin typeface="Courier New" pitchFamily="49" charset="0"/>
              </a:rPr>
              <a:t>, </a:t>
            </a:r>
            <a:r>
              <a:rPr lang="en-US" dirty="0" err="1">
                <a:solidFill>
                  <a:srgbClr val="000000"/>
                </a:solidFill>
                <a:latin typeface="Courier New" pitchFamily="49" charset="0"/>
              </a:rPr>
              <a:t>lname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c_emp_cursor%NOTFOUND</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rgbClr val="FF0000"/>
                </a:solidFill>
                <a:latin typeface="Courier New" pitchFamily="49" charset="0"/>
              </a:rPr>
              <a:t>CLOSE </a:t>
            </a:r>
            <a:r>
              <a:rPr lang="en-US" dirty="0" err="1">
                <a:solidFill>
                  <a:srgbClr val="FF0000"/>
                </a:solidFill>
                <a:latin typeface="Courier New" pitchFamily="49" charset="0"/>
              </a:rPr>
              <a:t>c_emp_cursor</a:t>
            </a:r>
            <a:r>
              <a:rPr lang="en-US" dirty="0">
                <a:solidFill>
                  <a:srgbClr val="FF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147</a:t>
            </a:fld>
            <a:endParaRPr lang="en-US"/>
          </a:p>
        </p:txBody>
      </p:sp>
    </p:spTree>
    <p:extLst>
      <p:ext uri="{BB962C8B-B14F-4D97-AF65-F5344CB8AC3E}">
        <p14:creationId xmlns:p14="http://schemas.microsoft.com/office/powerpoint/2010/main" val="426736351"/>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p:txBody>
          <a:bodyPr/>
          <a:lstStyle/>
          <a:p>
            <a:pPr eaLnBrk="1" hangingPunct="1"/>
            <a:r>
              <a:rPr lang="en-US"/>
              <a:t>Cursors and Records</a:t>
            </a:r>
          </a:p>
        </p:txBody>
      </p:sp>
      <p:sp>
        <p:nvSpPr>
          <p:cNvPr id="26627"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Process the rows of the active set by fetching values into a PL/SQL record.</a:t>
            </a:r>
          </a:p>
        </p:txBody>
      </p:sp>
      <p:sp>
        <p:nvSpPr>
          <p:cNvPr id="19460" name="Rectangle 4"/>
          <p:cNvSpPr>
            <a:spLocks noChangeArrowheads="1"/>
          </p:cNvSpPr>
          <p:nvPr/>
        </p:nvSpPr>
        <p:spPr bwMode="blackGray">
          <a:xfrm>
            <a:off x="2133600" y="2133601"/>
            <a:ext cx="7924800" cy="4125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v_emp_record</a:t>
            </a:r>
            <a:r>
              <a:rPr lang="en-US" dirty="0">
                <a:solidFill>
                  <a:srgbClr val="000000"/>
                </a:solidFill>
                <a:latin typeface="Courier New" pitchFamily="49" charset="0"/>
              </a:rPr>
              <a:t>	</a:t>
            </a:r>
            <a:r>
              <a:rPr lang="en-US" dirty="0" err="1">
                <a:solidFill>
                  <a:srgbClr val="000000"/>
                </a:solidFill>
                <a:latin typeface="Courier New" pitchFamily="49" charset="0"/>
              </a:rPr>
              <a:t>c_emp_cursor%ROWTYPE</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v_emp_record</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c_emp_cursor%NOTFOUND</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v_emp_record.employee_id</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 '||</a:t>
            </a:r>
            <a:r>
              <a:rPr lang="en-US" dirty="0" err="1">
                <a:solidFill>
                  <a:srgbClr val="000000"/>
                </a:solidFill>
                <a:latin typeface="Courier New" pitchFamily="49" charset="0"/>
              </a:rPr>
              <a:t>v_emp_record.last_name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latin typeface="Courier New" pitchFamily="49" charset="0"/>
              </a:rPr>
              <a:t>CLOSE </a:t>
            </a:r>
            <a:r>
              <a:rPr lang="en-US" dirty="0" err="1">
                <a:latin typeface="Courier New" pitchFamily="49" charset="0"/>
              </a:rPr>
              <a:t>c_emp_cursor</a:t>
            </a:r>
            <a:r>
              <a:rPr lang="en-US" dirty="0">
                <a:latin typeface="Courier New" pitchFamily="49" charset="0"/>
              </a:rPr>
              <a:t>;</a:t>
            </a:r>
          </a:p>
          <a:p>
            <a:pPr defTabSz="400050" eaLnBrk="0" hangingPunct="0">
              <a:spcBef>
                <a:spcPct val="0"/>
              </a:spcBef>
              <a:tabLst>
                <a:tab pos="400050" algn="r"/>
                <a:tab pos="673100" algn="l"/>
              </a:tabLst>
              <a:defRPr/>
            </a:pPr>
            <a:r>
              <a:rPr lang="en-US" dirty="0">
                <a:latin typeface="Courier New" pitchFamily="49" charset="0"/>
              </a:rPr>
              <a:t>END;</a:t>
            </a: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148</a:t>
            </a:fld>
            <a:endParaRPr lang="en-US" dirty="0">
              <a:solidFill>
                <a:srgbClr val="464653"/>
              </a:solidFill>
            </a:endParaRPr>
          </a:p>
        </p:txBody>
      </p:sp>
    </p:spTree>
    <p:extLst>
      <p:ext uri="{BB962C8B-B14F-4D97-AF65-F5344CB8AC3E}">
        <p14:creationId xmlns:p14="http://schemas.microsoft.com/office/powerpoint/2010/main" val="1569436514"/>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a:t>
            </a:r>
          </a:p>
        </p:txBody>
      </p:sp>
      <p:sp>
        <p:nvSpPr>
          <p:cNvPr id="27651" name="Rectangle 3"/>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The cursor </a:t>
            </a:r>
            <a:r>
              <a:rPr lang="en-US">
                <a:latin typeface="Courier New" pitchFamily="49" charset="0"/>
              </a:rPr>
              <a:t>FOR</a:t>
            </a:r>
            <a:r>
              <a:rPr lang="en-US"/>
              <a:t> loop is a shortcut to process explicit cursors.</a:t>
            </a:r>
          </a:p>
          <a:p>
            <a:pPr lvl="1" eaLnBrk="1" hangingPunct="1">
              <a:buFont typeface="Courier New" pitchFamily="49" charset="0"/>
              <a:buChar char="o"/>
            </a:pPr>
            <a:r>
              <a:rPr lang="en-US"/>
              <a:t>Implicit open, fetch, exit, and close occur.</a:t>
            </a:r>
          </a:p>
          <a:p>
            <a:pPr lvl="1" eaLnBrk="1" hangingPunct="1">
              <a:buFont typeface="Courier New" pitchFamily="49" charset="0"/>
              <a:buChar char="o"/>
            </a:pPr>
            <a:r>
              <a:rPr lang="en-US"/>
              <a:t>The record is implicitly declared.</a:t>
            </a:r>
          </a:p>
        </p:txBody>
      </p:sp>
      <p:sp>
        <p:nvSpPr>
          <p:cNvPr id="20484" name="Rectangle 4"/>
          <p:cNvSpPr>
            <a:spLocks noChangeArrowheads="1"/>
          </p:cNvSpPr>
          <p:nvPr/>
        </p:nvSpPr>
        <p:spPr bwMode="blackGray">
          <a:xfrm>
            <a:off x="2139950" y="1905000"/>
            <a:ext cx="7918450" cy="18351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FOR </a:t>
            </a:r>
            <a:r>
              <a:rPr lang="en-US" i="1" dirty="0" err="1">
                <a:solidFill>
                  <a:srgbClr val="000000"/>
                </a:solidFill>
                <a:latin typeface="Courier New" pitchFamily="49" charset="0"/>
              </a:rPr>
              <a:t>record_name</a:t>
            </a:r>
            <a:r>
              <a:rPr lang="en-US" dirty="0">
                <a:solidFill>
                  <a:srgbClr val="000000"/>
                </a:solidFill>
                <a:latin typeface="Courier New" pitchFamily="49" charset="0"/>
              </a:rPr>
              <a:t> IN </a:t>
            </a:r>
            <a:r>
              <a:rPr lang="en-US" i="1" dirty="0" err="1">
                <a:solidFill>
                  <a:srgbClr val="000000"/>
                </a:solidFill>
                <a:latin typeface="Courier New" pitchFamily="49" charset="0"/>
              </a:rPr>
              <a:t>cursor_name</a:t>
            </a:r>
            <a:r>
              <a:rPr lang="en-US" dirty="0">
                <a:solidFill>
                  <a:srgbClr val="000000"/>
                </a:solidFill>
                <a:latin typeface="Courier New" pitchFamily="49" charset="0"/>
              </a:rPr>
              <a:t> LOOP   </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endParaRPr lang="en-US" i="1" dirty="0">
              <a:solidFill>
                <a:srgbClr val="000000"/>
              </a:solidFill>
              <a:latin typeface="Courier New" pitchFamily="49" charset="0"/>
            </a:endParaRPr>
          </a:p>
          <a:p>
            <a:pPr defTabSz="400050" eaLnBrk="0" hangingPunct="0">
              <a:lnSpc>
                <a:spcPct val="125000"/>
              </a:lnSpc>
              <a:spcBef>
                <a:spcPct val="0"/>
              </a:spcBef>
              <a:tabLst>
                <a:tab pos="400050" algn="r"/>
                <a:tab pos="673100" algn="l"/>
              </a:tabLst>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  . . .</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149</a:t>
            </a:fld>
            <a:endParaRPr lang="en-US" dirty="0">
              <a:solidFill>
                <a:srgbClr val="464653"/>
              </a:solidFill>
            </a:endParaRPr>
          </a:p>
        </p:txBody>
      </p:sp>
    </p:spTree>
    <p:extLst>
      <p:ext uri="{BB962C8B-B14F-4D97-AF65-F5344CB8AC3E}">
        <p14:creationId xmlns:p14="http://schemas.microsoft.com/office/powerpoint/2010/main" val="146604705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Block Types</a:t>
            </a:r>
          </a:p>
        </p:txBody>
      </p:sp>
      <p:sp>
        <p:nvSpPr>
          <p:cNvPr id="18436" name="Rectangle 5"/>
          <p:cNvSpPr>
            <a:spLocks noChangeArrowheads="1"/>
          </p:cNvSpPr>
          <p:nvPr/>
        </p:nvSpPr>
        <p:spPr bwMode="gray">
          <a:xfrm>
            <a:off x="2362201" y="2338389"/>
            <a:ext cx="2124075"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PROCEDURE name</a:t>
            </a:r>
          </a:p>
          <a:p>
            <a:pPr eaLnBrk="0" hangingPunct="0">
              <a:defRPr/>
            </a:pPr>
            <a:r>
              <a:rPr lang="en-US">
                <a:solidFill>
                  <a:srgbClr val="000000"/>
                </a:solidFill>
                <a:latin typeface="Courier New" pitchFamily="49" charset="0"/>
              </a:rPr>
              <a:t>IS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18437" name="Rectangle 6"/>
          <p:cNvSpPr>
            <a:spLocks noChangeArrowheads="1"/>
          </p:cNvSpPr>
          <p:nvPr/>
        </p:nvSpPr>
        <p:spPr bwMode="gray">
          <a:xfrm>
            <a:off x="4927600" y="2338389"/>
            <a:ext cx="2260600"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FUNCTION name</a:t>
            </a:r>
          </a:p>
          <a:p>
            <a:pPr eaLnBrk="0" hangingPunct="0">
              <a:defRPr/>
            </a:pPr>
            <a:r>
              <a:rPr lang="en-US">
                <a:solidFill>
                  <a:srgbClr val="000000"/>
                </a:solidFill>
                <a:latin typeface="Courier New" pitchFamily="49" charset="0"/>
              </a:rPr>
              <a:t>RETURN datatype</a:t>
            </a:r>
          </a:p>
          <a:p>
            <a:pPr eaLnBrk="0" hangingPunct="0">
              <a:defRPr/>
            </a:pPr>
            <a:r>
              <a:rPr lang="en-US">
                <a:solidFill>
                  <a:srgbClr val="000000"/>
                </a:solidFill>
                <a:latin typeface="Courier New" pitchFamily="49" charset="0"/>
              </a:rPr>
              <a:t>IS</a:t>
            </a: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r>
              <a:rPr lang="en-US">
                <a:solidFill>
                  <a:srgbClr val="000000"/>
                </a:solidFill>
                <a:latin typeface="Courier New" pitchFamily="49" charset="0"/>
              </a:rPr>
              <a:t>  RETURN value;</a:t>
            </a: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18438" name="Rectangle 7"/>
          <p:cNvSpPr>
            <a:spLocks noChangeArrowheads="1"/>
          </p:cNvSpPr>
          <p:nvPr/>
        </p:nvSpPr>
        <p:spPr bwMode="gray">
          <a:xfrm>
            <a:off x="7629526" y="2338389"/>
            <a:ext cx="2124075"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[DECLARE]</a:t>
            </a:r>
          </a:p>
          <a:p>
            <a:pPr eaLnBrk="0" hangingPunct="0">
              <a:defRPr/>
            </a:pPr>
            <a:endParaRPr lang="en-US">
              <a:solidFill>
                <a:srgbClr val="000000"/>
              </a:solidFill>
              <a:latin typeface="Courier New" pitchFamily="49" charset="0"/>
            </a:endParaRP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15</a:t>
            </a:fld>
            <a:endParaRPr lang="en-US">
              <a:solidFill>
                <a:srgbClr val="464653"/>
              </a:solidFill>
            </a:endParaRPr>
          </a:p>
        </p:txBody>
      </p:sp>
    </p:spTree>
    <p:extLst>
      <p:ext uri="{BB962C8B-B14F-4D97-AF65-F5344CB8AC3E}">
        <p14:creationId xmlns:p14="http://schemas.microsoft.com/office/powerpoint/2010/main" val="1283627056"/>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a:t>
            </a:r>
          </a:p>
        </p:txBody>
      </p:sp>
      <p:sp>
        <p:nvSpPr>
          <p:cNvPr id="21507" name="Rectangle 3"/>
          <p:cNvSpPr>
            <a:spLocks noChangeArrowheads="1"/>
          </p:cNvSpPr>
          <p:nvPr/>
        </p:nvSpPr>
        <p:spPr bwMode="gray">
          <a:xfrm>
            <a:off x="2138364" y="1233488"/>
            <a:ext cx="7908925" cy="324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a:solidFill>
                  <a:srgbClr val="FF0000"/>
                </a:solidFill>
                <a:latin typeface="Courier New" pitchFamily="49" charset="0"/>
              </a:rPr>
              <a:t>FOR </a:t>
            </a:r>
            <a:r>
              <a:rPr lang="en-US" dirty="0" err="1">
                <a:solidFill>
                  <a:srgbClr val="FF0000"/>
                </a:solidFill>
                <a:latin typeface="Courier New" pitchFamily="49" charset="0"/>
              </a:rPr>
              <a:t>emp_record</a:t>
            </a:r>
            <a:r>
              <a:rPr lang="en-US" dirty="0">
                <a:solidFill>
                  <a:srgbClr val="FF0000"/>
                </a:solidFill>
                <a:latin typeface="Courier New" pitchFamily="49" charset="0"/>
              </a:rPr>
              <a:t> IN </a:t>
            </a:r>
            <a:r>
              <a:rPr lang="en-US" dirty="0" err="1">
                <a:solidFill>
                  <a:srgbClr val="FF0000"/>
                </a:solidFill>
                <a:latin typeface="Courier New" pitchFamily="49" charset="0"/>
              </a:rPr>
              <a:t>c_emp_cursor</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FF0000"/>
                </a:solidFill>
                <a:latin typeface="Courier New" pitchFamily="49" charset="0"/>
              </a:rPr>
              <a:t>emp_record.employee_id</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 ' ||</a:t>
            </a:r>
            <a:r>
              <a:rPr lang="en-US" dirty="0" err="1">
                <a:solidFill>
                  <a:srgbClr val="FF0000"/>
                </a:solidFill>
                <a:latin typeface="Courier New" pitchFamily="49" charset="0"/>
              </a:rPr>
              <a:t>emp_record.last_name</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END LOOP;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pic>
        <p:nvPicPr>
          <p:cNvPr id="28676" name="Picture 4"/>
          <p:cNvPicPr>
            <a:picLocks noChangeAspect="1" noChangeArrowheads="1"/>
          </p:cNvPicPr>
          <p:nvPr/>
        </p:nvPicPr>
        <p:blipFill>
          <a:blip r:embed="rId3" cstate="print"/>
          <a:srcRect/>
          <a:stretch>
            <a:fillRect/>
          </a:stretch>
        </p:blipFill>
        <p:spPr bwMode="auto">
          <a:xfrm>
            <a:off x="2833689" y="4657726"/>
            <a:ext cx="6518275" cy="1541463"/>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150</a:t>
            </a:fld>
            <a:endParaRPr lang="en-US"/>
          </a:p>
        </p:txBody>
      </p:sp>
    </p:spTree>
    <p:extLst>
      <p:ext uri="{BB962C8B-B14F-4D97-AF65-F5344CB8AC3E}">
        <p14:creationId xmlns:p14="http://schemas.microsoft.com/office/powerpoint/2010/main" val="41141140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Explicit Cursor Attributes</a:t>
            </a:r>
          </a:p>
        </p:txBody>
      </p:sp>
      <p:sp>
        <p:nvSpPr>
          <p:cNvPr id="2969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Use explicit cursor attributes to obtain status information about a cursor.</a:t>
            </a:r>
          </a:p>
        </p:txBody>
      </p:sp>
      <p:graphicFrame>
        <p:nvGraphicFramePr>
          <p:cNvPr id="349218" name="Group 34"/>
          <p:cNvGraphicFramePr>
            <a:graphicFrameLocks noGrp="1"/>
          </p:cNvGraphicFramePr>
          <p:nvPr/>
        </p:nvGraphicFramePr>
        <p:xfrm>
          <a:off x="2228850" y="2460626"/>
          <a:ext cx="7696200" cy="3176589"/>
        </p:xfrm>
        <a:graphic>
          <a:graphicData uri="http://schemas.openxmlformats.org/drawingml/2006/table">
            <a:tbl>
              <a:tblPr>
                <a:tableStyleId>{5940675A-B579-460E-94D1-54222C63F5DA}</a:tableStyleId>
              </a:tblPr>
              <a:tblGrid>
                <a:gridCol w="2117725">
                  <a:extLst>
                    <a:ext uri="{9D8B030D-6E8A-4147-A177-3AD203B41FA5}">
                      <a16:colId xmlns:a16="http://schemas.microsoft.com/office/drawing/2014/main" xmlns="" val="20000"/>
                    </a:ext>
                  </a:extLst>
                </a:gridCol>
                <a:gridCol w="1239838">
                  <a:extLst>
                    <a:ext uri="{9D8B030D-6E8A-4147-A177-3AD203B41FA5}">
                      <a16:colId xmlns:a16="http://schemas.microsoft.com/office/drawing/2014/main" xmlns="" val="20001"/>
                    </a:ext>
                  </a:extLst>
                </a:gridCol>
                <a:gridCol w="4338637">
                  <a:extLst>
                    <a:ext uri="{9D8B030D-6E8A-4147-A177-3AD203B41FA5}">
                      <a16:colId xmlns:a16="http://schemas.microsoft.com/office/drawing/2014/main" xmlns="" val="20002"/>
                    </a:ext>
                  </a:extLst>
                </a:gridCol>
              </a:tblGrid>
              <a:tr h="51283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Attribute</a:t>
                      </a:r>
                      <a:endParaRPr kumimoji="0" lang="en-US" sz="1800" b="1" i="0" u="none" strike="noStrike" cap="none" normalizeH="0" baseline="0" dirty="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Type </a:t>
                      </a:r>
                      <a:endParaRPr kumimoji="0" lang="en-US" sz="1800" b="1" i="0" u="none" strike="noStrike" cap="none" normalizeH="0" baseline="0" dirty="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a:ln>
                            <a:noFill/>
                          </a:ln>
                          <a:effectLst/>
                        </a:rPr>
                        <a:t>Description</a:t>
                      </a:r>
                      <a:endParaRPr kumimoji="0" lang="en-US" sz="1800" b="1" i="0" u="none" strike="noStrike" cap="none" normalizeH="0" baseline="0">
                        <a:ln>
                          <a:noFill/>
                        </a:ln>
                        <a:solidFill>
                          <a:schemeClr val="tx1"/>
                        </a:solidFill>
                        <a:effectLst/>
                        <a:latin typeface="Arial" pitchFamily="34" charset="0"/>
                      </a:endParaRPr>
                    </a:p>
                  </a:txBody>
                  <a:tcPr marL="73152" marR="73152" marT="73162" marB="73162" horzOverflow="overflow"/>
                </a:tc>
                <a:extLst>
                  <a:ext uri="{0D108BD9-81ED-4DB2-BD59-A6C34878D82A}">
                    <a16:rowId xmlns:a16="http://schemas.microsoft.com/office/drawing/2014/main" xmlns="" val="10000"/>
                  </a:ext>
                </a:extLst>
              </a:tr>
              <a:tr h="479492">
                <a:tc>
                  <a:txBody>
                    <a:bodyPr/>
                    <a:lstStyle/>
                    <a:p>
                      <a:pPr marL="0" marR="0" lvl="0" indent="0" algn="l" defTabSz="228600" rtl="0" eaLnBrk="0" fontAlgn="base" latinLnBrk="0" hangingPunct="0">
                        <a:lnSpc>
                          <a:spcPct val="100000"/>
                        </a:lnSpc>
                        <a:spcBef>
                          <a:spcPct val="20000"/>
                        </a:spcBef>
                        <a:spcAft>
                          <a:spcPct val="0"/>
                        </a:spcAft>
                        <a:buClr>
                          <a:srgbClr val="FF0000"/>
                        </a:buClr>
                        <a:buSzTx/>
                        <a:buFont typeface="Arial" pitchFamily="34" charset="0"/>
                        <a:buNone/>
                        <a:tabLst/>
                      </a:pPr>
                      <a:r>
                        <a:rPr kumimoji="0" lang="en-US" sz="1600" u="none" strike="noStrike" cap="none" normalizeH="0" baseline="0">
                          <a:ln>
                            <a:noFill/>
                          </a:ln>
                          <a:effectLst/>
                        </a:rPr>
                        <a:t>%ISOPEN</a:t>
                      </a:r>
                      <a:endParaRPr kumimoji="0" lang="en-US" sz="1600" b="0" i="0" u="none" strike="noStrike" cap="none" normalizeH="0" baseline="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cursor is open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extLst>
                  <a:ext uri="{0D108BD9-81ED-4DB2-BD59-A6C34878D82A}">
                    <a16:rowId xmlns:a16="http://schemas.microsoft.com/office/drawing/2014/main" xmlns="" val="10001"/>
                  </a:ext>
                </a:extLst>
              </a:tr>
              <a:tr h="634073">
                <a:tc>
                  <a:txBody>
                    <a:bodyPr/>
                    <a:lstStyle/>
                    <a:p>
                      <a:pPr marL="0" marR="0" lvl="0" indent="0" algn="l" defTabSz="228600" rtl="0" eaLnBrk="0" fontAlgn="base" latinLnBrk="0" hangingPunct="0">
                        <a:lnSpc>
                          <a:spcPct val="100000"/>
                        </a:lnSpc>
                        <a:spcBef>
                          <a:spcPct val="20000"/>
                        </a:spcBef>
                        <a:spcAft>
                          <a:spcPct val="0"/>
                        </a:spcAft>
                        <a:buClr>
                          <a:srgbClr val="FF0000"/>
                        </a:buClr>
                        <a:buSzTx/>
                        <a:buFont typeface="Arial" pitchFamily="34" charset="0"/>
                        <a:buNone/>
                        <a:tabLst/>
                      </a:pPr>
                      <a:r>
                        <a:rPr kumimoji="0" lang="en-US" sz="1600" u="none" strike="noStrike" cap="none" normalizeH="0" baseline="0">
                          <a:ln>
                            <a:noFill/>
                          </a:ln>
                          <a:effectLst/>
                        </a:rPr>
                        <a:t>%NOTFOUND</a:t>
                      </a:r>
                      <a:endParaRPr kumimoji="0" lang="en-US" sz="1600" b="0" i="0" u="none" strike="noStrike" cap="none" normalizeH="0" baseline="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most recent fetch does not return a row</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extLst>
                  <a:ext uri="{0D108BD9-81ED-4DB2-BD59-A6C34878D82A}">
                    <a16:rowId xmlns:a16="http://schemas.microsoft.com/office/drawing/2014/main" xmlns="" val="10002"/>
                  </a:ext>
                </a:extLst>
              </a:tr>
              <a:tr h="9161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%FOUND</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most recent fetch returns a row; complement of %NOTFOUND</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extLst>
                  <a:ext uri="{0D108BD9-81ED-4DB2-BD59-A6C34878D82A}">
                    <a16:rowId xmlns:a16="http://schemas.microsoft.com/office/drawing/2014/main" xmlns="" val="10003"/>
                  </a:ext>
                </a:extLst>
              </a:tr>
              <a:tr h="63407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%ROWCOUNT</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Number</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dirty="0">
                          <a:ln>
                            <a:noFill/>
                          </a:ln>
                          <a:effectLst/>
                        </a:rPr>
                        <a:t>Evaluates to the total number of rows that’s has been fetched.</a:t>
                      </a:r>
                      <a:endParaRPr kumimoji="0" lang="en-US" sz="1600" b="0" i="0" u="none" strike="noStrike" cap="none" normalizeH="0" baseline="0" dirty="0">
                        <a:ln>
                          <a:noFill/>
                        </a:ln>
                        <a:solidFill>
                          <a:srgbClr val="000000"/>
                        </a:solidFill>
                        <a:effectLst/>
                        <a:latin typeface="Courier New" pitchFamily="49" charset="0"/>
                      </a:endParaRPr>
                    </a:p>
                  </a:txBody>
                  <a:tcPr marL="73152" marR="73152" marT="73162" marB="73162"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151</a:t>
            </a:fld>
            <a:endParaRPr lang="en-US" dirty="0">
              <a:solidFill>
                <a:srgbClr val="464653"/>
              </a:solidFill>
            </a:endParaRPr>
          </a:p>
        </p:txBody>
      </p:sp>
    </p:spTree>
    <p:extLst>
      <p:ext uri="{BB962C8B-B14F-4D97-AF65-F5344CB8AC3E}">
        <p14:creationId xmlns:p14="http://schemas.microsoft.com/office/powerpoint/2010/main" val="212675134"/>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atin typeface="Courier New" pitchFamily="49" charset="0"/>
              </a:rPr>
              <a:t>%ISOPEN</a:t>
            </a:r>
            <a:r>
              <a:rPr lang="en-US"/>
              <a:t> Attribute</a:t>
            </a:r>
          </a:p>
        </p:txBody>
      </p:sp>
      <p:sp>
        <p:nvSpPr>
          <p:cNvPr id="30723"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You can fetch rows only when the cursor is open. </a:t>
            </a:r>
          </a:p>
          <a:p>
            <a:pPr lvl="1" eaLnBrk="1" hangingPunct="1">
              <a:buFont typeface="Courier New" pitchFamily="49" charset="0"/>
              <a:buChar char="o"/>
            </a:pPr>
            <a:r>
              <a:rPr lang="en-US"/>
              <a:t>Use the </a:t>
            </a:r>
            <a:r>
              <a:rPr lang="en-US">
                <a:latin typeface="Courier New" pitchFamily="49" charset="0"/>
              </a:rPr>
              <a:t>%ISOPEN</a:t>
            </a:r>
            <a:r>
              <a:rPr lang="en-US"/>
              <a:t> cursor attribute before performing a fetch to test whether the cursor is open.</a:t>
            </a:r>
          </a:p>
          <a:p>
            <a:pPr marL="0" indent="0">
              <a:buNone/>
            </a:pPr>
            <a:r>
              <a:rPr lang="en-US">
                <a:latin typeface="Arial" pitchFamily="34" charset="0"/>
              </a:rPr>
              <a:t>Example:</a:t>
            </a:r>
          </a:p>
        </p:txBody>
      </p:sp>
      <p:sp>
        <p:nvSpPr>
          <p:cNvPr id="23556" name="Rectangle 4"/>
          <p:cNvSpPr>
            <a:spLocks noChangeArrowheads="1"/>
          </p:cNvSpPr>
          <p:nvPr/>
        </p:nvSpPr>
        <p:spPr bwMode="blackGray">
          <a:xfrm>
            <a:off x="2120900" y="3124201"/>
            <a:ext cx="7937500" cy="1565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IF NOT </a:t>
            </a:r>
            <a:r>
              <a:rPr lang="en-US" dirty="0" err="1">
                <a:solidFill>
                  <a:srgbClr val="000000"/>
                </a:solidFill>
                <a:latin typeface="Courier New" pitchFamily="49" charset="0"/>
              </a:rPr>
              <a:t>c_emp_cursor%ISOPEN</a:t>
            </a:r>
            <a:r>
              <a:rPr lang="en-US" dirty="0">
                <a:solidFill>
                  <a:srgbClr val="000000"/>
                </a:solidFill>
                <a:latin typeface="Courier New" pitchFamily="49" charset="0"/>
              </a:rPr>
              <a:t> THEN</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END IF;</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LOOP</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152</a:t>
            </a:fld>
            <a:endParaRPr lang="en-US" dirty="0">
              <a:solidFill>
                <a:srgbClr val="464653"/>
              </a:solidFill>
            </a:endParaRPr>
          </a:p>
        </p:txBody>
      </p:sp>
    </p:spTree>
    <p:extLst>
      <p:ext uri="{BB962C8B-B14F-4D97-AF65-F5344CB8AC3E}">
        <p14:creationId xmlns:p14="http://schemas.microsoft.com/office/powerpoint/2010/main" val="1544924414"/>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365126"/>
            <a:ext cx="10515600" cy="738188"/>
          </a:xfrm>
        </p:spPr>
        <p:txBody>
          <a:bodyPr/>
          <a:lstStyle/>
          <a:p>
            <a:pPr eaLnBrk="1" hangingPunct="1"/>
            <a:r>
              <a:rPr lang="en-US">
                <a:latin typeface="Courier New" pitchFamily="49" charset="0"/>
              </a:rPr>
              <a:t>%ROWCOUNT</a:t>
            </a:r>
            <a:r>
              <a:rPr lang="en-US"/>
              <a:t> and </a:t>
            </a:r>
            <a:r>
              <a:rPr lang="en-US">
                <a:latin typeface="Courier New" pitchFamily="49" charset="0"/>
              </a:rPr>
              <a:t>%NOTFOUND</a:t>
            </a:r>
            <a:r>
              <a:rPr lang="en-US"/>
              <a:t>: Example</a:t>
            </a:r>
            <a:endParaRPr lang="en-US">
              <a:latin typeface="Courier New" pitchFamily="49" charset="0"/>
            </a:endParaRPr>
          </a:p>
        </p:txBody>
      </p:sp>
      <p:sp>
        <p:nvSpPr>
          <p:cNvPr id="24579" name="Rectangle 3"/>
          <p:cNvSpPr>
            <a:spLocks noChangeArrowheads="1"/>
          </p:cNvSpPr>
          <p:nvPr/>
        </p:nvSpPr>
        <p:spPr bwMode="gray">
          <a:xfrm>
            <a:off x="2122489" y="1103313"/>
            <a:ext cx="7908925" cy="292452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75000"/>
              </a:lnSpc>
              <a:tabLst>
                <a:tab pos="460375" algn="l"/>
              </a:tabLst>
              <a:defRPr/>
            </a:pPr>
            <a:r>
              <a:rPr lang="en-US" sz="1600" dirty="0">
                <a:solidFill>
                  <a:srgbClr val="000000"/>
                </a:solidFill>
                <a:latin typeface="Courier New" pitchFamily="49" charset="0"/>
              </a:rPr>
              <a:t>DECLARE</a:t>
            </a:r>
          </a:p>
          <a:p>
            <a:pPr defTabSz="400050" eaLnBrk="0" hangingPunct="0">
              <a:lnSpc>
                <a:spcPct val="75000"/>
              </a:lnSpc>
              <a:tabLst>
                <a:tab pos="460375" algn="l"/>
              </a:tabLst>
              <a:defRPr/>
            </a:pPr>
            <a:r>
              <a:rPr lang="en-US" sz="1600" dirty="0">
                <a:solidFill>
                  <a:srgbClr val="000000"/>
                </a:solidFill>
                <a:latin typeface="Courier New" pitchFamily="49" charset="0"/>
              </a:rPr>
              <a:t>  CURSOR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 IS SELECT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FROM employees;</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v_emp_record</a:t>
            </a:r>
            <a:r>
              <a:rPr lang="en-US" sz="1600" dirty="0">
                <a:solidFill>
                  <a:srgbClr val="000000"/>
                </a:solidFill>
                <a:latin typeface="Courier New" pitchFamily="49" charset="0"/>
              </a:rPr>
              <a:t>	</a:t>
            </a:r>
            <a:r>
              <a:rPr lang="en-US" sz="1600" dirty="0" err="1">
                <a:solidFill>
                  <a:srgbClr val="000000"/>
                </a:solidFill>
                <a:latin typeface="Courier New" pitchFamily="49" charset="0"/>
              </a:rPr>
              <a:t>c_emp_cursor%ROWTYPE</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BEGIN</a:t>
            </a:r>
          </a:p>
          <a:p>
            <a:pPr defTabSz="400050" eaLnBrk="0" hangingPunct="0">
              <a:lnSpc>
                <a:spcPct val="75000"/>
              </a:lnSpc>
              <a:tabLst>
                <a:tab pos="460375" algn="l"/>
              </a:tabLst>
              <a:defRPr/>
            </a:pPr>
            <a:r>
              <a:rPr lang="en-US" sz="1600" dirty="0">
                <a:solidFill>
                  <a:srgbClr val="000000"/>
                </a:solidFill>
                <a:latin typeface="Courier New" pitchFamily="49" charset="0"/>
              </a:rPr>
              <a:t>  OPEN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LOOP</a:t>
            </a:r>
          </a:p>
          <a:p>
            <a:pPr defTabSz="400050" eaLnBrk="0" hangingPunct="0">
              <a:lnSpc>
                <a:spcPct val="75000"/>
              </a:lnSpc>
              <a:tabLst>
                <a:tab pos="460375" algn="l"/>
              </a:tabLst>
              <a:defRPr/>
            </a:pPr>
            <a:r>
              <a:rPr lang="en-US" sz="1600" dirty="0">
                <a:solidFill>
                  <a:srgbClr val="000000"/>
                </a:solidFill>
                <a:latin typeface="Courier New" pitchFamily="49" charset="0"/>
              </a:rPr>
              <a:t>   FETCH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v_emp_record</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a:solidFill>
                  <a:srgbClr val="FF0000"/>
                </a:solidFill>
                <a:latin typeface="Courier New" pitchFamily="49" charset="0"/>
              </a:rPr>
              <a:t>EXIT WHEN </a:t>
            </a:r>
            <a:r>
              <a:rPr lang="en-US" sz="1600" dirty="0" err="1">
                <a:solidFill>
                  <a:srgbClr val="FF0000"/>
                </a:solidFill>
                <a:latin typeface="Courier New" pitchFamily="49" charset="0"/>
              </a:rPr>
              <a:t>c_emp_cursor%ROWCOUNT</a:t>
            </a:r>
            <a:r>
              <a:rPr lang="en-US" sz="1600" dirty="0">
                <a:solidFill>
                  <a:srgbClr val="FF0000"/>
                </a:solidFill>
                <a:latin typeface="Courier New" pitchFamily="49" charset="0"/>
              </a:rPr>
              <a:t> &gt; 10 OR  </a:t>
            </a:r>
          </a:p>
          <a:p>
            <a:pPr defTabSz="400050" eaLnBrk="0" hangingPunct="0">
              <a:lnSpc>
                <a:spcPct val="75000"/>
              </a:lnSpc>
              <a:tabLst>
                <a:tab pos="460375" algn="l"/>
              </a:tabLst>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c_emp_cursor%NOTFOUND</a:t>
            </a:r>
            <a:r>
              <a:rPr lang="en-US" sz="1600" dirty="0">
                <a:solidFill>
                  <a:srgbClr val="FF0000"/>
                </a:solidFill>
                <a:latin typeface="Courier New" pitchFamily="49" charset="0"/>
              </a:rPr>
              <a:t>;</a:t>
            </a:r>
            <a:r>
              <a:rPr lang="en-US" sz="1600" dirty="0">
                <a:solidFill>
                  <a:srgbClr val="000000"/>
                </a:solidFill>
                <a:latin typeface="Courier New" pitchFamily="49" charset="0"/>
              </a:rPr>
              <a:t>        </a:t>
            </a:r>
          </a:p>
          <a:p>
            <a:pPr defTabSz="400050" eaLnBrk="0" hangingPunct="0">
              <a:lnSpc>
                <a:spcPct val="75000"/>
              </a:lnSpc>
              <a:tabLst>
                <a:tab pos="460375" algn="l"/>
              </a:tabLst>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v_emp_record.employee_id</a:t>
            </a:r>
            <a:r>
              <a:rPr lang="en-US" sz="1600" dirty="0">
                <a:solidFill>
                  <a:srgbClr val="000000"/>
                </a:solidFill>
                <a:latin typeface="Courier New" pitchFamily="49" charset="0"/>
              </a:rPr>
              <a:t> </a:t>
            </a:r>
          </a:p>
          <a:p>
            <a:pPr defTabSz="400050" eaLnBrk="0" hangingPunct="0">
              <a:spcBef>
                <a:spcPct val="0"/>
              </a:spcBef>
              <a:tabLst>
                <a:tab pos="460375" algn="l"/>
              </a:tabLst>
              <a:defRPr/>
            </a:pPr>
            <a:r>
              <a:rPr lang="en-US" sz="1600" dirty="0">
                <a:solidFill>
                  <a:srgbClr val="000000"/>
                </a:solidFill>
                <a:latin typeface="Courier New" pitchFamily="49" charset="0"/>
              </a:rPr>
              <a:t>               ||' '||</a:t>
            </a:r>
            <a:r>
              <a:rPr lang="en-US" sz="1600" dirty="0" err="1">
                <a:solidFill>
                  <a:srgbClr val="000000"/>
                </a:solidFill>
                <a:latin typeface="Courier New" pitchFamily="49" charset="0"/>
              </a:rPr>
              <a:t>v_emp_record.last_name</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END LOOP;</a:t>
            </a:r>
          </a:p>
          <a:p>
            <a:pPr defTabSz="400050" eaLnBrk="0" hangingPunct="0">
              <a:lnSpc>
                <a:spcPct val="75000"/>
              </a:lnSpc>
              <a:tabLst>
                <a:tab pos="460375" algn="l"/>
              </a:tabLst>
              <a:defRPr/>
            </a:pPr>
            <a:r>
              <a:rPr lang="en-US" sz="1600" dirty="0">
                <a:solidFill>
                  <a:srgbClr val="000000"/>
                </a:solidFill>
                <a:latin typeface="Courier New" pitchFamily="49" charset="0"/>
              </a:rPr>
              <a:t>  CLOSE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END ; /</a:t>
            </a:r>
          </a:p>
        </p:txBody>
      </p:sp>
      <p:pic>
        <p:nvPicPr>
          <p:cNvPr id="31748" name="Picture 5" descr="C:\Coursedev\11gR2_PLSQL\D49990GC20\images\7-21.gif"/>
          <p:cNvPicPr>
            <a:picLocks noChangeAspect="1" noChangeArrowheads="1"/>
          </p:cNvPicPr>
          <p:nvPr/>
        </p:nvPicPr>
        <p:blipFill>
          <a:blip r:embed="rId3" cstate="print"/>
          <a:srcRect/>
          <a:stretch>
            <a:fillRect/>
          </a:stretch>
        </p:blipFill>
        <p:spPr bwMode="auto">
          <a:xfrm>
            <a:off x="5815014" y="4284664"/>
            <a:ext cx="2503487" cy="1978025"/>
          </a:xfrm>
          <a:prstGeom prst="rect">
            <a:avLst/>
          </a:prstGeom>
          <a:noFill/>
          <a:ln w="9525">
            <a:solidFill>
              <a:schemeClr val="tx1"/>
            </a:solidFill>
            <a:miter lim="800000"/>
            <a:headEnd/>
            <a:tailEnd/>
          </a:ln>
        </p:spPr>
      </p:pic>
      <p:sp>
        <p:nvSpPr>
          <p:cNvPr id="31749" name="Freeform 6"/>
          <p:cNvSpPr>
            <a:spLocks/>
          </p:cNvSpPr>
          <p:nvPr/>
        </p:nvSpPr>
        <p:spPr bwMode="auto">
          <a:xfrm>
            <a:off x="4325938" y="4686301"/>
            <a:ext cx="1363662" cy="798513"/>
          </a:xfrm>
          <a:custGeom>
            <a:avLst/>
            <a:gdLst>
              <a:gd name="T0" fmla="*/ 0 w 859"/>
              <a:gd name="T1" fmla="*/ 0 h 503"/>
              <a:gd name="T2" fmla="*/ 0 w 859"/>
              <a:gd name="T3" fmla="*/ 2147483647 h 503"/>
              <a:gd name="T4" fmla="*/ 2147483647 w 859"/>
              <a:gd name="T5" fmla="*/ 2147483647 h 503"/>
              <a:gd name="T6" fmla="*/ 0 60000 65536"/>
              <a:gd name="T7" fmla="*/ 0 60000 65536"/>
              <a:gd name="T8" fmla="*/ 0 60000 65536"/>
              <a:gd name="T9" fmla="*/ 0 w 859"/>
              <a:gd name="T10" fmla="*/ 0 h 503"/>
              <a:gd name="T11" fmla="*/ 859 w 859"/>
              <a:gd name="T12" fmla="*/ 503 h 503"/>
            </a:gdLst>
            <a:ahLst/>
            <a:cxnLst>
              <a:cxn ang="T6">
                <a:pos x="T0" y="T1"/>
              </a:cxn>
              <a:cxn ang="T7">
                <a:pos x="T2" y="T3"/>
              </a:cxn>
              <a:cxn ang="T8">
                <a:pos x="T4" y="T5"/>
              </a:cxn>
            </a:cxnLst>
            <a:rect l="T9" t="T10" r="T11" b="T12"/>
            <a:pathLst>
              <a:path w="859" h="503">
                <a:moveTo>
                  <a:pt x="0" y="0"/>
                </a:moveTo>
                <a:lnTo>
                  <a:pt x="0" y="503"/>
                </a:lnTo>
                <a:lnTo>
                  <a:pt x="859" y="503"/>
                </a:lnTo>
              </a:path>
            </a:pathLst>
          </a:custGeom>
          <a:noFill/>
          <a:ln w="28575" cap="flat" cmpd="sng">
            <a:solidFill>
              <a:schemeClr val="accent2"/>
            </a:solidFill>
            <a:prstDash val="solid"/>
            <a:round/>
            <a:headEnd type="none" w="sm" len="sm"/>
            <a:tailEnd type="triangle" w="sm" len="sm"/>
          </a:ln>
        </p:spPr>
        <p:txBody>
          <a:bodyPr/>
          <a:lstStyle/>
          <a:p>
            <a:endParaRPr lang="en-US"/>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153</a:t>
            </a:fld>
            <a:endParaRPr lang="en-US"/>
          </a:p>
        </p:txBody>
      </p:sp>
    </p:spTree>
    <p:extLst>
      <p:ext uri="{BB962C8B-B14F-4D97-AF65-F5344CB8AC3E}">
        <p14:creationId xmlns:p14="http://schemas.microsoft.com/office/powerpoint/2010/main" val="57109590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 Using Subqueries</a:t>
            </a:r>
          </a:p>
        </p:txBody>
      </p:sp>
      <p:sp>
        <p:nvSpPr>
          <p:cNvPr id="3277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There is no need to declare the cursor.</a:t>
            </a:r>
          </a:p>
        </p:txBody>
      </p:sp>
      <p:sp>
        <p:nvSpPr>
          <p:cNvPr id="25604" name="Rectangle 4"/>
          <p:cNvSpPr>
            <a:spLocks noChangeArrowheads="1"/>
          </p:cNvSpPr>
          <p:nvPr/>
        </p:nvSpPr>
        <p:spPr bwMode="blackGray">
          <a:xfrm>
            <a:off x="2138364" y="1955800"/>
            <a:ext cx="7915275" cy="2463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FOR </a:t>
            </a:r>
            <a:r>
              <a:rPr lang="en-US" dirty="0" err="1">
                <a:solidFill>
                  <a:srgbClr val="000000"/>
                </a:solidFill>
                <a:latin typeface="Courier New" pitchFamily="49" charset="0"/>
              </a:rPr>
              <a:t>emp_record</a:t>
            </a:r>
            <a:r>
              <a:rPr lang="en-US" dirty="0">
                <a:solidFill>
                  <a:srgbClr val="000000"/>
                </a:solidFill>
                <a:latin typeface="Courier New" pitchFamily="49" charset="0"/>
              </a:rPr>
              <a:t> IN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FROM employees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emp_record.employee_id</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 '||</a:t>
            </a:r>
            <a:r>
              <a:rPr lang="en-US" dirty="0" err="1">
                <a:solidFill>
                  <a:srgbClr val="000000"/>
                </a:solidFill>
                <a:latin typeface="Courier New" pitchFamily="49" charset="0"/>
              </a:rPr>
              <a:t>emp_record.last_name</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END LOOP;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pic>
        <p:nvPicPr>
          <p:cNvPr id="32773" name="Picture 5"/>
          <p:cNvPicPr>
            <a:picLocks noChangeAspect="1" noChangeArrowheads="1"/>
          </p:cNvPicPr>
          <p:nvPr/>
        </p:nvPicPr>
        <p:blipFill>
          <a:blip r:embed="rId3" cstate="print"/>
          <a:srcRect/>
          <a:stretch>
            <a:fillRect/>
          </a:stretch>
        </p:blipFill>
        <p:spPr bwMode="auto">
          <a:xfrm>
            <a:off x="3079750" y="4676776"/>
            <a:ext cx="6032500" cy="1516063"/>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154</a:t>
            </a:fld>
            <a:endParaRPr lang="en-US" dirty="0">
              <a:solidFill>
                <a:srgbClr val="464653"/>
              </a:solidFill>
            </a:endParaRPr>
          </a:p>
        </p:txBody>
      </p:sp>
    </p:spTree>
    <p:extLst>
      <p:ext uri="{BB962C8B-B14F-4D97-AF65-F5344CB8AC3E}">
        <p14:creationId xmlns:p14="http://schemas.microsoft.com/office/powerpoint/2010/main" val="628906870"/>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Cursors with Parameters</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endParaRPr lang="en-US"/>
          </a:p>
          <a:p>
            <a:pPr lvl="1" eaLnBrk="1" hangingPunct="1">
              <a:buFont typeface="Courier New" pitchFamily="49" charset="0"/>
              <a:buChar char="o"/>
            </a:pPr>
            <a:r>
              <a:rPr lang="en-US"/>
              <a:t>Pass parameter values to a cursor when the cursor is opened and the query is executed.</a:t>
            </a:r>
          </a:p>
          <a:p>
            <a:pPr lvl="1" eaLnBrk="1" hangingPunct="1">
              <a:buFont typeface="Courier New" pitchFamily="49" charset="0"/>
              <a:buChar char="o"/>
            </a:pPr>
            <a:r>
              <a:rPr lang="en-US"/>
              <a:t>Open an explicit cursor several times with a different active set each time.</a:t>
            </a:r>
          </a:p>
        </p:txBody>
      </p:sp>
      <p:sp>
        <p:nvSpPr>
          <p:cNvPr id="27652" name="Rectangle 4"/>
          <p:cNvSpPr>
            <a:spLocks noChangeArrowheads="1"/>
          </p:cNvSpPr>
          <p:nvPr/>
        </p:nvSpPr>
        <p:spPr bwMode="blackGray">
          <a:xfrm>
            <a:off x="2133600" y="1919288"/>
            <a:ext cx="7924800" cy="11604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65000"/>
              </a:lnSpc>
              <a:spcBef>
                <a:spcPct val="40000"/>
              </a:spcBef>
              <a:buClrTx/>
              <a:buFontTx/>
              <a:buNone/>
              <a:defRPr/>
            </a:pPr>
            <a:r>
              <a:rPr lang="en-US" dirty="0">
                <a:solidFill>
                  <a:srgbClr val="000000"/>
                </a:solidFill>
                <a:latin typeface="Courier New" pitchFamily="49" charset="0"/>
              </a:rPr>
              <a:t>CURSOR </a:t>
            </a:r>
            <a:r>
              <a:rPr lang="en-US" i="1" dirty="0" err="1">
                <a:solidFill>
                  <a:srgbClr val="000000"/>
                </a:solidFill>
                <a:latin typeface="Courier New" pitchFamily="49" charset="0"/>
              </a:rPr>
              <a:t>cursor_name</a:t>
            </a:r>
            <a:r>
              <a:rPr lang="en-US" dirty="0">
                <a:solidFill>
                  <a:srgbClr val="000000"/>
                </a:solidFill>
                <a:latin typeface="Courier New" pitchFamily="49" charset="0"/>
              </a:rPr>
              <a:t> </a:t>
            </a:r>
          </a:p>
          <a:p>
            <a:pPr algn="l" eaLnBrk="0" hangingPunct="0">
              <a:lnSpc>
                <a:spcPct val="65000"/>
              </a:lnSpc>
              <a:spcBef>
                <a:spcPct val="40000"/>
              </a:spcBef>
              <a:buClrTx/>
              <a:buFontTx/>
              <a:buNone/>
              <a:defRPr/>
            </a:pPr>
            <a:r>
              <a:rPr lang="en-US" dirty="0">
                <a:solidFill>
                  <a:srgbClr val="000000"/>
                </a:solidFill>
                <a:latin typeface="Courier New" pitchFamily="49" charset="0"/>
              </a:rPr>
              <a:t>  [(</a:t>
            </a:r>
            <a:r>
              <a:rPr lang="en-US" i="1" dirty="0" err="1">
                <a:solidFill>
                  <a:srgbClr val="000000"/>
                </a:solidFill>
                <a:latin typeface="Courier New" pitchFamily="49" charset="0"/>
              </a:rPr>
              <a:t>parameter_name</a:t>
            </a:r>
            <a:r>
              <a:rPr lang="en-US" i="1" dirty="0">
                <a:solidFill>
                  <a:srgbClr val="000000"/>
                </a:solidFill>
                <a:latin typeface="Courier New" pitchFamily="49" charset="0"/>
              </a:rPr>
              <a:t> </a:t>
            </a:r>
            <a:r>
              <a:rPr lang="en-US" i="1" dirty="0" err="1">
                <a:solidFill>
                  <a:srgbClr val="000000"/>
                </a:solidFill>
                <a:latin typeface="Courier New" pitchFamily="49" charset="0"/>
              </a:rPr>
              <a:t>datatype</a:t>
            </a:r>
            <a:r>
              <a:rPr lang="en-US" dirty="0">
                <a:solidFill>
                  <a:srgbClr val="000000"/>
                </a:solidFill>
                <a:latin typeface="Courier New" pitchFamily="49" charset="0"/>
              </a:rPr>
              <a:t>, ...)]</a:t>
            </a:r>
          </a:p>
          <a:p>
            <a:pPr algn="l" eaLnBrk="0" hangingPunct="0">
              <a:lnSpc>
                <a:spcPct val="65000"/>
              </a:lnSpc>
              <a:spcBef>
                <a:spcPct val="40000"/>
              </a:spcBef>
              <a:buClrTx/>
              <a:buFontTx/>
              <a:buNone/>
              <a:defRPr/>
            </a:pPr>
            <a:r>
              <a:rPr lang="en-US" dirty="0">
                <a:solidFill>
                  <a:srgbClr val="000000"/>
                </a:solidFill>
                <a:latin typeface="Courier New" pitchFamily="49" charset="0"/>
              </a:rPr>
              <a:t>IS</a:t>
            </a:r>
          </a:p>
          <a:p>
            <a:pPr algn="l" eaLnBrk="0" hangingPunct="0">
              <a:lnSpc>
                <a:spcPct val="65000"/>
              </a:lnSpc>
              <a:spcBef>
                <a:spcPct val="40000"/>
              </a:spcBef>
              <a:buClrTx/>
              <a:buFontTx/>
              <a:buNone/>
              <a:defRPr/>
            </a:pPr>
            <a:r>
              <a:rPr lang="en-US" i="1" dirty="0">
                <a:solidFill>
                  <a:srgbClr val="000000"/>
                </a:solidFill>
                <a:latin typeface="Courier New" pitchFamily="49" charset="0"/>
              </a:rPr>
              <a:t>  </a:t>
            </a:r>
            <a:r>
              <a:rPr lang="en-US" i="1" dirty="0" err="1">
                <a:solidFill>
                  <a:srgbClr val="000000"/>
                </a:solidFill>
                <a:latin typeface="Courier New" pitchFamily="49" charset="0"/>
              </a:rPr>
              <a:t>select_statement</a:t>
            </a:r>
            <a:r>
              <a:rPr lang="en-US" dirty="0">
                <a:solidFill>
                  <a:srgbClr val="000000"/>
                </a:solidFill>
                <a:latin typeface="Courier New" pitchFamily="49" charset="0"/>
              </a:rPr>
              <a:t>;</a:t>
            </a:r>
          </a:p>
        </p:txBody>
      </p:sp>
      <p:sp>
        <p:nvSpPr>
          <p:cNvPr id="27653" name="Rectangle 5"/>
          <p:cNvSpPr>
            <a:spLocks noChangeArrowheads="1"/>
          </p:cNvSpPr>
          <p:nvPr/>
        </p:nvSpPr>
        <p:spPr bwMode="blackGray">
          <a:xfrm>
            <a:off x="2133600" y="5099050"/>
            <a:ext cx="7924800" cy="4392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OPEN		</a:t>
            </a:r>
            <a:r>
              <a:rPr lang="en-US" i="1" dirty="0" err="1">
                <a:solidFill>
                  <a:srgbClr val="000000"/>
                </a:solidFill>
                <a:latin typeface="Courier New" pitchFamily="49" charset="0"/>
              </a:rPr>
              <a:t>cursor_name</a:t>
            </a:r>
            <a:r>
              <a:rPr lang="en-US" i="1" dirty="0">
                <a:solidFill>
                  <a:srgbClr val="000000"/>
                </a:solidFill>
                <a:latin typeface="Courier New" pitchFamily="49" charset="0"/>
              </a:rPr>
              <a:t>(</a:t>
            </a:r>
            <a:r>
              <a:rPr lang="en-US" i="1" dirty="0" err="1">
                <a:solidFill>
                  <a:srgbClr val="000000"/>
                </a:solidFill>
                <a:latin typeface="Courier New" pitchFamily="49" charset="0"/>
              </a:rPr>
              <a:t>parameter_value</a:t>
            </a:r>
            <a:r>
              <a:rPr lang="en-US" dirty="0">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155</a:t>
            </a:fld>
            <a:endParaRPr lang="en-US" dirty="0">
              <a:solidFill>
                <a:srgbClr val="464653"/>
              </a:solidFill>
            </a:endParaRPr>
          </a:p>
        </p:txBody>
      </p:sp>
    </p:spTree>
    <p:extLst>
      <p:ext uri="{BB962C8B-B14F-4D97-AF65-F5344CB8AC3E}">
        <p14:creationId xmlns:p14="http://schemas.microsoft.com/office/powerpoint/2010/main" val="1348279984"/>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Cursors with Parameters</a:t>
            </a:r>
          </a:p>
        </p:txBody>
      </p:sp>
      <p:sp>
        <p:nvSpPr>
          <p:cNvPr id="28675" name="Rectangle 3"/>
          <p:cNvSpPr>
            <a:spLocks noChangeArrowheads="1"/>
          </p:cNvSpPr>
          <p:nvPr/>
        </p:nvSpPr>
        <p:spPr bwMode="blackGray">
          <a:xfrm>
            <a:off x="2133600" y="1524001"/>
            <a:ext cx="7924800" cy="30511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75000"/>
              </a:lnSpc>
              <a:spcBef>
                <a:spcPct val="15000"/>
              </a:spcBef>
              <a:buClrTx/>
              <a:buFontTx/>
              <a:buNone/>
              <a:defRPr/>
            </a:pPr>
            <a:r>
              <a:rPr lang="en-US" dirty="0">
                <a:solidFill>
                  <a:srgbClr val="000000"/>
                </a:solidFill>
                <a:latin typeface="Courier New" pitchFamily="49" charset="0"/>
              </a:rPr>
              <a:t>DECLARE</a:t>
            </a:r>
          </a:p>
          <a:p>
            <a:pPr algn="l" eaLnBrk="0" hangingPunct="0">
              <a:lnSpc>
                <a:spcPct val="75000"/>
              </a:lnSpc>
              <a:spcBef>
                <a:spcPct val="15000"/>
              </a:spcBef>
              <a:buClrTx/>
              <a:buFontTx/>
              <a:buNone/>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NUMBER) IS</a:t>
            </a:r>
          </a:p>
          <a:p>
            <a:pPr algn="l" eaLnBrk="0" hangingPunct="0">
              <a:lnSpc>
                <a:spcPct val="75000"/>
              </a:lnSpc>
              <a:spcBef>
                <a:spcPct val="15000"/>
              </a:spcBef>
              <a:buClrTx/>
              <a:buFontTx/>
              <a:buNone/>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endParaRPr lang="en-US" dirty="0">
              <a:solidFill>
                <a:srgbClr val="000000"/>
              </a:solidFill>
              <a:latin typeface="Courier New" pitchFamily="49" charset="0"/>
            </a:endParaRPr>
          </a:p>
          <a:p>
            <a:pPr algn="l" eaLnBrk="0" hangingPunct="0">
              <a:lnSpc>
                <a:spcPct val="75000"/>
              </a:lnSpc>
              <a:spcBef>
                <a:spcPct val="15000"/>
              </a:spcBef>
              <a:buClrTx/>
              <a:buFontTx/>
              <a:buNone/>
              <a:defRPr/>
            </a:pPr>
            <a:r>
              <a:rPr lang="en-US" dirty="0">
                <a:solidFill>
                  <a:srgbClr val="000000"/>
                </a:solidFill>
                <a:latin typeface="Courier New" pitchFamily="49" charset="0"/>
              </a:rPr>
              <a:t>   FROM    employees</a:t>
            </a:r>
          </a:p>
          <a:p>
            <a:pPr algn="l" eaLnBrk="0" hangingPunct="0">
              <a:lnSpc>
                <a:spcPct val="75000"/>
              </a:lnSpc>
              <a:spcBef>
                <a:spcPct val="15000"/>
              </a:spcBef>
              <a:buClrTx/>
              <a:buFontTx/>
              <a:buNone/>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a:p>
            <a:pPr algn="l" eaLnBrk="0" hangingPunct="0">
              <a:lnSpc>
                <a:spcPct val="75000"/>
              </a:lnSpc>
              <a:spcBef>
                <a:spcPct val="15000"/>
              </a:spcBef>
              <a:buClrTx/>
              <a:buFontTx/>
              <a:buNone/>
              <a:defRPr/>
            </a:pPr>
            <a:r>
              <a:rPr lang="en-US" dirty="0">
                <a:solidFill>
                  <a:srgbClr val="000000"/>
                </a:solidFill>
                <a:latin typeface="Courier New" pitchFamily="49" charset="0"/>
              </a:rPr>
              <a:t>BEGIN</a:t>
            </a:r>
          </a:p>
          <a:p>
            <a:pPr algn="l" eaLnBrk="0" hangingPunct="0">
              <a:lnSpc>
                <a:spcPct val="75000"/>
              </a:lnSpc>
              <a:spcBef>
                <a:spcPct val="15000"/>
              </a:spcBef>
              <a:buClrTx/>
              <a:buFontTx/>
              <a:buNone/>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 (10);</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a:p>
            <a:pPr algn="l" eaLnBrk="0" hangingPunct="0">
              <a:lnSpc>
                <a:spcPct val="75000"/>
              </a:lnSpc>
              <a:spcBef>
                <a:spcPct val="15000"/>
              </a:spcBef>
              <a:buClrTx/>
              <a:buFontTx/>
              <a:buNone/>
              <a:defRPr/>
            </a:pPr>
            <a:r>
              <a:rPr lang="en-US" dirty="0">
                <a:solidFill>
                  <a:srgbClr val="000000"/>
                </a:solidFill>
                <a:latin typeface="Courier New" pitchFamily="49" charset="0"/>
              </a:rPr>
              <a:t>  CLOSE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algn="l" eaLnBrk="0" hangingPunct="0">
              <a:lnSpc>
                <a:spcPct val="75000"/>
              </a:lnSpc>
              <a:spcBef>
                <a:spcPct val="15000"/>
              </a:spcBef>
              <a:buClrTx/>
              <a:buFontTx/>
              <a:buNone/>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 (20);</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p:txBody>
      </p:sp>
      <p:pic>
        <p:nvPicPr>
          <p:cNvPr id="34820" name="Picture 4"/>
          <p:cNvPicPr>
            <a:picLocks noChangeAspect="1" noChangeArrowheads="1"/>
          </p:cNvPicPr>
          <p:nvPr/>
        </p:nvPicPr>
        <p:blipFill>
          <a:blip r:embed="rId3" cstate="print"/>
          <a:srcRect/>
          <a:stretch>
            <a:fillRect/>
          </a:stretch>
        </p:blipFill>
        <p:spPr bwMode="auto">
          <a:xfrm>
            <a:off x="2805114" y="4768850"/>
            <a:ext cx="6581775" cy="946150"/>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156</a:t>
            </a:fld>
            <a:endParaRPr lang="en-US"/>
          </a:p>
        </p:txBody>
      </p:sp>
    </p:spTree>
    <p:extLst>
      <p:ext uri="{BB962C8B-B14F-4D97-AF65-F5344CB8AC3E}">
        <p14:creationId xmlns:p14="http://schemas.microsoft.com/office/powerpoint/2010/main" val="1917839414"/>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atin typeface="Courier New" pitchFamily="49" charset="0"/>
              </a:rPr>
              <a:t>FOR</a:t>
            </a:r>
            <a:r>
              <a:rPr lang="en-US">
                <a:latin typeface="Times New Roman" pitchFamily="18" charset="0"/>
              </a:rPr>
              <a:t> </a:t>
            </a:r>
            <a:r>
              <a:rPr lang="en-US">
                <a:latin typeface="Courier New" pitchFamily="49" charset="0"/>
              </a:rPr>
              <a:t>UPDATE</a:t>
            </a:r>
            <a:r>
              <a:rPr lang="en-US"/>
              <a:t> Clause</a:t>
            </a:r>
          </a:p>
        </p:txBody>
      </p:sp>
      <p:sp>
        <p:nvSpPr>
          <p:cNvPr id="358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Use explicit locking to deny access to other sessions for the duration of a transaction.</a:t>
            </a:r>
          </a:p>
          <a:p>
            <a:pPr lvl="1" eaLnBrk="1" hangingPunct="1">
              <a:buFont typeface="Courier New" pitchFamily="49" charset="0"/>
              <a:buChar char="o"/>
            </a:pPr>
            <a:r>
              <a:rPr lang="en-US"/>
              <a:t>Lock the rows </a:t>
            </a:r>
            <a:r>
              <a:rPr lang="en-US" i="1"/>
              <a:t>before</a:t>
            </a:r>
            <a:r>
              <a:rPr lang="en-US"/>
              <a:t> the update or delete.</a:t>
            </a:r>
          </a:p>
        </p:txBody>
      </p:sp>
      <p:sp>
        <p:nvSpPr>
          <p:cNvPr id="30724" name="Rectangle 4"/>
          <p:cNvSpPr>
            <a:spLocks noChangeArrowheads="1"/>
          </p:cNvSpPr>
          <p:nvPr/>
        </p:nvSpPr>
        <p:spPr bwMode="blackGray">
          <a:xfrm>
            <a:off x="2133600" y="1981201"/>
            <a:ext cx="7924800" cy="8731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65000"/>
              </a:lnSpc>
              <a:spcBef>
                <a:spcPct val="40000"/>
              </a:spcBef>
              <a:buClrTx/>
              <a:buFontTx/>
              <a:buNone/>
              <a:defRPr/>
            </a:pPr>
            <a:r>
              <a:rPr lang="en-US" dirty="0">
                <a:solidFill>
                  <a:srgbClr val="000000"/>
                </a:solidFill>
                <a:latin typeface="Courier New" pitchFamily="49" charset="0"/>
              </a:rPr>
              <a:t>SELECT	... </a:t>
            </a:r>
          </a:p>
          <a:p>
            <a:pPr algn="l" eaLnBrk="0" hangingPunct="0">
              <a:lnSpc>
                <a:spcPct val="65000"/>
              </a:lnSpc>
              <a:spcBef>
                <a:spcPct val="40000"/>
              </a:spcBef>
              <a:buClrTx/>
              <a:buFontTx/>
              <a:buNone/>
              <a:defRPr/>
            </a:pPr>
            <a:r>
              <a:rPr lang="en-US" dirty="0">
                <a:solidFill>
                  <a:srgbClr val="000000"/>
                </a:solidFill>
                <a:latin typeface="Courier New" pitchFamily="49" charset="0"/>
              </a:rPr>
              <a:t>FROM		...</a:t>
            </a:r>
          </a:p>
          <a:p>
            <a:pPr algn="l" eaLnBrk="0" hangingPunct="0">
              <a:lnSpc>
                <a:spcPct val="65000"/>
              </a:lnSpc>
              <a:spcBef>
                <a:spcPct val="40000"/>
              </a:spcBef>
              <a:buClrTx/>
              <a:buFontTx/>
              <a:buNone/>
              <a:defRPr/>
            </a:pPr>
            <a:r>
              <a:rPr lang="en-US" dirty="0">
                <a:solidFill>
                  <a:srgbClr val="000000"/>
                </a:solidFill>
                <a:latin typeface="Courier New" pitchFamily="49" charset="0"/>
              </a:rPr>
              <a:t>FOR UPDATE [OF </a:t>
            </a:r>
            <a:r>
              <a:rPr lang="en-US" i="1" dirty="0" err="1">
                <a:solidFill>
                  <a:srgbClr val="000000"/>
                </a:solidFill>
                <a:latin typeface="Courier New" pitchFamily="49" charset="0"/>
              </a:rPr>
              <a:t>column_reference</a:t>
            </a:r>
            <a:r>
              <a:rPr lang="en-US" dirty="0">
                <a:solidFill>
                  <a:srgbClr val="000000"/>
                </a:solidFill>
                <a:latin typeface="Courier New" pitchFamily="49" charset="0"/>
              </a:rPr>
              <a:t>][NOWAIT | WAIT </a:t>
            </a:r>
            <a:r>
              <a:rPr lang="en-US" i="1" dirty="0">
                <a:solidFill>
                  <a:srgbClr val="000000"/>
                </a:solidFill>
                <a:latin typeface="Courier New" pitchFamily="49" charset="0"/>
              </a:rPr>
              <a:t>n</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157</a:t>
            </a:fld>
            <a:endParaRPr lang="en-US" dirty="0">
              <a:solidFill>
                <a:srgbClr val="464653"/>
              </a:solidFill>
            </a:endParaRPr>
          </a:p>
        </p:txBody>
      </p:sp>
    </p:spTree>
    <p:extLst>
      <p:ext uri="{BB962C8B-B14F-4D97-AF65-F5344CB8AC3E}">
        <p14:creationId xmlns:p14="http://schemas.microsoft.com/office/powerpoint/2010/main" val="1141057048"/>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atin typeface="Courier New" pitchFamily="49" charset="0"/>
              </a:rPr>
              <a:t>WHERE</a:t>
            </a:r>
            <a:r>
              <a:rPr lang="en-US">
                <a:latin typeface="Times New Roman" pitchFamily="18" charset="0"/>
              </a:rPr>
              <a:t> </a:t>
            </a:r>
            <a:r>
              <a:rPr lang="en-US">
                <a:latin typeface="Courier New" pitchFamily="49" charset="0"/>
              </a:rPr>
              <a:t>CURRENT</a:t>
            </a:r>
            <a:r>
              <a:rPr lang="en-US">
                <a:latin typeface="Times New Roman" pitchFamily="18" charset="0"/>
              </a:rPr>
              <a:t> </a:t>
            </a:r>
            <a:r>
              <a:rPr lang="en-US">
                <a:latin typeface="Courier New" pitchFamily="49" charset="0"/>
              </a:rPr>
              <a:t>OF</a:t>
            </a:r>
            <a:r>
              <a:rPr lang="en-US"/>
              <a:t> Clause</a:t>
            </a:r>
          </a:p>
        </p:txBody>
      </p:sp>
      <p:sp>
        <p:nvSpPr>
          <p:cNvPr id="3686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lvl="1" eaLnBrk="1" hangingPunct="1">
              <a:buFont typeface="Courier New" pitchFamily="49" charset="0"/>
              <a:buChar char="o"/>
            </a:pPr>
            <a:r>
              <a:rPr lang="en-US"/>
              <a:t>Use cursors to update or delete the current row.</a:t>
            </a:r>
          </a:p>
          <a:p>
            <a:pPr lvl="1" eaLnBrk="1" hangingPunct="1">
              <a:buFont typeface="Courier New" pitchFamily="49" charset="0"/>
              <a:buChar char="o"/>
            </a:pPr>
            <a:r>
              <a:rPr lang="en-US"/>
              <a:t>Include the </a:t>
            </a:r>
            <a:r>
              <a:rPr lang="en-US">
                <a:latin typeface="Courier New" pitchFamily="49" charset="0"/>
              </a:rPr>
              <a:t>FOR</a:t>
            </a:r>
            <a:r>
              <a:rPr lang="en-US">
                <a:latin typeface="Times New Roman" pitchFamily="18" charset="0"/>
              </a:rPr>
              <a:t> </a:t>
            </a:r>
            <a:r>
              <a:rPr lang="en-US">
                <a:latin typeface="Courier New" pitchFamily="49" charset="0"/>
              </a:rPr>
              <a:t>UPDATE</a:t>
            </a:r>
            <a:r>
              <a:rPr lang="en-US"/>
              <a:t> clause in the cursor query to first lock the rows.</a:t>
            </a:r>
          </a:p>
          <a:p>
            <a:pPr lvl="1" eaLnBrk="1" hangingPunct="1">
              <a:buFont typeface="Courier New" pitchFamily="49" charset="0"/>
              <a:buChar char="o"/>
            </a:pPr>
            <a:r>
              <a:rPr lang="en-US"/>
              <a:t>Use the </a:t>
            </a:r>
            <a:r>
              <a:rPr lang="en-US">
                <a:latin typeface="Courier New" pitchFamily="49" charset="0"/>
              </a:rPr>
              <a:t>WHERE</a:t>
            </a:r>
            <a:r>
              <a:rPr lang="en-US">
                <a:latin typeface="Times New Roman" pitchFamily="18" charset="0"/>
              </a:rPr>
              <a:t> </a:t>
            </a:r>
            <a:r>
              <a:rPr lang="en-US">
                <a:latin typeface="Courier New" pitchFamily="49" charset="0"/>
              </a:rPr>
              <a:t>CURRENT</a:t>
            </a:r>
            <a:r>
              <a:rPr lang="en-US"/>
              <a:t> </a:t>
            </a:r>
            <a:r>
              <a:rPr lang="en-US">
                <a:latin typeface="Courier New" pitchFamily="49" charset="0"/>
              </a:rPr>
              <a:t>OF</a:t>
            </a:r>
            <a:r>
              <a:rPr lang="en-US"/>
              <a:t> clause to reference the current row from an explicit cursor.</a:t>
            </a:r>
          </a:p>
        </p:txBody>
      </p:sp>
      <p:sp>
        <p:nvSpPr>
          <p:cNvPr id="32772" name="Rectangle 4"/>
          <p:cNvSpPr>
            <a:spLocks noChangeArrowheads="1"/>
          </p:cNvSpPr>
          <p:nvPr/>
        </p:nvSpPr>
        <p:spPr bwMode="blackGray">
          <a:xfrm>
            <a:off x="2133600" y="1727200"/>
            <a:ext cx="7924800" cy="3284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85000"/>
              </a:lnSpc>
              <a:spcBef>
                <a:spcPct val="40000"/>
              </a:spcBef>
              <a:buClrTx/>
              <a:buFontTx/>
              <a:buNone/>
              <a:defRPr/>
            </a:pPr>
            <a:r>
              <a:rPr lang="en-US" dirty="0">
                <a:solidFill>
                  <a:srgbClr val="000000"/>
                </a:solidFill>
                <a:latin typeface="Courier New" pitchFamily="49" charset="0"/>
              </a:rPr>
              <a:t> WHERE CURRENT OF </a:t>
            </a:r>
            <a:r>
              <a:rPr lang="en-US" i="1" dirty="0">
                <a:solidFill>
                  <a:srgbClr val="000000"/>
                </a:solidFill>
                <a:latin typeface="Courier New" pitchFamily="49" charset="0"/>
              </a:rPr>
              <a:t>cursor ;</a:t>
            </a:r>
          </a:p>
        </p:txBody>
      </p:sp>
      <p:sp>
        <p:nvSpPr>
          <p:cNvPr id="32773" name="Rectangle 5"/>
          <p:cNvSpPr>
            <a:spLocks noChangeArrowheads="1"/>
          </p:cNvSpPr>
          <p:nvPr/>
        </p:nvSpPr>
        <p:spPr bwMode="blackGray">
          <a:xfrm>
            <a:off x="2133600" y="4162426"/>
            <a:ext cx="7924800" cy="8747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85000"/>
              </a:lnSpc>
              <a:spcBef>
                <a:spcPct val="40000"/>
              </a:spcBef>
              <a:buClrTx/>
              <a:buFontTx/>
              <a:buNone/>
              <a:defRPr/>
            </a:pPr>
            <a:r>
              <a:rPr lang="en-US">
                <a:solidFill>
                  <a:srgbClr val="000000"/>
                </a:solidFill>
                <a:latin typeface="Courier New" pitchFamily="49" charset="0"/>
              </a:rPr>
              <a:t> UPDATE employees </a:t>
            </a:r>
          </a:p>
          <a:p>
            <a:pPr algn="l">
              <a:lnSpc>
                <a:spcPct val="65000"/>
              </a:lnSpc>
              <a:spcBef>
                <a:spcPct val="30000"/>
              </a:spcBef>
              <a:buClr>
                <a:srgbClr val="000000"/>
              </a:buClr>
              <a:buFont typeface="Arial" charset="0"/>
              <a:buNone/>
              <a:defRPr/>
            </a:pPr>
            <a:r>
              <a:rPr lang="en-US">
                <a:solidFill>
                  <a:srgbClr val="000000"/>
                </a:solidFill>
                <a:latin typeface="Courier New" pitchFamily="49" charset="0"/>
              </a:rPr>
              <a:t>    SET    salary = ... </a:t>
            </a:r>
          </a:p>
          <a:p>
            <a:pPr algn="l">
              <a:lnSpc>
                <a:spcPct val="65000"/>
              </a:lnSpc>
              <a:spcBef>
                <a:spcPct val="30000"/>
              </a:spcBef>
              <a:buClr>
                <a:srgbClr val="000000"/>
              </a:buClr>
              <a:buFont typeface="Arial" charset="0"/>
              <a:buNone/>
              <a:defRPr/>
            </a:pPr>
            <a:r>
              <a:rPr lang="en-US">
                <a:solidFill>
                  <a:srgbClr val="000000"/>
                </a:solidFill>
                <a:latin typeface="Courier New" pitchFamily="49" charset="0"/>
              </a:rPr>
              <a:t>    </a:t>
            </a:r>
            <a:r>
              <a:rPr lang="en-US">
                <a:solidFill>
                  <a:srgbClr val="FF0000"/>
                </a:solidFill>
                <a:latin typeface="Courier New" pitchFamily="49" charset="0"/>
              </a:rPr>
              <a:t>WHERE CURRENT OF</a:t>
            </a:r>
            <a:r>
              <a:rPr lang="en-US">
                <a:solidFill>
                  <a:srgbClr val="000000"/>
                </a:solidFill>
                <a:latin typeface="Courier New" pitchFamily="49" charset="0"/>
              </a:rPr>
              <a:t> c_emp_cursor;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158</a:t>
            </a:fld>
            <a:endParaRPr lang="en-US" dirty="0">
              <a:solidFill>
                <a:srgbClr val="464653"/>
              </a:solidFill>
            </a:endParaRPr>
          </a:p>
        </p:txBody>
      </p:sp>
    </p:spTree>
    <p:extLst>
      <p:ext uri="{BB962C8B-B14F-4D97-AF65-F5344CB8AC3E}">
        <p14:creationId xmlns:p14="http://schemas.microsoft.com/office/powerpoint/2010/main" val="513443312"/>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Summary</a:t>
            </a:r>
          </a:p>
        </p:txBody>
      </p:sp>
      <p:sp>
        <p:nvSpPr>
          <p:cNvPr id="37891" name="Rectangle 3"/>
          <p:cNvSpPr>
            <a:spLocks noGrp="1" noChangeArrowheads="1"/>
          </p:cNvSpPr>
          <p:nvPr>
            <p:ph sz="quarter" idx="1"/>
          </p:nvPr>
        </p:nvSpPr>
        <p:spPr>
          <a:xfrm>
            <a:off x="1981200" y="1219201"/>
            <a:ext cx="8229600" cy="4937125"/>
          </a:xfrm>
        </p:spPr>
        <p:txBody>
          <a:bodyPr>
            <a:normAutofit fontScale="925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Distinguish cursor types:</a:t>
            </a:r>
          </a:p>
          <a:p>
            <a:pPr lvl="2" eaLnBrk="1" hangingPunct="1">
              <a:buFont typeface="Wingdings" pitchFamily="2" charset="2"/>
              <a:buChar char="Ø"/>
            </a:pPr>
            <a:r>
              <a:rPr lang="en-US"/>
              <a:t>Implicit cursors are used for all DML statements and single-row queries.</a:t>
            </a:r>
          </a:p>
          <a:p>
            <a:pPr lvl="2" eaLnBrk="1" hangingPunct="1">
              <a:buFont typeface="Wingdings" pitchFamily="2" charset="2"/>
              <a:buChar char="Ø"/>
            </a:pPr>
            <a:r>
              <a:rPr lang="en-US"/>
              <a:t>Explicit cursors are used for queries of zero, one, or more rows.</a:t>
            </a:r>
          </a:p>
          <a:p>
            <a:pPr lvl="1" eaLnBrk="1" hangingPunct="1">
              <a:buFont typeface="Courier New" pitchFamily="49" charset="0"/>
              <a:buChar char="o"/>
            </a:pPr>
            <a:r>
              <a:rPr lang="en-US"/>
              <a:t>Create and handle explicit cursors</a:t>
            </a:r>
          </a:p>
          <a:p>
            <a:pPr lvl="1" eaLnBrk="1" hangingPunct="1">
              <a:buFont typeface="Courier New" pitchFamily="49" charset="0"/>
              <a:buChar char="o"/>
            </a:pPr>
            <a:r>
              <a:rPr lang="en-US"/>
              <a:t>Use simple loops and cursor </a:t>
            </a:r>
            <a:r>
              <a:rPr lang="en-US">
                <a:latin typeface="Courier New" pitchFamily="49" charset="0"/>
              </a:rPr>
              <a:t>FOR</a:t>
            </a:r>
            <a:r>
              <a:rPr lang="en-US"/>
              <a:t> loops to handle multiple rows in the cursors</a:t>
            </a:r>
          </a:p>
          <a:p>
            <a:pPr lvl="1" eaLnBrk="1" hangingPunct="1">
              <a:buFont typeface="Courier New" pitchFamily="49" charset="0"/>
              <a:buChar char="o"/>
            </a:pPr>
            <a:r>
              <a:rPr lang="en-US"/>
              <a:t>Evaluate cursor status by using cursor attributes</a:t>
            </a:r>
          </a:p>
          <a:p>
            <a:pPr lvl="1" eaLnBrk="1" hangingPunct="1">
              <a:buFont typeface="Courier New" pitchFamily="49" charset="0"/>
              <a:buChar char="o"/>
            </a:pPr>
            <a:r>
              <a:rPr lang="en-US"/>
              <a:t>Use the </a:t>
            </a:r>
            <a:r>
              <a:rPr lang="en-US">
                <a:latin typeface="Courier New" pitchFamily="49" charset="0"/>
              </a:rPr>
              <a:t>FOR</a:t>
            </a:r>
            <a:r>
              <a:rPr lang="en-US"/>
              <a:t> </a:t>
            </a:r>
            <a:r>
              <a:rPr lang="en-US">
                <a:latin typeface="Courier New" pitchFamily="49" charset="0"/>
              </a:rPr>
              <a:t>UPDATE</a:t>
            </a:r>
            <a:r>
              <a:rPr lang="en-US"/>
              <a:t> and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clauses to update or delete the current fetched row</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159</a:t>
            </a:fld>
            <a:endParaRPr lang="en-US" dirty="0">
              <a:solidFill>
                <a:srgbClr val="464653"/>
              </a:solidFill>
            </a:endParaRPr>
          </a:p>
        </p:txBody>
      </p:sp>
    </p:spTree>
    <p:extLst>
      <p:ext uri="{BB962C8B-B14F-4D97-AF65-F5344CB8AC3E}">
        <p14:creationId xmlns:p14="http://schemas.microsoft.com/office/powerpoint/2010/main" val="128286722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Program Constructs</a:t>
            </a:r>
          </a:p>
        </p:txBody>
      </p:sp>
      <p:sp>
        <p:nvSpPr>
          <p:cNvPr id="20483" name="Rectangle 3"/>
          <p:cNvSpPr>
            <a:spLocks noChangeArrowheads="1"/>
          </p:cNvSpPr>
          <p:nvPr/>
        </p:nvSpPr>
        <p:spPr bwMode="blackWhite">
          <a:xfrm>
            <a:off x="2438400" y="5099050"/>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defRPr/>
            </a:pPr>
            <a:r>
              <a:rPr lang="en-US">
                <a:solidFill>
                  <a:srgbClr val="000000"/>
                </a:solidFill>
              </a:rPr>
              <a:t>Application triggers</a:t>
            </a:r>
          </a:p>
        </p:txBody>
      </p:sp>
      <p:sp>
        <p:nvSpPr>
          <p:cNvPr id="20484" name="Rectangle 4"/>
          <p:cNvSpPr>
            <a:spLocks noChangeArrowheads="1"/>
          </p:cNvSpPr>
          <p:nvPr/>
        </p:nvSpPr>
        <p:spPr bwMode="blackWhite">
          <a:xfrm>
            <a:off x="2438401" y="453072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Application packages</a:t>
            </a:r>
            <a:endParaRPr lang="en-US">
              <a:solidFill>
                <a:prstClr val="black"/>
              </a:solidFill>
            </a:endParaRPr>
          </a:p>
        </p:txBody>
      </p:sp>
      <p:sp>
        <p:nvSpPr>
          <p:cNvPr id="20485" name="Rectangle 5"/>
          <p:cNvSpPr>
            <a:spLocks noChangeArrowheads="1"/>
          </p:cNvSpPr>
          <p:nvPr/>
        </p:nvSpPr>
        <p:spPr bwMode="blackWhite">
          <a:xfrm>
            <a:off x="2438401" y="396240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800" anchor="ctr" anchorCtr="1"/>
          <a:lstStyle/>
          <a:p>
            <a:pPr algn="ctr" eaLnBrk="0" hangingPunct="0">
              <a:lnSpc>
                <a:spcPct val="75000"/>
              </a:lnSpc>
              <a:defRPr/>
            </a:pPr>
            <a:r>
              <a:rPr lang="en-US">
                <a:solidFill>
                  <a:srgbClr val="000000"/>
                </a:solidFill>
              </a:rPr>
              <a:t>Application procedures</a:t>
            </a:r>
          </a:p>
          <a:p>
            <a:pPr algn="ctr">
              <a:lnSpc>
                <a:spcPct val="75000"/>
              </a:lnSpc>
              <a:spcBef>
                <a:spcPct val="20000"/>
              </a:spcBef>
              <a:buClr>
                <a:srgbClr val="FF0000"/>
              </a:buClr>
              <a:buFont typeface="Arial" pitchFamily="34" charset="0"/>
              <a:buNone/>
              <a:defRPr/>
            </a:pPr>
            <a:r>
              <a:rPr lang="en-US">
                <a:solidFill>
                  <a:srgbClr val="000000"/>
                </a:solidFill>
              </a:rPr>
              <a:t>or functions</a:t>
            </a:r>
          </a:p>
        </p:txBody>
      </p:sp>
      <p:sp>
        <p:nvSpPr>
          <p:cNvPr id="20486" name="Rectangle 6"/>
          <p:cNvSpPr>
            <a:spLocks noChangeArrowheads="1"/>
          </p:cNvSpPr>
          <p:nvPr/>
        </p:nvSpPr>
        <p:spPr bwMode="blackWhite">
          <a:xfrm>
            <a:off x="2438401" y="339407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lnSpc>
                <a:spcPct val="85000"/>
              </a:lnSpc>
              <a:defRPr/>
            </a:pPr>
            <a:r>
              <a:rPr lang="en-US">
                <a:solidFill>
                  <a:srgbClr val="000000"/>
                </a:solidFill>
              </a:rPr>
              <a:t>Anonymous blocks</a:t>
            </a:r>
          </a:p>
        </p:txBody>
      </p:sp>
      <p:sp>
        <p:nvSpPr>
          <p:cNvPr id="20487" name="Rectangle 7"/>
          <p:cNvSpPr>
            <a:spLocks noChangeArrowheads="1"/>
          </p:cNvSpPr>
          <p:nvPr/>
        </p:nvSpPr>
        <p:spPr bwMode="blackWhite">
          <a:xfrm>
            <a:off x="2438401" y="291147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Tools Constructs</a:t>
            </a:r>
            <a:endParaRPr lang="en-US">
              <a:solidFill>
                <a:prstClr val="black"/>
              </a:solidFill>
            </a:endParaRPr>
          </a:p>
        </p:txBody>
      </p:sp>
      <p:sp>
        <p:nvSpPr>
          <p:cNvPr id="20488" name="Rectangle 8"/>
          <p:cNvSpPr>
            <a:spLocks noChangeArrowheads="1"/>
          </p:cNvSpPr>
          <p:nvPr/>
        </p:nvSpPr>
        <p:spPr bwMode="blackWhite">
          <a:xfrm>
            <a:off x="2438400" y="5667375"/>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Object types</a:t>
            </a:r>
          </a:p>
        </p:txBody>
      </p:sp>
      <p:sp>
        <p:nvSpPr>
          <p:cNvPr id="20489" name="Rectangle 9"/>
          <p:cNvSpPr>
            <a:spLocks noChangeArrowheads="1"/>
          </p:cNvSpPr>
          <p:nvPr/>
        </p:nvSpPr>
        <p:spPr bwMode="blackWhite">
          <a:xfrm>
            <a:off x="7108825" y="5095875"/>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defRPr/>
            </a:pPr>
            <a:r>
              <a:rPr lang="en-US">
                <a:solidFill>
                  <a:srgbClr val="000000"/>
                </a:solidFill>
              </a:rPr>
              <a:t>Database triggers</a:t>
            </a:r>
          </a:p>
        </p:txBody>
      </p:sp>
      <p:sp>
        <p:nvSpPr>
          <p:cNvPr id="20490" name="Rectangle 10"/>
          <p:cNvSpPr>
            <a:spLocks noChangeArrowheads="1"/>
          </p:cNvSpPr>
          <p:nvPr/>
        </p:nvSpPr>
        <p:spPr bwMode="blackWhite">
          <a:xfrm>
            <a:off x="7108826" y="452755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Stored packages</a:t>
            </a:r>
            <a:endParaRPr lang="en-US">
              <a:solidFill>
                <a:prstClr val="black"/>
              </a:solidFill>
            </a:endParaRPr>
          </a:p>
        </p:txBody>
      </p:sp>
      <p:sp>
        <p:nvSpPr>
          <p:cNvPr id="20491" name="Rectangle 11"/>
          <p:cNvSpPr>
            <a:spLocks noChangeArrowheads="1"/>
          </p:cNvSpPr>
          <p:nvPr/>
        </p:nvSpPr>
        <p:spPr bwMode="blackWhite">
          <a:xfrm>
            <a:off x="7108826" y="395922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800" anchor="ctr" anchorCtr="1"/>
          <a:lstStyle/>
          <a:p>
            <a:pPr algn="ctr">
              <a:lnSpc>
                <a:spcPct val="75000"/>
              </a:lnSpc>
              <a:spcBef>
                <a:spcPct val="20000"/>
              </a:spcBef>
              <a:buClr>
                <a:srgbClr val="FF0000"/>
              </a:buClr>
              <a:buFont typeface="Arial" pitchFamily="34" charset="0"/>
              <a:buNone/>
              <a:defRPr/>
            </a:pPr>
            <a:r>
              <a:rPr lang="en-US" dirty="0">
                <a:solidFill>
                  <a:srgbClr val="000000"/>
                </a:solidFill>
              </a:rPr>
              <a:t>Stored procedures or</a:t>
            </a:r>
          </a:p>
          <a:p>
            <a:pPr algn="ctr">
              <a:lnSpc>
                <a:spcPct val="75000"/>
              </a:lnSpc>
              <a:spcBef>
                <a:spcPct val="20000"/>
              </a:spcBef>
              <a:buClr>
                <a:srgbClr val="FF0000"/>
              </a:buClr>
              <a:buFont typeface="Arial" pitchFamily="34" charset="0"/>
              <a:buNone/>
              <a:defRPr/>
            </a:pPr>
            <a:r>
              <a:rPr lang="en-US" dirty="0">
                <a:solidFill>
                  <a:srgbClr val="000000"/>
                </a:solidFill>
              </a:rPr>
              <a:t>functions</a:t>
            </a:r>
          </a:p>
        </p:txBody>
      </p:sp>
      <p:sp>
        <p:nvSpPr>
          <p:cNvPr id="20492" name="Rectangle 12"/>
          <p:cNvSpPr>
            <a:spLocks noChangeArrowheads="1"/>
          </p:cNvSpPr>
          <p:nvPr/>
        </p:nvSpPr>
        <p:spPr bwMode="blackWhite">
          <a:xfrm>
            <a:off x="7108826" y="339090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lnSpc>
                <a:spcPct val="85000"/>
              </a:lnSpc>
              <a:defRPr/>
            </a:pPr>
            <a:r>
              <a:rPr lang="en-US">
                <a:solidFill>
                  <a:srgbClr val="000000"/>
                </a:solidFill>
              </a:rPr>
              <a:t>Anonymous blocks</a:t>
            </a:r>
          </a:p>
        </p:txBody>
      </p:sp>
      <p:sp>
        <p:nvSpPr>
          <p:cNvPr id="20493" name="Rectangle 13"/>
          <p:cNvSpPr>
            <a:spLocks noChangeArrowheads="1"/>
          </p:cNvSpPr>
          <p:nvPr/>
        </p:nvSpPr>
        <p:spPr bwMode="blackWhite">
          <a:xfrm>
            <a:off x="7108826" y="2835275"/>
            <a:ext cx="2652713" cy="5984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038" anchor="ctr"/>
          <a:lstStyle/>
          <a:p>
            <a:pPr algn="ctr">
              <a:lnSpc>
                <a:spcPct val="75000"/>
              </a:lnSpc>
              <a:spcBef>
                <a:spcPct val="20000"/>
              </a:spcBef>
              <a:buClr>
                <a:srgbClr val="FF0000"/>
              </a:buClr>
              <a:buFont typeface="Arial" pitchFamily="34" charset="0"/>
              <a:buNone/>
              <a:defRPr/>
            </a:pPr>
            <a:r>
              <a:rPr lang="en-US">
                <a:solidFill>
                  <a:srgbClr val="000000"/>
                </a:solidFill>
              </a:rPr>
              <a:t>Database Server</a:t>
            </a:r>
          </a:p>
          <a:p>
            <a:pPr algn="ctr">
              <a:lnSpc>
                <a:spcPct val="75000"/>
              </a:lnSpc>
              <a:spcBef>
                <a:spcPct val="20000"/>
              </a:spcBef>
              <a:buClr>
                <a:srgbClr val="FF0000"/>
              </a:buClr>
              <a:buFont typeface="Arial" pitchFamily="34" charset="0"/>
              <a:buNone/>
              <a:defRPr/>
            </a:pPr>
            <a:r>
              <a:rPr lang="en-US">
                <a:solidFill>
                  <a:srgbClr val="000000"/>
                </a:solidFill>
              </a:rPr>
              <a:t>Constructs </a:t>
            </a:r>
            <a:endParaRPr lang="en-US">
              <a:solidFill>
                <a:prstClr val="black"/>
              </a:solidFill>
            </a:endParaRPr>
          </a:p>
        </p:txBody>
      </p:sp>
      <p:sp>
        <p:nvSpPr>
          <p:cNvPr id="20494" name="Rectangle 14"/>
          <p:cNvSpPr>
            <a:spLocks noChangeArrowheads="1"/>
          </p:cNvSpPr>
          <p:nvPr/>
        </p:nvSpPr>
        <p:spPr bwMode="blackWhite">
          <a:xfrm>
            <a:off x="7108825" y="5664200"/>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Object types</a:t>
            </a:r>
          </a:p>
        </p:txBody>
      </p:sp>
      <p:pic>
        <p:nvPicPr>
          <p:cNvPr id="24591" name="Picture 15" descr="C:\Projects\6981-Sunitha\images\Slid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441950" y="1204913"/>
            <a:ext cx="13144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16</a:t>
            </a:fld>
            <a:endParaRPr lang="en-US">
              <a:solidFill>
                <a:srgbClr val="464653"/>
              </a:solidFill>
            </a:endParaRPr>
          </a:p>
        </p:txBody>
      </p:sp>
    </p:spTree>
    <p:extLst>
      <p:ext uri="{BB962C8B-B14F-4D97-AF65-F5344CB8AC3E}">
        <p14:creationId xmlns:p14="http://schemas.microsoft.com/office/powerpoint/2010/main" val="1604093383"/>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1536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9220" name="Rectangle 8"/>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9221" name="Rectangle 9"/>
          <p:cNvSpPr>
            <a:spLocks noGrp="1" noChangeArrowheads="1"/>
          </p:cNvSpPr>
          <p:nvPr>
            <p:ph type="subTitle" idx="1"/>
          </p:nvPr>
        </p:nvSpPr>
        <p:spPr/>
        <p:txBody>
          <a:bodyPr>
            <a:normAutofit/>
          </a:bodyPr>
          <a:lstStyle/>
          <a:p>
            <a:pPr algn="ctr">
              <a:defRPr/>
            </a:pPr>
            <a:r>
              <a:rPr lang="en-US" dirty="0">
                <a:latin typeface="Arial" charset="0"/>
              </a:rPr>
              <a:t>Module 08: Handling Exceptions </a:t>
            </a:r>
          </a:p>
        </p:txBody>
      </p:sp>
      <p:sp>
        <p:nvSpPr>
          <p:cNvPr id="2" name="Slide Number Placeholder 1"/>
          <p:cNvSpPr>
            <a:spLocks noGrp="1"/>
          </p:cNvSpPr>
          <p:nvPr>
            <p:ph type="sldNum" sz="quarter" idx="12"/>
          </p:nvPr>
        </p:nvSpPr>
        <p:spPr/>
        <p:txBody>
          <a:bodyPr/>
          <a:lstStyle/>
          <a:p>
            <a:pPr>
              <a:defRPr/>
            </a:pPr>
            <a:fld id="{41CA2194-1CF0-4ECC-B320-405AA383843C}" type="slidenum">
              <a:rPr lang="en-US" smtClean="0">
                <a:solidFill>
                  <a:srgbClr val="464653"/>
                </a:solidFill>
              </a:rPr>
              <a:pPr>
                <a:defRPr/>
              </a:pPr>
              <a:t>160</a:t>
            </a:fld>
            <a:endParaRPr lang="en-US" dirty="0">
              <a:solidFill>
                <a:srgbClr val="464653"/>
              </a:solidFill>
            </a:endParaRPr>
          </a:p>
        </p:txBody>
      </p:sp>
    </p:spTree>
    <p:extLst>
      <p:ext uri="{BB962C8B-B14F-4D97-AF65-F5344CB8AC3E}">
        <p14:creationId xmlns:p14="http://schemas.microsoft.com/office/powerpoint/2010/main" val="1683654522"/>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t>Objectives</a:t>
            </a:r>
          </a:p>
        </p:txBody>
      </p:sp>
      <p:sp>
        <p:nvSpPr>
          <p:cNvPr id="16387" name="Rectangle 7"/>
          <p:cNvSpPr>
            <a:spLocks noGrp="1" noChangeArrowheads="1"/>
          </p:cNvSpPr>
          <p:nvPr>
            <p:ph sz="quarter" idx="1"/>
          </p:nvPr>
        </p:nvSpPr>
        <p:spPr>
          <a:xfrm>
            <a:off x="2133600" y="1447801"/>
            <a:ext cx="7918450" cy="3478213"/>
          </a:xfrm>
        </p:spPr>
        <p:txBody>
          <a:bodyPr>
            <a:normAutofit fontScale="92500" lnSpcReduction="10000"/>
          </a:bodyPr>
          <a:lstStyle/>
          <a:p>
            <a:pPr marL="0" indent="0">
              <a:buNone/>
            </a:pPr>
            <a:r>
              <a:rPr lang="en-US">
                <a:latin typeface="Arial" pitchFamily="34" charset="0"/>
              </a:rPr>
              <a:t>Topics covered in this module: </a:t>
            </a:r>
          </a:p>
          <a:p>
            <a:pPr lvl="1" eaLnBrk="1" hangingPunct="1">
              <a:buFont typeface="Courier New" pitchFamily="49" charset="0"/>
              <a:buChar char="o"/>
            </a:pPr>
            <a:r>
              <a:rPr lang="en-US"/>
              <a:t>Define PL/SQL exceptions</a:t>
            </a:r>
          </a:p>
          <a:p>
            <a:pPr lvl="1" eaLnBrk="1" hangingPunct="1">
              <a:buFont typeface="Courier New" pitchFamily="49" charset="0"/>
              <a:buChar char="o"/>
            </a:pPr>
            <a:r>
              <a:rPr lang="en-US"/>
              <a:t>Recognize unhandled exceptions</a:t>
            </a:r>
          </a:p>
          <a:p>
            <a:pPr lvl="1" eaLnBrk="1" hangingPunct="1">
              <a:buFont typeface="Courier New" pitchFamily="49" charset="0"/>
              <a:buChar char="o"/>
            </a:pPr>
            <a:r>
              <a:rPr lang="en-US"/>
              <a:t>List and use different types of PL/SQL exception handlers</a:t>
            </a:r>
          </a:p>
          <a:p>
            <a:pPr lvl="1" eaLnBrk="1" hangingPunct="1">
              <a:buFont typeface="Courier New" pitchFamily="49" charset="0"/>
              <a:buChar char="o"/>
            </a:pPr>
            <a:r>
              <a:rPr lang="en-US"/>
              <a:t>Trap unanticipated errors</a:t>
            </a:r>
          </a:p>
          <a:p>
            <a:pPr lvl="1" eaLnBrk="1" hangingPunct="1">
              <a:buFont typeface="Courier New" pitchFamily="49" charset="0"/>
              <a:buChar char="o"/>
            </a:pPr>
            <a:r>
              <a:rPr lang="en-US"/>
              <a:t>Describe the effect of exception propagation in nested blocks</a:t>
            </a:r>
          </a:p>
          <a:p>
            <a:pPr lvl="1" eaLnBrk="1" hangingPunct="1">
              <a:buFont typeface="Courier New" pitchFamily="49" charset="0"/>
              <a:buChar char="o"/>
            </a:pPr>
            <a:r>
              <a:rPr lang="en-US"/>
              <a:t>Customize PL/SQL exception messages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161</a:t>
            </a:fld>
            <a:endParaRPr lang="en-US" dirty="0">
              <a:solidFill>
                <a:srgbClr val="464653"/>
              </a:solidFill>
            </a:endParaRPr>
          </a:p>
        </p:txBody>
      </p:sp>
    </p:spTree>
    <p:extLst>
      <p:ext uri="{BB962C8B-B14F-4D97-AF65-F5344CB8AC3E}">
        <p14:creationId xmlns:p14="http://schemas.microsoft.com/office/powerpoint/2010/main" val="1763341401"/>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505201"/>
            <a:ext cx="57150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7411" name="Rectangle 4"/>
          <p:cNvSpPr>
            <a:spLocks noGrp="1" noChangeArrowheads="1"/>
          </p:cNvSpPr>
          <p:nvPr>
            <p:ph type="title"/>
          </p:nvPr>
        </p:nvSpPr>
        <p:spPr/>
        <p:txBody>
          <a:bodyPr/>
          <a:lstStyle/>
          <a:p>
            <a:pPr eaLnBrk="1" hangingPunct="1"/>
            <a:r>
              <a:rPr lang="en-US"/>
              <a:t>What Is an Exception?</a:t>
            </a:r>
          </a:p>
        </p:txBody>
      </p:sp>
      <p:sp>
        <p:nvSpPr>
          <p:cNvPr id="12292" name="Rectangle 3"/>
          <p:cNvSpPr>
            <a:spLocks noChangeArrowheads="1"/>
          </p:cNvSpPr>
          <p:nvPr/>
        </p:nvSpPr>
        <p:spPr bwMode="blackGray">
          <a:xfrm>
            <a:off x="2133600" y="1323976"/>
            <a:ext cx="7924800" cy="21812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70000"/>
              </a:lnSpc>
              <a:spcBef>
                <a:spcPct val="40000"/>
              </a:spcBef>
              <a:defRPr/>
            </a:pPr>
            <a:r>
              <a:rPr lang="en-US" sz="1600" dirty="0">
                <a:solidFill>
                  <a:srgbClr val="000000"/>
                </a:solidFill>
                <a:latin typeface="Courier New" pitchFamily="49" charset="0"/>
              </a:rPr>
              <a:t>DECLARE</a:t>
            </a:r>
          </a:p>
          <a:p>
            <a:pPr eaLnBrk="0" hangingPunct="0">
              <a:lnSpc>
                <a:spcPct val="70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VARCHAR2(15);</a:t>
            </a:r>
          </a:p>
          <a:p>
            <a:pPr eaLnBrk="0" hangingPunct="0">
              <a:lnSpc>
                <a:spcPct val="70000"/>
              </a:lnSpc>
              <a:spcBef>
                <a:spcPct val="40000"/>
              </a:spcBef>
              <a:defRPr/>
            </a:pPr>
            <a:r>
              <a:rPr lang="en-US" sz="1600" dirty="0">
                <a:solidFill>
                  <a:srgbClr val="000000"/>
                </a:solidFill>
                <a:latin typeface="Courier New" pitchFamily="49" charset="0"/>
              </a:rPr>
              <a:t>BEGIN</a:t>
            </a:r>
          </a:p>
          <a:p>
            <a:pPr eaLnBrk="0" hangingPunct="0">
              <a:lnSpc>
                <a:spcPct val="70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a:t>
            </a:r>
          </a:p>
          <a:p>
            <a:pPr eaLnBrk="0" hangingPunct="0">
              <a:lnSpc>
                <a:spcPct val="70000"/>
              </a:lnSpc>
              <a:spcBef>
                <a:spcPct val="40000"/>
              </a:spcBef>
              <a:defRPr/>
            </a:pPr>
            <a:r>
              <a:rPr lang="en-US" sz="1600" dirty="0">
                <a:solidFill>
                  <a:srgbClr val="000000"/>
                </a:solidFill>
                <a:latin typeface="Courier New" pitchFamily="49" charset="0"/>
              </a:rPr>
              <a:t>  FROM employees</a:t>
            </a:r>
          </a:p>
          <a:p>
            <a:pPr eaLnBrk="0" hangingPunct="0">
              <a:lnSpc>
                <a:spcPct val="70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first_name</a:t>
            </a:r>
            <a:r>
              <a:rPr lang="en-US" sz="1600" dirty="0">
                <a:solidFill>
                  <a:srgbClr val="000000"/>
                </a:solidFill>
                <a:latin typeface="Courier New" pitchFamily="49" charset="0"/>
              </a:rPr>
              <a:t>='John'; </a:t>
            </a:r>
          </a:p>
          <a:p>
            <a:pPr eaLnBrk="0" hangingPunct="0">
              <a:lnSpc>
                <a:spcPct val="70000"/>
              </a:lnSpc>
              <a:spcBef>
                <a:spcPct val="40000"/>
              </a:spcBef>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John''s</a:t>
            </a:r>
            <a:r>
              <a:rPr lang="en-US" sz="1600" dirty="0">
                <a:solidFill>
                  <a:srgbClr val="000000"/>
                </a:solidFill>
                <a:latin typeface="Courier New" pitchFamily="49" charset="0"/>
              </a:rPr>
              <a:t> last name is :'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a:t>
            </a:r>
          </a:p>
          <a:p>
            <a:pPr eaLnBrk="0" hangingPunct="0">
              <a:lnSpc>
                <a:spcPct val="70000"/>
              </a:lnSpc>
              <a:spcBef>
                <a:spcPct val="40000"/>
              </a:spcBef>
              <a:defRPr/>
            </a:pPr>
            <a:r>
              <a:rPr lang="en-US" sz="1600" dirty="0">
                <a:solidFill>
                  <a:srgbClr val="000000"/>
                </a:solidFill>
                <a:latin typeface="Courier New" pitchFamily="49" charset="0"/>
              </a:rPr>
              <a:t>END;</a:t>
            </a:r>
          </a:p>
        </p:txBody>
      </p:sp>
      <p:sp>
        <p:nvSpPr>
          <p:cNvPr id="17413" name="Freeform 6"/>
          <p:cNvSpPr>
            <a:spLocks/>
          </p:cNvSpPr>
          <p:nvPr/>
        </p:nvSpPr>
        <p:spPr bwMode="auto">
          <a:xfrm>
            <a:off x="2894014" y="3352801"/>
            <a:ext cx="758825" cy="1827213"/>
          </a:xfrm>
          <a:custGeom>
            <a:avLst/>
            <a:gdLst>
              <a:gd name="T0" fmla="*/ 0 w 480"/>
              <a:gd name="T1" fmla="*/ 0 h 1008"/>
              <a:gd name="T2" fmla="*/ 0 w 480"/>
              <a:gd name="T3" fmla="*/ 2147483647 h 1008"/>
              <a:gd name="T4" fmla="*/ 2147483647 w 480"/>
              <a:gd name="T5" fmla="*/ 2147483647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0" y="0"/>
                </a:moveTo>
                <a:lnTo>
                  <a:pt x="0" y="1008"/>
                </a:lnTo>
                <a:lnTo>
                  <a:pt x="480" y="100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162</a:t>
            </a:fld>
            <a:endParaRPr lang="en-US">
              <a:solidFill>
                <a:srgbClr val="464653"/>
              </a:solidFill>
            </a:endParaRPr>
          </a:p>
        </p:txBody>
      </p:sp>
    </p:spTree>
    <p:extLst>
      <p:ext uri="{BB962C8B-B14F-4D97-AF65-F5344CB8AC3E}">
        <p14:creationId xmlns:p14="http://schemas.microsoft.com/office/powerpoint/2010/main" val="1350363380"/>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Handling the Exception: An Example</a:t>
            </a:r>
          </a:p>
        </p:txBody>
      </p:sp>
      <p:sp>
        <p:nvSpPr>
          <p:cNvPr id="13315" name="Rectangle 3"/>
          <p:cNvSpPr>
            <a:spLocks noChangeArrowheads="1"/>
          </p:cNvSpPr>
          <p:nvPr/>
        </p:nvSpPr>
        <p:spPr bwMode="gray">
          <a:xfrm>
            <a:off x="2166938" y="1308100"/>
            <a:ext cx="7912100" cy="36449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0000"/>
              </a:lnSpc>
              <a:spcBef>
                <a:spcPct val="40000"/>
              </a:spcBef>
              <a:defRPr/>
            </a:pPr>
            <a:r>
              <a:rPr lang="en-US" sz="1600" dirty="0">
                <a:solidFill>
                  <a:srgbClr val="000000"/>
                </a:solidFill>
                <a:latin typeface="Courier New" pitchFamily="49" charset="0"/>
              </a:rPr>
              <a:t>DECLARE</a:t>
            </a:r>
          </a:p>
          <a:p>
            <a:pPr eaLnBrk="0" hangingPunct="0">
              <a:lnSpc>
                <a:spcPct val="70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VARCHAR2(15);</a:t>
            </a:r>
          </a:p>
          <a:p>
            <a:pPr eaLnBrk="0" hangingPunct="0">
              <a:lnSpc>
                <a:spcPct val="70000"/>
              </a:lnSpc>
              <a:spcBef>
                <a:spcPct val="40000"/>
              </a:spcBef>
              <a:defRPr/>
            </a:pPr>
            <a:r>
              <a:rPr lang="en-US" sz="1600" dirty="0">
                <a:solidFill>
                  <a:srgbClr val="000000"/>
                </a:solidFill>
                <a:latin typeface="Courier New" pitchFamily="49" charset="0"/>
              </a:rPr>
              <a:t>BEGIN</a:t>
            </a:r>
          </a:p>
          <a:p>
            <a:pPr eaLnBrk="0" hangingPunct="0">
              <a:lnSpc>
                <a:spcPct val="70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a:t>
            </a:r>
          </a:p>
          <a:p>
            <a:pPr eaLnBrk="0" hangingPunct="0">
              <a:lnSpc>
                <a:spcPct val="70000"/>
              </a:lnSpc>
              <a:spcBef>
                <a:spcPct val="40000"/>
              </a:spcBef>
              <a:defRPr/>
            </a:pPr>
            <a:r>
              <a:rPr lang="en-US" sz="1600" dirty="0">
                <a:solidFill>
                  <a:srgbClr val="000000"/>
                </a:solidFill>
                <a:latin typeface="Courier New" pitchFamily="49" charset="0"/>
              </a:rPr>
              <a:t>  FROM employees</a:t>
            </a:r>
          </a:p>
          <a:p>
            <a:pPr eaLnBrk="0" hangingPunct="0">
              <a:lnSpc>
                <a:spcPct val="70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first_name</a:t>
            </a:r>
            <a:r>
              <a:rPr lang="en-US" sz="1600" dirty="0">
                <a:solidFill>
                  <a:srgbClr val="000000"/>
                </a:solidFill>
                <a:latin typeface="Courier New" pitchFamily="49" charset="0"/>
              </a:rPr>
              <a:t>='John'; </a:t>
            </a:r>
          </a:p>
          <a:p>
            <a:pPr eaLnBrk="0" hangingPunct="0">
              <a:lnSpc>
                <a:spcPct val="70000"/>
              </a:lnSpc>
              <a:spcBef>
                <a:spcPct val="40000"/>
              </a:spcBef>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John''s</a:t>
            </a:r>
            <a:r>
              <a:rPr lang="en-US" sz="1600" dirty="0">
                <a:solidFill>
                  <a:srgbClr val="000000"/>
                </a:solidFill>
                <a:latin typeface="Courier New" pitchFamily="49" charset="0"/>
              </a:rPr>
              <a:t> last name is :'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a:t>
            </a:r>
          </a:p>
          <a:p>
            <a:pPr eaLnBrk="0" hangingPunct="0">
              <a:lnSpc>
                <a:spcPct val="70000"/>
              </a:lnSpc>
              <a:spcBef>
                <a:spcPct val="40000"/>
              </a:spcBef>
              <a:defRPr/>
            </a:pPr>
            <a:r>
              <a:rPr lang="en-US" sz="1600" dirty="0">
                <a:solidFill>
                  <a:srgbClr val="0000FF"/>
                </a:solidFill>
                <a:latin typeface="Courier New" pitchFamily="49" charset="0"/>
              </a:rPr>
              <a:t>EXCEPTION</a:t>
            </a:r>
          </a:p>
          <a:p>
            <a:pPr eaLnBrk="0" hangingPunct="0">
              <a:lnSpc>
                <a:spcPct val="70000"/>
              </a:lnSpc>
              <a:spcBef>
                <a:spcPct val="40000"/>
              </a:spcBef>
              <a:defRPr/>
            </a:pPr>
            <a:r>
              <a:rPr lang="en-US" sz="1600" dirty="0">
                <a:solidFill>
                  <a:srgbClr val="0000FF"/>
                </a:solidFill>
                <a:latin typeface="Courier New" pitchFamily="49" charset="0"/>
              </a:rPr>
              <a:t>  WHEN TOO_MANY_ROWS THEN</a:t>
            </a:r>
          </a:p>
          <a:p>
            <a:pPr eaLnBrk="0" hangingPunct="0">
              <a:lnSpc>
                <a:spcPct val="95000"/>
              </a:lnSpc>
              <a:spcBef>
                <a:spcPct val="40000"/>
              </a:spcBef>
              <a:defRPr/>
            </a:pPr>
            <a:r>
              <a:rPr lang="en-US" sz="1600" dirty="0">
                <a:solidFill>
                  <a:srgbClr val="0000FF"/>
                </a:solidFill>
                <a:latin typeface="Courier New" pitchFamily="49" charset="0"/>
              </a:rPr>
              <a:t>  DBMS_OUTPUT.PUT_LINE (' Your select statement retrieved</a:t>
            </a:r>
          </a:p>
          <a:p>
            <a:pPr eaLnBrk="0" hangingPunct="0">
              <a:lnSpc>
                <a:spcPct val="95000"/>
              </a:lnSpc>
              <a:spcBef>
                <a:spcPct val="40000"/>
              </a:spcBef>
              <a:defRPr/>
            </a:pPr>
            <a:r>
              <a:rPr lang="en-US" sz="1600" dirty="0">
                <a:solidFill>
                  <a:srgbClr val="0000FF"/>
                </a:solidFill>
                <a:latin typeface="Courier New" pitchFamily="49" charset="0"/>
              </a:rPr>
              <a:t>   multiple rows. Consider using a cursor.');</a:t>
            </a:r>
          </a:p>
          <a:p>
            <a:pPr eaLnBrk="0" hangingPunct="0">
              <a:lnSpc>
                <a:spcPct val="70000"/>
              </a:lnSpc>
              <a:spcBef>
                <a:spcPct val="40000"/>
              </a:spcBef>
              <a:defRPr/>
            </a:pPr>
            <a:r>
              <a:rPr lang="en-US" sz="1600" dirty="0">
                <a:solidFill>
                  <a:srgbClr val="000000"/>
                </a:solidFill>
                <a:latin typeface="Courier New" pitchFamily="49" charset="0"/>
              </a:rPr>
              <a:t>END;</a:t>
            </a:r>
          </a:p>
          <a:p>
            <a:pPr eaLnBrk="0" hangingPunct="0">
              <a:lnSpc>
                <a:spcPct val="70000"/>
              </a:lnSpc>
              <a:spcBef>
                <a:spcPct val="40000"/>
              </a:spcBef>
              <a:defRPr/>
            </a:pPr>
            <a:r>
              <a:rPr lang="en-US" sz="1600" dirty="0">
                <a:solidFill>
                  <a:srgbClr val="000000"/>
                </a:solidFill>
                <a:latin typeface="Courier New" pitchFamily="49" charset="0"/>
              </a:rPr>
              <a:t>/</a:t>
            </a:r>
          </a:p>
        </p:txBody>
      </p:sp>
      <p:sp>
        <p:nvSpPr>
          <p:cNvPr id="18436" name="Freeform 6"/>
          <p:cNvSpPr>
            <a:spLocks/>
          </p:cNvSpPr>
          <p:nvPr/>
        </p:nvSpPr>
        <p:spPr bwMode="auto">
          <a:xfrm>
            <a:off x="4572000" y="4867276"/>
            <a:ext cx="838200" cy="1065213"/>
          </a:xfrm>
          <a:custGeom>
            <a:avLst/>
            <a:gdLst>
              <a:gd name="T0" fmla="*/ 0 w 480"/>
              <a:gd name="T1" fmla="*/ 0 h 1008"/>
              <a:gd name="T2" fmla="*/ 0 w 480"/>
              <a:gd name="T3" fmla="*/ 2147483647 h 1008"/>
              <a:gd name="T4" fmla="*/ 2147483647 w 480"/>
              <a:gd name="T5" fmla="*/ 2147483647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0" y="0"/>
                </a:moveTo>
                <a:lnTo>
                  <a:pt x="0" y="1008"/>
                </a:lnTo>
                <a:lnTo>
                  <a:pt x="480" y="100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953000"/>
            <a:ext cx="3505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163</a:t>
            </a:fld>
            <a:endParaRPr lang="en-US">
              <a:solidFill>
                <a:srgbClr val="464653"/>
              </a:solidFill>
            </a:endParaRPr>
          </a:p>
        </p:txBody>
      </p:sp>
    </p:spTree>
    <p:extLst>
      <p:ext uri="{BB962C8B-B14F-4D97-AF65-F5344CB8AC3E}">
        <p14:creationId xmlns:p14="http://schemas.microsoft.com/office/powerpoint/2010/main" val="418179256"/>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Understanding Exceptions with PL/SQL</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r>
              <a:rPr lang="en-US"/>
              <a:t>An exception is a PL/SQL error that is raised during program execution.</a:t>
            </a:r>
          </a:p>
          <a:p>
            <a:pPr lvl="1" eaLnBrk="1" hangingPunct="1"/>
            <a:r>
              <a:rPr lang="en-US"/>
              <a:t>An exception can be raised:</a:t>
            </a:r>
          </a:p>
          <a:p>
            <a:pPr lvl="2" eaLnBrk="1" hangingPunct="1"/>
            <a:r>
              <a:rPr lang="en-US"/>
              <a:t>Implicitly by the Oracle Server</a:t>
            </a:r>
          </a:p>
          <a:p>
            <a:pPr lvl="2" eaLnBrk="1" hangingPunct="1"/>
            <a:r>
              <a:rPr lang="en-US"/>
              <a:t>Explicitly by the program</a:t>
            </a:r>
          </a:p>
          <a:p>
            <a:pPr lvl="1" eaLnBrk="1" hangingPunct="1"/>
            <a:r>
              <a:rPr lang="en-US"/>
              <a:t>An exception can be handled:</a:t>
            </a:r>
          </a:p>
          <a:p>
            <a:pPr lvl="2" eaLnBrk="1" hangingPunct="1"/>
            <a:r>
              <a:rPr lang="en-US"/>
              <a:t>By trapping it with a handler</a:t>
            </a:r>
          </a:p>
          <a:p>
            <a:pPr lvl="2" eaLnBrk="1" hangingPunct="1"/>
            <a:r>
              <a:rPr lang="en-US"/>
              <a:t>By propagating it to the calling 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164</a:t>
            </a:fld>
            <a:endParaRPr lang="en-US" dirty="0">
              <a:solidFill>
                <a:srgbClr val="464653"/>
              </a:solidFill>
            </a:endParaRPr>
          </a:p>
        </p:txBody>
      </p:sp>
    </p:spTree>
    <p:extLst>
      <p:ext uri="{BB962C8B-B14F-4D97-AF65-F5344CB8AC3E}">
        <p14:creationId xmlns:p14="http://schemas.microsoft.com/office/powerpoint/2010/main" val="819468766"/>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p:txBody>
          <a:bodyPr/>
          <a:lstStyle/>
          <a:p>
            <a:pPr eaLnBrk="1" hangingPunct="1"/>
            <a:r>
              <a:rPr lang="en-US"/>
              <a:t>Handling Exceptions</a:t>
            </a:r>
          </a:p>
        </p:txBody>
      </p:sp>
      <p:grpSp>
        <p:nvGrpSpPr>
          <p:cNvPr id="20483" name="Group 22"/>
          <p:cNvGrpSpPr>
            <a:grpSpLocks/>
          </p:cNvGrpSpPr>
          <p:nvPr/>
        </p:nvGrpSpPr>
        <p:grpSpPr bwMode="auto">
          <a:xfrm>
            <a:off x="3062289" y="1447800"/>
            <a:ext cx="6100763" cy="4356100"/>
            <a:chOff x="1005" y="912"/>
            <a:chExt cx="3843" cy="2744"/>
          </a:xfrm>
        </p:grpSpPr>
        <p:sp>
          <p:nvSpPr>
            <p:cNvPr id="20486" name="Line 2"/>
            <p:cNvSpPr>
              <a:spLocks noChangeShapeType="1"/>
            </p:cNvSpPr>
            <p:nvPr/>
          </p:nvSpPr>
          <p:spPr bwMode="blackWhite">
            <a:xfrm>
              <a:off x="1671" y="1547"/>
              <a:ext cx="38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7" name="Line 3"/>
            <p:cNvSpPr>
              <a:spLocks noChangeShapeType="1"/>
            </p:cNvSpPr>
            <p:nvPr/>
          </p:nvSpPr>
          <p:spPr bwMode="blackWhite">
            <a:xfrm>
              <a:off x="2984" y="1547"/>
              <a:ext cx="749"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8" name="Line 4"/>
            <p:cNvSpPr>
              <a:spLocks noChangeShapeType="1"/>
            </p:cNvSpPr>
            <p:nvPr/>
          </p:nvSpPr>
          <p:spPr bwMode="blackWhite">
            <a:xfrm>
              <a:off x="2538" y="1958"/>
              <a:ext cx="0" cy="403"/>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9" name="Line 5"/>
            <p:cNvSpPr>
              <a:spLocks noChangeShapeType="1"/>
            </p:cNvSpPr>
            <p:nvPr/>
          </p:nvSpPr>
          <p:spPr bwMode="blackWhite">
            <a:xfrm>
              <a:off x="2538" y="2869"/>
              <a:ext cx="0" cy="336"/>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0490" name="Picture 7" descr="D:\PL_SQL\NEW\Lessons\Graphics\Les08\excepgra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081" y="912"/>
              <a:ext cx="642" cy="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Text Box 8"/>
            <p:cNvSpPr txBox="1">
              <a:spLocks noChangeArrowheads="1"/>
            </p:cNvSpPr>
            <p:nvPr/>
          </p:nvSpPr>
          <p:spPr bwMode="auto">
            <a:xfrm>
              <a:off x="1005" y="2368"/>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Exception </a:t>
              </a:r>
              <a:br>
                <a:rPr lang="en-US">
                  <a:solidFill>
                    <a:prstClr val="black"/>
                  </a:solidFill>
                </a:rPr>
              </a:br>
              <a:r>
                <a:rPr lang="en-US">
                  <a:solidFill>
                    <a:prstClr val="black"/>
                  </a:solidFill>
                </a:rPr>
                <a:t>is raised.</a:t>
              </a:r>
            </a:p>
          </p:txBody>
        </p:sp>
        <p:sp>
          <p:nvSpPr>
            <p:cNvPr id="15370" name="AutoShape 9"/>
            <p:cNvSpPr>
              <a:spLocks noChangeArrowheads="1"/>
            </p:cNvSpPr>
            <p:nvPr/>
          </p:nvSpPr>
          <p:spPr bwMode="blackWhite">
            <a:xfrm>
              <a:off x="2058" y="1067"/>
              <a:ext cx="960" cy="960"/>
            </a:xfrm>
            <a:prstGeom prst="diamond">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3" name="Text Box 10"/>
            <p:cNvSpPr txBox="1">
              <a:spLocks noChangeArrowheads="1"/>
            </p:cNvSpPr>
            <p:nvPr/>
          </p:nvSpPr>
          <p:spPr bwMode="auto">
            <a:xfrm>
              <a:off x="2153" y="1212"/>
              <a:ext cx="77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Is the</a:t>
              </a:r>
              <a:br>
                <a:rPr lang="en-US">
                  <a:solidFill>
                    <a:prstClr val="black"/>
                  </a:solidFill>
                </a:rPr>
              </a:br>
              <a:r>
                <a:rPr lang="en-US">
                  <a:solidFill>
                    <a:prstClr val="black"/>
                  </a:solidFill>
                </a:rPr>
                <a:t>exception</a:t>
              </a:r>
              <a:br>
                <a:rPr lang="en-US">
                  <a:solidFill>
                    <a:prstClr val="black"/>
                  </a:solidFill>
                </a:rPr>
              </a:br>
              <a:r>
                <a:rPr lang="en-US">
                  <a:solidFill>
                    <a:prstClr val="black"/>
                  </a:solidFill>
                </a:rPr>
                <a:t> trapped? </a:t>
              </a:r>
            </a:p>
          </p:txBody>
        </p:sp>
        <p:sp>
          <p:nvSpPr>
            <p:cNvPr id="20494" name="Text Box 11"/>
            <p:cNvSpPr txBox="1">
              <a:spLocks noChangeArrowheads="1"/>
            </p:cNvSpPr>
            <p:nvPr/>
          </p:nvSpPr>
          <p:spPr bwMode="blackWhite">
            <a:xfrm>
              <a:off x="2545" y="2025"/>
              <a:ext cx="3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Yes</a:t>
              </a:r>
            </a:p>
          </p:txBody>
        </p:sp>
        <p:sp>
          <p:nvSpPr>
            <p:cNvPr id="15373" name="Rectangle 12"/>
            <p:cNvSpPr>
              <a:spLocks noChangeArrowheads="1"/>
            </p:cNvSpPr>
            <p:nvPr/>
          </p:nvSpPr>
          <p:spPr bwMode="blackWhite">
            <a:xfrm>
              <a:off x="1798" y="2384"/>
              <a:ext cx="1480" cy="52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6" name="Text Box 13"/>
            <p:cNvSpPr txBox="1">
              <a:spLocks noChangeArrowheads="1"/>
            </p:cNvSpPr>
            <p:nvPr/>
          </p:nvSpPr>
          <p:spPr bwMode="auto">
            <a:xfrm>
              <a:off x="1842" y="2382"/>
              <a:ext cx="139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lnSpc>
                  <a:spcPct val="90000"/>
                </a:lnSpc>
                <a:spcBef>
                  <a:spcPct val="20000"/>
                </a:spcBef>
                <a:buClr>
                  <a:srgbClr val="FF0000"/>
                </a:buClr>
                <a:buFont typeface="Arial" pitchFamily="34" charset="0"/>
                <a:buNone/>
              </a:pPr>
              <a:r>
                <a:rPr lang="en-US">
                  <a:solidFill>
                    <a:prstClr val="black"/>
                  </a:solidFill>
                </a:rPr>
                <a:t>Execute statements</a:t>
              </a:r>
              <a:br>
                <a:rPr lang="en-US">
                  <a:solidFill>
                    <a:prstClr val="black"/>
                  </a:solidFill>
                </a:rPr>
              </a:br>
              <a:r>
                <a:rPr lang="en-US">
                  <a:solidFill>
                    <a:prstClr val="black"/>
                  </a:solidFill>
                </a:rPr>
                <a:t>in the </a:t>
              </a:r>
              <a:r>
                <a:rPr lang="en-US">
                  <a:solidFill>
                    <a:prstClr val="black"/>
                  </a:solidFill>
                  <a:latin typeface="Courier New" pitchFamily="49" charset="0"/>
                </a:rPr>
                <a:t>EXCEPTION</a:t>
              </a:r>
              <a:r>
                <a:rPr lang="en-US">
                  <a:solidFill>
                    <a:prstClr val="black"/>
                  </a:solidFill>
                </a:rPr>
                <a:t/>
              </a:r>
              <a:br>
                <a:rPr lang="en-US">
                  <a:solidFill>
                    <a:prstClr val="black"/>
                  </a:solidFill>
                </a:rPr>
              </a:br>
              <a:r>
                <a:rPr lang="en-US">
                  <a:solidFill>
                    <a:prstClr val="black"/>
                  </a:solidFill>
                </a:rPr>
                <a:t>section.</a:t>
              </a:r>
            </a:p>
          </p:txBody>
        </p:sp>
        <p:sp>
          <p:nvSpPr>
            <p:cNvPr id="15375" name="Rectangle 14"/>
            <p:cNvSpPr>
              <a:spLocks noChangeArrowheads="1"/>
            </p:cNvSpPr>
            <p:nvPr/>
          </p:nvSpPr>
          <p:spPr bwMode="blackWhite">
            <a:xfrm>
              <a:off x="2069" y="3224"/>
              <a:ext cx="939" cy="43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8" name="Text Box 15"/>
            <p:cNvSpPr txBox="1">
              <a:spLocks noChangeArrowheads="1"/>
            </p:cNvSpPr>
            <p:nvPr/>
          </p:nvSpPr>
          <p:spPr bwMode="auto">
            <a:xfrm>
              <a:off x="2140" y="3216"/>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Terminate </a:t>
              </a:r>
              <a:br>
                <a:rPr lang="en-US">
                  <a:solidFill>
                    <a:prstClr val="black"/>
                  </a:solidFill>
                </a:rPr>
              </a:br>
              <a:r>
                <a:rPr lang="en-US">
                  <a:solidFill>
                    <a:prstClr val="black"/>
                  </a:solidFill>
                </a:rPr>
                <a:t>gracefully.</a:t>
              </a:r>
            </a:p>
          </p:txBody>
        </p:sp>
        <p:sp>
          <p:nvSpPr>
            <p:cNvPr id="20499" name="Text Box 16"/>
            <p:cNvSpPr txBox="1">
              <a:spLocks noChangeArrowheads="1"/>
            </p:cNvSpPr>
            <p:nvPr/>
          </p:nvSpPr>
          <p:spPr bwMode="blackWhite">
            <a:xfrm>
              <a:off x="3156" y="1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No</a:t>
              </a:r>
            </a:p>
          </p:txBody>
        </p:sp>
        <p:sp>
          <p:nvSpPr>
            <p:cNvPr id="15378" name="Rectangle 17"/>
            <p:cNvSpPr>
              <a:spLocks noChangeArrowheads="1"/>
            </p:cNvSpPr>
            <p:nvPr/>
          </p:nvSpPr>
          <p:spPr bwMode="blackWhite">
            <a:xfrm>
              <a:off x="3744" y="1307"/>
              <a:ext cx="1104" cy="48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501" name="Text Box 18"/>
            <p:cNvSpPr txBox="1">
              <a:spLocks noChangeArrowheads="1"/>
            </p:cNvSpPr>
            <p:nvPr/>
          </p:nvSpPr>
          <p:spPr bwMode="auto">
            <a:xfrm>
              <a:off x="3892" y="1345"/>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Terminate </a:t>
              </a:r>
              <a:br>
                <a:rPr lang="en-US">
                  <a:solidFill>
                    <a:prstClr val="black"/>
                  </a:solidFill>
                </a:rPr>
              </a:br>
              <a:r>
                <a:rPr lang="en-US">
                  <a:solidFill>
                    <a:prstClr val="black"/>
                  </a:solidFill>
                </a:rPr>
                <a:t>abruptly.</a:t>
              </a:r>
            </a:p>
          </p:txBody>
        </p:sp>
        <p:sp>
          <p:nvSpPr>
            <p:cNvPr id="20502" name="Line 19"/>
            <p:cNvSpPr>
              <a:spLocks noChangeShapeType="1"/>
            </p:cNvSpPr>
            <p:nvPr/>
          </p:nvSpPr>
          <p:spPr bwMode="blackWhite">
            <a:xfrm>
              <a:off x="4272" y="1784"/>
              <a:ext cx="0" cy="576"/>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5381" name="Rectangle 20"/>
            <p:cNvSpPr>
              <a:spLocks noChangeArrowheads="1"/>
            </p:cNvSpPr>
            <p:nvPr/>
          </p:nvSpPr>
          <p:spPr bwMode="blackWhite">
            <a:xfrm>
              <a:off x="3768" y="2368"/>
              <a:ext cx="1056" cy="52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504" name="Text Box 21"/>
            <p:cNvSpPr txBox="1">
              <a:spLocks noChangeArrowheads="1"/>
            </p:cNvSpPr>
            <p:nvPr/>
          </p:nvSpPr>
          <p:spPr bwMode="auto">
            <a:xfrm>
              <a:off x="3755" y="2408"/>
              <a:ext cx="107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Propagate the </a:t>
              </a:r>
              <a:br>
                <a:rPr lang="en-US">
                  <a:solidFill>
                    <a:prstClr val="black"/>
                  </a:solidFill>
                </a:rPr>
              </a:br>
              <a:r>
                <a:rPr lang="en-US">
                  <a:solidFill>
                    <a:prstClr val="black"/>
                  </a:solidFill>
                </a:rPr>
                <a:t>exception.</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165</a:t>
            </a:fld>
            <a:endParaRPr lang="en-US">
              <a:solidFill>
                <a:srgbClr val="464653"/>
              </a:solidFill>
            </a:endParaRPr>
          </a:p>
        </p:txBody>
      </p:sp>
    </p:spTree>
    <p:extLst>
      <p:ext uri="{BB962C8B-B14F-4D97-AF65-F5344CB8AC3E}">
        <p14:creationId xmlns:p14="http://schemas.microsoft.com/office/powerpoint/2010/main" val="2001561858"/>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title"/>
          </p:nvPr>
        </p:nvSpPr>
        <p:spPr/>
        <p:txBody>
          <a:bodyPr/>
          <a:lstStyle/>
          <a:p>
            <a:pPr eaLnBrk="1" hangingPunct="1"/>
            <a:r>
              <a:rPr lang="en-US"/>
              <a:t>Exception Types</a:t>
            </a:r>
          </a:p>
        </p:txBody>
      </p:sp>
      <p:sp>
        <p:nvSpPr>
          <p:cNvPr id="21507" name="Rectangle 8"/>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dirty="0"/>
              <a:t>Predefined Oracle Server</a:t>
            </a:r>
          </a:p>
          <a:p>
            <a:pPr lvl="1" eaLnBrk="1" hangingPunct="1">
              <a:buFont typeface="Courier New" pitchFamily="49" charset="0"/>
              <a:buChar char="o"/>
            </a:pPr>
            <a:r>
              <a:rPr lang="en-US" dirty="0"/>
              <a:t>Non-predefined Oracle Server</a:t>
            </a:r>
          </a:p>
          <a:p>
            <a:pPr lvl="1" eaLnBrk="1" hangingPunct="1">
              <a:buFont typeface="Courier New" pitchFamily="49" charset="0"/>
              <a:buChar char="o"/>
            </a:pPr>
            <a:r>
              <a:rPr lang="en-US" dirty="0"/>
              <a:t>User-defined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166</a:t>
            </a:fld>
            <a:endParaRPr lang="en-US" dirty="0">
              <a:solidFill>
                <a:srgbClr val="464653"/>
              </a:solidFill>
            </a:endParaRPr>
          </a:p>
        </p:txBody>
      </p:sp>
    </p:spTree>
    <p:extLst>
      <p:ext uri="{BB962C8B-B14F-4D97-AF65-F5344CB8AC3E}">
        <p14:creationId xmlns:p14="http://schemas.microsoft.com/office/powerpoint/2010/main" val="1359456349"/>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253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2532" name="Rectangle 7"/>
          <p:cNvSpPr>
            <a:spLocks noGrp="1" noChangeArrowheads="1"/>
          </p:cNvSpPr>
          <p:nvPr>
            <p:ph type="title"/>
          </p:nvPr>
        </p:nvSpPr>
        <p:spPr/>
        <p:txBody>
          <a:bodyPr/>
          <a:lstStyle/>
          <a:p>
            <a:pPr eaLnBrk="1" hangingPunct="1"/>
            <a:r>
              <a:rPr lang="en-US"/>
              <a:t>Syntax to Trap Exceptions</a:t>
            </a:r>
          </a:p>
        </p:txBody>
      </p:sp>
      <p:sp>
        <p:nvSpPr>
          <p:cNvPr id="18437" name="Rectangle 6"/>
          <p:cNvSpPr>
            <a:spLocks noChangeArrowheads="1"/>
          </p:cNvSpPr>
          <p:nvPr/>
        </p:nvSpPr>
        <p:spPr bwMode="blackGray">
          <a:xfrm>
            <a:off x="2133600" y="1524001"/>
            <a:ext cx="7924800" cy="38576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105000"/>
              </a:lnSpc>
              <a:spcBef>
                <a:spcPct val="40000"/>
              </a:spcBef>
              <a:defRPr/>
            </a:pPr>
            <a:r>
              <a:rPr lang="en-US" dirty="0">
                <a:solidFill>
                  <a:srgbClr val="000000"/>
                </a:solidFill>
                <a:latin typeface="Courier New" pitchFamily="49" charset="0"/>
              </a:rPr>
              <a:t>EXCEPTION</a:t>
            </a:r>
          </a:p>
          <a:p>
            <a:pPr eaLnBrk="0" hangingPunct="0">
              <a:lnSpc>
                <a:spcPct val="65000"/>
              </a:lnSpc>
              <a:spcBef>
                <a:spcPct val="40000"/>
              </a:spcBef>
              <a:defRPr/>
            </a:pPr>
            <a:r>
              <a:rPr lang="en-US" dirty="0">
                <a:solidFill>
                  <a:srgbClr val="000000"/>
                </a:solidFill>
                <a:latin typeface="Courier New" pitchFamily="49" charset="0"/>
              </a:rPr>
              <a:t>  WHEN </a:t>
            </a:r>
            <a:r>
              <a:rPr lang="en-US" i="1" dirty="0">
                <a:solidFill>
                  <a:srgbClr val="000000"/>
                </a:solidFill>
                <a:latin typeface="Courier New" pitchFamily="49" charset="0"/>
              </a:rPr>
              <a:t>exception1</a:t>
            </a:r>
            <a:r>
              <a:rPr lang="en-US" dirty="0">
                <a:solidFill>
                  <a:srgbClr val="000000"/>
                </a:solidFill>
                <a:latin typeface="Courier New" pitchFamily="49" charset="0"/>
              </a:rPr>
              <a:t> [OR </a:t>
            </a:r>
            <a:r>
              <a:rPr lang="en-US" i="1" dirty="0">
                <a:solidFill>
                  <a:srgbClr val="000000"/>
                </a:solidFill>
                <a:latin typeface="Courier New" pitchFamily="49" charset="0"/>
              </a:rPr>
              <a:t>exception2</a:t>
            </a:r>
            <a:r>
              <a:rPr lang="en-US" dirty="0">
                <a:solidFill>
                  <a:srgbClr val="000000"/>
                </a:solidFill>
                <a:latin typeface="Courier New" pitchFamily="49" charset="0"/>
              </a:rPr>
              <a:t> . . .] THEN</a:t>
            </a:r>
          </a:p>
          <a:p>
            <a:pPr eaLnBrk="0" hangingPunct="0">
              <a:lnSpc>
                <a:spcPct val="65000"/>
              </a:lnSpc>
              <a:spcBef>
                <a:spcPct val="40000"/>
              </a:spcBef>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a:p>
            <a:pPr eaLnBrk="0" hangingPunct="0">
              <a:lnSpc>
                <a:spcPct val="65000"/>
              </a:lnSpc>
              <a:spcBef>
                <a:spcPct val="40000"/>
              </a:spcBef>
              <a:defRPr/>
            </a:pPr>
            <a:r>
              <a:rPr lang="en-US" dirty="0">
                <a:solidFill>
                  <a:srgbClr val="000000"/>
                </a:solidFill>
                <a:latin typeface="Courier New" pitchFamily="49" charset="0"/>
              </a:rPr>
              <a:t>  [WHEN </a:t>
            </a:r>
            <a:r>
              <a:rPr lang="en-US" i="1" dirty="0">
                <a:solidFill>
                  <a:srgbClr val="000000"/>
                </a:solidFill>
                <a:latin typeface="Courier New" pitchFamily="49" charset="0"/>
              </a:rPr>
              <a:t>exception3</a:t>
            </a:r>
            <a:r>
              <a:rPr lang="en-US" dirty="0">
                <a:solidFill>
                  <a:srgbClr val="000000"/>
                </a:solidFill>
                <a:latin typeface="Courier New" pitchFamily="49" charset="0"/>
              </a:rPr>
              <a:t> [OR </a:t>
            </a:r>
            <a:r>
              <a:rPr lang="en-US" i="1" dirty="0">
                <a:solidFill>
                  <a:srgbClr val="000000"/>
                </a:solidFill>
                <a:latin typeface="Courier New" pitchFamily="49" charset="0"/>
              </a:rPr>
              <a:t>exception4</a:t>
            </a:r>
            <a:r>
              <a:rPr lang="en-US" dirty="0">
                <a:solidFill>
                  <a:srgbClr val="000000"/>
                </a:solidFill>
                <a:latin typeface="Courier New" pitchFamily="49" charset="0"/>
              </a:rPr>
              <a:t> . . .] THEN</a:t>
            </a:r>
          </a:p>
          <a:p>
            <a:pPr eaLnBrk="0" hangingPunct="0">
              <a:lnSpc>
                <a:spcPct val="65000"/>
              </a:lnSpc>
              <a:spcBef>
                <a:spcPct val="40000"/>
              </a:spcBef>
              <a:defRPr/>
            </a:pPr>
            <a:r>
              <a:rPr lang="en-US" i="1" dirty="0">
                <a:solidFill>
                  <a:srgbClr val="000000"/>
                </a:solidFill>
                <a:latin typeface="Courier New" pitchFamily="49" charset="0"/>
              </a:rPr>
              <a:t>    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a:p>
            <a:pPr eaLnBrk="0" hangingPunct="0">
              <a:lnSpc>
                <a:spcPct val="65000"/>
              </a:lnSpc>
              <a:spcBef>
                <a:spcPct val="40000"/>
              </a:spcBef>
              <a:defRPr/>
            </a:pPr>
            <a:r>
              <a:rPr lang="en-US" dirty="0">
                <a:solidFill>
                  <a:srgbClr val="000000"/>
                </a:solidFill>
                <a:latin typeface="Courier New" pitchFamily="49" charset="0"/>
              </a:rPr>
              <a:t>  [WHEN OTHERS THEN</a:t>
            </a:r>
          </a:p>
          <a:p>
            <a:pPr eaLnBrk="0" hangingPunct="0">
              <a:lnSpc>
                <a:spcPct val="65000"/>
              </a:lnSpc>
              <a:spcBef>
                <a:spcPct val="40000"/>
              </a:spcBef>
              <a:defRPr/>
            </a:pPr>
            <a:r>
              <a:rPr lang="en-US" i="1" dirty="0">
                <a:solidFill>
                  <a:srgbClr val="000000"/>
                </a:solidFill>
                <a:latin typeface="Courier New" pitchFamily="49" charset="0"/>
              </a:rPr>
              <a:t>    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167</a:t>
            </a:fld>
            <a:endParaRPr lang="en-US">
              <a:solidFill>
                <a:srgbClr val="464653"/>
              </a:solidFill>
            </a:endParaRPr>
          </a:p>
        </p:txBody>
      </p:sp>
    </p:spTree>
    <p:extLst>
      <p:ext uri="{BB962C8B-B14F-4D97-AF65-F5344CB8AC3E}">
        <p14:creationId xmlns:p14="http://schemas.microsoft.com/office/powerpoint/2010/main" val="482419894"/>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355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3556" name="Rectangle 4"/>
          <p:cNvSpPr>
            <a:spLocks noGrp="1" noChangeArrowheads="1"/>
          </p:cNvSpPr>
          <p:nvPr>
            <p:ph type="title"/>
          </p:nvPr>
        </p:nvSpPr>
        <p:spPr/>
        <p:txBody>
          <a:bodyPr/>
          <a:lstStyle/>
          <a:p>
            <a:pPr eaLnBrk="1" hangingPunct="1"/>
            <a:r>
              <a:rPr lang="en-US"/>
              <a:t>Guidelines for Trapping Exceptions</a:t>
            </a:r>
          </a:p>
        </p:txBody>
      </p:sp>
      <p:sp>
        <p:nvSpPr>
          <p:cNvPr id="2355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a:t>
            </a:r>
            <a:r>
              <a:rPr lang="en-US">
                <a:latin typeface="Courier New" pitchFamily="49" charset="0"/>
              </a:rPr>
              <a:t>EXCEPTION</a:t>
            </a:r>
            <a:r>
              <a:rPr lang="en-US"/>
              <a:t> keyword starts the exception-handling section.</a:t>
            </a:r>
          </a:p>
          <a:p>
            <a:pPr lvl="1" eaLnBrk="1" hangingPunct="1">
              <a:buFont typeface="Courier New" pitchFamily="49" charset="0"/>
              <a:buChar char="o"/>
            </a:pPr>
            <a:r>
              <a:rPr lang="en-US"/>
              <a:t>Several exception handlers are allowed.</a:t>
            </a:r>
          </a:p>
          <a:p>
            <a:pPr lvl="1" eaLnBrk="1" hangingPunct="1">
              <a:buFont typeface="Courier New" pitchFamily="49" charset="0"/>
              <a:buChar char="o"/>
            </a:pPr>
            <a:r>
              <a:rPr lang="en-US"/>
              <a:t>Only one handler is processed before leaving the block.</a:t>
            </a:r>
          </a:p>
          <a:p>
            <a:pPr lvl="1" eaLnBrk="1" hangingPunct="1">
              <a:buFont typeface="Courier New" pitchFamily="49" charset="0"/>
              <a:buChar char="o"/>
            </a:pPr>
            <a:r>
              <a:rPr lang="en-US">
                <a:latin typeface="Courier New" pitchFamily="49" charset="0"/>
              </a:rPr>
              <a:t>WHEN</a:t>
            </a:r>
            <a:r>
              <a:rPr lang="en-US"/>
              <a:t> </a:t>
            </a:r>
            <a:r>
              <a:rPr lang="en-US">
                <a:latin typeface="Courier New" pitchFamily="49" charset="0"/>
              </a:rPr>
              <a:t>OTHERS</a:t>
            </a:r>
            <a:r>
              <a:rPr lang="en-US"/>
              <a:t> is the last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168</a:t>
            </a:fld>
            <a:endParaRPr lang="en-US" dirty="0">
              <a:solidFill>
                <a:srgbClr val="464653"/>
              </a:solidFill>
            </a:endParaRPr>
          </a:p>
        </p:txBody>
      </p:sp>
    </p:spTree>
    <p:extLst>
      <p:ext uri="{BB962C8B-B14F-4D97-AF65-F5344CB8AC3E}">
        <p14:creationId xmlns:p14="http://schemas.microsoft.com/office/powerpoint/2010/main" val="1745948691"/>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457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1508" name="Rectangle 4"/>
          <p:cNvSpPr>
            <a:spLocks noGrp="1" noChangeArrowheads="1"/>
          </p:cNvSpPr>
          <p:nvPr>
            <p:ph type="title"/>
          </p:nvPr>
        </p:nvSpPr>
        <p:spPr/>
        <p:txBody>
          <a:bodyPr>
            <a:normAutofit/>
          </a:bodyPr>
          <a:lstStyle/>
          <a:p>
            <a:pPr>
              <a:defRPr/>
            </a:pPr>
            <a:r>
              <a:rPr lang="en-US"/>
              <a:t>Trapping Predefined Oracle Server Errors</a:t>
            </a:r>
          </a:p>
        </p:txBody>
      </p:sp>
      <p:sp>
        <p:nvSpPr>
          <p:cNvPr id="24581"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Reference the predefined name in the exception-handling routine.</a:t>
            </a:r>
          </a:p>
          <a:p>
            <a:pPr lvl="1" eaLnBrk="1" hangingPunct="1">
              <a:buFont typeface="Courier New" pitchFamily="49" charset="0"/>
              <a:buChar char="o"/>
            </a:pPr>
            <a:r>
              <a:rPr lang="en-US"/>
              <a:t>Sample predefined exceptions: </a:t>
            </a:r>
          </a:p>
          <a:p>
            <a:pPr lvl="2" eaLnBrk="1" hangingPunct="1">
              <a:buFont typeface="Wingdings" pitchFamily="2" charset="2"/>
              <a:buChar char="Ø"/>
            </a:pPr>
            <a:r>
              <a:rPr lang="en-US">
                <a:latin typeface="Courier New" pitchFamily="49" charset="0"/>
              </a:rPr>
              <a:t>NO_DATA_FOUND</a:t>
            </a:r>
          </a:p>
          <a:p>
            <a:pPr lvl="2" eaLnBrk="1" hangingPunct="1">
              <a:buFont typeface="Wingdings" pitchFamily="2" charset="2"/>
              <a:buChar char="Ø"/>
            </a:pPr>
            <a:r>
              <a:rPr lang="en-US">
                <a:latin typeface="Courier New" pitchFamily="49" charset="0"/>
              </a:rPr>
              <a:t>TOO_MANY_ROWS</a:t>
            </a:r>
          </a:p>
          <a:p>
            <a:pPr lvl="2" eaLnBrk="1" hangingPunct="1">
              <a:buFont typeface="Wingdings" pitchFamily="2" charset="2"/>
              <a:buChar char="Ø"/>
            </a:pPr>
            <a:r>
              <a:rPr lang="en-US">
                <a:latin typeface="Courier New" pitchFamily="49" charset="0"/>
              </a:rPr>
              <a:t>INVALID_CURSOR</a:t>
            </a:r>
          </a:p>
          <a:p>
            <a:pPr lvl="2" eaLnBrk="1" hangingPunct="1">
              <a:buFont typeface="Wingdings" pitchFamily="2" charset="2"/>
              <a:buChar char="Ø"/>
            </a:pPr>
            <a:r>
              <a:rPr lang="en-US">
                <a:latin typeface="Courier New" pitchFamily="49" charset="0"/>
              </a:rPr>
              <a:t>ZERO_DIVIDE</a:t>
            </a:r>
          </a:p>
          <a:p>
            <a:pPr lvl="2" eaLnBrk="1" hangingPunct="1">
              <a:buFont typeface="Wingdings" pitchFamily="2" charset="2"/>
              <a:buChar char="Ø"/>
            </a:pPr>
            <a:r>
              <a:rPr lang="en-US">
                <a:latin typeface="Courier New" pitchFamily="49" charset="0"/>
              </a:rPr>
              <a:t>DUP_VAL_ON_INDEX</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169</a:t>
            </a:fld>
            <a:endParaRPr lang="en-US" dirty="0">
              <a:solidFill>
                <a:srgbClr val="464653"/>
              </a:solidFill>
            </a:endParaRPr>
          </a:p>
        </p:txBody>
      </p:sp>
    </p:spTree>
    <p:extLst>
      <p:ext uri="{BB962C8B-B14F-4D97-AF65-F5344CB8AC3E}">
        <p14:creationId xmlns:p14="http://schemas.microsoft.com/office/powerpoint/2010/main" val="5496789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5603" name="Rectangle 8"/>
          <p:cNvSpPr>
            <a:spLocks noGrp="1" noChangeArrowheads="1"/>
          </p:cNvSpPr>
          <p:nvPr>
            <p:ph type="title"/>
          </p:nvPr>
        </p:nvSpPr>
        <p:spPr/>
        <p:txBody>
          <a:bodyPr/>
          <a:lstStyle/>
          <a:p>
            <a:r>
              <a:rPr lang="en-US"/>
              <a:t>Examining an Anonymous Block</a:t>
            </a:r>
          </a:p>
        </p:txBody>
      </p:sp>
      <p:sp>
        <p:nvSpPr>
          <p:cNvPr id="25604" name="Rectangle 9"/>
          <p:cNvSpPr>
            <a:spLocks noGrp="1" noChangeArrowheads="1"/>
          </p:cNvSpPr>
          <p:nvPr>
            <p:ph sz="quarter" idx="1"/>
          </p:nvPr>
        </p:nvSpPr>
        <p:spPr>
          <a:xfrm>
            <a:off x="1981200" y="1219201"/>
            <a:ext cx="8229600" cy="4937125"/>
          </a:xfrm>
        </p:spPr>
        <p:txBody>
          <a:bodyPr/>
          <a:lstStyle/>
          <a:p>
            <a:pPr marL="0" indent="0">
              <a:buNone/>
            </a:pPr>
            <a:r>
              <a:rPr lang="en-US"/>
              <a:t>An anonymous block in the SQL Developer workspace:</a:t>
            </a:r>
          </a:p>
        </p:txBody>
      </p:sp>
      <p:pic>
        <p:nvPicPr>
          <p:cNvPr id="25605" name="Picture 7" descr="C:\Coursedev\11gR2_PLSQL\D49990CG20\images\1-1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64" y="2486026"/>
            <a:ext cx="5538787" cy="2544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17</a:t>
            </a:fld>
            <a:endParaRPr lang="en-US" dirty="0">
              <a:solidFill>
                <a:srgbClr val="464653"/>
              </a:solidFill>
            </a:endParaRPr>
          </a:p>
        </p:txBody>
      </p:sp>
    </p:spTree>
    <p:extLst>
      <p:ext uri="{BB962C8B-B14F-4D97-AF65-F5344CB8AC3E}">
        <p14:creationId xmlns:p14="http://schemas.microsoft.com/office/powerpoint/2010/main" val="1234607302"/>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a:defRPr/>
            </a:pPr>
            <a:r>
              <a:rPr lang="en-US"/>
              <a:t>Trapping Non-Predefined </a:t>
            </a:r>
            <a:br>
              <a:rPr lang="en-US"/>
            </a:br>
            <a:r>
              <a:rPr lang="en-US"/>
              <a:t>Oracle Server Errors</a:t>
            </a:r>
          </a:p>
        </p:txBody>
      </p:sp>
      <p:grpSp>
        <p:nvGrpSpPr>
          <p:cNvPr id="25603" name="Group 23"/>
          <p:cNvGrpSpPr>
            <a:grpSpLocks/>
          </p:cNvGrpSpPr>
          <p:nvPr/>
        </p:nvGrpSpPr>
        <p:grpSpPr bwMode="auto">
          <a:xfrm>
            <a:off x="2473325" y="1905000"/>
            <a:ext cx="7239000" cy="2743200"/>
            <a:chOff x="576" y="1200"/>
            <a:chExt cx="4560" cy="1728"/>
          </a:xfrm>
        </p:grpSpPr>
        <p:sp>
          <p:nvSpPr>
            <p:cNvPr id="24580" name="Rectangle 3"/>
            <p:cNvSpPr>
              <a:spLocks noChangeArrowheads="1"/>
            </p:cNvSpPr>
            <p:nvPr/>
          </p:nvSpPr>
          <p:spPr bwMode="blackWhite">
            <a:xfrm>
              <a:off x="624" y="1200"/>
              <a:ext cx="2640" cy="124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5607" name="Rectangle 4"/>
            <p:cNvSpPr>
              <a:spLocks noChangeArrowheads="1"/>
            </p:cNvSpPr>
            <p:nvPr/>
          </p:nvSpPr>
          <p:spPr bwMode="auto">
            <a:xfrm>
              <a:off x="1169" y="2081"/>
              <a:ext cx="13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solidFill>
                    <a:prstClr val="black"/>
                  </a:solidFill>
                </a:rPr>
                <a:t>Declarative section</a:t>
              </a:r>
            </a:p>
          </p:txBody>
        </p:sp>
        <p:sp>
          <p:nvSpPr>
            <p:cNvPr id="24582" name="Rectangle 6"/>
            <p:cNvSpPr>
              <a:spLocks noChangeArrowheads="1"/>
            </p:cNvSpPr>
            <p:nvPr/>
          </p:nvSpPr>
          <p:spPr bwMode="gray">
            <a:xfrm>
              <a:off x="720" y="1440"/>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4583" name="Rectangle 7"/>
            <p:cNvSpPr>
              <a:spLocks noChangeArrowheads="1"/>
            </p:cNvSpPr>
            <p:nvPr/>
          </p:nvSpPr>
          <p:spPr bwMode="gray">
            <a:xfrm>
              <a:off x="826" y="1600"/>
              <a:ext cx="606"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Declare</a:t>
              </a:r>
            </a:p>
          </p:txBody>
        </p:sp>
        <p:sp>
          <p:nvSpPr>
            <p:cNvPr id="25610" name="Rectangle 8"/>
            <p:cNvSpPr>
              <a:spLocks noChangeArrowheads="1"/>
            </p:cNvSpPr>
            <p:nvPr/>
          </p:nvSpPr>
          <p:spPr bwMode="auto">
            <a:xfrm>
              <a:off x="576" y="2472"/>
              <a:ext cx="960"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Name the</a:t>
              </a:r>
              <a:br>
                <a:rPr lang="en-US">
                  <a:solidFill>
                    <a:prstClr val="black"/>
                  </a:solidFill>
                </a:rPr>
              </a:br>
              <a:r>
                <a:rPr lang="en-US">
                  <a:solidFill>
                    <a:prstClr val="black"/>
                  </a:solidFill>
                </a:rPr>
                <a:t>exception.</a:t>
              </a:r>
            </a:p>
          </p:txBody>
        </p:sp>
        <p:sp>
          <p:nvSpPr>
            <p:cNvPr id="25611" name="Line 9"/>
            <p:cNvSpPr>
              <a:spLocks noChangeShapeType="1"/>
            </p:cNvSpPr>
            <p:nvPr/>
          </p:nvSpPr>
          <p:spPr bwMode="auto">
            <a:xfrm>
              <a:off x="1608" y="1728"/>
              <a:ext cx="573"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2" name="Rectangle 10"/>
            <p:cNvSpPr>
              <a:spLocks noChangeArrowheads="1"/>
            </p:cNvSpPr>
            <p:nvPr/>
          </p:nvSpPr>
          <p:spPr bwMode="auto">
            <a:xfrm>
              <a:off x="2016" y="2496"/>
              <a:ext cx="144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0" hangingPunct="0">
                <a:spcBef>
                  <a:spcPct val="30000"/>
                </a:spcBef>
              </a:pPr>
              <a:r>
                <a:rPr lang="en-US">
                  <a:solidFill>
                    <a:prstClr val="black"/>
                  </a:solidFill>
                </a:rPr>
                <a:t>Use </a:t>
              </a:r>
              <a:r>
                <a:rPr lang="en-US">
                  <a:solidFill>
                    <a:prstClr val="black"/>
                  </a:solidFill>
                  <a:latin typeface="Courier New" pitchFamily="49" charset="0"/>
                </a:rPr>
                <a:t>PRAGMA EXCEPTION_INIT</a:t>
              </a:r>
              <a:r>
                <a:rPr lang="en-US">
                  <a:solidFill>
                    <a:prstClr val="black"/>
                  </a:solidFill>
                </a:rPr>
                <a:t>.</a:t>
              </a:r>
            </a:p>
          </p:txBody>
        </p:sp>
        <p:sp>
          <p:nvSpPr>
            <p:cNvPr id="24587" name="Rectangle 11"/>
            <p:cNvSpPr>
              <a:spLocks noChangeArrowheads="1"/>
            </p:cNvSpPr>
            <p:nvPr/>
          </p:nvSpPr>
          <p:spPr bwMode="blackWhite">
            <a:xfrm>
              <a:off x="3606" y="1200"/>
              <a:ext cx="1530" cy="124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5614" name="Rectangle 12"/>
            <p:cNvSpPr>
              <a:spLocks noChangeArrowheads="1"/>
            </p:cNvSpPr>
            <p:nvPr/>
          </p:nvSpPr>
          <p:spPr bwMode="auto">
            <a:xfrm>
              <a:off x="3671" y="2081"/>
              <a:ext cx="14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latin typeface="Courier New" pitchFamily="49" charset="0"/>
                </a:rPr>
                <a:t>EXCEPTION</a:t>
              </a:r>
              <a:r>
                <a:rPr lang="en-US">
                  <a:solidFill>
                    <a:prstClr val="black"/>
                  </a:solidFill>
                </a:rPr>
                <a:t> section</a:t>
              </a:r>
            </a:p>
          </p:txBody>
        </p:sp>
        <p:sp>
          <p:nvSpPr>
            <p:cNvPr id="25615" name="Line 13"/>
            <p:cNvSpPr>
              <a:spLocks noChangeShapeType="1"/>
            </p:cNvSpPr>
            <p:nvPr/>
          </p:nvSpPr>
          <p:spPr bwMode="auto">
            <a:xfrm>
              <a:off x="3081" y="1728"/>
              <a:ext cx="66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6" name="Rectangle 14"/>
            <p:cNvSpPr>
              <a:spLocks noChangeArrowheads="1"/>
            </p:cNvSpPr>
            <p:nvPr/>
          </p:nvSpPr>
          <p:spPr bwMode="auto">
            <a:xfrm>
              <a:off x="3744" y="2496"/>
              <a:ext cx="139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Handle the raised exception.</a:t>
              </a:r>
            </a:p>
          </p:txBody>
        </p:sp>
        <p:sp>
          <p:nvSpPr>
            <p:cNvPr id="24591" name="Rectangle 16"/>
            <p:cNvSpPr>
              <a:spLocks noChangeArrowheads="1"/>
            </p:cNvSpPr>
            <p:nvPr/>
          </p:nvSpPr>
          <p:spPr bwMode="gray">
            <a:xfrm>
              <a:off x="2208" y="1444"/>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5618" name="Rectangle 17"/>
            <p:cNvSpPr>
              <a:spLocks noChangeArrowheads="1"/>
            </p:cNvSpPr>
            <p:nvPr/>
          </p:nvSpPr>
          <p:spPr bwMode="gray">
            <a:xfrm>
              <a:off x="2558" y="1604"/>
              <a:ext cx="117" cy="23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endParaRPr lang="en-US">
                <a:solidFill>
                  <a:prstClr val="black"/>
                </a:solidFill>
              </a:endParaRPr>
            </a:p>
          </p:txBody>
        </p:sp>
        <p:sp>
          <p:nvSpPr>
            <p:cNvPr id="24593" name="Rectangle 18"/>
            <p:cNvSpPr>
              <a:spLocks noChangeArrowheads="1"/>
            </p:cNvSpPr>
            <p:nvPr/>
          </p:nvSpPr>
          <p:spPr bwMode="auto">
            <a:xfrm>
              <a:off x="2289" y="1593"/>
              <a:ext cx="730"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Associate</a:t>
              </a:r>
            </a:p>
          </p:txBody>
        </p:sp>
        <p:sp>
          <p:nvSpPr>
            <p:cNvPr id="24594" name="Rectangle 20"/>
            <p:cNvSpPr>
              <a:spLocks noChangeArrowheads="1"/>
            </p:cNvSpPr>
            <p:nvPr/>
          </p:nvSpPr>
          <p:spPr bwMode="gray">
            <a:xfrm>
              <a:off x="3768" y="1440"/>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5621" name="Rectangle 21"/>
            <p:cNvSpPr>
              <a:spLocks noChangeArrowheads="1"/>
            </p:cNvSpPr>
            <p:nvPr/>
          </p:nvSpPr>
          <p:spPr bwMode="gray">
            <a:xfrm>
              <a:off x="4118" y="1600"/>
              <a:ext cx="117" cy="23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endParaRPr lang="en-US">
                <a:solidFill>
                  <a:prstClr val="black"/>
                </a:solidFill>
              </a:endParaRPr>
            </a:p>
          </p:txBody>
        </p:sp>
        <p:sp>
          <p:nvSpPr>
            <p:cNvPr id="24596" name="Rectangle 22"/>
            <p:cNvSpPr>
              <a:spLocks noChangeArrowheads="1"/>
            </p:cNvSpPr>
            <p:nvPr/>
          </p:nvSpPr>
          <p:spPr bwMode="auto">
            <a:xfrm>
              <a:off x="3840" y="1589"/>
              <a:ext cx="748"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Reference</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170</a:t>
            </a:fld>
            <a:endParaRPr lang="en-US">
              <a:solidFill>
                <a:srgbClr val="464653"/>
              </a:solidFill>
            </a:endParaRPr>
          </a:p>
        </p:txBody>
      </p:sp>
    </p:spTree>
    <p:extLst>
      <p:ext uri="{BB962C8B-B14F-4D97-AF65-F5344CB8AC3E}">
        <p14:creationId xmlns:p14="http://schemas.microsoft.com/office/powerpoint/2010/main" val="985101419"/>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normAutofit/>
          </a:bodyPr>
          <a:lstStyle/>
          <a:p>
            <a:pPr>
              <a:defRPr/>
            </a:pPr>
            <a:r>
              <a:rPr lang="en-US"/>
              <a:t>Non-Predefined Error Trapping: Example</a:t>
            </a:r>
          </a:p>
        </p:txBody>
      </p:sp>
      <p:sp>
        <p:nvSpPr>
          <p:cNvPr id="25603" name="Rectangle 5"/>
          <p:cNvSpPr>
            <a:spLocks noGrp="1" noChangeArrowheads="1"/>
          </p:cNvSpPr>
          <p:nvPr>
            <p:ph sz="quarter" idx="1"/>
          </p:nvPr>
        </p:nvSpPr>
        <p:spPr>
          <a:xfrm>
            <a:off x="2133600" y="1284288"/>
            <a:ext cx="7918450" cy="360362"/>
          </a:xfrm>
        </p:spPr>
        <p:txBody>
          <a:bodyPr>
            <a:normAutofit fontScale="70000" lnSpcReduction="20000"/>
          </a:bodyPr>
          <a:lstStyle/>
          <a:p>
            <a:pPr marL="0" indent="0">
              <a:buNone/>
              <a:defRPr/>
            </a:pPr>
            <a:r>
              <a:rPr lang="en-US" dirty="0">
                <a:latin typeface="Arial" charset="0"/>
              </a:rPr>
              <a:t>To trap Oracle Server error </a:t>
            </a:r>
            <a:r>
              <a:rPr lang="en-US" dirty="0">
                <a:latin typeface="Courier New" pitchFamily="49" charset="0"/>
              </a:rPr>
              <a:t>01400</a:t>
            </a:r>
            <a:r>
              <a:rPr lang="en-US" dirty="0">
                <a:latin typeface="Times New Roman" pitchFamily="18" charset="0"/>
              </a:rPr>
              <a:t> </a:t>
            </a:r>
            <a:r>
              <a:rPr lang="en-US" dirty="0">
                <a:latin typeface="Arial" charset="0"/>
              </a:rPr>
              <a:t>(“cannot insert </a:t>
            </a:r>
            <a:r>
              <a:rPr lang="en-US" dirty="0">
                <a:latin typeface="Courier New" pitchFamily="49" charset="0"/>
              </a:rPr>
              <a:t>NULL</a:t>
            </a:r>
            <a:r>
              <a:rPr lang="en-US" dirty="0">
                <a:latin typeface="Arial" charset="0"/>
              </a:rPr>
              <a:t>”):</a:t>
            </a:r>
          </a:p>
        </p:txBody>
      </p:sp>
      <p:sp>
        <p:nvSpPr>
          <p:cNvPr id="25604" name="Rectangle 2"/>
          <p:cNvSpPr>
            <a:spLocks noChangeArrowheads="1"/>
          </p:cNvSpPr>
          <p:nvPr/>
        </p:nvSpPr>
        <p:spPr bwMode="blackGray">
          <a:xfrm>
            <a:off x="2362200" y="1651000"/>
            <a:ext cx="7924800" cy="365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spcBef>
                <a:spcPct val="30000"/>
              </a:spcBef>
              <a:defRPr/>
            </a:pPr>
            <a:r>
              <a:rPr lang="en-US" sz="1600" dirty="0">
                <a:solidFill>
                  <a:srgbClr val="000000"/>
                </a:solidFill>
                <a:latin typeface="Courier New" pitchFamily="49" charset="0"/>
              </a:rPr>
              <a:t>DECLARE</a:t>
            </a:r>
          </a:p>
          <a:p>
            <a:pPr eaLnBrk="0" hangingPunct="0">
              <a:lnSpc>
                <a:spcPct val="95000"/>
              </a:lnSpc>
              <a:spcBef>
                <a:spcPct val="3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EXCEPTION;</a:t>
            </a:r>
          </a:p>
          <a:p>
            <a:pPr eaLnBrk="0" hangingPunct="0">
              <a:lnSpc>
                <a:spcPct val="95000"/>
              </a:lnSpc>
              <a:spcBef>
                <a:spcPct val="30000"/>
              </a:spcBef>
              <a:defRPr/>
            </a:pPr>
            <a:r>
              <a:rPr lang="en-US" sz="1600" dirty="0">
                <a:solidFill>
                  <a:srgbClr val="000000"/>
                </a:solidFill>
                <a:latin typeface="Courier New" pitchFamily="49" charset="0"/>
              </a:rPr>
              <a:t> PRAGMA EXCEPTION_INIT(</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-01400);</a:t>
            </a:r>
          </a:p>
          <a:p>
            <a:pPr eaLnBrk="0" hangingPunct="0">
              <a:lnSpc>
                <a:spcPct val="95000"/>
              </a:lnSpc>
              <a:spcBef>
                <a:spcPct val="30000"/>
              </a:spcBef>
              <a:defRPr/>
            </a:pPr>
            <a:r>
              <a:rPr lang="en-US" sz="1600" dirty="0">
                <a:solidFill>
                  <a:srgbClr val="000000"/>
                </a:solidFill>
                <a:latin typeface="Courier New" pitchFamily="49" charset="0"/>
              </a:rPr>
              <a:t>BEGIN</a:t>
            </a:r>
          </a:p>
          <a:p>
            <a:pPr eaLnBrk="0" hangingPunct="0">
              <a:lnSpc>
                <a:spcPct val="95000"/>
              </a:lnSpc>
              <a:spcBef>
                <a:spcPct val="30000"/>
              </a:spcBef>
              <a:defRPr/>
            </a:pPr>
            <a:r>
              <a:rPr lang="en-US" sz="1600" dirty="0">
                <a:solidFill>
                  <a:srgbClr val="000000"/>
                </a:solidFill>
                <a:latin typeface="Courier New" pitchFamily="49" charset="0"/>
              </a:rPr>
              <a:t> INSERT INTO departments </a:t>
            </a:r>
            <a:br>
              <a:rPr lang="en-US" sz="1600" dirty="0">
                <a:solidFill>
                  <a:srgbClr val="000000"/>
                </a:solidFill>
                <a:latin typeface="Courier New" pitchFamily="49" charset="0"/>
              </a:rPr>
            </a:b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VALUES (280, NULL);</a:t>
            </a:r>
          </a:p>
          <a:p>
            <a:pPr eaLnBrk="0" hangingPunct="0">
              <a:lnSpc>
                <a:spcPct val="95000"/>
              </a:lnSpc>
              <a:spcBef>
                <a:spcPct val="30000"/>
              </a:spcBef>
              <a:defRPr/>
            </a:pPr>
            <a:r>
              <a:rPr lang="en-US" sz="1600" dirty="0">
                <a:solidFill>
                  <a:srgbClr val="000000"/>
                </a:solidFill>
                <a:latin typeface="Courier New" pitchFamily="49" charset="0"/>
              </a:rPr>
              <a:t>EXCEPTION</a:t>
            </a:r>
          </a:p>
          <a:p>
            <a:pPr eaLnBrk="0" hangingPunct="0">
              <a:lnSpc>
                <a:spcPct val="95000"/>
              </a:lnSpc>
              <a:spcBef>
                <a:spcPct val="30000"/>
              </a:spcBef>
              <a:defRPr/>
            </a:pPr>
            <a:r>
              <a:rPr lang="en-US" sz="1600" dirty="0">
                <a:solidFill>
                  <a:srgbClr val="000000"/>
                </a:solidFill>
                <a:latin typeface="Courier New" pitchFamily="49" charset="0"/>
              </a:rPr>
              <a:t> WHEN </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THEN</a:t>
            </a:r>
          </a:p>
          <a:p>
            <a:pPr eaLnBrk="0" hangingPunct="0">
              <a:lnSpc>
                <a:spcPct val="95000"/>
              </a:lnSpc>
              <a:spcBef>
                <a:spcPct val="30000"/>
              </a:spcBef>
              <a:defRPr/>
            </a:pPr>
            <a:r>
              <a:rPr lang="en-US" sz="1600" dirty="0">
                <a:solidFill>
                  <a:srgbClr val="000000"/>
                </a:solidFill>
                <a:latin typeface="Courier New" pitchFamily="49" charset="0"/>
              </a:rPr>
              <a:t>   DBMS_OUTPUT.PUT_LINE('INSERT OPERATION FAILED');</a:t>
            </a:r>
          </a:p>
          <a:p>
            <a:pPr eaLnBrk="0" hangingPunct="0">
              <a:lnSpc>
                <a:spcPct val="95000"/>
              </a:lnSpc>
              <a:spcBef>
                <a:spcPct val="30000"/>
              </a:spcBef>
              <a:defRPr/>
            </a:pPr>
            <a:r>
              <a:rPr lang="en-US" sz="1600" dirty="0">
                <a:solidFill>
                  <a:srgbClr val="000000"/>
                </a:solidFill>
                <a:latin typeface="Courier New" pitchFamily="49" charset="0"/>
              </a:rPr>
              <a:t>   DBMS_OUTPUT.PUT_LINE(SQLERRM);</a:t>
            </a:r>
          </a:p>
          <a:p>
            <a:pPr eaLnBrk="0" hangingPunct="0">
              <a:lnSpc>
                <a:spcPct val="95000"/>
              </a:lnSpc>
              <a:spcBef>
                <a:spcPct val="30000"/>
              </a:spcBef>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sp>
        <p:nvSpPr>
          <p:cNvPr id="26629" name="Rectangle 3"/>
          <p:cNvSpPr>
            <a:spLocks noChangeArrowheads="1"/>
          </p:cNvSpPr>
          <p:nvPr/>
        </p:nvSpPr>
        <p:spPr bwMode="gray">
          <a:xfrm>
            <a:off x="2286000" y="1644651"/>
            <a:ext cx="4038600" cy="328613"/>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0" name="Rectangle 6"/>
          <p:cNvSpPr>
            <a:spLocks noChangeArrowheads="1"/>
          </p:cNvSpPr>
          <p:nvPr/>
        </p:nvSpPr>
        <p:spPr bwMode="gray">
          <a:xfrm>
            <a:off x="2286000" y="2319338"/>
            <a:ext cx="61722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1" name="Rectangle 7"/>
          <p:cNvSpPr>
            <a:spLocks noChangeArrowheads="1"/>
          </p:cNvSpPr>
          <p:nvPr/>
        </p:nvSpPr>
        <p:spPr bwMode="gray">
          <a:xfrm>
            <a:off x="3048000" y="3671889"/>
            <a:ext cx="2438400" cy="3143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2" name="Line 10"/>
          <p:cNvSpPr>
            <a:spLocks noChangeShapeType="1"/>
          </p:cNvSpPr>
          <p:nvPr/>
        </p:nvSpPr>
        <p:spPr bwMode="auto">
          <a:xfrm flipH="1">
            <a:off x="6324600" y="1995488"/>
            <a:ext cx="533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6633" name="Line 11"/>
          <p:cNvSpPr>
            <a:spLocks noChangeShapeType="1"/>
          </p:cNvSpPr>
          <p:nvPr/>
        </p:nvSpPr>
        <p:spPr bwMode="auto">
          <a:xfrm flipH="1">
            <a:off x="8458200" y="2443163"/>
            <a:ext cx="533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6634" name="Freeform 13"/>
          <p:cNvSpPr>
            <a:spLocks/>
          </p:cNvSpPr>
          <p:nvPr/>
        </p:nvSpPr>
        <p:spPr bwMode="auto">
          <a:xfrm>
            <a:off x="4475163" y="3514725"/>
            <a:ext cx="2209800" cy="152400"/>
          </a:xfrm>
          <a:custGeom>
            <a:avLst/>
            <a:gdLst>
              <a:gd name="T0" fmla="*/ 2147483647 w 1392"/>
              <a:gd name="T1" fmla="*/ 0 h 192"/>
              <a:gd name="T2" fmla="*/ 0 w 1392"/>
              <a:gd name="T3" fmla="*/ 0 h 192"/>
              <a:gd name="T4" fmla="*/ 0 w 1392"/>
              <a:gd name="T5" fmla="*/ 2147483647 h 192"/>
              <a:gd name="T6" fmla="*/ 0 60000 65536"/>
              <a:gd name="T7" fmla="*/ 0 60000 65536"/>
              <a:gd name="T8" fmla="*/ 0 60000 65536"/>
              <a:gd name="T9" fmla="*/ 0 w 1392"/>
              <a:gd name="T10" fmla="*/ 0 h 192"/>
              <a:gd name="T11" fmla="*/ 1392 w 1392"/>
              <a:gd name="T12" fmla="*/ 192 h 192"/>
            </a:gdLst>
            <a:ahLst/>
            <a:cxnLst>
              <a:cxn ang="T6">
                <a:pos x="T0" y="T1"/>
              </a:cxn>
              <a:cxn ang="T7">
                <a:pos x="T2" y="T3"/>
              </a:cxn>
              <a:cxn ang="T8">
                <a:pos x="T4" y="T5"/>
              </a:cxn>
            </a:cxnLst>
            <a:rect l="T9" t="T10" r="T11" b="T12"/>
            <a:pathLst>
              <a:path w="1392" h="192">
                <a:moveTo>
                  <a:pt x="1392" y="0"/>
                </a:moveTo>
                <a:lnTo>
                  <a:pt x="0" y="0"/>
                </a:lnTo>
                <a:lnTo>
                  <a:pt x="0" y="192"/>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1" name="Oval 24"/>
          <p:cNvSpPr>
            <a:spLocks noChangeArrowheads="1"/>
          </p:cNvSpPr>
          <p:nvPr/>
        </p:nvSpPr>
        <p:spPr bwMode="blackWhite">
          <a:xfrm>
            <a:off x="6858000" y="17526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1</a:t>
            </a:r>
          </a:p>
        </p:txBody>
      </p:sp>
      <p:sp>
        <p:nvSpPr>
          <p:cNvPr id="25612" name="Oval 24"/>
          <p:cNvSpPr>
            <a:spLocks noChangeArrowheads="1"/>
          </p:cNvSpPr>
          <p:nvPr/>
        </p:nvSpPr>
        <p:spPr bwMode="blackWhite">
          <a:xfrm>
            <a:off x="8991600" y="22272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5613" name="Oval 24"/>
          <p:cNvSpPr>
            <a:spLocks noChangeArrowheads="1"/>
          </p:cNvSpPr>
          <p:nvPr/>
        </p:nvSpPr>
        <p:spPr bwMode="blackWhite">
          <a:xfrm>
            <a:off x="6724650" y="33083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3</a:t>
            </a:r>
          </a:p>
        </p:txBody>
      </p:sp>
      <p:sp>
        <p:nvSpPr>
          <p:cNvPr id="26638" name="Freeform 21"/>
          <p:cNvSpPr>
            <a:spLocks/>
          </p:cNvSpPr>
          <p:nvPr/>
        </p:nvSpPr>
        <p:spPr bwMode="auto">
          <a:xfrm>
            <a:off x="3048000" y="5257800"/>
            <a:ext cx="533400" cy="457200"/>
          </a:xfrm>
          <a:custGeom>
            <a:avLst/>
            <a:gdLst>
              <a:gd name="T0" fmla="*/ 0 w 336"/>
              <a:gd name="T1" fmla="*/ 0 h 288"/>
              <a:gd name="T2" fmla="*/ 0 w 336"/>
              <a:gd name="T3" fmla="*/ 2147483647 h 288"/>
              <a:gd name="T4" fmla="*/ 2147483647 w 336"/>
              <a:gd name="T5" fmla="*/ 2147483647 h 288"/>
              <a:gd name="T6" fmla="*/ 0 60000 65536"/>
              <a:gd name="T7" fmla="*/ 0 60000 65536"/>
              <a:gd name="T8" fmla="*/ 0 60000 65536"/>
              <a:gd name="T9" fmla="*/ 0 w 336"/>
              <a:gd name="T10" fmla="*/ 0 h 288"/>
              <a:gd name="T11" fmla="*/ 336 w 336"/>
              <a:gd name="T12" fmla="*/ 288 h 288"/>
            </a:gdLst>
            <a:ahLst/>
            <a:cxnLst>
              <a:cxn ang="T6">
                <a:pos x="T0" y="T1"/>
              </a:cxn>
              <a:cxn ang="T7">
                <a:pos x="T2" y="T3"/>
              </a:cxn>
              <a:cxn ang="T8">
                <a:pos x="T4" y="T5"/>
              </a:cxn>
            </a:cxnLst>
            <a:rect l="T9" t="T10" r="T11" b="T12"/>
            <a:pathLst>
              <a:path w="336" h="288">
                <a:moveTo>
                  <a:pt x="0" y="0"/>
                </a:moveTo>
                <a:lnTo>
                  <a:pt x="0" y="288"/>
                </a:lnTo>
                <a:lnTo>
                  <a:pt x="336" y="28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6639"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953000"/>
            <a:ext cx="61722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171</a:t>
            </a:fld>
            <a:endParaRPr lang="en-US" dirty="0">
              <a:solidFill>
                <a:srgbClr val="464653"/>
              </a:solidFill>
            </a:endParaRPr>
          </a:p>
        </p:txBody>
      </p:sp>
    </p:spTree>
    <p:extLst>
      <p:ext uri="{BB962C8B-B14F-4D97-AF65-F5344CB8AC3E}">
        <p14:creationId xmlns:p14="http://schemas.microsoft.com/office/powerpoint/2010/main" val="161480986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765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7652" name="Rectangle 4"/>
          <p:cNvSpPr>
            <a:spLocks noGrp="1" noChangeArrowheads="1"/>
          </p:cNvSpPr>
          <p:nvPr>
            <p:ph type="title"/>
          </p:nvPr>
        </p:nvSpPr>
        <p:spPr/>
        <p:txBody>
          <a:bodyPr/>
          <a:lstStyle/>
          <a:p>
            <a:pPr eaLnBrk="1" hangingPunct="1"/>
            <a:r>
              <a:rPr lang="en-US"/>
              <a:t>Functions for Trapping Exceptions</a:t>
            </a:r>
          </a:p>
        </p:txBody>
      </p:sp>
      <p:sp>
        <p:nvSpPr>
          <p:cNvPr id="27653"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SQLCODE</a:t>
            </a:r>
            <a:r>
              <a:rPr lang="en-US"/>
              <a:t>: Returns the numeric value for the error code</a:t>
            </a:r>
          </a:p>
          <a:p>
            <a:pPr lvl="1" eaLnBrk="1" hangingPunct="1">
              <a:buFont typeface="Courier New" pitchFamily="49" charset="0"/>
              <a:buChar char="o"/>
            </a:pPr>
            <a:r>
              <a:rPr lang="en-US">
                <a:latin typeface="Courier New" pitchFamily="49" charset="0"/>
              </a:rPr>
              <a:t>SQLERRM</a:t>
            </a:r>
            <a:r>
              <a:rPr lang="en-US"/>
              <a:t>: Returns the message associated with the error number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172</a:t>
            </a:fld>
            <a:endParaRPr lang="en-US" dirty="0">
              <a:solidFill>
                <a:srgbClr val="464653"/>
              </a:solidFill>
            </a:endParaRPr>
          </a:p>
        </p:txBody>
      </p:sp>
    </p:spTree>
    <p:extLst>
      <p:ext uri="{BB962C8B-B14F-4D97-AF65-F5344CB8AC3E}">
        <p14:creationId xmlns:p14="http://schemas.microsoft.com/office/powerpoint/2010/main" val="1680034637"/>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pPr eaLnBrk="1" hangingPunct="1"/>
            <a:r>
              <a:rPr lang="en-US"/>
              <a:t>Functions for Trapping Exceptions</a:t>
            </a:r>
          </a:p>
        </p:txBody>
      </p:sp>
      <p:sp>
        <p:nvSpPr>
          <p:cNvPr id="27651" name="Rectangle 5"/>
          <p:cNvSpPr>
            <a:spLocks noChangeArrowheads="1"/>
          </p:cNvSpPr>
          <p:nvPr/>
        </p:nvSpPr>
        <p:spPr bwMode="blackGray">
          <a:xfrm>
            <a:off x="2133600" y="1524001"/>
            <a:ext cx="7924800" cy="4379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90000"/>
              </a:lnSpc>
              <a:spcBef>
                <a:spcPct val="65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      NUMBER;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VARCHAR2(255);</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EXCEPTION</a:t>
            </a:r>
          </a:p>
          <a:p>
            <a:pPr eaLnBrk="0" hangingPunct="0">
              <a:lnSpc>
                <a:spcPct val="65000"/>
              </a:lnSpc>
              <a:spcBef>
                <a:spcPct val="40000"/>
              </a:spcBef>
              <a:defRPr/>
            </a:pP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WHEN OTHERS THEN</a:t>
            </a:r>
          </a:p>
          <a:p>
            <a:pPr eaLnBrk="0" hangingPunct="0">
              <a:lnSpc>
                <a:spcPct val="65000"/>
              </a:lnSpc>
              <a:spcBef>
                <a:spcPct val="40000"/>
              </a:spcBef>
              <a:defRPr/>
            </a:pPr>
            <a:r>
              <a:rPr lang="en-US" sz="1600" dirty="0">
                <a:solidFill>
                  <a:srgbClr val="000000"/>
                </a:solidFill>
                <a:latin typeface="Courier New" pitchFamily="49" charset="0"/>
              </a:rPr>
              <a:t>    ROLLBACK;</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 := SQLCODE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 SQLERRM ;</a:t>
            </a:r>
          </a:p>
          <a:p>
            <a:pPr eaLnBrk="0" hangingPunct="0">
              <a:lnSpc>
                <a:spcPct val="65000"/>
              </a:lnSpc>
              <a:spcBef>
                <a:spcPct val="65000"/>
              </a:spcBef>
              <a:defRPr/>
            </a:pPr>
            <a:r>
              <a:rPr lang="en-US" sz="1600" dirty="0">
                <a:solidFill>
                  <a:srgbClr val="000000"/>
                </a:solidFill>
                <a:latin typeface="Courier New" pitchFamily="49" charset="0"/>
              </a:rPr>
              <a:t>   INSERT INTO errors (</a:t>
            </a:r>
            <a:r>
              <a:rPr lang="en-US" sz="1600" dirty="0" err="1">
                <a:solidFill>
                  <a:srgbClr val="000000"/>
                </a:solidFill>
                <a:latin typeface="Courier New" pitchFamily="49" charset="0"/>
              </a:rPr>
              <a:t>e_user</a:t>
            </a:r>
            <a:r>
              <a:rPr lang="en-US" sz="1600" dirty="0">
                <a:solidFill>
                  <a:srgbClr val="000000"/>
                </a:solidFill>
                <a:latin typeface="Courier New" pitchFamily="49" charset="0"/>
              </a:rPr>
              <a:t>, </a:t>
            </a:r>
            <a:r>
              <a:rPr lang="en-US" sz="1600" dirty="0" err="1">
                <a:solidFill>
                  <a:srgbClr val="000000"/>
                </a:solidFill>
                <a:latin typeface="Courier New" pitchFamily="49" charset="0"/>
              </a:rPr>
              <a:t>e_date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a:t>
            </a:r>
          </a:p>
          <a:p>
            <a:pPr eaLnBrk="0" hangingPunct="0">
              <a:lnSpc>
                <a:spcPct val="65000"/>
              </a:lnSpc>
              <a:spcBef>
                <a:spcPct val="65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VALUES(</a:t>
            </a:r>
            <a:r>
              <a:rPr lang="en-US" sz="1600" dirty="0" err="1">
                <a:solidFill>
                  <a:srgbClr val="000000"/>
                </a:solidFill>
                <a:latin typeface="Courier New" pitchFamily="49" charset="0"/>
              </a:rPr>
              <a:t>USER,SYSDATE,error_code</a:t>
            </a:r>
            <a:r>
              <a:rPr lang="en-US" sz="1600" dirty="0">
                <a:solidFill>
                  <a:srgbClr val="000000"/>
                </a:solidFill>
                <a:latin typeface="Courier New" pitchFamily="49" charset="0"/>
              </a:rPr>
              <a:t>, </a:t>
            </a:r>
          </a:p>
          <a:p>
            <a:pPr eaLnBrk="0" hangingPunct="0">
              <a:lnSpc>
                <a:spcPct val="65000"/>
              </a:lnSpc>
              <a:spcBef>
                <a:spcPct val="65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END;</a:t>
            </a:r>
          </a:p>
          <a:p>
            <a:pPr eaLnBrk="0" hangingPunct="0">
              <a:lnSpc>
                <a:spcPct val="65000"/>
              </a:lnSpc>
              <a:spcBef>
                <a:spcPct val="40000"/>
              </a:spcBef>
              <a:defRPr/>
            </a:pPr>
            <a:r>
              <a:rPr lang="en-US" sz="1600" dirty="0">
                <a:solidFill>
                  <a:srgbClr val="000000"/>
                </a:solidFill>
                <a:latin typeface="Courier New" pitchFamily="49" charset="0"/>
              </a:rPr>
              <a:t>/</a:t>
            </a:r>
          </a:p>
        </p:txBody>
      </p:sp>
      <p:sp>
        <p:nvSpPr>
          <p:cNvPr id="28676" name="Rectangle 6"/>
          <p:cNvSpPr>
            <a:spLocks noChangeArrowheads="1"/>
          </p:cNvSpPr>
          <p:nvPr/>
        </p:nvSpPr>
        <p:spPr bwMode="gray">
          <a:xfrm>
            <a:off x="4371975" y="3795714"/>
            <a:ext cx="1219200" cy="3397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8677" name="Rectangle 7"/>
          <p:cNvSpPr>
            <a:spLocks noChangeArrowheads="1"/>
          </p:cNvSpPr>
          <p:nvPr/>
        </p:nvSpPr>
        <p:spPr bwMode="gray">
          <a:xfrm>
            <a:off x="4724401" y="4186238"/>
            <a:ext cx="1196975" cy="2349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173</a:t>
            </a:fld>
            <a:endParaRPr lang="en-US">
              <a:solidFill>
                <a:srgbClr val="464653"/>
              </a:solidFill>
            </a:endParaRPr>
          </a:p>
        </p:txBody>
      </p:sp>
    </p:spTree>
    <p:extLst>
      <p:ext uri="{BB962C8B-B14F-4D97-AF65-F5344CB8AC3E}">
        <p14:creationId xmlns:p14="http://schemas.microsoft.com/office/powerpoint/2010/main" val="332617733"/>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Trapping User-Defined Exceptions</a:t>
            </a:r>
          </a:p>
        </p:txBody>
      </p:sp>
      <p:grpSp>
        <p:nvGrpSpPr>
          <p:cNvPr id="29699" name="Group 20"/>
          <p:cNvGrpSpPr>
            <a:grpSpLocks/>
          </p:cNvGrpSpPr>
          <p:nvPr/>
        </p:nvGrpSpPr>
        <p:grpSpPr bwMode="auto">
          <a:xfrm>
            <a:off x="2455864" y="1905001"/>
            <a:ext cx="7272337" cy="2963863"/>
            <a:chOff x="555" y="1200"/>
            <a:chExt cx="4581" cy="1867"/>
          </a:xfrm>
        </p:grpSpPr>
        <p:sp>
          <p:nvSpPr>
            <p:cNvPr id="29702" name="Rectangle 3"/>
            <p:cNvSpPr>
              <a:spLocks noChangeArrowheads="1"/>
            </p:cNvSpPr>
            <p:nvPr/>
          </p:nvSpPr>
          <p:spPr bwMode="auto">
            <a:xfrm>
              <a:off x="555" y="1362"/>
              <a:ext cx="115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677" name="Rectangle 4"/>
            <p:cNvSpPr>
              <a:spLocks noChangeArrowheads="1"/>
            </p:cNvSpPr>
            <p:nvPr/>
          </p:nvSpPr>
          <p:spPr bwMode="blackWhite">
            <a:xfrm>
              <a:off x="624" y="1200"/>
              <a:ext cx="1200"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04" name="Rectangle 5"/>
            <p:cNvSpPr>
              <a:spLocks noChangeArrowheads="1"/>
            </p:cNvSpPr>
            <p:nvPr/>
          </p:nvSpPr>
          <p:spPr bwMode="auto">
            <a:xfrm>
              <a:off x="824" y="1728"/>
              <a:ext cx="84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Declarative</a:t>
              </a:r>
            </a:p>
            <a:p>
              <a:pPr algn="ctr" eaLnBrk="0" hangingPunct="0"/>
              <a:r>
                <a:rPr lang="en-US">
                  <a:solidFill>
                    <a:prstClr val="black"/>
                  </a:solidFill>
                </a:rPr>
                <a:t>section</a:t>
              </a:r>
            </a:p>
          </p:txBody>
        </p:sp>
        <p:sp>
          <p:nvSpPr>
            <p:cNvPr id="29705" name="Rectangle 6"/>
            <p:cNvSpPr>
              <a:spLocks noChangeArrowheads="1"/>
            </p:cNvSpPr>
            <p:nvPr/>
          </p:nvSpPr>
          <p:spPr bwMode="auto">
            <a:xfrm>
              <a:off x="624" y="2203"/>
              <a:ext cx="110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tabLst>
                  <a:tab pos="401638" algn="l"/>
                </a:tabLst>
              </a:pPr>
              <a:r>
                <a:rPr lang="en-US">
                  <a:solidFill>
                    <a:prstClr val="black"/>
                  </a:solidFill>
                </a:rPr>
                <a:t>Name the</a:t>
              </a:r>
              <a:br>
                <a:rPr lang="en-US">
                  <a:solidFill>
                    <a:prstClr val="black"/>
                  </a:solidFill>
                </a:rPr>
              </a:br>
              <a:r>
                <a:rPr lang="en-US">
                  <a:solidFill>
                    <a:prstClr val="black"/>
                  </a:solidFill>
                </a:rPr>
                <a:t>exception.</a:t>
              </a:r>
            </a:p>
          </p:txBody>
        </p:sp>
        <p:sp>
          <p:nvSpPr>
            <p:cNvPr id="28680" name="Rectangle 7"/>
            <p:cNvSpPr>
              <a:spLocks noChangeArrowheads="1"/>
            </p:cNvSpPr>
            <p:nvPr/>
          </p:nvSpPr>
          <p:spPr bwMode="blackWhite">
            <a:xfrm>
              <a:off x="1968" y="1200"/>
              <a:ext cx="1200"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07" name="Rectangle 8"/>
            <p:cNvSpPr>
              <a:spLocks noChangeArrowheads="1"/>
            </p:cNvSpPr>
            <p:nvPr/>
          </p:nvSpPr>
          <p:spPr bwMode="auto">
            <a:xfrm>
              <a:off x="2160" y="1728"/>
              <a:ext cx="81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Executable</a:t>
              </a:r>
            </a:p>
            <a:p>
              <a:pPr algn="ctr" eaLnBrk="0" hangingPunct="0"/>
              <a:r>
                <a:rPr lang="en-US">
                  <a:solidFill>
                    <a:prstClr val="black"/>
                  </a:solidFill>
                </a:rPr>
                <a:t>section</a:t>
              </a:r>
            </a:p>
          </p:txBody>
        </p:sp>
        <p:sp>
          <p:nvSpPr>
            <p:cNvPr id="29708" name="Rectangle 9"/>
            <p:cNvSpPr>
              <a:spLocks noChangeArrowheads="1"/>
            </p:cNvSpPr>
            <p:nvPr/>
          </p:nvSpPr>
          <p:spPr bwMode="auto">
            <a:xfrm>
              <a:off x="1920" y="2203"/>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Explicitly raise the exception by using the </a:t>
              </a:r>
              <a:r>
                <a:rPr lang="en-US">
                  <a:solidFill>
                    <a:prstClr val="black"/>
                  </a:solidFill>
                  <a:latin typeface="Courier New" pitchFamily="49" charset="0"/>
                </a:rPr>
                <a:t>RAISE</a:t>
              </a:r>
              <a:r>
                <a:rPr lang="en-US">
                  <a:solidFill>
                    <a:prstClr val="black"/>
                  </a:solidFill>
                </a:rPr>
                <a:t> statement.</a:t>
              </a:r>
            </a:p>
          </p:txBody>
        </p:sp>
        <p:sp>
          <p:nvSpPr>
            <p:cNvPr id="29709" name="Line 10"/>
            <p:cNvSpPr>
              <a:spLocks noChangeShapeType="1"/>
            </p:cNvSpPr>
            <p:nvPr/>
          </p:nvSpPr>
          <p:spPr bwMode="auto">
            <a:xfrm>
              <a:off x="1632" y="1506"/>
              <a:ext cx="52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4" name="Rectangle 11"/>
            <p:cNvSpPr>
              <a:spLocks noChangeArrowheads="1"/>
            </p:cNvSpPr>
            <p:nvPr/>
          </p:nvSpPr>
          <p:spPr bwMode="blackWhite">
            <a:xfrm>
              <a:off x="3332" y="1200"/>
              <a:ext cx="1804"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11" name="Rectangle 12"/>
            <p:cNvSpPr>
              <a:spLocks noChangeArrowheads="1"/>
            </p:cNvSpPr>
            <p:nvPr/>
          </p:nvSpPr>
          <p:spPr bwMode="auto">
            <a:xfrm>
              <a:off x="3521" y="1728"/>
              <a:ext cx="138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Exception-handling</a:t>
              </a:r>
            </a:p>
            <a:p>
              <a:pPr algn="ctr" eaLnBrk="0" hangingPunct="0"/>
              <a:r>
                <a:rPr lang="en-US">
                  <a:solidFill>
                    <a:prstClr val="black"/>
                  </a:solidFill>
                </a:rPr>
                <a:t>section</a:t>
              </a:r>
            </a:p>
          </p:txBody>
        </p:sp>
        <p:sp>
          <p:nvSpPr>
            <p:cNvPr id="29712" name="Rectangle 13"/>
            <p:cNvSpPr>
              <a:spLocks noChangeArrowheads="1"/>
            </p:cNvSpPr>
            <p:nvPr/>
          </p:nvSpPr>
          <p:spPr bwMode="auto">
            <a:xfrm>
              <a:off x="3390" y="2203"/>
              <a:ext cx="164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Handle the raised exception.</a:t>
              </a:r>
            </a:p>
          </p:txBody>
        </p:sp>
        <p:sp>
          <p:nvSpPr>
            <p:cNvPr id="29713" name="Line 14"/>
            <p:cNvSpPr>
              <a:spLocks noChangeShapeType="1"/>
            </p:cNvSpPr>
            <p:nvPr/>
          </p:nvSpPr>
          <p:spPr bwMode="auto">
            <a:xfrm>
              <a:off x="3168" y="1488"/>
              <a:ext cx="62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8" name="Rectangle 15"/>
            <p:cNvSpPr>
              <a:spLocks noChangeArrowheads="1"/>
            </p:cNvSpPr>
            <p:nvPr/>
          </p:nvSpPr>
          <p:spPr bwMode="gray">
            <a:xfrm>
              <a:off x="2160" y="1392"/>
              <a:ext cx="816" cy="23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2075" tIns="46038" rIns="92075" bIns="46038">
              <a:spAutoFit/>
            </a:bodyPr>
            <a:lstStyle/>
            <a:p>
              <a:pPr eaLnBrk="0" hangingPunct="0">
                <a:defRPr/>
              </a:pPr>
              <a:r>
                <a:rPr lang="en-US">
                  <a:solidFill>
                    <a:prstClr val="white"/>
                  </a:solidFill>
                </a:rPr>
                <a:t>  </a:t>
              </a:r>
            </a:p>
          </p:txBody>
        </p:sp>
        <p:sp>
          <p:nvSpPr>
            <p:cNvPr id="28689" name="Rectangle 16"/>
            <p:cNvSpPr>
              <a:spLocks noChangeArrowheads="1"/>
            </p:cNvSpPr>
            <p:nvPr/>
          </p:nvSpPr>
          <p:spPr bwMode="auto">
            <a:xfrm>
              <a:off x="2318" y="1392"/>
              <a:ext cx="460"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eaLnBrk="0" hangingPunct="0">
                <a:defRPr/>
              </a:pPr>
              <a:r>
                <a:rPr lang="en-US" dirty="0">
                  <a:solidFill>
                    <a:prstClr val="white"/>
                  </a:solidFill>
                </a:rPr>
                <a:t>Raise</a:t>
              </a:r>
            </a:p>
          </p:txBody>
        </p:sp>
        <p:sp>
          <p:nvSpPr>
            <p:cNvPr id="29716" name="Rectangle 17"/>
            <p:cNvSpPr>
              <a:spLocks noChangeArrowheads="1"/>
            </p:cNvSpPr>
            <p:nvPr/>
          </p:nvSpPr>
          <p:spPr bwMode="gray">
            <a:xfrm>
              <a:off x="3801" y="1392"/>
              <a:ext cx="816" cy="233"/>
            </a:xfrm>
            <a:prstGeom prst="rect">
              <a:avLst/>
            </a:prstGeom>
            <a:solidFill>
              <a:srgbClr val="FFCCFF"/>
            </a:solidFill>
            <a:ln w="28575">
              <a:solidFill>
                <a:schemeClr val="tx1"/>
              </a:solidFill>
              <a:miter lim="800000"/>
              <a:headEnd/>
              <a:tailEnd/>
            </a:ln>
          </p:spPr>
          <p:txBody>
            <a:bodyPr lIns="92075" tIns="46038" rIns="92075" bIns="46038">
              <a:spAutoFit/>
            </a:bodyPr>
            <a:lstStyle/>
            <a:p>
              <a:pPr eaLnBrk="0" hangingPunct="0"/>
              <a:r>
                <a:rPr lang="en-US">
                  <a:solidFill>
                    <a:prstClr val="black"/>
                  </a:solidFill>
                </a:rPr>
                <a:t>  </a:t>
              </a:r>
            </a:p>
          </p:txBody>
        </p:sp>
        <p:sp>
          <p:nvSpPr>
            <p:cNvPr id="28691" name="Rectangle 18"/>
            <p:cNvSpPr>
              <a:spLocks noChangeArrowheads="1"/>
            </p:cNvSpPr>
            <p:nvPr/>
          </p:nvSpPr>
          <p:spPr bwMode="auto">
            <a:xfrm>
              <a:off x="3808" y="1392"/>
              <a:ext cx="748"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eaLnBrk="0" hangingPunct="0">
                <a:defRPr/>
              </a:pPr>
              <a:r>
                <a:rPr lang="en-US" dirty="0">
                  <a:solidFill>
                    <a:prstClr val="white"/>
                  </a:solidFill>
                </a:rPr>
                <a:t>Reference</a:t>
              </a:r>
            </a:p>
          </p:txBody>
        </p:sp>
        <p:sp>
          <p:nvSpPr>
            <p:cNvPr id="28692" name="Rectangle 19"/>
            <p:cNvSpPr>
              <a:spLocks noChangeArrowheads="1"/>
            </p:cNvSpPr>
            <p:nvPr/>
          </p:nvSpPr>
          <p:spPr bwMode="gray">
            <a:xfrm>
              <a:off x="840" y="1392"/>
              <a:ext cx="816" cy="23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2075" tIns="46038" rIns="92075" bIns="46038">
              <a:spAutoFit/>
            </a:bodyPr>
            <a:lstStyle/>
            <a:p>
              <a:pPr eaLnBrk="0" hangingPunct="0">
                <a:defRPr/>
              </a:pPr>
              <a:r>
                <a:rPr lang="en-US" dirty="0">
                  <a:solidFill>
                    <a:prstClr val="white"/>
                  </a:solidFill>
                </a:rPr>
                <a:t>  Declare</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174</a:t>
            </a:fld>
            <a:endParaRPr lang="en-US">
              <a:solidFill>
                <a:srgbClr val="464653"/>
              </a:solidFill>
            </a:endParaRPr>
          </a:p>
        </p:txBody>
      </p:sp>
    </p:spTree>
    <p:extLst>
      <p:ext uri="{BB962C8B-B14F-4D97-AF65-F5344CB8AC3E}">
        <p14:creationId xmlns:p14="http://schemas.microsoft.com/office/powerpoint/2010/main" val="1924175917"/>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365126"/>
            <a:ext cx="10515600" cy="711200"/>
          </a:xfrm>
        </p:spPr>
        <p:txBody>
          <a:bodyPr/>
          <a:lstStyle/>
          <a:p>
            <a:pPr eaLnBrk="1" hangingPunct="1"/>
            <a:r>
              <a:rPr lang="en-US"/>
              <a:t>Trapping User-Defined Exceptions</a:t>
            </a:r>
          </a:p>
        </p:txBody>
      </p:sp>
      <p:sp>
        <p:nvSpPr>
          <p:cNvPr id="29699" name="Rectangle 3"/>
          <p:cNvSpPr>
            <a:spLocks noChangeArrowheads="1"/>
          </p:cNvSpPr>
          <p:nvPr/>
        </p:nvSpPr>
        <p:spPr bwMode="blackGray">
          <a:xfrm>
            <a:off x="2133600" y="1035050"/>
            <a:ext cx="7924800" cy="47879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75000"/>
              </a:lnSpc>
              <a:spcBef>
                <a:spcPct val="40000"/>
              </a:spcBef>
              <a:defRPr/>
            </a:pPr>
            <a:r>
              <a:rPr lang="en-US" sz="1600" dirty="0">
                <a:solidFill>
                  <a:srgbClr val="000000"/>
                </a:solidFill>
                <a:latin typeface="Courier New" pitchFamily="49" charset="0"/>
              </a:rPr>
              <a:t>DECLARE </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 NUMBER := 500;</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v_name</a:t>
            </a:r>
            <a:r>
              <a:rPr lang="en-US" sz="1600" dirty="0">
                <a:solidFill>
                  <a:srgbClr val="000000"/>
                </a:solidFill>
                <a:latin typeface="Courier New" pitchFamily="49" charset="0"/>
              </a:rPr>
              <a:t> VARCHAR2(20) := 'Testing';</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 EXCEPTION;</a:t>
            </a:r>
          </a:p>
          <a:p>
            <a:pPr eaLnBrk="0" hangingPunct="0">
              <a:lnSpc>
                <a:spcPct val="75000"/>
              </a:lnSpc>
              <a:spcBef>
                <a:spcPct val="40000"/>
              </a:spcBef>
              <a:defRPr/>
            </a:pPr>
            <a:r>
              <a:rPr lang="en-US" sz="1600" dirty="0">
                <a:solidFill>
                  <a:srgbClr val="000000"/>
                </a:solidFill>
                <a:latin typeface="Courier New" pitchFamily="49" charset="0"/>
              </a:rPr>
              <a:t>BEGIN</a:t>
            </a:r>
          </a:p>
          <a:p>
            <a:pPr eaLnBrk="0" hangingPunct="0">
              <a:lnSpc>
                <a:spcPct val="75000"/>
              </a:lnSpc>
              <a:spcBef>
                <a:spcPct val="40000"/>
              </a:spcBef>
              <a:defRPr/>
            </a:pPr>
            <a:r>
              <a:rPr lang="en-US" sz="1600" dirty="0">
                <a:solidFill>
                  <a:srgbClr val="000000"/>
                </a:solidFill>
                <a:latin typeface="Courier New" pitchFamily="49" charset="0"/>
              </a:rPr>
              <a:t>  UPDATE departments</a:t>
            </a:r>
          </a:p>
          <a:p>
            <a:pPr eaLnBrk="0" hangingPunct="0">
              <a:lnSpc>
                <a:spcPct val="75000"/>
              </a:lnSpc>
              <a:spcBef>
                <a:spcPct val="40000"/>
              </a:spcBef>
              <a:defRPr/>
            </a:pPr>
            <a:r>
              <a:rPr lang="en-US" sz="1600" dirty="0">
                <a:solidFill>
                  <a:srgbClr val="000000"/>
                </a:solidFill>
                <a:latin typeface="Courier New" pitchFamily="49" charset="0"/>
              </a:rPr>
              <a:t>  SET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 </a:t>
            </a:r>
            <a:r>
              <a:rPr lang="en-US" sz="1600" dirty="0" err="1">
                <a:solidFill>
                  <a:srgbClr val="000000"/>
                </a:solidFill>
                <a:latin typeface="Courier New" pitchFamily="49" charset="0"/>
              </a:rPr>
              <a:t>v_name</a:t>
            </a:r>
            <a:endParaRPr lang="en-US" sz="1600" dirty="0">
              <a:solidFill>
                <a:srgbClr val="000000"/>
              </a:solidFill>
              <a:latin typeface="Courier New" pitchFamily="49" charset="0"/>
            </a:endParaRPr>
          </a:p>
          <a:p>
            <a:pPr eaLnBrk="0" hangingPunct="0">
              <a:lnSpc>
                <a:spcPct val="7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a:t>
            </a:r>
          </a:p>
          <a:p>
            <a:pPr eaLnBrk="0" hangingPunct="0">
              <a:lnSpc>
                <a:spcPct val="75000"/>
              </a:lnSpc>
              <a:spcBef>
                <a:spcPct val="40000"/>
              </a:spcBef>
              <a:defRPr/>
            </a:pPr>
            <a:r>
              <a:rPr lang="en-US" sz="1600" dirty="0">
                <a:solidFill>
                  <a:srgbClr val="000000"/>
                </a:solidFill>
                <a:latin typeface="Courier New" pitchFamily="49" charset="0"/>
              </a:rPr>
              <a:t>  IF SQL%NOTFOUND THEN</a:t>
            </a:r>
          </a:p>
          <a:p>
            <a:pPr eaLnBrk="0" hangingPunct="0">
              <a:lnSpc>
                <a:spcPct val="75000"/>
              </a:lnSpc>
              <a:spcBef>
                <a:spcPct val="40000"/>
              </a:spcBef>
              <a:defRPr/>
            </a:pPr>
            <a:r>
              <a:rPr lang="en-US" sz="1600" dirty="0">
                <a:solidFill>
                  <a:srgbClr val="000000"/>
                </a:solidFill>
                <a:latin typeface="Courier New" pitchFamily="49" charset="0"/>
              </a:rPr>
              <a:t>    RAISE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a:t>
            </a:r>
          </a:p>
          <a:p>
            <a:pPr eaLnBrk="0" hangingPunct="0">
              <a:lnSpc>
                <a:spcPct val="75000"/>
              </a:lnSpc>
              <a:spcBef>
                <a:spcPct val="40000"/>
              </a:spcBef>
              <a:defRPr/>
            </a:pPr>
            <a:r>
              <a:rPr lang="en-US" sz="1600" dirty="0">
                <a:solidFill>
                  <a:srgbClr val="000000"/>
                </a:solidFill>
                <a:latin typeface="Courier New" pitchFamily="49" charset="0"/>
              </a:rPr>
              <a:t>  END IF;</a:t>
            </a:r>
          </a:p>
          <a:p>
            <a:pPr eaLnBrk="0" hangingPunct="0">
              <a:lnSpc>
                <a:spcPct val="75000"/>
              </a:lnSpc>
              <a:spcBef>
                <a:spcPct val="40000"/>
              </a:spcBef>
              <a:defRPr/>
            </a:pPr>
            <a:r>
              <a:rPr lang="en-US" sz="1600" dirty="0">
                <a:solidFill>
                  <a:srgbClr val="000000"/>
                </a:solidFill>
                <a:latin typeface="Courier New" pitchFamily="49" charset="0"/>
              </a:rPr>
              <a:t>  COMMIT;</a:t>
            </a:r>
          </a:p>
          <a:p>
            <a:pPr eaLnBrk="0" hangingPunct="0">
              <a:lnSpc>
                <a:spcPct val="75000"/>
              </a:lnSpc>
              <a:spcBef>
                <a:spcPct val="40000"/>
              </a:spcBef>
              <a:defRPr/>
            </a:pPr>
            <a:r>
              <a:rPr lang="en-US" sz="1600" dirty="0">
                <a:solidFill>
                  <a:srgbClr val="000000"/>
                </a:solidFill>
                <a:latin typeface="Courier New" pitchFamily="49" charset="0"/>
              </a:rPr>
              <a:t>EXCEPTION</a:t>
            </a:r>
          </a:p>
          <a:p>
            <a:pPr eaLnBrk="0" hangingPunct="0">
              <a:lnSpc>
                <a:spcPct val="75000"/>
              </a:lnSpc>
              <a:spcBef>
                <a:spcPct val="40000"/>
              </a:spcBef>
              <a:defRPr/>
            </a:pPr>
            <a:r>
              <a:rPr lang="en-US" sz="1600" dirty="0">
                <a:solidFill>
                  <a:srgbClr val="000000"/>
                </a:solidFill>
                <a:latin typeface="Courier New" pitchFamily="49" charset="0"/>
              </a:rPr>
              <a:t>WHEN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 THEN</a:t>
            </a:r>
          </a:p>
          <a:p>
            <a:pPr eaLnBrk="0" hangingPunct="0">
              <a:lnSpc>
                <a:spcPct val="75000"/>
              </a:lnSpc>
              <a:spcBef>
                <a:spcPct val="40000"/>
              </a:spcBef>
              <a:defRPr/>
            </a:pPr>
            <a:r>
              <a:rPr lang="en-US" sz="1600" dirty="0">
                <a:solidFill>
                  <a:srgbClr val="000000"/>
                </a:solidFill>
                <a:latin typeface="Courier New" pitchFamily="49" charset="0"/>
              </a:rPr>
              <a:t>  DBMS_OUTPUT.PUT_LINE('No such department id.');</a:t>
            </a:r>
          </a:p>
          <a:p>
            <a:pPr eaLnBrk="0" hangingPunct="0">
              <a:lnSpc>
                <a:spcPct val="75000"/>
              </a:lnSpc>
              <a:spcBef>
                <a:spcPct val="40000"/>
              </a:spcBef>
              <a:defRPr/>
            </a:pPr>
            <a:r>
              <a:rPr lang="en-US" sz="1600" dirty="0">
                <a:solidFill>
                  <a:srgbClr val="000000"/>
                </a:solidFill>
                <a:latin typeface="Courier New" pitchFamily="49" charset="0"/>
              </a:rPr>
              <a:t>END;</a:t>
            </a:r>
          </a:p>
          <a:p>
            <a:pPr eaLnBrk="0" hangingPunct="0">
              <a:lnSpc>
                <a:spcPct val="60000"/>
              </a:lnSpc>
              <a:spcBef>
                <a:spcPct val="40000"/>
              </a:spcBef>
              <a:defRPr/>
            </a:pPr>
            <a:r>
              <a:rPr lang="en-US" sz="1600" dirty="0">
                <a:solidFill>
                  <a:srgbClr val="000000"/>
                </a:solidFill>
                <a:latin typeface="Courier New" pitchFamily="49" charset="0"/>
              </a:rPr>
              <a:t>/</a:t>
            </a:r>
          </a:p>
        </p:txBody>
      </p:sp>
      <p:sp>
        <p:nvSpPr>
          <p:cNvPr id="30724" name="Rectangle 4"/>
          <p:cNvSpPr>
            <a:spLocks noChangeArrowheads="1"/>
          </p:cNvSpPr>
          <p:nvPr/>
        </p:nvSpPr>
        <p:spPr bwMode="gray">
          <a:xfrm>
            <a:off x="2667001" y="3498850"/>
            <a:ext cx="4117975" cy="2730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5" name="Rectangle 5"/>
          <p:cNvSpPr>
            <a:spLocks noChangeArrowheads="1"/>
          </p:cNvSpPr>
          <p:nvPr/>
        </p:nvSpPr>
        <p:spPr bwMode="gray">
          <a:xfrm>
            <a:off x="2819400" y="4610100"/>
            <a:ext cx="32766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6" name="Rectangle 10"/>
          <p:cNvSpPr>
            <a:spLocks noChangeArrowheads="1"/>
          </p:cNvSpPr>
          <p:nvPr/>
        </p:nvSpPr>
        <p:spPr bwMode="gray">
          <a:xfrm>
            <a:off x="2438400" y="1836738"/>
            <a:ext cx="4592638" cy="258762"/>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7" name="Line 11"/>
          <p:cNvSpPr>
            <a:spLocks noChangeShapeType="1"/>
          </p:cNvSpPr>
          <p:nvPr/>
        </p:nvSpPr>
        <p:spPr bwMode="gray">
          <a:xfrm flipH="1">
            <a:off x="7045325" y="1984375"/>
            <a:ext cx="32543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8" name="Line 12"/>
          <p:cNvSpPr>
            <a:spLocks noChangeShapeType="1"/>
          </p:cNvSpPr>
          <p:nvPr/>
        </p:nvSpPr>
        <p:spPr bwMode="auto">
          <a:xfrm flipH="1">
            <a:off x="6756400" y="3644900"/>
            <a:ext cx="6858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9" name="Freeform 13"/>
          <p:cNvSpPr>
            <a:spLocks/>
          </p:cNvSpPr>
          <p:nvPr/>
        </p:nvSpPr>
        <p:spPr bwMode="auto">
          <a:xfrm>
            <a:off x="4927600" y="4327525"/>
            <a:ext cx="2362200" cy="304800"/>
          </a:xfrm>
          <a:custGeom>
            <a:avLst/>
            <a:gdLst>
              <a:gd name="T0" fmla="*/ 2147483647 w 1488"/>
              <a:gd name="T1" fmla="*/ 0 h 192"/>
              <a:gd name="T2" fmla="*/ 0 w 1488"/>
              <a:gd name="T3" fmla="*/ 0 h 192"/>
              <a:gd name="T4" fmla="*/ 0 w 1488"/>
              <a:gd name="T5" fmla="*/ 2147483647 h 192"/>
              <a:gd name="T6" fmla="*/ 0 60000 65536"/>
              <a:gd name="T7" fmla="*/ 0 60000 65536"/>
              <a:gd name="T8" fmla="*/ 0 60000 65536"/>
              <a:gd name="T9" fmla="*/ 0 w 1488"/>
              <a:gd name="T10" fmla="*/ 0 h 192"/>
              <a:gd name="T11" fmla="*/ 1488 w 1488"/>
              <a:gd name="T12" fmla="*/ 192 h 192"/>
            </a:gdLst>
            <a:ahLst/>
            <a:cxnLst>
              <a:cxn ang="T6">
                <a:pos x="T0" y="T1"/>
              </a:cxn>
              <a:cxn ang="T7">
                <a:pos x="T2" y="T3"/>
              </a:cxn>
              <a:cxn ang="T8">
                <a:pos x="T4" y="T5"/>
              </a:cxn>
            </a:cxnLst>
            <a:rect l="T9" t="T10" r="T11" b="T12"/>
            <a:pathLst>
              <a:path w="1488" h="192">
                <a:moveTo>
                  <a:pt x="1488" y="0"/>
                </a:moveTo>
                <a:lnTo>
                  <a:pt x="0" y="0"/>
                </a:lnTo>
                <a:lnTo>
                  <a:pt x="0" y="192"/>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6" name="Oval 24"/>
          <p:cNvSpPr>
            <a:spLocks noChangeArrowheads="1"/>
          </p:cNvSpPr>
          <p:nvPr/>
        </p:nvSpPr>
        <p:spPr bwMode="blackWhite">
          <a:xfrm>
            <a:off x="7467600" y="17954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9707" name="Oval 24"/>
          <p:cNvSpPr>
            <a:spLocks noChangeArrowheads="1"/>
          </p:cNvSpPr>
          <p:nvPr/>
        </p:nvSpPr>
        <p:spPr bwMode="blackWhite">
          <a:xfrm>
            <a:off x="7467600" y="34290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9708" name="Oval 24"/>
          <p:cNvSpPr>
            <a:spLocks noChangeArrowheads="1"/>
          </p:cNvSpPr>
          <p:nvPr/>
        </p:nvSpPr>
        <p:spPr bwMode="blackWhite">
          <a:xfrm>
            <a:off x="7315200" y="4114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0733" name="Freeform 20"/>
          <p:cNvSpPr>
            <a:spLocks/>
          </p:cNvSpPr>
          <p:nvPr/>
        </p:nvSpPr>
        <p:spPr bwMode="auto">
          <a:xfrm>
            <a:off x="6248400" y="5791200"/>
            <a:ext cx="533400" cy="304800"/>
          </a:xfrm>
          <a:custGeom>
            <a:avLst/>
            <a:gdLst>
              <a:gd name="T0" fmla="*/ 0 w 336"/>
              <a:gd name="T1" fmla="*/ 0 h 288"/>
              <a:gd name="T2" fmla="*/ 0 w 336"/>
              <a:gd name="T3" fmla="*/ 2147483647 h 288"/>
              <a:gd name="T4" fmla="*/ 2147483647 w 336"/>
              <a:gd name="T5" fmla="*/ 2147483647 h 288"/>
              <a:gd name="T6" fmla="*/ 0 60000 65536"/>
              <a:gd name="T7" fmla="*/ 0 60000 65536"/>
              <a:gd name="T8" fmla="*/ 0 60000 65536"/>
              <a:gd name="T9" fmla="*/ 0 w 336"/>
              <a:gd name="T10" fmla="*/ 0 h 288"/>
              <a:gd name="T11" fmla="*/ 336 w 336"/>
              <a:gd name="T12" fmla="*/ 288 h 288"/>
            </a:gdLst>
            <a:ahLst/>
            <a:cxnLst>
              <a:cxn ang="T6">
                <a:pos x="T0" y="T1"/>
              </a:cxn>
              <a:cxn ang="T7">
                <a:pos x="T2" y="T3"/>
              </a:cxn>
              <a:cxn ang="T8">
                <a:pos x="T4" y="T5"/>
              </a:cxn>
            </a:cxnLst>
            <a:rect l="T9" t="T10" r="T11" b="T12"/>
            <a:pathLst>
              <a:path w="336" h="288">
                <a:moveTo>
                  <a:pt x="0" y="0"/>
                </a:moveTo>
                <a:lnTo>
                  <a:pt x="0" y="288"/>
                </a:lnTo>
                <a:lnTo>
                  <a:pt x="336" y="28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3073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5219700"/>
            <a:ext cx="22860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175</a:t>
            </a:fld>
            <a:endParaRPr lang="en-US">
              <a:solidFill>
                <a:srgbClr val="464653"/>
              </a:solidFill>
            </a:endParaRPr>
          </a:p>
        </p:txBody>
      </p:sp>
    </p:spTree>
    <p:extLst>
      <p:ext uri="{BB962C8B-B14F-4D97-AF65-F5344CB8AC3E}">
        <p14:creationId xmlns:p14="http://schemas.microsoft.com/office/powerpoint/2010/main" val="258833265"/>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Propagating Exceptions in a Subblock</a:t>
            </a:r>
          </a:p>
        </p:txBody>
      </p:sp>
      <p:sp>
        <p:nvSpPr>
          <p:cNvPr id="30723" name="Rectangle 3"/>
          <p:cNvSpPr>
            <a:spLocks noChangeArrowheads="1"/>
          </p:cNvSpPr>
          <p:nvPr/>
        </p:nvSpPr>
        <p:spPr bwMode="blackGray">
          <a:xfrm>
            <a:off x="4986338" y="1487488"/>
            <a:ext cx="4749800" cy="47609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0724" name="Rectangle 4"/>
          <p:cNvSpPr>
            <a:spLocks noChangeArrowheads="1"/>
          </p:cNvSpPr>
          <p:nvPr/>
        </p:nvSpPr>
        <p:spPr bwMode="auto">
          <a:xfrm>
            <a:off x="4999038" y="1509713"/>
            <a:ext cx="5022850" cy="3389262"/>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spcBef>
                <a:spcPct val="10000"/>
              </a:spcBef>
              <a:defRPr/>
            </a:pPr>
            <a:r>
              <a:rPr lang="en-US" sz="1400" dirty="0">
                <a:solidFill>
                  <a:prstClr val="black"/>
                </a:solidFill>
                <a:latin typeface="Courier New" pitchFamily="49" charset="0"/>
              </a:rPr>
              <a:t>DECLARE</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 . .</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	exception;</a:t>
            </a:r>
          </a:p>
          <a:p>
            <a:pPr eaLnBrk="0" hangingPunct="0">
              <a:spcBef>
                <a:spcPct val="10000"/>
              </a:spcBef>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exception;</a:t>
            </a:r>
          </a:p>
          <a:p>
            <a:pPr eaLnBrk="0" hangingPunct="0">
              <a:spcBef>
                <a:spcPct val="10000"/>
              </a:spcBef>
              <a:defRPr/>
            </a:pPr>
            <a:r>
              <a:rPr lang="en-US" sz="1400" dirty="0">
                <a:solidFill>
                  <a:prstClr val="black"/>
                </a:solidFill>
                <a:latin typeface="Courier New" pitchFamily="49" charset="0"/>
              </a:rPr>
              <a:t>  PRAGMA EXCEPTION_INIT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-2292);</a:t>
            </a:r>
          </a:p>
          <a:p>
            <a:pPr eaLnBrk="0" hangingPunct="0">
              <a:spcBef>
                <a:spcPct val="10000"/>
              </a:spcBef>
              <a:defRPr/>
            </a:pPr>
            <a:r>
              <a:rPr lang="en-US" sz="1400" dirty="0">
                <a:solidFill>
                  <a:prstClr val="black"/>
                </a:solidFill>
                <a:latin typeface="Courier New" pitchFamily="49" charset="0"/>
              </a:rPr>
              <a:t>BEGIN</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FOR </a:t>
            </a:r>
            <a:r>
              <a:rPr lang="en-US" sz="1400" dirty="0" err="1">
                <a:solidFill>
                  <a:prstClr val="black"/>
                </a:solidFill>
                <a:latin typeface="Courier New" pitchFamily="49" charset="0"/>
              </a:rPr>
              <a:t>c_record</a:t>
            </a:r>
            <a:r>
              <a:rPr lang="en-US" sz="1400" dirty="0">
                <a:solidFill>
                  <a:prstClr val="black"/>
                </a:solidFill>
                <a:latin typeface="Courier New" pitchFamily="49" charset="0"/>
              </a:rPr>
              <a:t> IN </a:t>
            </a:r>
            <a:r>
              <a:rPr lang="en-US" sz="1400" dirty="0" err="1">
                <a:solidFill>
                  <a:prstClr val="black"/>
                </a:solidFill>
                <a:latin typeface="Courier New" pitchFamily="49" charset="0"/>
              </a:rPr>
              <a:t>emp_cursor</a:t>
            </a:r>
            <a:r>
              <a:rPr lang="en-US" sz="1400" dirty="0">
                <a:solidFill>
                  <a:prstClr val="black"/>
                </a:solidFill>
                <a:latin typeface="Courier New" pitchFamily="49" charset="0"/>
              </a:rPr>
              <a:t> LOOP</a:t>
            </a:r>
          </a:p>
          <a:p>
            <a:pPr eaLnBrk="0" hangingPunct="0">
              <a:spcBef>
                <a:spcPct val="10000"/>
              </a:spcBef>
              <a:defRPr/>
            </a:pPr>
            <a:r>
              <a:rPr lang="en-US" sz="1400" dirty="0">
                <a:solidFill>
                  <a:prstClr val="black"/>
                </a:solidFill>
                <a:latin typeface="Courier New" pitchFamily="49" charset="0"/>
              </a:rPr>
              <a:t>    BEGIN</a:t>
            </a:r>
          </a:p>
          <a:p>
            <a:pPr eaLnBrk="0" hangingPunct="0">
              <a:spcBef>
                <a:spcPct val="10000"/>
              </a:spcBef>
              <a:defRPr/>
            </a:pPr>
            <a:r>
              <a:rPr lang="en-US" sz="1400" dirty="0">
                <a:solidFill>
                  <a:prstClr val="black"/>
                </a:solidFill>
                <a:latin typeface="Courier New" pitchFamily="49" charset="0"/>
              </a:rPr>
              <a:t>     SELECT ...</a:t>
            </a:r>
          </a:p>
          <a:p>
            <a:pPr eaLnBrk="0" hangingPunct="0">
              <a:spcBef>
                <a:spcPct val="10000"/>
              </a:spcBef>
              <a:defRPr/>
            </a:pPr>
            <a:r>
              <a:rPr lang="en-US" sz="1400" dirty="0">
                <a:solidFill>
                  <a:prstClr val="black"/>
                </a:solidFill>
                <a:latin typeface="Courier New" pitchFamily="49" charset="0"/>
              </a:rPr>
              <a:t>     UPDATE ...</a:t>
            </a:r>
          </a:p>
          <a:p>
            <a:pPr eaLnBrk="0" hangingPunct="0">
              <a:spcBef>
                <a:spcPct val="10000"/>
              </a:spcBef>
              <a:defRPr/>
            </a:pPr>
            <a:r>
              <a:rPr lang="en-US" sz="1400" dirty="0">
                <a:solidFill>
                  <a:prstClr val="black"/>
                </a:solidFill>
                <a:latin typeface="Courier New" pitchFamily="49" charset="0"/>
              </a:rPr>
              <a:t>     IF SQL%NOTFOUND THEN</a:t>
            </a:r>
          </a:p>
          <a:p>
            <a:pPr eaLnBrk="0" hangingPunct="0">
              <a:spcBef>
                <a:spcPct val="10000"/>
              </a:spcBef>
              <a:defRPr/>
            </a:pPr>
            <a:r>
              <a:rPr lang="en-US" sz="1400" dirty="0">
                <a:solidFill>
                  <a:prstClr val="black"/>
                </a:solidFill>
                <a:latin typeface="Courier New" pitchFamily="49" charset="0"/>
              </a:rPr>
              <a:t>       RAISE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a:t>
            </a:r>
          </a:p>
          <a:p>
            <a:pPr eaLnBrk="0" hangingPunct="0">
              <a:spcBef>
                <a:spcPct val="10000"/>
              </a:spcBef>
              <a:defRPr/>
            </a:pPr>
            <a:r>
              <a:rPr lang="en-US" sz="1400" dirty="0">
                <a:solidFill>
                  <a:prstClr val="black"/>
                </a:solidFill>
                <a:latin typeface="Courier New" pitchFamily="49" charset="0"/>
              </a:rPr>
              <a:t>     END IF;</a:t>
            </a:r>
          </a:p>
          <a:p>
            <a:pPr eaLnBrk="0" hangingPunct="0">
              <a:spcBef>
                <a:spcPct val="10000"/>
              </a:spcBef>
              <a:defRPr/>
            </a:pPr>
            <a:r>
              <a:rPr lang="en-US" sz="1400" dirty="0">
                <a:solidFill>
                  <a:prstClr val="black"/>
                </a:solidFill>
                <a:latin typeface="Courier New" pitchFamily="49" charset="0"/>
              </a:rPr>
              <a:t>    END;</a:t>
            </a:r>
          </a:p>
        </p:txBody>
      </p:sp>
      <p:sp>
        <p:nvSpPr>
          <p:cNvPr id="30725" name="Rectangle 5"/>
          <p:cNvSpPr>
            <a:spLocks noChangeArrowheads="1"/>
          </p:cNvSpPr>
          <p:nvPr/>
        </p:nvSpPr>
        <p:spPr bwMode="auto">
          <a:xfrm>
            <a:off x="5026026" y="4764089"/>
            <a:ext cx="3085781" cy="1493359"/>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spcBef>
                <a:spcPct val="10000"/>
              </a:spcBef>
              <a:defRPr/>
            </a:pPr>
            <a:r>
              <a:rPr lang="en-US" sz="1400" dirty="0">
                <a:solidFill>
                  <a:prstClr val="white"/>
                </a:solidFill>
                <a:latin typeface="Courier New" pitchFamily="49" charset="0"/>
              </a:rPr>
              <a:t>  </a:t>
            </a:r>
            <a:r>
              <a:rPr lang="en-US" sz="1400" dirty="0">
                <a:solidFill>
                  <a:prstClr val="black"/>
                </a:solidFill>
                <a:latin typeface="Courier New" pitchFamily="49" charset="0"/>
              </a:rPr>
              <a:t>END LOOP;</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EXCEPTION</a:t>
            </a:r>
          </a:p>
          <a:p>
            <a:pPr eaLnBrk="0" hangingPunct="0">
              <a:spcBef>
                <a:spcPct val="10000"/>
              </a:spcBef>
              <a:defRPr/>
            </a:pPr>
            <a:r>
              <a:rPr lang="en-US" sz="1400" dirty="0">
                <a:solidFill>
                  <a:prstClr val="black"/>
                </a:solidFill>
                <a:latin typeface="Courier New" pitchFamily="49" charset="0"/>
              </a:rPr>
              <a:t>  WHEN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THEN ...</a:t>
            </a:r>
          </a:p>
          <a:p>
            <a:pPr eaLnBrk="0" hangingPunct="0">
              <a:spcBef>
                <a:spcPct val="10000"/>
              </a:spcBef>
              <a:defRPr/>
            </a:pPr>
            <a:r>
              <a:rPr lang="en-US" sz="1400" dirty="0">
                <a:solidFill>
                  <a:prstClr val="black"/>
                </a:solidFill>
                <a:latin typeface="Courier New" pitchFamily="49" charset="0"/>
              </a:rPr>
              <a:t>  WHEN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 THEN ...</a:t>
            </a:r>
          </a:p>
          <a:p>
            <a:pPr eaLnBrk="0" hangingPunct="0">
              <a:spcBef>
                <a:spcPct val="10000"/>
              </a:spcBef>
              <a:defRPr/>
            </a:pPr>
            <a:r>
              <a:rPr lang="en-US" sz="1400" dirty="0">
                <a:solidFill>
                  <a:prstClr val="black"/>
                </a:solidFill>
                <a:latin typeface="Courier New" pitchFamily="49" charset="0"/>
              </a:rPr>
              <a:t>END;</a:t>
            </a:r>
          </a:p>
          <a:p>
            <a:pPr eaLnBrk="0" hangingPunct="0">
              <a:spcBef>
                <a:spcPct val="10000"/>
              </a:spcBef>
              <a:defRPr/>
            </a:pPr>
            <a:r>
              <a:rPr lang="en-US" sz="1400" dirty="0">
                <a:solidFill>
                  <a:prstClr val="black"/>
                </a:solidFill>
                <a:latin typeface="Courier New" pitchFamily="49" charset="0"/>
              </a:rPr>
              <a:t>/</a:t>
            </a:r>
          </a:p>
        </p:txBody>
      </p:sp>
      <p:sp>
        <p:nvSpPr>
          <p:cNvPr id="31750" name="Rectangle 6"/>
          <p:cNvSpPr>
            <a:spLocks noChangeArrowheads="1"/>
          </p:cNvSpPr>
          <p:nvPr/>
        </p:nvSpPr>
        <p:spPr bwMode="gray">
          <a:xfrm>
            <a:off x="5111751" y="3186114"/>
            <a:ext cx="3357563" cy="160178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1751" name="Rectangle 7"/>
          <p:cNvSpPr>
            <a:spLocks noChangeArrowheads="1"/>
          </p:cNvSpPr>
          <p:nvPr/>
        </p:nvSpPr>
        <p:spPr bwMode="auto">
          <a:xfrm>
            <a:off x="2362201" y="3255963"/>
            <a:ext cx="26654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0" hangingPunct="0">
              <a:spcBef>
                <a:spcPct val="30000"/>
              </a:spcBef>
              <a:tabLst>
                <a:tab pos="3195638" algn="l"/>
              </a:tabLst>
            </a:pPr>
            <a:r>
              <a:rPr lang="en-US">
                <a:solidFill>
                  <a:prstClr val="black"/>
                </a:solidFill>
              </a:rPr>
              <a:t>Subblocks can handle an exception or pass the exception to the enclosing block.</a:t>
            </a: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176</a:t>
            </a:fld>
            <a:endParaRPr lang="en-US">
              <a:solidFill>
                <a:srgbClr val="464653"/>
              </a:solidFill>
            </a:endParaRPr>
          </a:p>
        </p:txBody>
      </p:sp>
    </p:spTree>
    <p:extLst>
      <p:ext uri="{BB962C8B-B14F-4D97-AF65-F5344CB8AC3E}">
        <p14:creationId xmlns:p14="http://schemas.microsoft.com/office/powerpoint/2010/main" val="377901300"/>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27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2772" name="Rectangle 4"/>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2773"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You can use this procedure to issue user-defined error messages from stored subprograms.</a:t>
            </a:r>
          </a:p>
          <a:p>
            <a:pPr lvl="1" eaLnBrk="1" hangingPunct="1">
              <a:buFont typeface="Courier New" pitchFamily="49" charset="0"/>
              <a:buChar char="o"/>
            </a:pPr>
            <a:r>
              <a:rPr lang="en-US"/>
              <a:t>You can report errors to your application and avoid returning unhandled exceptions.</a:t>
            </a:r>
          </a:p>
        </p:txBody>
      </p:sp>
      <p:sp>
        <p:nvSpPr>
          <p:cNvPr id="31750" name="Rectangle 6"/>
          <p:cNvSpPr>
            <a:spLocks noChangeArrowheads="1"/>
          </p:cNvSpPr>
          <p:nvPr/>
        </p:nvSpPr>
        <p:spPr bwMode="blackGray">
          <a:xfrm>
            <a:off x="2133600" y="1981200"/>
            <a:ext cx="7924800" cy="5857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dirty="0" err="1">
                <a:solidFill>
                  <a:srgbClr val="000000"/>
                </a:solidFill>
                <a:latin typeface="Courier New" pitchFamily="49" charset="0"/>
              </a:rPr>
              <a:t>raise_application_error</a:t>
            </a:r>
            <a:r>
              <a:rPr lang="en-US" dirty="0">
                <a:solidFill>
                  <a:srgbClr val="000000"/>
                </a:solidFill>
                <a:latin typeface="Courier New" pitchFamily="49" charset="0"/>
              </a:rPr>
              <a:t> (</a:t>
            </a:r>
            <a:r>
              <a:rPr lang="en-US" i="1" dirty="0" err="1">
                <a:solidFill>
                  <a:srgbClr val="000000"/>
                </a:solidFill>
                <a:latin typeface="Courier New" pitchFamily="49" charset="0"/>
              </a:rPr>
              <a:t>error_number</a:t>
            </a:r>
            <a:r>
              <a:rPr lang="en-US" i="1" dirty="0">
                <a:solidFill>
                  <a:srgbClr val="000000"/>
                </a:solidFill>
                <a:latin typeface="Courier New" pitchFamily="49" charset="0"/>
              </a:rPr>
              <a:t>,</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		</a:t>
            </a:r>
            <a:r>
              <a:rPr lang="en-US" i="1" dirty="0">
                <a:solidFill>
                  <a:srgbClr val="000000"/>
                </a:solidFill>
                <a:latin typeface="Courier New" pitchFamily="49" charset="0"/>
              </a:rPr>
              <a:t>message</a:t>
            </a:r>
            <a:r>
              <a:rPr lang="en-US" dirty="0">
                <a:solidFill>
                  <a:srgbClr val="000000"/>
                </a:solidFill>
                <a:latin typeface="Courier New" pitchFamily="49" charset="0"/>
              </a:rPr>
              <a:t>[, {TRUE | FALSE}]);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177</a:t>
            </a:fld>
            <a:endParaRPr lang="en-US" dirty="0">
              <a:solidFill>
                <a:srgbClr val="464653"/>
              </a:solidFill>
            </a:endParaRPr>
          </a:p>
        </p:txBody>
      </p:sp>
    </p:spTree>
    <p:extLst>
      <p:ext uri="{BB962C8B-B14F-4D97-AF65-F5344CB8AC3E}">
        <p14:creationId xmlns:p14="http://schemas.microsoft.com/office/powerpoint/2010/main" val="297269953"/>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379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3796" name="Rectangle 4"/>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379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Is used in two different places:</a:t>
            </a:r>
          </a:p>
          <a:p>
            <a:pPr lvl="2" eaLnBrk="1" hangingPunct="1">
              <a:buFont typeface="Wingdings" pitchFamily="2" charset="2"/>
              <a:buChar char="Ø"/>
            </a:pPr>
            <a:r>
              <a:rPr lang="en-US"/>
              <a:t>Executable section</a:t>
            </a:r>
          </a:p>
          <a:p>
            <a:pPr lvl="2" eaLnBrk="1" hangingPunct="1">
              <a:buFont typeface="Wingdings" pitchFamily="2" charset="2"/>
              <a:buChar char="Ø"/>
            </a:pPr>
            <a:r>
              <a:rPr lang="en-US"/>
              <a:t>Exception section</a:t>
            </a:r>
          </a:p>
          <a:p>
            <a:pPr lvl="1" eaLnBrk="1" hangingPunct="1">
              <a:buFont typeface="Courier New" pitchFamily="49" charset="0"/>
              <a:buChar char="o"/>
            </a:pPr>
            <a:r>
              <a:rPr lang="en-US"/>
              <a:t>Returns error conditions to the user in a manner consistent with other Oracle Server errors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178</a:t>
            </a:fld>
            <a:endParaRPr lang="en-US" dirty="0">
              <a:solidFill>
                <a:srgbClr val="464653"/>
              </a:solidFill>
            </a:endParaRPr>
          </a:p>
        </p:txBody>
      </p:sp>
    </p:spTree>
    <p:extLst>
      <p:ext uri="{BB962C8B-B14F-4D97-AF65-F5344CB8AC3E}">
        <p14:creationId xmlns:p14="http://schemas.microsoft.com/office/powerpoint/2010/main" val="212693193"/>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481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Executable section:</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buNone/>
            </a:pPr>
            <a:r>
              <a:rPr lang="en-US">
                <a:latin typeface="Arial" pitchFamily="34" charset="0"/>
              </a:rPr>
              <a:t>Exception section:</a:t>
            </a:r>
          </a:p>
        </p:txBody>
      </p:sp>
      <p:sp>
        <p:nvSpPr>
          <p:cNvPr id="33796" name="Rectangle 4"/>
          <p:cNvSpPr>
            <a:spLocks noChangeArrowheads="1"/>
          </p:cNvSpPr>
          <p:nvPr/>
        </p:nvSpPr>
        <p:spPr bwMode="blackGray">
          <a:xfrm>
            <a:off x="2146300" y="2057400"/>
            <a:ext cx="7912100" cy="20208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55000"/>
              </a:lnSpc>
              <a:spcBef>
                <a:spcPct val="35000"/>
              </a:spcBef>
              <a:defRPr/>
            </a:pPr>
            <a:r>
              <a:rPr lang="en-US" sz="1600" dirty="0">
                <a:solidFill>
                  <a:srgbClr val="000000"/>
                </a:solidFill>
                <a:latin typeface="Courier New" pitchFamily="49" charset="0"/>
              </a:rPr>
              <a:t>BEGIN</a:t>
            </a:r>
          </a:p>
          <a:p>
            <a:pPr eaLnBrk="0" hangingPunct="0">
              <a:lnSpc>
                <a:spcPct val="55000"/>
              </a:lnSpc>
              <a:spcBef>
                <a:spcPct val="35000"/>
              </a:spcBef>
              <a:defRPr/>
            </a:pP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  DELETE FROM employees</a:t>
            </a:r>
          </a:p>
          <a:p>
            <a:pPr eaLnBrk="0" hangingPunct="0">
              <a:lnSpc>
                <a:spcPct val="55000"/>
              </a:lnSpc>
              <a:spcBef>
                <a:spcPct val="35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v_mgr</a:t>
            </a: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  IF SQL%NOTFOUND THEN</a:t>
            </a:r>
          </a:p>
          <a:p>
            <a:pPr eaLnBrk="0" hangingPunct="0">
              <a:lnSpc>
                <a:spcPct val="55000"/>
              </a:lnSpc>
              <a:spcBef>
                <a:spcPct val="35000"/>
              </a:spcBef>
              <a:defRPr/>
            </a:pPr>
            <a:r>
              <a:rPr lang="en-US" sz="1600" dirty="0">
                <a:solidFill>
                  <a:srgbClr val="000000"/>
                </a:solidFill>
                <a:latin typeface="Courier New" pitchFamily="49" charset="0"/>
              </a:rPr>
              <a:t>     RAISE_APPLICATION_ERROR(-20202,</a:t>
            </a:r>
          </a:p>
          <a:p>
            <a:pPr eaLnBrk="0" hangingPunct="0">
              <a:lnSpc>
                <a:spcPct val="55000"/>
              </a:lnSpc>
              <a:spcBef>
                <a:spcPct val="35000"/>
              </a:spcBef>
              <a:defRPr/>
            </a:pPr>
            <a:r>
              <a:rPr lang="en-US" sz="1600" dirty="0">
                <a:solidFill>
                  <a:srgbClr val="000000"/>
                </a:solidFill>
                <a:latin typeface="Courier New" pitchFamily="49" charset="0"/>
              </a:rPr>
              <a:t>       'This is not a valid manager');</a:t>
            </a:r>
          </a:p>
          <a:p>
            <a:pPr eaLnBrk="0" hangingPunct="0">
              <a:lnSpc>
                <a:spcPct val="55000"/>
              </a:lnSpc>
              <a:spcBef>
                <a:spcPct val="35000"/>
              </a:spcBef>
              <a:defRPr/>
            </a:pPr>
            <a:r>
              <a:rPr lang="en-US" sz="1600" dirty="0">
                <a:solidFill>
                  <a:srgbClr val="000000"/>
                </a:solidFill>
                <a:latin typeface="Courier New" pitchFamily="49" charset="0"/>
              </a:rPr>
              <a:t>  END IF;</a:t>
            </a:r>
          </a:p>
          <a:p>
            <a:pPr eaLnBrk="0" hangingPunct="0">
              <a:lnSpc>
                <a:spcPct val="55000"/>
              </a:lnSpc>
              <a:spcBef>
                <a:spcPct val="35000"/>
              </a:spcBef>
              <a:defRPr/>
            </a:pPr>
            <a:r>
              <a:rPr lang="en-US" sz="1600" dirty="0">
                <a:solidFill>
                  <a:srgbClr val="000000"/>
                </a:solidFill>
                <a:latin typeface="Courier New" pitchFamily="49" charset="0"/>
              </a:rPr>
              <a:t>   ...</a:t>
            </a:r>
          </a:p>
        </p:txBody>
      </p:sp>
      <p:sp>
        <p:nvSpPr>
          <p:cNvPr id="33797" name="Rectangle 5"/>
          <p:cNvSpPr>
            <a:spLocks noChangeArrowheads="1"/>
          </p:cNvSpPr>
          <p:nvPr/>
        </p:nvSpPr>
        <p:spPr bwMode="blackGray">
          <a:xfrm>
            <a:off x="2146300" y="4751388"/>
            <a:ext cx="7912100" cy="15160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55000"/>
              </a:lnSpc>
              <a:spcBef>
                <a:spcPct val="35000"/>
              </a:spcBef>
              <a:defRPr/>
            </a:pP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EXCEPTION</a:t>
            </a:r>
          </a:p>
          <a:p>
            <a:pPr eaLnBrk="0" hangingPunct="0">
              <a:lnSpc>
                <a:spcPct val="55000"/>
              </a:lnSpc>
              <a:spcBef>
                <a:spcPct val="35000"/>
              </a:spcBef>
              <a:defRPr/>
            </a:pPr>
            <a:r>
              <a:rPr lang="en-US" sz="1600" dirty="0">
                <a:solidFill>
                  <a:srgbClr val="000000"/>
                </a:solidFill>
                <a:latin typeface="Courier New" pitchFamily="49" charset="0"/>
              </a:rPr>
              <a:t>   WHEN NO_DATA_FOUND THEN</a:t>
            </a:r>
          </a:p>
          <a:p>
            <a:pPr eaLnBrk="0" hangingPunct="0">
              <a:lnSpc>
                <a:spcPct val="55000"/>
              </a:lnSpc>
              <a:spcBef>
                <a:spcPct val="35000"/>
              </a:spcBef>
              <a:defRPr/>
            </a:pPr>
            <a:r>
              <a:rPr lang="en-US" sz="1600" dirty="0">
                <a:solidFill>
                  <a:srgbClr val="000000"/>
                </a:solidFill>
                <a:latin typeface="Courier New" pitchFamily="49" charset="0"/>
              </a:rPr>
              <a:t>     RAISE_APPLICATION_ERROR (-20201,</a:t>
            </a:r>
          </a:p>
          <a:p>
            <a:pPr eaLnBrk="0" hangingPunct="0">
              <a:lnSpc>
                <a:spcPct val="55000"/>
              </a:lnSpc>
              <a:spcBef>
                <a:spcPct val="35000"/>
              </a:spcBef>
              <a:defRPr/>
            </a:pPr>
            <a:r>
              <a:rPr lang="en-US" sz="1600" dirty="0">
                <a:solidFill>
                  <a:srgbClr val="000000"/>
                </a:solidFill>
                <a:latin typeface="Courier New" pitchFamily="49" charset="0"/>
              </a:rPr>
              <a:t>        'Manager is not a valid employee.');</a:t>
            </a:r>
          </a:p>
          <a:p>
            <a:pPr eaLnBrk="0" hangingPunct="0">
              <a:lnSpc>
                <a:spcPct val="60000"/>
              </a:lnSpc>
              <a:spcBef>
                <a:spcPct val="35000"/>
              </a:spcBef>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179</a:t>
            </a:fld>
            <a:endParaRPr lang="en-US" dirty="0">
              <a:solidFill>
                <a:srgbClr val="464653"/>
              </a:solidFill>
            </a:endParaRPr>
          </a:p>
        </p:txBody>
      </p:sp>
    </p:spTree>
    <p:extLst>
      <p:ext uri="{BB962C8B-B14F-4D97-AF65-F5344CB8AC3E}">
        <p14:creationId xmlns:p14="http://schemas.microsoft.com/office/powerpoint/2010/main" val="3443008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C:\Coursedev\11gR2_PLSQL\D49990CG20\images\1-16.gif"/>
          <p:cNvPicPr>
            <a:picLocks noChangeAspect="1" noChangeArrowheads="1"/>
          </p:cNvPicPr>
          <p:nvPr/>
        </p:nvPicPr>
        <p:blipFill>
          <a:blip r:embed="rId3">
            <a:extLst>
              <a:ext uri="{28A0092B-C50C-407E-A947-70E740481C1C}">
                <a14:useLocalDpi xmlns:a14="http://schemas.microsoft.com/office/drawing/2010/main" val="0"/>
              </a:ext>
            </a:extLst>
          </a:blip>
          <a:srcRect t="8026"/>
          <a:stretch>
            <a:fillRect/>
          </a:stretch>
        </p:blipFill>
        <p:spPr bwMode="auto">
          <a:xfrm>
            <a:off x="2832101" y="2505075"/>
            <a:ext cx="6518275" cy="3614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27" name="Rectangle 11"/>
          <p:cNvSpPr>
            <a:spLocks noGrp="1" noChangeArrowheads="1"/>
          </p:cNvSpPr>
          <p:nvPr>
            <p:ph type="title"/>
          </p:nvPr>
        </p:nvSpPr>
        <p:spPr/>
        <p:txBody>
          <a:bodyPr/>
          <a:lstStyle/>
          <a:p>
            <a:r>
              <a:rPr lang="en-US" dirty="0"/>
              <a:t>Executing an Anonymous Block</a:t>
            </a:r>
          </a:p>
        </p:txBody>
      </p:sp>
      <p:sp>
        <p:nvSpPr>
          <p:cNvPr id="26628" name="Rectangle 12"/>
          <p:cNvSpPr>
            <a:spLocks noGrp="1" noChangeArrowheads="1"/>
          </p:cNvSpPr>
          <p:nvPr>
            <p:ph sz="quarter" idx="1"/>
          </p:nvPr>
        </p:nvSpPr>
        <p:spPr>
          <a:xfrm>
            <a:off x="1981200" y="1219201"/>
            <a:ext cx="8229600" cy="4937125"/>
          </a:xfrm>
        </p:spPr>
        <p:txBody>
          <a:bodyPr/>
          <a:lstStyle/>
          <a:p>
            <a:pPr marL="0" indent="0">
              <a:buNone/>
            </a:pPr>
            <a:r>
              <a:rPr lang="en-US" dirty="0"/>
              <a:t>Click the Run Script button to execute the anonymous block:</a:t>
            </a:r>
          </a:p>
        </p:txBody>
      </p:sp>
      <p:sp>
        <p:nvSpPr>
          <p:cNvPr id="26629" name="Rectangle 6"/>
          <p:cNvSpPr>
            <a:spLocks noChangeArrowheads="1"/>
          </p:cNvSpPr>
          <p:nvPr/>
        </p:nvSpPr>
        <p:spPr bwMode="gray">
          <a:xfrm>
            <a:off x="3133725" y="2705100"/>
            <a:ext cx="3048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0" name="AutoShape 7"/>
          <p:cNvSpPr>
            <a:spLocks noChangeArrowheads="1"/>
          </p:cNvSpPr>
          <p:nvPr/>
        </p:nvSpPr>
        <p:spPr bwMode="auto">
          <a:xfrm>
            <a:off x="5329239" y="1928814"/>
            <a:ext cx="1698625" cy="314325"/>
          </a:xfrm>
          <a:prstGeom prst="wedgeRectCallout">
            <a:avLst>
              <a:gd name="adj1" fmla="val -161120"/>
              <a:gd name="adj2" fmla="val 197894"/>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r>
              <a:rPr lang="en-US" sz="1400" dirty="0">
                <a:solidFill>
                  <a:prstClr val="black"/>
                </a:solidFill>
              </a:rPr>
              <a:t>Run Script (or F5)</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18</a:t>
            </a:fld>
            <a:endParaRPr lang="en-US" dirty="0">
              <a:solidFill>
                <a:srgbClr val="464653"/>
              </a:solidFill>
            </a:endParaRPr>
          </a:p>
        </p:txBody>
      </p:sp>
    </p:spTree>
    <p:extLst>
      <p:ext uri="{BB962C8B-B14F-4D97-AF65-F5344CB8AC3E}">
        <p14:creationId xmlns:p14="http://schemas.microsoft.com/office/powerpoint/2010/main" val="1568698287"/>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Summary</a:t>
            </a:r>
          </a:p>
        </p:txBody>
      </p:sp>
      <p:sp>
        <p:nvSpPr>
          <p:cNvPr id="358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Define PL/SQL exceptions</a:t>
            </a:r>
          </a:p>
          <a:p>
            <a:pPr lvl="1" eaLnBrk="1" hangingPunct="1">
              <a:buFont typeface="Courier New" pitchFamily="49" charset="0"/>
              <a:buChar char="o"/>
            </a:pPr>
            <a:r>
              <a:rPr lang="en-US"/>
              <a:t>Add an </a:t>
            </a:r>
            <a:r>
              <a:rPr lang="en-US">
                <a:latin typeface="Courier New" pitchFamily="49" charset="0"/>
              </a:rPr>
              <a:t>EXCEPTION</a:t>
            </a:r>
            <a:r>
              <a:rPr lang="en-US"/>
              <a:t> section to the PL/SQL block to deal with exceptions at run time</a:t>
            </a:r>
          </a:p>
          <a:p>
            <a:pPr lvl="1" eaLnBrk="1" hangingPunct="1">
              <a:buFont typeface="Courier New" pitchFamily="49" charset="0"/>
              <a:buChar char="o"/>
            </a:pPr>
            <a:r>
              <a:rPr lang="en-US"/>
              <a:t>Handle different types of exceptions:</a:t>
            </a:r>
          </a:p>
          <a:p>
            <a:pPr lvl="2" eaLnBrk="1" hangingPunct="1">
              <a:buFont typeface="Wingdings" pitchFamily="2" charset="2"/>
              <a:buChar char="Ø"/>
            </a:pPr>
            <a:r>
              <a:rPr lang="en-US"/>
              <a:t>Predefined exceptions</a:t>
            </a:r>
          </a:p>
          <a:p>
            <a:pPr lvl="2" eaLnBrk="1" hangingPunct="1">
              <a:buFont typeface="Wingdings" pitchFamily="2" charset="2"/>
              <a:buChar char="Ø"/>
            </a:pPr>
            <a:r>
              <a:rPr lang="en-US"/>
              <a:t>Non-predefined exceptions</a:t>
            </a:r>
          </a:p>
          <a:p>
            <a:pPr lvl="2" eaLnBrk="1" hangingPunct="1">
              <a:buFont typeface="Wingdings" pitchFamily="2" charset="2"/>
              <a:buChar char="Ø"/>
            </a:pPr>
            <a:r>
              <a:rPr lang="en-US"/>
              <a:t>User-defined exceptions</a:t>
            </a:r>
          </a:p>
          <a:p>
            <a:pPr lvl="1" eaLnBrk="1" hangingPunct="1">
              <a:buFont typeface="Courier New" pitchFamily="49" charset="0"/>
              <a:buChar char="o"/>
            </a:pPr>
            <a:r>
              <a:rPr lang="en-US"/>
              <a:t>Propagate exceptions in nested blocks and call applications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180</a:t>
            </a:fld>
            <a:endParaRPr lang="en-US" dirty="0">
              <a:solidFill>
                <a:srgbClr val="464653"/>
              </a:solidFill>
            </a:endParaRPr>
          </a:p>
        </p:txBody>
      </p:sp>
    </p:spTree>
    <p:extLst>
      <p:ext uri="{BB962C8B-B14F-4D97-AF65-F5344CB8AC3E}">
        <p14:creationId xmlns:p14="http://schemas.microsoft.com/office/powerpoint/2010/main" val="6156762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dirty="0"/>
              <a:t>Introduction To Oracle PL/SQL</a:t>
            </a:r>
            <a:br>
              <a:rPr lang="en-US" dirty="0"/>
            </a:br>
            <a:r>
              <a:rPr lang="en-US" dirty="0"/>
              <a:t/>
            </a:r>
            <a:br>
              <a:rPr lang="en-US" dirty="0"/>
            </a:br>
            <a:r>
              <a:rPr lang="en-US" sz="2200" dirty="0"/>
              <a:t>Module 09: Creating Procedures</a:t>
            </a:r>
          </a:p>
        </p:txBody>
      </p:sp>
      <p:sp>
        <p:nvSpPr>
          <p:cNvPr id="15363" name="Line 3" hidden="1"/>
          <p:cNvSpPr>
            <a:spLocks noChangeShapeType="1"/>
          </p:cNvSpPr>
          <p:nvPr/>
        </p:nvSpPr>
        <p:spPr bwMode="auto">
          <a:xfrm>
            <a:off x="3352800" y="4495800"/>
            <a:ext cx="990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2550504-96CB-46E8-8E6D-F11B6A9EE0F6}" type="slidenum">
              <a:rPr lang="en-US" smtClean="0">
                <a:solidFill>
                  <a:srgbClr val="464653"/>
                </a:solidFill>
              </a:rPr>
              <a:pPr>
                <a:defRPr/>
              </a:pPr>
              <a:t>181</a:t>
            </a:fld>
            <a:endParaRPr lang="en-US" dirty="0">
              <a:solidFill>
                <a:srgbClr val="464653"/>
              </a:solidFill>
            </a:endParaRPr>
          </a:p>
        </p:txBody>
      </p:sp>
    </p:spTree>
    <p:extLst>
      <p:ext uri="{BB962C8B-B14F-4D97-AF65-F5344CB8AC3E}">
        <p14:creationId xmlns:p14="http://schemas.microsoft.com/office/powerpoint/2010/main" val="10239276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t>Objectives</a:t>
            </a:r>
          </a:p>
        </p:txBody>
      </p:sp>
      <p:sp>
        <p:nvSpPr>
          <p:cNvPr id="16387" name="Rectangle 5"/>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benefits of modularized and layered subprogram design</a:t>
            </a:r>
          </a:p>
          <a:p>
            <a:pPr lvl="1" eaLnBrk="1" hangingPunct="1">
              <a:buFont typeface="Courier New" pitchFamily="49" charset="0"/>
              <a:buChar char="o"/>
            </a:pPr>
            <a:r>
              <a:rPr lang="en-US"/>
              <a:t>Create and call procedures</a:t>
            </a:r>
          </a:p>
          <a:p>
            <a:pPr lvl="1" eaLnBrk="1" hangingPunct="1">
              <a:buFont typeface="Courier New" pitchFamily="49" charset="0"/>
              <a:buChar char="o"/>
            </a:pPr>
            <a:r>
              <a:rPr lang="en-US"/>
              <a:t>Use formal and actual parameters</a:t>
            </a:r>
          </a:p>
          <a:p>
            <a:pPr lvl="1" eaLnBrk="1" hangingPunct="1">
              <a:buFont typeface="Courier New" pitchFamily="49" charset="0"/>
              <a:buChar char="o"/>
            </a:pPr>
            <a:r>
              <a:rPr lang="en-US"/>
              <a:t>Use positional, named, or mixed notation for passing parameters</a:t>
            </a:r>
          </a:p>
          <a:p>
            <a:pPr lvl="1" eaLnBrk="1" hangingPunct="1">
              <a:buFont typeface="Courier New" pitchFamily="49" charset="0"/>
              <a:buChar char="o"/>
            </a:pPr>
            <a:r>
              <a:rPr lang="en-US"/>
              <a:t>Identify the available parameter-passing modes</a:t>
            </a:r>
          </a:p>
          <a:p>
            <a:pPr lvl="1" eaLnBrk="1" hangingPunct="1">
              <a:buFont typeface="Courier New" pitchFamily="49" charset="0"/>
              <a:buChar char="o"/>
            </a:pPr>
            <a:r>
              <a:rPr lang="en-US"/>
              <a:t>Handle exceptions in procedures</a:t>
            </a:r>
          </a:p>
          <a:p>
            <a:pPr lvl="1" eaLnBrk="1" hangingPunct="1">
              <a:buFont typeface="Courier New" pitchFamily="49" charset="0"/>
              <a:buChar char="o"/>
            </a:pPr>
            <a:r>
              <a:rPr lang="en-US"/>
              <a:t>Remove a procedure</a:t>
            </a:r>
          </a:p>
          <a:p>
            <a:pPr lvl="1" eaLnBrk="1" hangingPunct="1">
              <a:buFont typeface="Courier New" pitchFamily="49" charset="0"/>
              <a:buChar char="o"/>
            </a:pPr>
            <a:r>
              <a:rPr lang="en-US"/>
              <a:t>Display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182</a:t>
            </a:fld>
            <a:endParaRPr lang="en-US" dirty="0">
              <a:solidFill>
                <a:srgbClr val="464653"/>
              </a:solidFill>
            </a:endParaRPr>
          </a:p>
        </p:txBody>
      </p:sp>
    </p:spTree>
    <p:extLst>
      <p:ext uri="{BB962C8B-B14F-4D97-AF65-F5344CB8AC3E}">
        <p14:creationId xmlns:p14="http://schemas.microsoft.com/office/powerpoint/2010/main" val="527773566"/>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Creating a Modularized Subprogram Design</a:t>
            </a:r>
          </a:p>
        </p:txBody>
      </p:sp>
      <p:sp>
        <p:nvSpPr>
          <p:cNvPr id="6147" name="Rectangle 3"/>
          <p:cNvSpPr>
            <a:spLocks noGrp="1" noChangeArrowheads="1"/>
          </p:cNvSpPr>
          <p:nvPr>
            <p:ph sz="quarter" idx="1"/>
          </p:nvPr>
        </p:nvSpPr>
        <p:spPr>
          <a:xfrm>
            <a:off x="2133600" y="1447800"/>
            <a:ext cx="7918450" cy="4021138"/>
          </a:xfrm>
        </p:spPr>
        <p:txBody>
          <a:bodyPr>
            <a:normAutofit fontScale="85000" lnSpcReduction="20000"/>
          </a:bodyPr>
          <a:lstStyle/>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Courier New" pitchFamily="49" charset="0"/>
              <a:buChar char="o"/>
              <a:defRPr/>
            </a:pPr>
            <a:r>
              <a:rPr lang="en-US" dirty="0">
                <a:latin typeface="Arial" charset="0"/>
              </a:rPr>
              <a:t>Modularize code into subprograms.</a:t>
            </a:r>
          </a:p>
          <a:p>
            <a:pPr marL="548640" lvl="1" indent="-274320">
              <a:buFont typeface="Arial" charset="0"/>
              <a:buAutoNum type="arabicPeriod"/>
              <a:defRPr/>
            </a:pPr>
            <a:r>
              <a:rPr lang="en-US" dirty="0"/>
              <a:t>Locate code sequences repeated more than once.</a:t>
            </a:r>
          </a:p>
          <a:p>
            <a:pPr marL="548640" lvl="1" indent="-274320">
              <a:buFont typeface="Arial" charset="0"/>
              <a:buAutoNum type="arabicPeriod"/>
              <a:defRPr/>
            </a:pPr>
            <a:r>
              <a:rPr lang="en-US" dirty="0"/>
              <a:t>Create subprogram P containing the repeated code</a:t>
            </a:r>
          </a:p>
          <a:p>
            <a:pPr marL="548640" lvl="1" indent="-274320">
              <a:buFont typeface="Arial" charset="0"/>
              <a:buAutoNum type="arabicPeriod"/>
              <a:defRPr/>
            </a:pPr>
            <a:r>
              <a:rPr lang="en-US" dirty="0"/>
              <a:t>Modify original code to invoke the new subprogram.</a:t>
            </a:r>
          </a:p>
        </p:txBody>
      </p:sp>
      <p:grpSp>
        <p:nvGrpSpPr>
          <p:cNvPr id="17412" name="Group 18"/>
          <p:cNvGrpSpPr>
            <a:grpSpLocks/>
          </p:cNvGrpSpPr>
          <p:nvPr/>
        </p:nvGrpSpPr>
        <p:grpSpPr bwMode="auto">
          <a:xfrm>
            <a:off x="3352800" y="1568450"/>
            <a:ext cx="5486400" cy="2089150"/>
            <a:chOff x="1248" y="892"/>
            <a:chExt cx="3456" cy="1316"/>
          </a:xfrm>
        </p:grpSpPr>
        <p:sp>
          <p:nvSpPr>
            <p:cNvPr id="6149" name="Rectangle 4"/>
            <p:cNvSpPr>
              <a:spLocks noChangeArrowheads="1"/>
            </p:cNvSpPr>
            <p:nvPr/>
          </p:nvSpPr>
          <p:spPr bwMode="auto">
            <a:xfrm>
              <a:off x="1248" y="1199"/>
              <a:ext cx="864" cy="1009"/>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algn="ctr" defTabSz="822325" eaLnBrk="0" hangingPunct="0">
                <a:lnSpc>
                  <a:spcPct val="70000"/>
                </a:lnSpc>
                <a:defRPr/>
              </a:pPr>
              <a:r>
                <a:rPr lang="en-US" b="1">
                  <a:solidFill>
                    <a:srgbClr val="0000FF"/>
                  </a:solidFill>
                </a:rPr>
                <a:t>xx xxx xxx</a:t>
              </a:r>
            </a:p>
            <a:p>
              <a:pPr algn="ctr" defTabSz="822325" eaLnBrk="0" hangingPunct="0">
                <a:lnSpc>
                  <a:spcPct val="70000"/>
                </a:lnSpc>
                <a:defRPr/>
              </a:pPr>
              <a:r>
                <a:rPr lang="en-US" b="1">
                  <a:solidFill>
                    <a:srgbClr val="0000FF"/>
                  </a:solidFill>
                </a:rPr>
                <a:t>xx xxx xxx</a:t>
              </a:r>
              <a:r>
                <a:rPr lang="en-US">
                  <a:solidFill>
                    <a:prstClr val="black"/>
                  </a:solidFill>
                </a:rPr>
                <a:t>  </a:t>
              </a:r>
            </a:p>
            <a:p>
              <a:pPr algn="ctr" defTabSz="822325" eaLnBrk="0" hangingPunct="0">
                <a:lnSpc>
                  <a:spcPct val="80000"/>
                </a:lnSpc>
                <a:defRPr/>
              </a:pPr>
              <a:r>
                <a:rPr lang="en-US">
                  <a:solidFill>
                    <a:prstClr val="black"/>
                  </a:solidFill>
                </a:rPr>
                <a:t>----- --- --- </a:t>
              </a:r>
            </a:p>
            <a:p>
              <a:pPr algn="ctr" defTabSz="822325" eaLnBrk="0" hangingPunct="0">
                <a:lnSpc>
                  <a:spcPct val="70000"/>
                </a:lnSpc>
                <a:defRPr/>
              </a:pPr>
              <a:r>
                <a:rPr lang="en-US">
                  <a:solidFill>
                    <a:prstClr val="black"/>
                  </a:solidFill>
                </a:rPr>
                <a:t>----- --- --- </a:t>
              </a:r>
            </a:p>
            <a:p>
              <a:pPr algn="ctr" defTabSz="822325" eaLnBrk="0" hangingPunct="0">
                <a:lnSpc>
                  <a:spcPct val="70000"/>
                </a:lnSpc>
                <a:defRPr/>
              </a:pPr>
              <a:r>
                <a:rPr lang="en-US" b="1">
                  <a:solidFill>
                    <a:srgbClr val="0000FF"/>
                  </a:solidFill>
                </a:rPr>
                <a:t>xx xxx xxx</a:t>
              </a:r>
            </a:p>
            <a:p>
              <a:pPr algn="ctr" defTabSz="822325" eaLnBrk="0" hangingPunct="0">
                <a:lnSpc>
                  <a:spcPct val="70000"/>
                </a:lnSpc>
                <a:defRPr/>
              </a:pPr>
              <a:r>
                <a:rPr lang="en-US" b="1">
                  <a:solidFill>
                    <a:srgbClr val="0000FF"/>
                  </a:solidFill>
                </a:rPr>
                <a:t>xx xxx xxx</a:t>
              </a:r>
              <a:endParaRPr lang="en-US">
                <a:solidFill>
                  <a:prstClr val="black"/>
                </a:solidFill>
              </a:endParaRPr>
            </a:p>
            <a:p>
              <a:pPr algn="ctr" defTabSz="822325" eaLnBrk="0" hangingPunct="0">
                <a:lnSpc>
                  <a:spcPct val="110000"/>
                </a:lnSpc>
                <a:defRPr/>
              </a:pPr>
              <a:r>
                <a:rPr lang="en-US">
                  <a:solidFill>
                    <a:prstClr val="black"/>
                  </a:solidFill>
                </a:rPr>
                <a:t>----- --- --- </a:t>
              </a:r>
            </a:p>
          </p:txBody>
        </p:sp>
        <p:sp>
          <p:nvSpPr>
            <p:cNvPr id="6150" name="Freeform 5"/>
            <p:cNvSpPr>
              <a:spLocks/>
            </p:cNvSpPr>
            <p:nvPr/>
          </p:nvSpPr>
          <p:spPr bwMode="auto">
            <a:xfrm>
              <a:off x="2112" y="1247"/>
              <a:ext cx="192" cy="214"/>
            </a:xfrm>
            <a:custGeom>
              <a:avLst/>
              <a:gdLst>
                <a:gd name="T0" fmla="*/ 0 w 192"/>
                <a:gd name="T1" fmla="*/ 0 h 214"/>
                <a:gd name="T2" fmla="*/ 191 w 192"/>
                <a:gd name="T3" fmla="*/ 0 h 214"/>
                <a:gd name="T4" fmla="*/ 191 w 192"/>
                <a:gd name="T5" fmla="*/ 213 h 214"/>
                <a:gd name="T6" fmla="*/ 4 w 192"/>
                <a:gd name="T7" fmla="*/ 213 h 214"/>
                <a:gd name="T8" fmla="*/ 0 60000 65536"/>
                <a:gd name="T9" fmla="*/ 0 60000 65536"/>
                <a:gd name="T10" fmla="*/ 0 60000 65536"/>
                <a:gd name="T11" fmla="*/ 0 60000 65536"/>
                <a:gd name="T12" fmla="*/ 0 w 192"/>
                <a:gd name="T13" fmla="*/ 0 h 214"/>
                <a:gd name="T14" fmla="*/ 192 w 192"/>
                <a:gd name="T15" fmla="*/ 214 h 214"/>
              </a:gdLst>
              <a:ahLst/>
              <a:cxnLst>
                <a:cxn ang="T8">
                  <a:pos x="T0" y="T1"/>
                </a:cxn>
                <a:cxn ang="T9">
                  <a:pos x="T2" y="T3"/>
                </a:cxn>
                <a:cxn ang="T10">
                  <a:pos x="T4" y="T5"/>
                </a:cxn>
                <a:cxn ang="T11">
                  <a:pos x="T6" y="T7"/>
                </a:cxn>
              </a:cxnLst>
              <a:rect l="T12" t="T13" r="T14" b="T15"/>
              <a:pathLst>
                <a:path w="192" h="214">
                  <a:moveTo>
                    <a:pt x="0" y="0"/>
                  </a:moveTo>
                  <a:lnTo>
                    <a:pt x="191" y="0"/>
                  </a:lnTo>
                  <a:lnTo>
                    <a:pt x="191" y="213"/>
                  </a:lnTo>
                  <a:lnTo>
                    <a:pt x="4" y="213"/>
                  </a:lnTo>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1" name="Rectangle 6"/>
            <p:cNvSpPr>
              <a:spLocks noChangeArrowheads="1"/>
            </p:cNvSpPr>
            <p:nvPr/>
          </p:nvSpPr>
          <p:spPr bwMode="gray">
            <a:xfrm>
              <a:off x="2673" y="1439"/>
              <a:ext cx="927" cy="30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eaLnBrk="0" hangingPunct="0">
                <a:lnSpc>
                  <a:spcPct val="70000"/>
                </a:lnSpc>
                <a:defRPr/>
              </a:pPr>
              <a:r>
                <a:rPr lang="en-US" b="1">
                  <a:solidFill>
                    <a:prstClr val="black"/>
                  </a:solidFill>
                </a:rPr>
                <a:t> </a:t>
              </a:r>
              <a:r>
                <a:rPr lang="en-US" b="1">
                  <a:solidFill>
                    <a:srgbClr val="0000FF"/>
                  </a:solidFill>
                </a:rPr>
                <a:t>xx xxx xxx</a:t>
              </a:r>
            </a:p>
            <a:p>
              <a:pPr algn="ctr" eaLnBrk="0" hangingPunct="0">
                <a:lnSpc>
                  <a:spcPct val="70000"/>
                </a:lnSpc>
                <a:defRPr/>
              </a:pPr>
              <a:r>
                <a:rPr lang="en-US" b="1">
                  <a:solidFill>
                    <a:srgbClr val="0000FF"/>
                  </a:solidFill>
                </a:rPr>
                <a:t>xx xxx xxx</a:t>
              </a:r>
            </a:p>
          </p:txBody>
        </p:sp>
        <p:sp>
          <p:nvSpPr>
            <p:cNvPr id="6152" name="Rectangle 7"/>
            <p:cNvSpPr>
              <a:spLocks noChangeArrowheads="1"/>
            </p:cNvSpPr>
            <p:nvPr/>
          </p:nvSpPr>
          <p:spPr bwMode="auto">
            <a:xfrm>
              <a:off x="3888" y="1247"/>
              <a:ext cx="816" cy="68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algn="ctr" defTabSz="822325" eaLnBrk="0" hangingPunct="0">
                <a:lnSpc>
                  <a:spcPct val="70000"/>
                </a:lnSpc>
                <a:defRPr/>
              </a:pPr>
              <a:r>
                <a:rPr lang="en-US" b="1">
                  <a:solidFill>
                    <a:srgbClr val="9FB8CD"/>
                  </a:solidFill>
                </a:rPr>
                <a:t>P</a:t>
              </a:r>
              <a:r>
                <a:rPr lang="en-US">
                  <a:solidFill>
                    <a:prstClr val="black"/>
                  </a:solidFill>
                </a:rPr>
                <a:t> </a:t>
              </a:r>
            </a:p>
            <a:p>
              <a:pPr algn="ctr" defTabSz="822325" eaLnBrk="0" hangingPunct="0">
                <a:lnSpc>
                  <a:spcPct val="70000"/>
                </a:lnSpc>
                <a:defRPr/>
              </a:pPr>
              <a:r>
                <a:rPr lang="en-US">
                  <a:solidFill>
                    <a:prstClr val="black"/>
                  </a:solidFill>
                </a:rPr>
                <a:t>----- --- ---</a:t>
              </a:r>
            </a:p>
            <a:p>
              <a:pPr algn="ctr" defTabSz="822325" eaLnBrk="0" hangingPunct="0">
                <a:lnSpc>
                  <a:spcPct val="70000"/>
                </a:lnSpc>
                <a:defRPr/>
              </a:pPr>
              <a:r>
                <a:rPr lang="en-US">
                  <a:solidFill>
                    <a:prstClr val="black"/>
                  </a:solidFill>
                </a:rPr>
                <a:t>----- --- --- </a:t>
              </a:r>
            </a:p>
            <a:p>
              <a:pPr algn="ctr" defTabSz="822325" eaLnBrk="0" hangingPunct="0">
                <a:lnSpc>
                  <a:spcPct val="70000"/>
                </a:lnSpc>
                <a:defRPr/>
              </a:pPr>
              <a:r>
                <a:rPr lang="en-US" b="1">
                  <a:solidFill>
                    <a:srgbClr val="9FB8CD"/>
                  </a:solidFill>
                </a:rPr>
                <a:t>P</a:t>
              </a:r>
              <a:r>
                <a:rPr lang="en-US">
                  <a:solidFill>
                    <a:prstClr val="black"/>
                  </a:solidFill>
                </a:rPr>
                <a:t> </a:t>
              </a:r>
            </a:p>
            <a:p>
              <a:pPr algn="ctr" defTabSz="822325" eaLnBrk="0" hangingPunct="0">
                <a:lnSpc>
                  <a:spcPct val="70000"/>
                </a:lnSpc>
                <a:defRPr/>
              </a:pPr>
              <a:r>
                <a:rPr lang="en-US">
                  <a:solidFill>
                    <a:prstClr val="black"/>
                  </a:solidFill>
                </a:rPr>
                <a:t>----- --- ---</a:t>
              </a:r>
            </a:p>
          </p:txBody>
        </p:sp>
        <p:sp>
          <p:nvSpPr>
            <p:cNvPr id="6153" name="Line 8"/>
            <p:cNvSpPr>
              <a:spLocks noChangeShapeType="1"/>
            </p:cNvSpPr>
            <p:nvPr/>
          </p:nvSpPr>
          <p:spPr bwMode="auto">
            <a:xfrm>
              <a:off x="2304" y="1325"/>
              <a:ext cx="96"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4" name="Freeform 9"/>
            <p:cNvSpPr>
              <a:spLocks/>
            </p:cNvSpPr>
            <p:nvPr/>
          </p:nvSpPr>
          <p:spPr bwMode="auto">
            <a:xfrm>
              <a:off x="2112" y="1753"/>
              <a:ext cx="192" cy="214"/>
            </a:xfrm>
            <a:custGeom>
              <a:avLst/>
              <a:gdLst>
                <a:gd name="T0" fmla="*/ 0 w 192"/>
                <a:gd name="T1" fmla="*/ 0 h 214"/>
                <a:gd name="T2" fmla="*/ 191 w 192"/>
                <a:gd name="T3" fmla="*/ 0 h 214"/>
                <a:gd name="T4" fmla="*/ 191 w 192"/>
                <a:gd name="T5" fmla="*/ 213 h 214"/>
                <a:gd name="T6" fmla="*/ 4 w 192"/>
                <a:gd name="T7" fmla="*/ 213 h 214"/>
                <a:gd name="T8" fmla="*/ 0 60000 65536"/>
                <a:gd name="T9" fmla="*/ 0 60000 65536"/>
                <a:gd name="T10" fmla="*/ 0 60000 65536"/>
                <a:gd name="T11" fmla="*/ 0 60000 65536"/>
                <a:gd name="T12" fmla="*/ 0 w 192"/>
                <a:gd name="T13" fmla="*/ 0 h 214"/>
                <a:gd name="T14" fmla="*/ 192 w 192"/>
                <a:gd name="T15" fmla="*/ 214 h 214"/>
              </a:gdLst>
              <a:ahLst/>
              <a:cxnLst>
                <a:cxn ang="T8">
                  <a:pos x="T0" y="T1"/>
                </a:cxn>
                <a:cxn ang="T9">
                  <a:pos x="T2" y="T3"/>
                </a:cxn>
                <a:cxn ang="T10">
                  <a:pos x="T4" y="T5"/>
                </a:cxn>
                <a:cxn ang="T11">
                  <a:pos x="T6" y="T7"/>
                </a:cxn>
              </a:cxnLst>
              <a:rect l="T12" t="T13" r="T14" b="T15"/>
              <a:pathLst>
                <a:path w="192" h="214">
                  <a:moveTo>
                    <a:pt x="0" y="0"/>
                  </a:moveTo>
                  <a:lnTo>
                    <a:pt x="191" y="0"/>
                  </a:lnTo>
                  <a:lnTo>
                    <a:pt x="191" y="213"/>
                  </a:lnTo>
                  <a:lnTo>
                    <a:pt x="4" y="213"/>
                  </a:lnTo>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5" name="Line 10"/>
            <p:cNvSpPr>
              <a:spLocks noChangeShapeType="1"/>
            </p:cNvSpPr>
            <p:nvPr/>
          </p:nvSpPr>
          <p:spPr bwMode="auto">
            <a:xfrm>
              <a:off x="2310" y="1861"/>
              <a:ext cx="96"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6" name="Line 11"/>
            <p:cNvSpPr>
              <a:spLocks noChangeShapeType="1"/>
            </p:cNvSpPr>
            <p:nvPr/>
          </p:nvSpPr>
          <p:spPr bwMode="auto">
            <a:xfrm>
              <a:off x="2400" y="1598"/>
              <a:ext cx="259" cy="0"/>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7" name="Line 12"/>
            <p:cNvSpPr>
              <a:spLocks noChangeShapeType="1"/>
            </p:cNvSpPr>
            <p:nvPr/>
          </p:nvSpPr>
          <p:spPr bwMode="auto">
            <a:xfrm>
              <a:off x="3600" y="1598"/>
              <a:ext cx="288" cy="0"/>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8" name="Line 13"/>
            <p:cNvSpPr>
              <a:spLocks noChangeShapeType="1"/>
            </p:cNvSpPr>
            <p:nvPr/>
          </p:nvSpPr>
          <p:spPr bwMode="auto">
            <a:xfrm>
              <a:off x="2400" y="1319"/>
              <a:ext cx="0" cy="55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9" name="Rectangle 14"/>
            <p:cNvSpPr>
              <a:spLocks noChangeArrowheads="1"/>
            </p:cNvSpPr>
            <p:nvPr/>
          </p:nvSpPr>
          <p:spPr bwMode="auto">
            <a:xfrm>
              <a:off x="3024" y="1785"/>
              <a:ext cx="212" cy="231"/>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lgn="ctr" defTabSz="228600">
                <a:spcBef>
                  <a:spcPct val="20000"/>
                </a:spcBef>
                <a:buClr>
                  <a:srgbClr val="FF0000"/>
                </a:buClr>
                <a:defRPr/>
              </a:pPr>
              <a:r>
                <a:rPr lang="en-US" b="1">
                  <a:solidFill>
                    <a:srgbClr val="9FB8CD"/>
                  </a:solidFill>
                </a:rPr>
                <a:t>P</a:t>
              </a:r>
            </a:p>
          </p:txBody>
        </p:sp>
        <p:sp>
          <p:nvSpPr>
            <p:cNvPr id="6160" name="Oval 15"/>
            <p:cNvSpPr>
              <a:spLocks noChangeArrowheads="1"/>
            </p:cNvSpPr>
            <p:nvPr/>
          </p:nvSpPr>
          <p:spPr bwMode="blackWhite">
            <a:xfrm>
              <a:off x="1531" y="892"/>
              <a:ext cx="261"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1</a:t>
              </a:r>
            </a:p>
          </p:txBody>
        </p:sp>
        <p:sp>
          <p:nvSpPr>
            <p:cNvPr id="6161" name="Oval 16"/>
            <p:cNvSpPr>
              <a:spLocks noChangeArrowheads="1"/>
            </p:cNvSpPr>
            <p:nvPr/>
          </p:nvSpPr>
          <p:spPr bwMode="blackWhite">
            <a:xfrm>
              <a:off x="2994" y="1137"/>
              <a:ext cx="259"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2</a:t>
              </a:r>
            </a:p>
          </p:txBody>
        </p:sp>
        <p:sp>
          <p:nvSpPr>
            <p:cNvPr id="6162" name="Oval 17"/>
            <p:cNvSpPr>
              <a:spLocks noChangeArrowheads="1"/>
            </p:cNvSpPr>
            <p:nvPr/>
          </p:nvSpPr>
          <p:spPr bwMode="blackWhite">
            <a:xfrm>
              <a:off x="4156" y="939"/>
              <a:ext cx="261"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3</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183</a:t>
            </a:fld>
            <a:endParaRPr lang="en-US" dirty="0">
              <a:solidFill>
                <a:srgbClr val="464653"/>
              </a:solidFill>
            </a:endParaRPr>
          </a:p>
        </p:txBody>
      </p:sp>
    </p:spTree>
    <p:extLst>
      <p:ext uri="{BB962C8B-B14F-4D97-AF65-F5344CB8AC3E}">
        <p14:creationId xmlns:p14="http://schemas.microsoft.com/office/powerpoint/2010/main" val="109966488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Creating a Layered Subprogram Design</a:t>
            </a:r>
          </a:p>
        </p:txBody>
      </p:sp>
      <p:sp>
        <p:nvSpPr>
          <p:cNvPr id="7171" name="Rectangle 3"/>
          <p:cNvSpPr>
            <a:spLocks noGrp="1" noChangeArrowheads="1"/>
          </p:cNvSpPr>
          <p:nvPr>
            <p:ph sz="quarter" idx="1"/>
          </p:nvPr>
        </p:nvSpPr>
        <p:spPr>
          <a:xfrm>
            <a:off x="2133600" y="1447800"/>
            <a:ext cx="7918450" cy="1498600"/>
          </a:xfrm>
        </p:spPr>
        <p:txBody>
          <a:bodyPr>
            <a:normAutofit fontScale="85000" lnSpcReduction="10000"/>
          </a:bodyPr>
          <a:lstStyle/>
          <a:p>
            <a:pPr marL="0" indent="0">
              <a:buNone/>
              <a:defRPr/>
            </a:pPr>
            <a:r>
              <a:rPr lang="en-US" dirty="0">
                <a:latin typeface="Arial" charset="0"/>
              </a:rPr>
              <a:t>Create subprogram layers for your application.</a:t>
            </a:r>
          </a:p>
          <a:p>
            <a:pPr marL="548640" lvl="1" indent="-274320">
              <a:buFont typeface="Wingdings" pitchFamily="2" charset="2"/>
              <a:buChar char="Ø"/>
              <a:defRPr/>
            </a:pPr>
            <a:r>
              <a:rPr lang="en-US" dirty="0"/>
              <a:t>Data access subprogram layer with SQL logic</a:t>
            </a:r>
          </a:p>
          <a:p>
            <a:pPr marL="548640" lvl="1" indent="-274320">
              <a:buFont typeface="Wingdings" pitchFamily="2" charset="2"/>
              <a:buChar char="Ø"/>
              <a:defRPr/>
            </a:pPr>
            <a:r>
              <a:rPr lang="en-US" dirty="0"/>
              <a:t>Business logic subprogram layer, which may or may not use the data access layer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184</a:t>
            </a:fld>
            <a:endParaRPr lang="en-US" dirty="0">
              <a:solidFill>
                <a:srgbClr val="464653"/>
              </a:solidFill>
            </a:endParaRPr>
          </a:p>
        </p:txBody>
      </p:sp>
    </p:spTree>
    <p:extLst>
      <p:ext uri="{BB962C8B-B14F-4D97-AF65-F5344CB8AC3E}">
        <p14:creationId xmlns:p14="http://schemas.microsoft.com/office/powerpoint/2010/main" val="144226992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a:t>Modularizing Development with PL/SQL Blocks</a:t>
            </a:r>
          </a:p>
        </p:txBody>
      </p:sp>
      <p:sp>
        <p:nvSpPr>
          <p:cNvPr id="8195" name="Rectangle 3"/>
          <p:cNvSpPr>
            <a:spLocks noGrp="1" noChangeArrowheads="1"/>
          </p:cNvSpPr>
          <p:nvPr>
            <p:ph sz="quarter" idx="1"/>
          </p:nvPr>
        </p:nvSpPr>
        <p:spPr>
          <a:xfrm>
            <a:off x="2133600" y="1447801"/>
            <a:ext cx="7918450" cy="4017963"/>
          </a:xfrm>
        </p:spPr>
        <p:txBody>
          <a:bodyPr>
            <a:normAutofit fontScale="92500" lnSpcReduction="20000"/>
          </a:bodyPr>
          <a:lstStyle/>
          <a:p>
            <a:pPr marL="548640" lvl="1" indent="-274320">
              <a:buFont typeface="Courier New" pitchFamily="49" charset="0"/>
              <a:buChar char="o"/>
              <a:defRPr/>
            </a:pPr>
            <a:r>
              <a:rPr lang="en-US" dirty="0"/>
              <a:t>PL/SQL is a block-structured language. The PL/SQL code block helps modularize code by using:</a:t>
            </a:r>
          </a:p>
          <a:p>
            <a:pPr marL="822960" lvl="2">
              <a:buClr>
                <a:schemeClr val="bg1">
                  <a:shade val="50000"/>
                </a:schemeClr>
              </a:buClr>
              <a:buFont typeface="Wingdings" pitchFamily="2" charset="2"/>
              <a:buChar char="Ø"/>
              <a:defRPr/>
            </a:pPr>
            <a:r>
              <a:rPr lang="en-US" dirty="0"/>
              <a:t>Anonymous blocks</a:t>
            </a:r>
          </a:p>
          <a:p>
            <a:pPr marL="822960" lvl="2">
              <a:buClr>
                <a:schemeClr val="bg1">
                  <a:shade val="50000"/>
                </a:schemeClr>
              </a:buClr>
              <a:buFont typeface="Wingdings" pitchFamily="2" charset="2"/>
              <a:buChar char="Ø"/>
              <a:defRPr/>
            </a:pPr>
            <a:r>
              <a:rPr lang="en-US" dirty="0"/>
              <a:t>Procedures and functions</a:t>
            </a:r>
          </a:p>
          <a:p>
            <a:pPr marL="822960" lvl="2">
              <a:buClr>
                <a:schemeClr val="bg1">
                  <a:shade val="50000"/>
                </a:schemeClr>
              </a:buClr>
              <a:buFont typeface="Wingdings" pitchFamily="2" charset="2"/>
              <a:buChar char="Ø"/>
              <a:defRPr/>
            </a:pPr>
            <a:r>
              <a:rPr lang="en-US" dirty="0"/>
              <a:t>Packages</a:t>
            </a:r>
          </a:p>
          <a:p>
            <a:pPr marL="822960" lvl="2">
              <a:buClr>
                <a:schemeClr val="bg1">
                  <a:shade val="50000"/>
                </a:schemeClr>
              </a:buClr>
              <a:buFont typeface="Wingdings" pitchFamily="2" charset="2"/>
              <a:buChar char="Ø"/>
              <a:defRPr/>
            </a:pPr>
            <a:r>
              <a:rPr lang="en-US" dirty="0"/>
              <a:t>Database triggers</a:t>
            </a:r>
          </a:p>
          <a:p>
            <a:pPr marL="548640" lvl="1" indent="-274320">
              <a:buFont typeface="Courier New" pitchFamily="49" charset="0"/>
              <a:buChar char="o"/>
              <a:defRPr/>
            </a:pPr>
            <a:r>
              <a:rPr lang="en-US" dirty="0"/>
              <a:t>The benefits of using modular program constructs are:</a:t>
            </a:r>
          </a:p>
          <a:p>
            <a:pPr marL="822960" lvl="2">
              <a:buClr>
                <a:schemeClr val="bg1">
                  <a:shade val="50000"/>
                </a:schemeClr>
              </a:buClr>
              <a:buFont typeface="Wingdings" pitchFamily="2" charset="2"/>
              <a:buChar char="Ø"/>
              <a:defRPr/>
            </a:pPr>
            <a:r>
              <a:rPr lang="en-US" dirty="0"/>
              <a:t>Easy maintenance</a:t>
            </a:r>
          </a:p>
          <a:p>
            <a:pPr marL="822960" lvl="2">
              <a:buClr>
                <a:schemeClr val="bg1">
                  <a:shade val="50000"/>
                </a:schemeClr>
              </a:buClr>
              <a:buFont typeface="Wingdings" pitchFamily="2" charset="2"/>
              <a:buChar char="Ø"/>
              <a:defRPr/>
            </a:pPr>
            <a:r>
              <a:rPr lang="en-US" dirty="0"/>
              <a:t>Improved data security and integrity</a:t>
            </a:r>
          </a:p>
          <a:p>
            <a:pPr marL="822960" lvl="2">
              <a:buClr>
                <a:schemeClr val="bg1">
                  <a:shade val="50000"/>
                </a:schemeClr>
              </a:buClr>
              <a:buFont typeface="Wingdings" pitchFamily="2" charset="2"/>
              <a:buChar char="Ø"/>
              <a:defRPr/>
            </a:pPr>
            <a:r>
              <a:rPr lang="en-US" dirty="0"/>
              <a:t>Improved performance</a:t>
            </a:r>
          </a:p>
          <a:p>
            <a:pPr marL="822960" lvl="2">
              <a:buClr>
                <a:schemeClr val="bg1">
                  <a:shade val="50000"/>
                </a:schemeClr>
              </a:buClr>
              <a:buFont typeface="Wingdings" pitchFamily="2" charset="2"/>
              <a:buChar char="Ø"/>
              <a:defRPr/>
            </a:pPr>
            <a:r>
              <a:rPr lang="en-US" dirty="0"/>
              <a:t>Improved code clarity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185</a:t>
            </a:fld>
            <a:endParaRPr lang="en-US" dirty="0">
              <a:solidFill>
                <a:srgbClr val="464653"/>
              </a:solidFill>
            </a:endParaRPr>
          </a:p>
        </p:txBody>
      </p:sp>
    </p:spTree>
    <p:extLst>
      <p:ext uri="{BB962C8B-B14F-4D97-AF65-F5344CB8AC3E}">
        <p14:creationId xmlns:p14="http://schemas.microsoft.com/office/powerpoint/2010/main" val="12387430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Anonymous Blocks: Overview</a:t>
            </a:r>
          </a:p>
        </p:txBody>
      </p:sp>
      <p:sp>
        <p:nvSpPr>
          <p:cNvPr id="2048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Anonymous blocks:</a:t>
            </a:r>
          </a:p>
          <a:p>
            <a:pPr lvl="1" eaLnBrk="1" hangingPunct="1">
              <a:buFont typeface="Wingdings" pitchFamily="2" charset="2"/>
              <a:buChar char="Ø"/>
            </a:pPr>
            <a:r>
              <a:rPr lang="en-US"/>
              <a:t>Form the basic PL/SQL block structure</a:t>
            </a:r>
          </a:p>
          <a:p>
            <a:pPr lvl="1" eaLnBrk="1" hangingPunct="1">
              <a:buFont typeface="Wingdings" pitchFamily="2" charset="2"/>
              <a:buChar char="Ø"/>
            </a:pPr>
            <a:r>
              <a:rPr lang="en-US"/>
              <a:t>Initiate PL/SQL processing tasks from applications</a:t>
            </a:r>
          </a:p>
          <a:p>
            <a:pPr lvl="1" eaLnBrk="1" hangingPunct="1">
              <a:buFont typeface="Wingdings" pitchFamily="2" charset="2"/>
              <a:buChar char="Ø"/>
            </a:pPr>
            <a:r>
              <a:rPr lang="en-US"/>
              <a:t>Can be nested within the executable section of any PL/SQL block</a:t>
            </a:r>
          </a:p>
        </p:txBody>
      </p:sp>
      <p:sp>
        <p:nvSpPr>
          <p:cNvPr id="9220" name="Rectangle 4"/>
          <p:cNvSpPr>
            <a:spLocks noChangeArrowheads="1"/>
          </p:cNvSpPr>
          <p:nvPr/>
        </p:nvSpPr>
        <p:spPr bwMode="blackGray">
          <a:xfrm>
            <a:off x="2174875" y="3733800"/>
            <a:ext cx="7848600" cy="2057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7000"/>
              </a:lnSpc>
              <a:tabLst>
                <a:tab pos="1200150" algn="l"/>
              </a:tabLst>
              <a:defRPr/>
            </a:pPr>
            <a:r>
              <a:rPr lang="en-US" b="1" dirty="0">
                <a:solidFill>
                  <a:prstClr val="black"/>
                </a:solidFill>
                <a:latin typeface="Courier New" pitchFamily="49" charset="0"/>
              </a:rPr>
              <a:t>[DECLARE     </a:t>
            </a:r>
            <a:r>
              <a:rPr lang="en-US" b="1" dirty="0">
                <a:solidFill>
                  <a:srgbClr val="9FB8CD"/>
                </a:solidFill>
                <a:latin typeface="Courier New" pitchFamily="49" charset="0"/>
              </a:rPr>
              <a:t>-- Declaration Section (Optional)</a:t>
            </a:r>
          </a:p>
          <a:p>
            <a:pPr eaLnBrk="0" hangingPunct="0">
              <a:lnSpc>
                <a:spcPct val="97000"/>
              </a:lnSpc>
              <a:tabLst>
                <a:tab pos="1200150" algn="l"/>
              </a:tabLst>
              <a:defRPr/>
            </a:pPr>
            <a:r>
              <a:rPr lang="en-US" b="1" dirty="0">
                <a:solidFill>
                  <a:prstClr val="black"/>
                </a:solidFill>
                <a:latin typeface="Courier New" pitchFamily="49" charset="0"/>
              </a:rPr>
              <a:t>  variable declarations; ... ]</a:t>
            </a:r>
          </a:p>
          <a:p>
            <a:pPr eaLnBrk="0" hangingPunct="0">
              <a:lnSpc>
                <a:spcPct val="97000"/>
              </a:lnSpc>
              <a:tabLst>
                <a:tab pos="1200150" algn="l"/>
              </a:tabLst>
              <a:defRPr/>
            </a:pPr>
            <a:r>
              <a:rPr lang="en-US" b="1" dirty="0">
                <a:solidFill>
                  <a:prstClr val="black"/>
                </a:solidFill>
                <a:latin typeface="Courier New" pitchFamily="49" charset="0"/>
              </a:rPr>
              <a:t>BEGIN        </a:t>
            </a:r>
            <a:r>
              <a:rPr lang="en-US" b="1" dirty="0">
                <a:solidFill>
                  <a:srgbClr val="9FB8CD"/>
                </a:solidFill>
                <a:latin typeface="Courier New" pitchFamily="49" charset="0"/>
              </a:rPr>
              <a:t>-- Executable Section (Mandatory)</a:t>
            </a:r>
          </a:p>
          <a:p>
            <a:pPr eaLnBrk="0" hangingPunct="0">
              <a:lnSpc>
                <a:spcPct val="97000"/>
              </a:lnSpc>
              <a:tabLst>
                <a:tab pos="1200150" algn="l"/>
              </a:tabLst>
              <a:defRPr/>
            </a:pPr>
            <a:r>
              <a:rPr lang="en-US" b="1" dirty="0">
                <a:solidFill>
                  <a:prstClr val="black"/>
                </a:solidFill>
                <a:latin typeface="Courier New" pitchFamily="49" charset="0"/>
              </a:rPr>
              <a:t>  SQL or PL/SQL statements;</a:t>
            </a:r>
          </a:p>
          <a:p>
            <a:pPr eaLnBrk="0" hangingPunct="0">
              <a:lnSpc>
                <a:spcPct val="97000"/>
              </a:lnSpc>
              <a:tabLst>
                <a:tab pos="1200150" algn="l"/>
              </a:tabLst>
              <a:defRPr/>
            </a:pPr>
            <a:r>
              <a:rPr lang="en-US" b="1" dirty="0">
                <a:solidFill>
                  <a:prstClr val="black"/>
                </a:solidFill>
                <a:latin typeface="Courier New" pitchFamily="49" charset="0"/>
              </a:rPr>
              <a:t>[EXCEPTION   </a:t>
            </a:r>
            <a:r>
              <a:rPr lang="en-US" b="1" dirty="0">
                <a:solidFill>
                  <a:srgbClr val="9FB8CD"/>
                </a:solidFill>
                <a:latin typeface="Courier New" pitchFamily="49" charset="0"/>
              </a:rPr>
              <a:t>-- Exception Section (Optional)</a:t>
            </a:r>
          </a:p>
          <a:p>
            <a:pPr eaLnBrk="0" hangingPunct="0">
              <a:lnSpc>
                <a:spcPct val="97000"/>
              </a:lnSpc>
              <a:tabLst>
                <a:tab pos="1200150" algn="l"/>
              </a:tabLst>
              <a:defRPr/>
            </a:pPr>
            <a:r>
              <a:rPr lang="en-US" b="1" dirty="0">
                <a:solidFill>
                  <a:prstClr val="black"/>
                </a:solidFill>
                <a:latin typeface="Courier New" pitchFamily="49" charset="0"/>
              </a:rPr>
              <a:t>  WHEN exception THEN statements; ]</a:t>
            </a:r>
          </a:p>
          <a:p>
            <a:pPr eaLnBrk="0" hangingPunct="0">
              <a:lnSpc>
                <a:spcPct val="97000"/>
              </a:lnSpc>
              <a:tabLst>
                <a:tab pos="1200150" algn="l"/>
              </a:tabLst>
              <a:defRPr/>
            </a:pPr>
            <a:r>
              <a:rPr lang="en-US" b="1" dirty="0">
                <a:solidFill>
                  <a:prstClr val="black"/>
                </a:solidFill>
                <a:latin typeface="Courier New" pitchFamily="49" charset="0"/>
              </a:rPr>
              <a:t>END</a:t>
            </a:r>
            <a:r>
              <a:rPr lang="en-US" b="1" i="1" dirty="0">
                <a:solidFill>
                  <a:prstClr val="black"/>
                </a:solidFill>
                <a:latin typeface="Courier New" pitchFamily="49" charset="0"/>
              </a:rPr>
              <a:t>;         </a:t>
            </a:r>
            <a:r>
              <a:rPr lang="en-US" b="1" dirty="0">
                <a:solidFill>
                  <a:srgbClr val="9FB8CD"/>
                </a:solidFill>
                <a:latin typeface="Courier New" pitchFamily="49" charset="0"/>
              </a:rPr>
              <a:t>-- End of Block (Mandatory)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186</a:t>
            </a:fld>
            <a:endParaRPr lang="en-US" dirty="0">
              <a:solidFill>
                <a:srgbClr val="464653"/>
              </a:solidFill>
            </a:endParaRPr>
          </a:p>
        </p:txBody>
      </p:sp>
    </p:spTree>
    <p:extLst>
      <p:ext uri="{BB962C8B-B14F-4D97-AF65-F5344CB8AC3E}">
        <p14:creationId xmlns:p14="http://schemas.microsoft.com/office/powerpoint/2010/main" val="9731817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051"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38400" y="3657601"/>
            <a:ext cx="13271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052"/>
          <p:cNvSpPr>
            <a:spLocks noChangeArrowheads="1"/>
          </p:cNvSpPr>
          <p:nvPr/>
        </p:nvSpPr>
        <p:spPr bwMode="blackWhite">
          <a:xfrm>
            <a:off x="2752725" y="4419600"/>
            <a:ext cx="609600" cy="381000"/>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lstStyle/>
          <a:p>
            <a:pPr algn="ctr">
              <a:spcBef>
                <a:spcPct val="20000"/>
              </a:spcBef>
              <a:buClr>
                <a:srgbClr val="FF0000"/>
              </a:buClr>
              <a:buFont typeface="Arial" charset="0"/>
              <a:buNone/>
              <a:defRPr/>
            </a:pPr>
            <a:endParaRPr lang="en-US">
              <a:solidFill>
                <a:prstClr val="white"/>
              </a:solidFill>
            </a:endParaRPr>
          </a:p>
        </p:txBody>
      </p:sp>
      <p:sp>
        <p:nvSpPr>
          <p:cNvPr id="21508" name="Rectangle 2063"/>
          <p:cNvSpPr>
            <a:spLocks noChangeArrowheads="1"/>
          </p:cNvSpPr>
          <p:nvPr/>
        </p:nvSpPr>
        <p:spPr bwMode="auto">
          <a:xfrm>
            <a:off x="2752725" y="4953000"/>
            <a:ext cx="609600" cy="381000"/>
          </a:xfrm>
          <a:prstGeom prst="rect">
            <a:avLst/>
          </a:prstGeom>
          <a:solidFill>
            <a:srgbClr val="FFFFCC"/>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9" name="Freeform 2068"/>
          <p:cNvSpPr>
            <a:spLocks/>
          </p:cNvSpPr>
          <p:nvPr/>
        </p:nvSpPr>
        <p:spPr bwMode="auto">
          <a:xfrm>
            <a:off x="3381376" y="4114800"/>
            <a:ext cx="1571625" cy="1981200"/>
          </a:xfrm>
          <a:custGeom>
            <a:avLst/>
            <a:gdLst>
              <a:gd name="T0" fmla="*/ 0 w 1008"/>
              <a:gd name="T1" fmla="*/ 2147483647 h 1248"/>
              <a:gd name="T2" fmla="*/ 2147483647 w 1008"/>
              <a:gd name="T3" fmla="*/ 0 h 1248"/>
              <a:gd name="T4" fmla="*/ 2147483647 w 1008"/>
              <a:gd name="T5" fmla="*/ 2147483647 h 1248"/>
              <a:gd name="T6" fmla="*/ 0 w 1008"/>
              <a:gd name="T7" fmla="*/ 2147483647 h 1248"/>
              <a:gd name="T8" fmla="*/ 0 w 1008"/>
              <a:gd name="T9" fmla="*/ 2147483647 h 1248"/>
              <a:gd name="T10" fmla="*/ 0 60000 65536"/>
              <a:gd name="T11" fmla="*/ 0 60000 65536"/>
              <a:gd name="T12" fmla="*/ 0 60000 65536"/>
              <a:gd name="T13" fmla="*/ 0 60000 65536"/>
              <a:gd name="T14" fmla="*/ 0 60000 65536"/>
              <a:gd name="T15" fmla="*/ 0 w 1008"/>
              <a:gd name="T16" fmla="*/ 0 h 1248"/>
              <a:gd name="T17" fmla="*/ 1008 w 1008"/>
              <a:gd name="T18" fmla="*/ 1248 h 1248"/>
            </a:gdLst>
            <a:ahLst/>
            <a:cxnLst>
              <a:cxn ang="T10">
                <a:pos x="T0" y="T1"/>
              </a:cxn>
              <a:cxn ang="T11">
                <a:pos x="T2" y="T3"/>
              </a:cxn>
              <a:cxn ang="T12">
                <a:pos x="T4" y="T5"/>
              </a:cxn>
              <a:cxn ang="T13">
                <a:pos x="T6" y="T7"/>
              </a:cxn>
              <a:cxn ang="T14">
                <a:pos x="T8" y="T9"/>
              </a:cxn>
            </a:cxnLst>
            <a:rect l="T15" t="T16" r="T17" b="T18"/>
            <a:pathLst>
              <a:path w="1008" h="1248">
                <a:moveTo>
                  <a:pt x="0" y="528"/>
                </a:moveTo>
                <a:lnTo>
                  <a:pt x="1008" y="0"/>
                </a:lnTo>
                <a:lnTo>
                  <a:pt x="1008" y="1248"/>
                </a:lnTo>
                <a:lnTo>
                  <a:pt x="0" y="768"/>
                </a:lnTo>
                <a:lnTo>
                  <a:pt x="0" y="528"/>
                </a:lnTo>
                <a:close/>
              </a:path>
            </a:pathLst>
          </a:custGeom>
          <a:solidFill>
            <a:srgbClr val="FFFFCC"/>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0246" name="Freeform 2069"/>
          <p:cNvSpPr>
            <a:spLocks/>
          </p:cNvSpPr>
          <p:nvPr/>
        </p:nvSpPr>
        <p:spPr bwMode="auto">
          <a:xfrm>
            <a:off x="3381376" y="1066800"/>
            <a:ext cx="1571625" cy="3733800"/>
          </a:xfrm>
          <a:custGeom>
            <a:avLst/>
            <a:gdLst>
              <a:gd name="T0" fmla="*/ 0 w 1008"/>
              <a:gd name="T1" fmla="*/ 2147483647 h 2352"/>
              <a:gd name="T2" fmla="*/ 2147483647 w 1008"/>
              <a:gd name="T3" fmla="*/ 0 h 2352"/>
              <a:gd name="T4" fmla="*/ 2147483647 w 1008"/>
              <a:gd name="T5" fmla="*/ 2147483647 h 2352"/>
              <a:gd name="T6" fmla="*/ 0 w 1008"/>
              <a:gd name="T7" fmla="*/ 2147483647 h 2352"/>
              <a:gd name="T8" fmla="*/ 0 w 1008"/>
              <a:gd name="T9" fmla="*/ 2147483647 h 2352"/>
              <a:gd name="T10" fmla="*/ 0 60000 65536"/>
              <a:gd name="T11" fmla="*/ 0 60000 65536"/>
              <a:gd name="T12" fmla="*/ 0 60000 65536"/>
              <a:gd name="T13" fmla="*/ 0 60000 65536"/>
              <a:gd name="T14" fmla="*/ 0 60000 65536"/>
              <a:gd name="T15" fmla="*/ 0 w 1008"/>
              <a:gd name="T16" fmla="*/ 0 h 2352"/>
              <a:gd name="T17" fmla="*/ 1008 w 1008"/>
              <a:gd name="T18" fmla="*/ 2352 h 2352"/>
            </a:gdLst>
            <a:ahLst/>
            <a:cxnLst>
              <a:cxn ang="T10">
                <a:pos x="T0" y="T1"/>
              </a:cxn>
              <a:cxn ang="T11">
                <a:pos x="T2" y="T3"/>
              </a:cxn>
              <a:cxn ang="T12">
                <a:pos x="T4" y="T5"/>
              </a:cxn>
              <a:cxn ang="T13">
                <a:pos x="T6" y="T7"/>
              </a:cxn>
              <a:cxn ang="T14">
                <a:pos x="T8" y="T9"/>
              </a:cxn>
            </a:cxnLst>
            <a:rect l="T15" t="T16" r="T17" b="T18"/>
            <a:pathLst>
              <a:path w="1008" h="2352">
                <a:moveTo>
                  <a:pt x="0" y="2112"/>
                </a:moveTo>
                <a:lnTo>
                  <a:pt x="1008" y="0"/>
                </a:lnTo>
                <a:lnTo>
                  <a:pt x="1008" y="1344"/>
                </a:lnTo>
                <a:lnTo>
                  <a:pt x="0" y="2352"/>
                </a:lnTo>
                <a:lnTo>
                  <a:pt x="0" y="2112"/>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a:lstStyle/>
          <a:p>
            <a:pPr algn="ctr">
              <a:spcBef>
                <a:spcPct val="20000"/>
              </a:spcBef>
              <a:buClr>
                <a:srgbClr val="FF0000"/>
              </a:buClr>
              <a:buFont typeface="Arial" charset="0"/>
              <a:buNone/>
              <a:defRPr/>
            </a:pPr>
            <a:endParaRPr lang="en-US">
              <a:solidFill>
                <a:prstClr val="white"/>
              </a:solidFill>
            </a:endParaRPr>
          </a:p>
        </p:txBody>
      </p:sp>
      <p:sp>
        <p:nvSpPr>
          <p:cNvPr id="21511" name="Rectangle 2076"/>
          <p:cNvSpPr>
            <a:spLocks noGrp="1" noChangeArrowheads="1"/>
          </p:cNvSpPr>
          <p:nvPr>
            <p:ph type="title"/>
          </p:nvPr>
        </p:nvSpPr>
        <p:spPr>
          <a:xfrm>
            <a:off x="838200" y="365125"/>
            <a:ext cx="10515600" cy="606425"/>
          </a:xfrm>
        </p:spPr>
        <p:txBody>
          <a:bodyPr>
            <a:normAutofit fontScale="90000"/>
          </a:bodyPr>
          <a:lstStyle/>
          <a:p>
            <a:pPr eaLnBrk="1" hangingPunct="1"/>
            <a:r>
              <a:rPr lang="en-US"/>
              <a:t>PL/SQL Run-time Architecture</a:t>
            </a:r>
          </a:p>
        </p:txBody>
      </p:sp>
      <p:sp>
        <p:nvSpPr>
          <p:cNvPr id="10248" name="Text Box 2053"/>
          <p:cNvSpPr txBox="1">
            <a:spLocks noChangeArrowheads="1"/>
          </p:cNvSpPr>
          <p:nvPr/>
        </p:nvSpPr>
        <p:spPr bwMode="blackWhite">
          <a:xfrm>
            <a:off x="4953000" y="1066801"/>
            <a:ext cx="4800600" cy="2143125"/>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endParaRPr lang="en-US" b="1">
              <a:solidFill>
                <a:srgbClr val="9FB8CD"/>
              </a:solidFill>
            </a:endParaRPr>
          </a:p>
        </p:txBody>
      </p:sp>
      <p:sp>
        <p:nvSpPr>
          <p:cNvPr id="21513" name="Text Box 2054"/>
          <p:cNvSpPr txBox="1">
            <a:spLocks noChangeArrowheads="1"/>
          </p:cNvSpPr>
          <p:nvPr/>
        </p:nvSpPr>
        <p:spPr bwMode="blackWhite">
          <a:xfrm>
            <a:off x="4972050" y="4114800"/>
            <a:ext cx="2514600" cy="1981200"/>
          </a:xfrm>
          <a:prstGeom prst="rect">
            <a:avLst/>
          </a:prstGeom>
          <a:solidFill>
            <a:srgbClr val="FFFFCC"/>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r" eaLnBrk="1" hangingPunct="1">
              <a:spcBef>
                <a:spcPct val="20000"/>
              </a:spcBef>
              <a:buClr>
                <a:srgbClr val="FF0000"/>
              </a:buClr>
              <a:buFont typeface="Arial" pitchFamily="34" charset="0"/>
              <a:buNone/>
            </a:pPr>
            <a:endParaRPr lang="en-US" b="1">
              <a:solidFill>
                <a:srgbClr val="9FB8CD"/>
              </a:solidFill>
            </a:endParaRPr>
          </a:p>
        </p:txBody>
      </p:sp>
      <p:sp>
        <p:nvSpPr>
          <p:cNvPr id="21514" name="Text Box 2055"/>
          <p:cNvSpPr txBox="1">
            <a:spLocks noChangeArrowheads="1"/>
          </p:cNvSpPr>
          <p:nvPr/>
        </p:nvSpPr>
        <p:spPr bwMode="auto">
          <a:xfrm rot="-5400000">
            <a:off x="5582444" y="3475832"/>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SQL</a:t>
            </a:r>
          </a:p>
        </p:txBody>
      </p:sp>
      <p:sp>
        <p:nvSpPr>
          <p:cNvPr id="21515" name="Text Box 2056"/>
          <p:cNvSpPr txBox="1">
            <a:spLocks noChangeArrowheads="1"/>
          </p:cNvSpPr>
          <p:nvPr/>
        </p:nvSpPr>
        <p:spPr bwMode="auto">
          <a:xfrm rot="-5400000">
            <a:off x="6072188" y="3478213"/>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PL/SQL</a:t>
            </a:r>
          </a:p>
        </p:txBody>
      </p:sp>
      <p:sp>
        <p:nvSpPr>
          <p:cNvPr id="21516" name="Text Box 2057"/>
          <p:cNvSpPr txBox="1">
            <a:spLocks noChangeArrowheads="1"/>
          </p:cNvSpPr>
          <p:nvPr/>
        </p:nvSpPr>
        <p:spPr bwMode="auto">
          <a:xfrm>
            <a:off x="2362200" y="1143000"/>
            <a:ext cx="1504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PL/SQL block</a:t>
            </a:r>
          </a:p>
        </p:txBody>
      </p:sp>
      <p:sp>
        <p:nvSpPr>
          <p:cNvPr id="21517" name="Text Box 2058"/>
          <p:cNvSpPr txBox="1">
            <a:spLocks noChangeArrowheads="1"/>
          </p:cNvSpPr>
          <p:nvPr/>
        </p:nvSpPr>
        <p:spPr bwMode="auto">
          <a:xfrm>
            <a:off x="6710364" y="1828800"/>
            <a:ext cx="1233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procedural</a:t>
            </a:r>
          </a:p>
        </p:txBody>
      </p:sp>
      <p:sp>
        <p:nvSpPr>
          <p:cNvPr id="21518" name="Text Box 2059"/>
          <p:cNvSpPr txBox="1">
            <a:spLocks noChangeArrowheads="1"/>
          </p:cNvSpPr>
          <p:nvPr/>
        </p:nvSpPr>
        <p:spPr bwMode="auto">
          <a:xfrm>
            <a:off x="7315200" y="2663826"/>
            <a:ext cx="24209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Procedural statement</a:t>
            </a:r>
            <a:br>
              <a:rPr lang="en-US" sz="1600" b="1">
                <a:solidFill>
                  <a:prstClr val="black"/>
                </a:solidFill>
              </a:rPr>
            </a:br>
            <a:r>
              <a:rPr lang="en-US" sz="1600" b="1">
                <a:solidFill>
                  <a:prstClr val="black"/>
                </a:solidFill>
              </a:rPr>
              <a:t>executor</a:t>
            </a:r>
          </a:p>
        </p:txBody>
      </p:sp>
      <p:pic>
        <p:nvPicPr>
          <p:cNvPr id="21519" name="Picture 206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76525" y="1495425"/>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Line 2062"/>
          <p:cNvSpPr>
            <a:spLocks noChangeShapeType="1"/>
          </p:cNvSpPr>
          <p:nvPr/>
        </p:nvSpPr>
        <p:spPr bwMode="auto">
          <a:xfrm>
            <a:off x="6553201" y="2209800"/>
            <a:ext cx="17430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1521" name="Picture 2064" descr="C:\Documents and Settings\lserhal\My Documents\My Pictures\Graphics Library\sql documen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191000"/>
            <a:ext cx="774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2" name="Line 2065"/>
          <p:cNvSpPr>
            <a:spLocks noChangeShapeType="1"/>
          </p:cNvSpPr>
          <p:nvPr/>
        </p:nvSpPr>
        <p:spPr bwMode="auto">
          <a:xfrm>
            <a:off x="6042025" y="2743200"/>
            <a:ext cx="0" cy="1752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1523" name="Text Box 2066"/>
          <p:cNvSpPr txBox="1">
            <a:spLocks noChangeArrowheads="1"/>
          </p:cNvSpPr>
          <p:nvPr/>
        </p:nvSpPr>
        <p:spPr bwMode="auto">
          <a:xfrm>
            <a:off x="4970464" y="5781675"/>
            <a:ext cx="2878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600" b="1">
                <a:solidFill>
                  <a:prstClr val="black"/>
                </a:solidFill>
              </a:rPr>
              <a:t>SQL statement executor</a:t>
            </a:r>
          </a:p>
        </p:txBody>
      </p:sp>
      <p:pic>
        <p:nvPicPr>
          <p:cNvPr id="21524" name="Picture 2067"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3025" y="4435476"/>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07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286750" y="11430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071"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350" y="1371601"/>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7" name="Line 2072"/>
          <p:cNvSpPr>
            <a:spLocks noChangeShapeType="1"/>
          </p:cNvSpPr>
          <p:nvPr/>
        </p:nvSpPr>
        <p:spPr bwMode="auto">
          <a:xfrm>
            <a:off x="3438525" y="2209800"/>
            <a:ext cx="2362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1528" name="Text Box 2073"/>
          <p:cNvSpPr txBox="1">
            <a:spLocks noChangeArrowheads="1"/>
          </p:cNvSpPr>
          <p:nvPr/>
        </p:nvSpPr>
        <p:spPr bwMode="auto">
          <a:xfrm>
            <a:off x="7473950" y="48910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Oracle Server</a:t>
            </a:r>
          </a:p>
        </p:txBody>
      </p:sp>
      <p:sp>
        <p:nvSpPr>
          <p:cNvPr id="21529" name="Text Box 2074"/>
          <p:cNvSpPr txBox="1">
            <a:spLocks noChangeArrowheads="1"/>
          </p:cNvSpPr>
          <p:nvPr/>
        </p:nvSpPr>
        <p:spPr bwMode="auto">
          <a:xfrm>
            <a:off x="7404100" y="3276601"/>
            <a:ext cx="183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Engine</a:t>
            </a:r>
          </a:p>
        </p:txBody>
      </p:sp>
      <p:sp>
        <p:nvSpPr>
          <p:cNvPr id="21530" name="Freeform 2075"/>
          <p:cNvSpPr>
            <a:spLocks/>
          </p:cNvSpPr>
          <p:nvPr/>
        </p:nvSpPr>
        <p:spPr bwMode="auto">
          <a:xfrm>
            <a:off x="6324600" y="2438400"/>
            <a:ext cx="1981200" cy="1828800"/>
          </a:xfrm>
          <a:custGeom>
            <a:avLst/>
            <a:gdLst>
              <a:gd name="T0" fmla="*/ 0 w 1248"/>
              <a:gd name="T1" fmla="*/ 2147483647 h 1152"/>
              <a:gd name="T2" fmla="*/ 0 w 1248"/>
              <a:gd name="T3" fmla="*/ 2147483647 h 1152"/>
              <a:gd name="T4" fmla="*/ 2147483647 w 1248"/>
              <a:gd name="T5" fmla="*/ 2147483647 h 1152"/>
              <a:gd name="T6" fmla="*/ 2147483647 w 1248"/>
              <a:gd name="T7" fmla="*/ 0 h 1152"/>
              <a:gd name="T8" fmla="*/ 2147483647 w 1248"/>
              <a:gd name="T9" fmla="*/ 0 h 1152"/>
              <a:gd name="T10" fmla="*/ 0 60000 65536"/>
              <a:gd name="T11" fmla="*/ 0 60000 65536"/>
              <a:gd name="T12" fmla="*/ 0 60000 65536"/>
              <a:gd name="T13" fmla="*/ 0 60000 65536"/>
              <a:gd name="T14" fmla="*/ 0 60000 65536"/>
              <a:gd name="T15" fmla="*/ 0 w 1248"/>
              <a:gd name="T16" fmla="*/ 0 h 1152"/>
              <a:gd name="T17" fmla="*/ 1248 w 1248"/>
              <a:gd name="T18" fmla="*/ 1152 h 1152"/>
            </a:gdLst>
            <a:ahLst/>
            <a:cxnLst>
              <a:cxn ang="T10">
                <a:pos x="T0" y="T1"/>
              </a:cxn>
              <a:cxn ang="T11">
                <a:pos x="T2" y="T3"/>
              </a:cxn>
              <a:cxn ang="T12">
                <a:pos x="T4" y="T5"/>
              </a:cxn>
              <a:cxn ang="T13">
                <a:pos x="T6" y="T7"/>
              </a:cxn>
              <a:cxn ang="T14">
                <a:pos x="T8" y="T9"/>
              </a:cxn>
            </a:cxnLst>
            <a:rect l="T15" t="T16" r="T17" b="T18"/>
            <a:pathLst>
              <a:path w="1248" h="1152">
                <a:moveTo>
                  <a:pt x="0" y="1152"/>
                </a:moveTo>
                <a:lnTo>
                  <a:pt x="0" y="336"/>
                </a:lnTo>
                <a:lnTo>
                  <a:pt x="576" y="336"/>
                </a:lnTo>
                <a:lnTo>
                  <a:pt x="576" y="0"/>
                </a:lnTo>
                <a:lnTo>
                  <a:pt x="1248"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1531" name="Picture 206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05489" y="12954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187</a:t>
            </a:fld>
            <a:endParaRPr lang="en-US">
              <a:solidFill>
                <a:srgbClr val="464653"/>
              </a:solidFill>
            </a:endParaRPr>
          </a:p>
        </p:txBody>
      </p:sp>
    </p:spTree>
    <p:extLst>
      <p:ext uri="{BB962C8B-B14F-4D97-AF65-F5344CB8AC3E}">
        <p14:creationId xmlns:p14="http://schemas.microsoft.com/office/powerpoint/2010/main" val="1729921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t>What Are PL/SQL Subprograms?</a:t>
            </a:r>
          </a:p>
        </p:txBody>
      </p:sp>
      <p:sp>
        <p:nvSpPr>
          <p:cNvPr id="22533" name="Rectangle 3"/>
          <p:cNvSpPr>
            <a:spLocks noGrp="1" noChangeArrowheads="1"/>
          </p:cNvSpPr>
          <p:nvPr>
            <p:ph sz="quarter" idx="1"/>
          </p:nvPr>
        </p:nvSpPr>
        <p:spPr>
          <a:xfrm>
            <a:off x="1981200" y="1219201"/>
            <a:ext cx="8229600" cy="4937125"/>
          </a:xfrm>
        </p:spPr>
        <p:txBody>
          <a:bodyPr>
            <a:normAutofit fontScale="92500"/>
          </a:bodyPr>
          <a:lstStyle/>
          <a:p>
            <a:pPr lvl="1" eaLnBrk="1" hangingPunct="1">
              <a:buFont typeface="Courier New" pitchFamily="49" charset="0"/>
              <a:buChar char="o"/>
            </a:pPr>
            <a:r>
              <a:rPr lang="en-US" dirty="0"/>
              <a:t>A PL/SQL subprogram is a named PL/SQL block that can be called with a set of parameters. </a:t>
            </a:r>
          </a:p>
          <a:p>
            <a:pPr lvl="1" eaLnBrk="1" hangingPunct="1">
              <a:buFont typeface="Courier New" pitchFamily="49" charset="0"/>
              <a:buChar char="o"/>
            </a:pPr>
            <a:r>
              <a:rPr lang="en-US" dirty="0"/>
              <a:t>You can declare and define a subprogram within either a PL/SQL block or another subprogram.</a:t>
            </a:r>
          </a:p>
          <a:p>
            <a:pPr lvl="1" eaLnBrk="1" hangingPunct="1">
              <a:buFont typeface="Courier New" pitchFamily="49" charset="0"/>
              <a:buChar char="o"/>
            </a:pPr>
            <a:r>
              <a:rPr lang="en-US" dirty="0"/>
              <a:t>A subprogram consists of a specification and a body. </a:t>
            </a:r>
          </a:p>
          <a:p>
            <a:pPr lvl="1" eaLnBrk="1" hangingPunct="1">
              <a:buFont typeface="Courier New" pitchFamily="49" charset="0"/>
              <a:buChar char="o"/>
            </a:pPr>
            <a:r>
              <a:rPr lang="en-US" dirty="0"/>
              <a:t>A subprogram can be a procedure or a function.</a:t>
            </a:r>
          </a:p>
          <a:p>
            <a:pPr lvl="1" eaLnBrk="1" hangingPunct="1">
              <a:buFont typeface="Courier New" pitchFamily="49" charset="0"/>
              <a:buChar char="o"/>
            </a:pPr>
            <a:r>
              <a:rPr lang="en-US" dirty="0"/>
              <a:t>Typically, you use a procedure to perform an action and a function to compute and return a value.</a:t>
            </a:r>
          </a:p>
          <a:p>
            <a:pPr lvl="1" eaLnBrk="1" hangingPunct="1">
              <a:buFont typeface="Courier New" pitchFamily="49" charset="0"/>
              <a:buChar char="o"/>
            </a:pPr>
            <a:r>
              <a:rPr lang="en-US" dirty="0"/>
              <a:t>Subprograms can be grouped into PL/SQL packages.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188</a:t>
            </a:fld>
            <a:endParaRPr lang="en-US" dirty="0">
              <a:solidFill>
                <a:srgbClr val="464653"/>
              </a:solidFill>
            </a:endParaRPr>
          </a:p>
        </p:txBody>
      </p:sp>
    </p:spTree>
    <p:extLst>
      <p:ext uri="{BB962C8B-B14F-4D97-AF65-F5344CB8AC3E}">
        <p14:creationId xmlns:p14="http://schemas.microsoft.com/office/powerpoint/2010/main" val="19866095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6"/>
          <p:cNvSpPr>
            <a:spLocks noGrp="1" noChangeArrowheads="1"/>
          </p:cNvSpPr>
          <p:nvPr>
            <p:ph type="title"/>
          </p:nvPr>
        </p:nvSpPr>
        <p:spPr/>
        <p:txBody>
          <a:bodyPr>
            <a:normAutofit/>
          </a:bodyPr>
          <a:lstStyle/>
          <a:p>
            <a:pPr>
              <a:defRPr/>
            </a:pPr>
            <a:r>
              <a:rPr lang="en-US"/>
              <a:t>The Benefits of Using PL/SQL Subprograms</a:t>
            </a:r>
          </a:p>
        </p:txBody>
      </p:sp>
      <p:pic>
        <p:nvPicPr>
          <p:cNvPr id="12291" name="Picture 3" descr="C:\Documents and Settings\lserhal\My Documents\My Pictures\Graphics Library\permissions and security.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915275" y="1546226"/>
            <a:ext cx="10858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Concept: Performance Tuning "/>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486650" y="4191001"/>
            <a:ext cx="19431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p:cNvSpPr>
            <a:spLocks noChangeArrowheads="1"/>
          </p:cNvSpPr>
          <p:nvPr/>
        </p:nvSpPr>
        <p:spPr bwMode="auto">
          <a:xfrm>
            <a:off x="2792413" y="3238501"/>
            <a:ext cx="20002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Easy maintenance</a:t>
            </a:r>
          </a:p>
        </p:txBody>
      </p:sp>
      <p:sp>
        <p:nvSpPr>
          <p:cNvPr id="23558" name="Rectangle 6"/>
          <p:cNvSpPr>
            <a:spLocks noChangeArrowheads="1"/>
          </p:cNvSpPr>
          <p:nvPr/>
        </p:nvSpPr>
        <p:spPr bwMode="auto">
          <a:xfrm>
            <a:off x="7010400" y="5692776"/>
            <a:ext cx="2895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marL="411163" lvl="1" algn="ctr" defTabSz="822325">
              <a:spcBef>
                <a:spcPct val="20000"/>
              </a:spcBef>
              <a:buClr>
                <a:srgbClr val="FF0000"/>
              </a:buClr>
            </a:pPr>
            <a:r>
              <a:rPr lang="en-US" sz="1600" b="1">
                <a:solidFill>
                  <a:prstClr val="black"/>
                </a:solidFill>
              </a:rPr>
              <a:t>Improved performance</a:t>
            </a:r>
          </a:p>
        </p:txBody>
      </p:sp>
      <p:sp>
        <p:nvSpPr>
          <p:cNvPr id="23559" name="Rectangle 7"/>
          <p:cNvSpPr>
            <a:spLocks noChangeArrowheads="1"/>
          </p:cNvSpPr>
          <p:nvPr/>
        </p:nvSpPr>
        <p:spPr bwMode="auto">
          <a:xfrm>
            <a:off x="7267575" y="3238500"/>
            <a:ext cx="2381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Improved data security and integrity</a:t>
            </a:r>
          </a:p>
        </p:txBody>
      </p:sp>
      <p:sp>
        <p:nvSpPr>
          <p:cNvPr id="23560" name="Rectangle 8"/>
          <p:cNvSpPr>
            <a:spLocks noChangeArrowheads="1"/>
          </p:cNvSpPr>
          <p:nvPr/>
        </p:nvSpPr>
        <p:spPr bwMode="auto">
          <a:xfrm>
            <a:off x="2611438" y="5692776"/>
            <a:ext cx="2362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Improved code clarity</a:t>
            </a:r>
            <a:endParaRPr lang="en-US" sz="2200" b="1">
              <a:solidFill>
                <a:prstClr val="black"/>
              </a:solidFill>
            </a:endParaRPr>
          </a:p>
        </p:txBody>
      </p:sp>
      <p:grpSp>
        <p:nvGrpSpPr>
          <p:cNvPr id="23561" name="Group 23"/>
          <p:cNvGrpSpPr>
            <a:grpSpLocks/>
          </p:cNvGrpSpPr>
          <p:nvPr/>
        </p:nvGrpSpPr>
        <p:grpSpPr bwMode="auto">
          <a:xfrm>
            <a:off x="2801938" y="1447801"/>
            <a:ext cx="1981200" cy="2092325"/>
            <a:chOff x="960" y="912"/>
            <a:chExt cx="1248" cy="1318"/>
          </a:xfrm>
        </p:grpSpPr>
        <p:grpSp>
          <p:nvGrpSpPr>
            <p:cNvPr id="23576" name="Group 9"/>
            <p:cNvGrpSpPr>
              <a:grpSpLocks/>
            </p:cNvGrpSpPr>
            <p:nvPr/>
          </p:nvGrpSpPr>
          <p:grpSpPr bwMode="auto">
            <a:xfrm>
              <a:off x="960" y="912"/>
              <a:ext cx="611" cy="1030"/>
              <a:chOff x="2023" y="2194"/>
              <a:chExt cx="611" cy="1030"/>
            </a:xfrm>
          </p:grpSpPr>
          <p:pic>
            <p:nvPicPr>
              <p:cNvPr id="12312" name="Picture 10"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3" name="Picture 11" descr="Documents: PL/SQL Program"/>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11" name="Picture 12" descr="C:\My_Data\Jobs\Enterprise\New_slides\icons\modify.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418" y="1440"/>
              <a:ext cx="79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2" name="Group 24"/>
          <p:cNvGrpSpPr>
            <a:grpSpLocks/>
          </p:cNvGrpSpPr>
          <p:nvPr/>
        </p:nvGrpSpPr>
        <p:grpSpPr bwMode="auto">
          <a:xfrm>
            <a:off x="3068638" y="4003676"/>
            <a:ext cx="1447800" cy="1635125"/>
            <a:chOff x="960" y="2522"/>
            <a:chExt cx="912" cy="1030"/>
          </a:xfrm>
        </p:grpSpPr>
        <p:grpSp>
          <p:nvGrpSpPr>
            <p:cNvPr id="23572" name="Group 13"/>
            <p:cNvGrpSpPr>
              <a:grpSpLocks/>
            </p:cNvGrpSpPr>
            <p:nvPr/>
          </p:nvGrpSpPr>
          <p:grpSpPr bwMode="auto">
            <a:xfrm>
              <a:off x="960" y="2522"/>
              <a:ext cx="611" cy="1030"/>
              <a:chOff x="2023" y="2194"/>
              <a:chExt cx="611" cy="1030"/>
            </a:xfrm>
          </p:grpSpPr>
          <p:pic>
            <p:nvPicPr>
              <p:cNvPr id="12308" name="Picture 14"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Picture 15" descr="Documents: PL/SQL Program"/>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7" name="Picture 16" descr="mag2"/>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288" y="2640"/>
              <a:ext cx="584"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3" name="Group 25"/>
          <p:cNvGrpSpPr>
            <a:grpSpLocks/>
          </p:cNvGrpSpPr>
          <p:nvPr/>
        </p:nvGrpSpPr>
        <p:grpSpPr bwMode="auto">
          <a:xfrm>
            <a:off x="5103813" y="2590800"/>
            <a:ext cx="1974850" cy="1974850"/>
            <a:chOff x="2256" y="1632"/>
            <a:chExt cx="1244" cy="1244"/>
          </a:xfrm>
        </p:grpSpPr>
        <p:pic>
          <p:nvPicPr>
            <p:cNvPr id="12301" name="Picture 17" descr="iAS_Icons: Database with Segments"/>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56" y="1632"/>
              <a:ext cx="1244" cy="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8" name="Group 18"/>
            <p:cNvGrpSpPr>
              <a:grpSpLocks/>
            </p:cNvGrpSpPr>
            <p:nvPr/>
          </p:nvGrpSpPr>
          <p:grpSpPr bwMode="auto">
            <a:xfrm>
              <a:off x="2496" y="2160"/>
              <a:ext cx="360" cy="572"/>
              <a:chOff x="2805" y="2496"/>
              <a:chExt cx="528" cy="960"/>
            </a:xfrm>
          </p:grpSpPr>
          <p:pic>
            <p:nvPicPr>
              <p:cNvPr id="12304" name="Picture 19"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05" y="2496"/>
                <a:ext cx="46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20" descr="Documents: PL/SQL Program"/>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60" y="2841"/>
                <a:ext cx="273"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3" name="Picture 21"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976" y="2126"/>
              <a:ext cx="340"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4" name="Rectangle 22"/>
          <p:cNvSpPr>
            <a:spLocks noChangeArrowheads="1"/>
          </p:cNvSpPr>
          <p:nvPr/>
        </p:nvSpPr>
        <p:spPr bwMode="auto">
          <a:xfrm>
            <a:off x="4910138" y="4495801"/>
            <a:ext cx="2362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Subprograms:</a:t>
            </a:r>
            <a:br>
              <a:rPr lang="en-US" sz="1600" b="1">
                <a:solidFill>
                  <a:prstClr val="black"/>
                </a:solidFill>
              </a:rPr>
            </a:br>
            <a:r>
              <a:rPr lang="en-US" sz="1600" b="1">
                <a:solidFill>
                  <a:prstClr val="black"/>
                </a:solidFill>
              </a:rPr>
              <a:t>Stored procedures and functions</a:t>
            </a:r>
            <a:endParaRPr lang="en-US" sz="2200" b="1">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189</a:t>
            </a:fld>
            <a:endParaRPr lang="en-US">
              <a:solidFill>
                <a:srgbClr val="464653"/>
              </a:solidFill>
            </a:endParaRPr>
          </a:p>
        </p:txBody>
      </p:sp>
    </p:spTree>
    <p:extLst>
      <p:ext uri="{BB962C8B-B14F-4D97-AF65-F5344CB8AC3E}">
        <p14:creationId xmlns:p14="http://schemas.microsoft.com/office/powerpoint/2010/main" val="1228886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2" descr="C:\Coursedev\11gR2_PLSQL\D49990CG20\images\1-2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3" y="1219201"/>
            <a:ext cx="7202487" cy="5084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699" name="Rectangle 2"/>
          <p:cNvSpPr>
            <a:spLocks noGrp="1" noChangeArrowheads="1"/>
          </p:cNvSpPr>
          <p:nvPr>
            <p:ph type="title"/>
          </p:nvPr>
        </p:nvSpPr>
        <p:spPr>
          <a:xfrm>
            <a:off x="838200" y="365126"/>
            <a:ext cx="10515600" cy="447676"/>
          </a:xfrm>
        </p:spPr>
        <p:txBody>
          <a:bodyPr>
            <a:normAutofit fontScale="90000"/>
          </a:bodyPr>
          <a:lstStyle/>
          <a:p>
            <a:r>
              <a:rPr lang="en-US"/>
              <a:t>Viewing the Output of a PL/SQL Block</a:t>
            </a:r>
          </a:p>
        </p:txBody>
      </p:sp>
      <p:sp>
        <p:nvSpPr>
          <p:cNvPr id="29700" name="Rectangle 5"/>
          <p:cNvSpPr>
            <a:spLocks noChangeArrowheads="1"/>
          </p:cNvSpPr>
          <p:nvPr/>
        </p:nvSpPr>
        <p:spPr bwMode="auto">
          <a:xfrm>
            <a:off x="3341689" y="4745039"/>
            <a:ext cx="1290637" cy="42068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29" name="AutoShape 7"/>
          <p:cNvSpPr>
            <a:spLocks noChangeArrowheads="1"/>
          </p:cNvSpPr>
          <p:nvPr/>
        </p:nvSpPr>
        <p:spPr bwMode="auto">
          <a:xfrm>
            <a:off x="6783389" y="1951039"/>
            <a:ext cx="2219325" cy="739775"/>
          </a:xfrm>
          <a:prstGeom prst="wedgeRectCallout">
            <a:avLst>
              <a:gd name="adj1" fmla="val -115380"/>
              <a:gd name="adj2" fmla="val 106440"/>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defRPr/>
            </a:pPr>
            <a:r>
              <a:rPr lang="en-US" sz="1400" dirty="0">
                <a:solidFill>
                  <a:prstClr val="black"/>
                </a:solidFill>
              </a:rPr>
              <a:t>Press F5 to execute the command and PL/SQL block.</a:t>
            </a: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19</a:t>
            </a:fld>
            <a:endParaRPr lang="en-US">
              <a:solidFill>
                <a:srgbClr val="464653"/>
              </a:solidFill>
            </a:endParaRPr>
          </a:p>
        </p:txBody>
      </p:sp>
    </p:spTree>
    <p:extLst>
      <p:ext uri="{BB962C8B-B14F-4D97-AF65-F5344CB8AC3E}">
        <p14:creationId xmlns:p14="http://schemas.microsoft.com/office/powerpoint/2010/main" val="2009945469"/>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defRPr/>
            </a:pPr>
            <a:r>
              <a:rPr lang="en-US"/>
              <a:t>Differences Between Anonymous </a:t>
            </a:r>
            <a:br>
              <a:rPr lang="en-US"/>
            </a:br>
            <a:r>
              <a:rPr lang="en-US"/>
              <a:t>Blocks and Subprograms</a:t>
            </a:r>
          </a:p>
        </p:txBody>
      </p:sp>
      <p:graphicFrame>
        <p:nvGraphicFramePr>
          <p:cNvPr id="338947" name="Group 3"/>
          <p:cNvGraphicFramePr>
            <a:graphicFrameLocks noGrp="1"/>
          </p:cNvGraphicFramePr>
          <p:nvPr/>
        </p:nvGraphicFramePr>
        <p:xfrm>
          <a:off x="2174876" y="1752600"/>
          <a:ext cx="7826375" cy="3771898"/>
        </p:xfrm>
        <a:graphic>
          <a:graphicData uri="http://schemas.openxmlformats.org/drawingml/2006/table">
            <a:tbl>
              <a:tblPr>
                <a:tableStyleId>{5940675A-B579-460E-94D1-54222C63F5DA}</a:tableStyleId>
              </a:tblPr>
              <a:tblGrid>
                <a:gridCol w="3559175">
                  <a:extLst>
                    <a:ext uri="{9D8B030D-6E8A-4147-A177-3AD203B41FA5}">
                      <a16:colId xmlns:a16="http://schemas.microsoft.com/office/drawing/2014/main" xmlns="" val="20000"/>
                    </a:ext>
                  </a:extLst>
                </a:gridCol>
                <a:gridCol w="4267200">
                  <a:extLst>
                    <a:ext uri="{9D8B030D-6E8A-4147-A177-3AD203B41FA5}">
                      <a16:colId xmlns:a16="http://schemas.microsoft.com/office/drawing/2014/main" xmlns="" val="20001"/>
                    </a:ext>
                  </a:extLst>
                </a:gridCol>
              </a:tblGrid>
              <a:tr h="51121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Anonymous Blocks</a:t>
                      </a:r>
                      <a:endParaRPr kumimoji="0" lang="en-US" sz="1800" b="1"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Subprograms</a:t>
                      </a:r>
                      <a:endParaRPr kumimoji="0" lang="en-US" sz="1800" b="1"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0"/>
                  </a:ext>
                </a:extLst>
              </a:tr>
              <a:tr h="48105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Unnamed PL/SQL blocks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Named PL/SQL blocks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1"/>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Compiled every time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Compiled only once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2"/>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Not stored in the database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Stored in the database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3"/>
                  </a:ext>
                </a:extLst>
              </a:tr>
              <a:tr h="670616">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Cannot be invoked by other applications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Named and, therefore, can be invoked by other applications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4"/>
                  </a:ext>
                </a:extLst>
              </a:tr>
              <a:tr h="670616">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Do not return values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Subprograms called functions must return values.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5"/>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Cannot take parameters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take parameters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xmlns="" val="10006"/>
                  </a:ext>
                </a:extLst>
              </a:tr>
            </a:tbl>
          </a:graphicData>
        </a:graphic>
      </p:graphicFrame>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190</a:t>
            </a:fld>
            <a:endParaRPr lang="en-US">
              <a:solidFill>
                <a:srgbClr val="464653"/>
              </a:solidFill>
            </a:endParaRPr>
          </a:p>
        </p:txBody>
      </p:sp>
    </p:spTree>
    <p:extLst>
      <p:ext uri="{BB962C8B-B14F-4D97-AF65-F5344CB8AC3E}">
        <p14:creationId xmlns:p14="http://schemas.microsoft.com/office/powerpoint/2010/main" val="20345006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Lesson Agenda</a:t>
            </a:r>
          </a:p>
        </p:txBody>
      </p:sp>
      <p:sp>
        <p:nvSpPr>
          <p:cNvPr id="14339" name="Rectangle 3"/>
          <p:cNvSpPr>
            <a:spLocks noGrp="1" noChangeArrowheads="1"/>
          </p:cNvSpPr>
          <p:nvPr>
            <p:ph sz="quarter" idx="1"/>
          </p:nvPr>
        </p:nvSpPr>
        <p:spPr>
          <a:xfrm>
            <a:off x="2133600" y="1443039"/>
            <a:ext cx="7918450" cy="3330575"/>
          </a:xfrm>
        </p:spPr>
        <p:txBody>
          <a:bodyPr>
            <a:normAutofit fontScale="85000" lnSpcReduction="10000"/>
          </a:bodyPr>
          <a:lstStyle/>
          <a:p>
            <a:pPr marL="548640" lvl="1" indent="-274320">
              <a:buClr>
                <a:srgbClr val="7F7F7F"/>
              </a:buClr>
              <a:buFont typeface="Courier New" pitchFamily="49" charset="0"/>
              <a:buChar char="o"/>
              <a:defRPr/>
            </a:pPr>
            <a:r>
              <a:rPr lang="en-US" dirty="0">
                <a:solidFill>
                  <a:srgbClr val="7F7F7F"/>
                </a:solidFill>
              </a:rPr>
              <a:t>Using a modularized and layered subprogram design and identifying the benefits of subprograms</a:t>
            </a:r>
          </a:p>
          <a:p>
            <a:pPr marL="548640" lvl="1" indent="-274320">
              <a:buFont typeface="Courier New" pitchFamily="49" charset="0"/>
              <a:buChar char="o"/>
              <a:defRPr/>
            </a:pPr>
            <a:r>
              <a:rPr lang="en-US" dirty="0"/>
              <a:t>Working with procedures:</a:t>
            </a:r>
          </a:p>
          <a:p>
            <a:pPr marL="822960" lvl="2">
              <a:buClr>
                <a:schemeClr val="accent2"/>
              </a:buClr>
              <a:buFont typeface="Wingdings" pitchFamily="2" charset="2"/>
              <a:buChar char="Ø"/>
              <a:defRPr/>
            </a:pPr>
            <a:r>
              <a:rPr lang="en-US" dirty="0"/>
              <a:t>Creating and calling procedures</a:t>
            </a:r>
          </a:p>
          <a:p>
            <a:pPr marL="822960" lvl="2">
              <a:buClr>
                <a:schemeClr val="accent2"/>
              </a:buClr>
              <a:buFont typeface="Wingdings" pitchFamily="2" charset="2"/>
              <a:buChar char="Ø"/>
              <a:defRPr/>
            </a:pPr>
            <a:r>
              <a:rPr lang="en-US" dirty="0"/>
              <a:t>Identifying the available parameter-passing modes</a:t>
            </a:r>
          </a:p>
          <a:p>
            <a:pPr marL="822960" lvl="2">
              <a:buClr>
                <a:schemeClr val="accent2"/>
              </a:buClr>
              <a:buFont typeface="Wingdings" pitchFamily="2" charset="2"/>
              <a:buChar char="Ø"/>
              <a:defRPr/>
            </a:pPr>
            <a:r>
              <a:rPr lang="en-US" dirty="0"/>
              <a:t>Using formal and actual parameters</a:t>
            </a:r>
          </a:p>
          <a:p>
            <a:pPr marL="822960" lvl="2">
              <a:buClr>
                <a:schemeClr val="accent2"/>
              </a:buClr>
              <a:buFont typeface="Wingdings" pitchFamily="2" charset="2"/>
              <a:buChar char="Ø"/>
              <a:defRPr/>
            </a:pPr>
            <a:r>
              <a:rPr lang="en-US" dirty="0"/>
              <a:t>Using positional, named, or mixed notation</a:t>
            </a:r>
          </a:p>
          <a:p>
            <a:pPr marL="548640" lvl="1" indent="-274320">
              <a:buClr>
                <a:srgbClr val="7F7F7F"/>
              </a:buClr>
              <a:buFont typeface="Courier New" pitchFamily="49" charset="0"/>
              <a:buChar char="o"/>
              <a:defRPr/>
            </a:pPr>
            <a:r>
              <a:rPr lang="en-US" dirty="0">
                <a:solidFill>
                  <a:srgbClr val="7F7F7F"/>
                </a:solidFill>
              </a:rPr>
              <a:t>Handling exceptions in procedures, removing a procedure, and displaying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191</a:t>
            </a:fld>
            <a:endParaRPr lang="en-US" dirty="0">
              <a:solidFill>
                <a:srgbClr val="464653"/>
              </a:solidFill>
            </a:endParaRPr>
          </a:p>
        </p:txBody>
      </p:sp>
    </p:spTree>
    <p:extLst>
      <p:ext uri="{BB962C8B-B14F-4D97-AF65-F5344CB8AC3E}">
        <p14:creationId xmlns:p14="http://schemas.microsoft.com/office/powerpoint/2010/main" val="40456296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p>
            <a:pPr eaLnBrk="1" hangingPunct="1"/>
            <a:r>
              <a:rPr lang="en-US"/>
              <a:t>What Are Procedures?</a:t>
            </a:r>
          </a:p>
        </p:txBody>
      </p:sp>
      <p:sp>
        <p:nvSpPr>
          <p:cNvPr id="15363" name="Rectangle 4"/>
          <p:cNvSpPr>
            <a:spLocks noGrp="1" noChangeArrowheads="1"/>
          </p:cNvSpPr>
          <p:nvPr>
            <p:ph sz="quarter" idx="1"/>
          </p:nvPr>
        </p:nvSpPr>
        <p:spPr>
          <a:xfrm>
            <a:off x="2133600" y="1447800"/>
            <a:ext cx="7918450" cy="1163638"/>
          </a:xfrm>
        </p:spPr>
        <p:txBody>
          <a:bodyPr>
            <a:normAutofit fontScale="92500" lnSpcReduction="20000"/>
          </a:bodyPr>
          <a:lstStyle/>
          <a:p>
            <a:pPr marL="548640" lvl="1" indent="-274320">
              <a:buFont typeface="Courier New" pitchFamily="49" charset="0"/>
              <a:buChar char="o"/>
              <a:defRPr/>
            </a:pPr>
            <a:r>
              <a:rPr lang="en-US" dirty="0"/>
              <a:t>Are a type of subprogram that perform an action</a:t>
            </a:r>
          </a:p>
          <a:p>
            <a:pPr marL="548640" lvl="1" indent="-274320">
              <a:buFont typeface="Courier New" pitchFamily="49" charset="0"/>
              <a:buChar char="o"/>
              <a:defRPr/>
            </a:pPr>
            <a:r>
              <a:rPr lang="en-US" dirty="0"/>
              <a:t>Can be stored in the database as a schema object</a:t>
            </a:r>
          </a:p>
          <a:p>
            <a:pPr marL="548640" lvl="1" indent="-274320">
              <a:buFont typeface="Courier New" pitchFamily="49" charset="0"/>
              <a:buChar char="o"/>
              <a:defRPr/>
            </a:pPr>
            <a:r>
              <a:rPr lang="en-US" dirty="0"/>
              <a:t>Promote reusability and maintainability</a:t>
            </a:r>
          </a:p>
        </p:txBody>
      </p:sp>
      <p:grpSp>
        <p:nvGrpSpPr>
          <p:cNvPr id="26628" name="Group 11"/>
          <p:cNvGrpSpPr>
            <a:grpSpLocks/>
          </p:cNvGrpSpPr>
          <p:nvPr/>
        </p:nvGrpSpPr>
        <p:grpSpPr bwMode="auto">
          <a:xfrm>
            <a:off x="4578350" y="3165476"/>
            <a:ext cx="3041650" cy="2930525"/>
            <a:chOff x="1924" y="1994"/>
            <a:chExt cx="1916" cy="1846"/>
          </a:xfrm>
        </p:grpSpPr>
        <p:pic>
          <p:nvPicPr>
            <p:cNvPr id="15365" name="Picture 2" descr="iAS_Icons: Database with Segments"/>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924" y="1994"/>
              <a:ext cx="1628" cy="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Rectangle 5"/>
            <p:cNvSpPr>
              <a:spLocks noChangeArrowheads="1"/>
            </p:cNvSpPr>
            <p:nvPr/>
          </p:nvSpPr>
          <p:spPr bwMode="auto">
            <a:xfrm>
              <a:off x="2122" y="3600"/>
              <a:ext cx="122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Procedures</a:t>
              </a:r>
              <a:endParaRPr lang="en-US" sz="2200" b="1">
                <a:solidFill>
                  <a:prstClr val="black"/>
                </a:solidFill>
              </a:endParaRPr>
            </a:p>
          </p:txBody>
        </p:sp>
        <p:grpSp>
          <p:nvGrpSpPr>
            <p:cNvPr id="26633" name="Group 6"/>
            <p:cNvGrpSpPr>
              <a:grpSpLocks/>
            </p:cNvGrpSpPr>
            <p:nvPr/>
          </p:nvGrpSpPr>
          <p:grpSpPr bwMode="auto">
            <a:xfrm>
              <a:off x="2640" y="2688"/>
              <a:ext cx="528" cy="768"/>
              <a:chOff x="2805" y="2496"/>
              <a:chExt cx="528" cy="960"/>
            </a:xfrm>
          </p:grpSpPr>
          <p:pic>
            <p:nvPicPr>
              <p:cNvPr id="15370" name="Picture 7"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05" y="2496"/>
                <a:ext cx="46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8"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60" y="2841"/>
                <a:ext cx="273"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8" name="Picture 9" descr="Diagram: Reuse, Recycle, Cycle, Process"/>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14" y="2880"/>
              <a:ext cx="72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0" descr="C:\My_Data\Jobs\Enterprise\New_slides\icons\modify.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50" y="3050"/>
              <a:ext cx="79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192</a:t>
            </a:fld>
            <a:endParaRPr lang="en-US" dirty="0">
              <a:solidFill>
                <a:srgbClr val="464653"/>
              </a:solidFill>
            </a:endParaRPr>
          </a:p>
        </p:txBody>
      </p:sp>
    </p:spTree>
    <p:extLst>
      <p:ext uri="{BB962C8B-B14F-4D97-AF65-F5344CB8AC3E}">
        <p14:creationId xmlns:p14="http://schemas.microsoft.com/office/powerpoint/2010/main" val="117231190"/>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486650"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7651" name="Rectangle 3"/>
          <p:cNvSpPr>
            <a:spLocks noGrp="1" noChangeArrowheads="1"/>
          </p:cNvSpPr>
          <p:nvPr>
            <p:ph type="title"/>
          </p:nvPr>
        </p:nvSpPr>
        <p:spPr/>
        <p:txBody>
          <a:bodyPr/>
          <a:lstStyle/>
          <a:p>
            <a:pPr eaLnBrk="1" hangingPunct="1"/>
            <a:r>
              <a:rPr lang="en-US"/>
              <a:t>Creating Procedures: Overview</a:t>
            </a:r>
          </a:p>
        </p:txBody>
      </p:sp>
      <p:sp>
        <p:nvSpPr>
          <p:cNvPr id="27652" name="Rectangle 4"/>
          <p:cNvSpPr>
            <a:spLocks noChangeArrowheads="1"/>
          </p:cNvSpPr>
          <p:nvPr/>
        </p:nvSpPr>
        <p:spPr bwMode="auto">
          <a:xfrm>
            <a:off x="2362200" y="3733801"/>
            <a:ext cx="1295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Create/edit procedure</a:t>
            </a:r>
          </a:p>
        </p:txBody>
      </p:sp>
      <p:pic>
        <p:nvPicPr>
          <p:cNvPr id="27653" name="Picture 5" descr="C:\Documents and Settings\lserhal\My Documents\My Pictures\Graphics Library\process run.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38625" y="4819651"/>
            <a:ext cx="5270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6"/>
          <p:cNvGrpSpPr>
            <a:grpSpLocks/>
          </p:cNvGrpSpPr>
          <p:nvPr/>
        </p:nvGrpSpPr>
        <p:grpSpPr bwMode="auto">
          <a:xfrm>
            <a:off x="4683125" y="4667251"/>
            <a:ext cx="768350" cy="1260475"/>
            <a:chOff x="2023" y="2194"/>
            <a:chExt cx="611" cy="1030"/>
          </a:xfrm>
        </p:grpSpPr>
        <p:pic>
          <p:nvPicPr>
            <p:cNvPr id="16424" name="Picture 7"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5" name="Picture 8"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5" name="Rectangle 9"/>
          <p:cNvSpPr>
            <a:spLocks noChangeArrowheads="1"/>
          </p:cNvSpPr>
          <p:nvPr/>
        </p:nvSpPr>
        <p:spPr bwMode="auto">
          <a:xfrm>
            <a:off x="4038600" y="5953125"/>
            <a:ext cx="1981200" cy="2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Execute procedure</a:t>
            </a:r>
          </a:p>
        </p:txBody>
      </p:sp>
      <p:sp>
        <p:nvSpPr>
          <p:cNvPr id="27656" name="Line 10"/>
          <p:cNvSpPr>
            <a:spLocks noChangeShapeType="1"/>
          </p:cNvSpPr>
          <p:nvPr/>
        </p:nvSpPr>
        <p:spPr bwMode="auto">
          <a:xfrm>
            <a:off x="3673476" y="3257550"/>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57" name="Rectangle 11"/>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Compiler</a:t>
            </a:r>
            <a:br>
              <a:rPr lang="en-US" sz="1400" b="1">
                <a:solidFill>
                  <a:prstClr val="black"/>
                </a:solidFill>
              </a:rPr>
            </a:br>
            <a:r>
              <a:rPr lang="en-US" sz="1400" b="1">
                <a:solidFill>
                  <a:prstClr val="black"/>
                </a:solidFill>
              </a:rPr>
              <a:t>warnings/errors?</a:t>
            </a:r>
          </a:p>
        </p:txBody>
      </p:sp>
      <p:sp>
        <p:nvSpPr>
          <p:cNvPr id="27658" name="Text Box 12"/>
          <p:cNvSpPr txBox="1">
            <a:spLocks noChangeArrowheads="1"/>
          </p:cNvSpPr>
          <p:nvPr/>
        </p:nvSpPr>
        <p:spPr bwMode="auto">
          <a:xfrm>
            <a:off x="4857750" y="43434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srgbClr val="9FB8CD"/>
                </a:solidFill>
              </a:rPr>
              <a:t>NO</a:t>
            </a:r>
          </a:p>
        </p:txBody>
      </p:sp>
      <p:sp>
        <p:nvSpPr>
          <p:cNvPr id="27659" name="Text Box 13"/>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srgbClr val="9FB8CD"/>
                </a:solidFill>
              </a:rPr>
              <a:t>YES</a:t>
            </a:r>
          </a:p>
        </p:txBody>
      </p:sp>
      <p:pic>
        <p:nvPicPr>
          <p:cNvPr id="16396" name="Picture 14"/>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22500" y="2283853"/>
            <a:ext cx="137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6397" name="Picture 15" descr="C:\Documents and Settings\rajmishr\My Documents\My Pictures\iasicon06.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74925" y="2636838"/>
            <a:ext cx="788988"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2" name="AutoShape 16"/>
          <p:cNvSpPr>
            <a:spLocks noChangeArrowheads="1"/>
          </p:cNvSpPr>
          <p:nvPr/>
        </p:nvSpPr>
        <p:spPr bwMode="auto">
          <a:xfrm rot="5400000" flipH="1">
            <a:off x="2722563" y="3097213"/>
            <a:ext cx="504825" cy="463550"/>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6399" name="Picture 17" descr="DB2xDB_Icons: Document, SQL Code "/>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46300" y="2617788"/>
            <a:ext cx="533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8" descr="C:\Documents and Settings\lserhal\My Documents\My Pictures\Graphics Library\view.gif"/>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353175" y="2955365"/>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9" descr="C:\Projects\4021-Nancy\Gifs\compile.gif"/>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343400" y="2180665"/>
            <a:ext cx="990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20" descr="Symbols: Alert"/>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59264" y="2851150"/>
            <a:ext cx="62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21" descr="C:\Documents and Settings\lserhal\My Documents\My Pictures\Graphics Library\exception.gif"/>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81601" y="2333626"/>
            <a:ext cx="4540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Text Box 22"/>
          <p:cNvSpPr txBox="1">
            <a:spLocks noChangeArrowheads="1"/>
          </p:cNvSpPr>
          <p:nvPr/>
        </p:nvSpPr>
        <p:spPr bwMode="auto">
          <a:xfrm>
            <a:off x="7656487" y="3216275"/>
            <a:ext cx="21066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400" b="1">
                <a:solidFill>
                  <a:prstClr val="black"/>
                </a:solidFill>
              </a:rPr>
              <a:t>Use </a:t>
            </a:r>
            <a:r>
              <a:rPr lang="en-US" sz="1400" b="1">
                <a:solidFill>
                  <a:prstClr val="black"/>
                </a:solidFill>
                <a:latin typeface="Courier New" pitchFamily="49" charset="0"/>
              </a:rPr>
              <a:t>SHOW ERRORS</a:t>
            </a:r>
            <a:br>
              <a:rPr lang="en-US" sz="1400" b="1">
                <a:solidFill>
                  <a:prstClr val="black"/>
                </a:solidFill>
                <a:latin typeface="Courier New" pitchFamily="49" charset="0"/>
              </a:rPr>
            </a:br>
            <a:r>
              <a:rPr lang="en-US" sz="1400" b="1">
                <a:solidFill>
                  <a:prstClr val="black"/>
                </a:solidFill>
              </a:rPr>
              <a:t>command in SQL*Plus</a:t>
            </a:r>
          </a:p>
        </p:txBody>
      </p:sp>
      <p:pic>
        <p:nvPicPr>
          <p:cNvPr id="2766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8113713" y="28956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7670" name="Picture 24" descr="C:\Documents and Settings\lserhal\Desktop\Graphics Used in 10g NF\data dictionary gray.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gray">
          <a:xfrm>
            <a:off x="8283575"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1" name="Group 25"/>
          <p:cNvGrpSpPr>
            <a:grpSpLocks/>
          </p:cNvGrpSpPr>
          <p:nvPr/>
        </p:nvGrpSpPr>
        <p:grpSpPr bwMode="auto">
          <a:xfrm>
            <a:off x="8610601" y="4038600"/>
            <a:ext cx="517525" cy="679450"/>
            <a:chOff x="4080" y="2640"/>
            <a:chExt cx="767" cy="1002"/>
          </a:xfrm>
        </p:grpSpPr>
        <p:pic>
          <p:nvPicPr>
            <p:cNvPr id="16421" name="Picture 26"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2" name="Picture 27"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3" name="Picture 28"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72" name="Text Box 29"/>
          <p:cNvSpPr txBox="1">
            <a:spLocks noChangeArrowheads="1"/>
          </p:cNvSpPr>
          <p:nvPr/>
        </p:nvSpPr>
        <p:spPr bwMode="auto">
          <a:xfrm>
            <a:off x="7812089" y="4800600"/>
            <a:ext cx="19591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400" b="1">
                <a:solidFill>
                  <a:prstClr val="black"/>
                </a:solidFill>
              </a:rPr>
              <a:t>Use </a:t>
            </a:r>
            <a:r>
              <a:rPr lang="en-US" sz="1400" b="1">
                <a:solidFill>
                  <a:prstClr val="black"/>
                </a:solidFill>
                <a:latin typeface="Courier New" pitchFamily="49" charset="0"/>
              </a:rPr>
              <a:t>USER/ALL/DBA_</a:t>
            </a:r>
            <a:br>
              <a:rPr lang="en-US" sz="1400" b="1">
                <a:solidFill>
                  <a:prstClr val="black"/>
                </a:solidFill>
                <a:latin typeface="Courier New" pitchFamily="49" charset="0"/>
              </a:rPr>
            </a:br>
            <a:r>
              <a:rPr lang="en-US" sz="1400" b="1">
                <a:solidFill>
                  <a:prstClr val="black"/>
                </a:solidFill>
                <a:latin typeface="Courier New" pitchFamily="49" charset="0"/>
              </a:rPr>
              <a:t>ERRORS</a:t>
            </a:r>
            <a:r>
              <a:rPr lang="en-US" sz="1400" b="1">
                <a:solidFill>
                  <a:prstClr val="black"/>
                </a:solidFill>
              </a:rPr>
              <a:t> views</a:t>
            </a:r>
          </a:p>
        </p:txBody>
      </p:sp>
      <p:grpSp>
        <p:nvGrpSpPr>
          <p:cNvPr id="27673" name="Group 30"/>
          <p:cNvGrpSpPr>
            <a:grpSpLocks/>
          </p:cNvGrpSpPr>
          <p:nvPr/>
        </p:nvGrpSpPr>
        <p:grpSpPr bwMode="auto">
          <a:xfrm>
            <a:off x="7467600" y="1371601"/>
            <a:ext cx="704850" cy="758825"/>
            <a:chOff x="3780" y="960"/>
            <a:chExt cx="444" cy="478"/>
          </a:xfrm>
        </p:grpSpPr>
        <p:pic>
          <p:nvPicPr>
            <p:cNvPr id="16419" name="Picture 31" descr="C:\Documents and Settings\rajmishr\My Documents\My Pictures\iasicon06.gif"/>
            <p:cNvPicPr>
              <a:picLocks noChangeAspect="1" noChangeArrowheads="1"/>
            </p:cNvPicPr>
            <p:nvPr/>
          </p:nvPicPr>
          <p:blipFill>
            <a:blip r:embed="rId16"/>
            <a:srcRect/>
            <a:stretch>
              <a:fillRect/>
            </a:stretch>
          </p:blipFill>
          <p:spPr bwMode="gray">
            <a:xfrm>
              <a:off x="3780" y="960"/>
              <a:ext cx="396" cy="478"/>
            </a:xfrm>
            <a:prstGeom prst="rect">
              <a:avLst/>
            </a:prstGeom>
            <a:ln/>
          </p:spPr>
          <p:style>
            <a:lnRef idx="1">
              <a:schemeClr val="dk1"/>
            </a:lnRef>
            <a:fillRef idx="2">
              <a:schemeClr val="dk1"/>
            </a:fillRef>
            <a:effectRef idx="1">
              <a:schemeClr val="dk1"/>
            </a:effectRef>
            <a:fontRef idx="minor">
              <a:schemeClr val="dk1"/>
            </a:fontRef>
          </p:style>
        </p:pic>
        <p:sp>
          <p:nvSpPr>
            <p:cNvPr id="16420" name="AutoShape 32"/>
            <p:cNvSpPr>
              <a:spLocks noChangeArrowheads="1"/>
            </p:cNvSpPr>
            <p:nvPr/>
          </p:nvSpPr>
          <p:spPr bwMode="auto">
            <a:xfrm rot="5400000" flipH="1">
              <a:off x="3990" y="1201"/>
              <a:ext cx="236" cy="233"/>
            </a:xfrm>
            <a:prstGeom prst="flowChartExtra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7674" name="Text Box 33"/>
          <p:cNvSpPr txBox="1">
            <a:spLocks noChangeArrowheads="1"/>
          </p:cNvSpPr>
          <p:nvPr/>
        </p:nvSpPr>
        <p:spPr bwMode="auto">
          <a:xfrm>
            <a:off x="7691714" y="2209800"/>
            <a:ext cx="20441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400" b="1">
                <a:solidFill>
                  <a:prstClr val="black"/>
                </a:solidFill>
              </a:rPr>
              <a:t>View errors/warnings </a:t>
            </a:r>
            <a:br>
              <a:rPr lang="en-US" sz="1400" b="1">
                <a:solidFill>
                  <a:prstClr val="black"/>
                </a:solidFill>
              </a:rPr>
            </a:br>
            <a:r>
              <a:rPr lang="en-US" sz="1400" b="1">
                <a:solidFill>
                  <a:prstClr val="black"/>
                </a:solidFill>
              </a:rPr>
              <a:t>in SQL Developer</a:t>
            </a:r>
          </a:p>
        </p:txBody>
      </p:sp>
      <p:pic>
        <p:nvPicPr>
          <p:cNvPr id="27675" name="Picture 34"/>
          <p:cNvPicPr>
            <a:picLocks noChangeAspect="1" noChangeArrowheads="1"/>
          </p:cNvPicPr>
          <p:nvPr/>
        </p:nvPicPr>
        <p:blipFill>
          <a:blip r:embed="rId17">
            <a:extLst>
              <a:ext uri="{28A0092B-C50C-407E-A947-70E740481C1C}">
                <a14:useLocalDpi xmlns:a14="http://schemas.microsoft.com/office/drawing/2010/main" val="0"/>
              </a:ext>
            </a:extLst>
          </a:blip>
          <a:srcRect r="65688" b="13147"/>
          <a:stretch>
            <a:fillRect/>
          </a:stretch>
        </p:blipFill>
        <p:spPr bwMode="auto">
          <a:xfrm>
            <a:off x="7956550" y="16002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7676" name="Line 35"/>
          <p:cNvSpPr>
            <a:spLocks noChangeShapeType="1"/>
          </p:cNvSpPr>
          <p:nvPr/>
        </p:nvSpPr>
        <p:spPr bwMode="auto">
          <a:xfrm>
            <a:off x="4876800" y="431482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77" name="Rectangle 36"/>
          <p:cNvSpPr>
            <a:spLocks noChangeArrowheads="1"/>
          </p:cNvSpPr>
          <p:nvPr/>
        </p:nvSpPr>
        <p:spPr bwMode="auto">
          <a:xfrm>
            <a:off x="5943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View compiler</a:t>
            </a:r>
            <a:br>
              <a:rPr lang="en-US" sz="1400" b="1">
                <a:solidFill>
                  <a:prstClr val="black"/>
                </a:solidFill>
              </a:rPr>
            </a:br>
            <a:r>
              <a:rPr lang="en-US" sz="1400" b="1">
                <a:solidFill>
                  <a:prstClr val="black"/>
                </a:solidFill>
              </a:rPr>
              <a:t>warnings/errors</a:t>
            </a:r>
          </a:p>
        </p:txBody>
      </p:sp>
      <p:sp>
        <p:nvSpPr>
          <p:cNvPr id="27678" name="Line 37"/>
          <p:cNvSpPr>
            <a:spLocks noChangeShapeType="1"/>
          </p:cNvSpPr>
          <p:nvPr/>
        </p:nvSpPr>
        <p:spPr bwMode="auto">
          <a:xfrm>
            <a:off x="5703889" y="3267075"/>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79" name="Freeform 38"/>
          <p:cNvSpPr>
            <a:spLocks/>
          </p:cNvSpPr>
          <p:nvPr/>
        </p:nvSpPr>
        <p:spPr bwMode="auto">
          <a:xfrm>
            <a:off x="2971800" y="1676400"/>
            <a:ext cx="3886200" cy="12954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nvGrpSpPr>
          <p:cNvPr id="27680" name="Group 39"/>
          <p:cNvGrpSpPr>
            <a:grpSpLocks/>
          </p:cNvGrpSpPr>
          <p:nvPr/>
        </p:nvGrpSpPr>
        <p:grpSpPr bwMode="auto">
          <a:xfrm>
            <a:off x="3048000" y="2801938"/>
            <a:ext cx="679450" cy="1008062"/>
            <a:chOff x="2023" y="2194"/>
            <a:chExt cx="611" cy="1030"/>
          </a:xfrm>
        </p:grpSpPr>
        <p:pic>
          <p:nvPicPr>
            <p:cNvPr id="16417" name="Picture 40"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8" name="Picture 41"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193</a:t>
            </a:fld>
            <a:endParaRPr lang="en-US">
              <a:solidFill>
                <a:srgbClr val="464653"/>
              </a:solidFill>
            </a:endParaRPr>
          </a:p>
        </p:txBody>
      </p:sp>
    </p:spTree>
    <p:extLst>
      <p:ext uri="{BB962C8B-B14F-4D97-AF65-F5344CB8AC3E}">
        <p14:creationId xmlns:p14="http://schemas.microsoft.com/office/powerpoint/2010/main" val="931989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24129" y="393801"/>
            <a:ext cx="11347192" cy="655430"/>
          </a:xfrm>
        </p:spPr>
        <p:txBody>
          <a:bodyPr>
            <a:normAutofit/>
          </a:bodyPr>
          <a:lstStyle/>
          <a:p>
            <a:pPr>
              <a:defRPr/>
            </a:pPr>
            <a:r>
              <a:rPr lang="en-US" dirty="0"/>
              <a:t>Procedures with </a:t>
            </a:r>
            <a:r>
              <a:rPr lang="en-US" dirty="0">
                <a:latin typeface="Courier New" pitchFamily="49" charset="0"/>
              </a:rPr>
              <a:t>CREATE OR REPLACE</a:t>
            </a:r>
            <a:endParaRPr lang="en-US" dirty="0"/>
          </a:p>
        </p:txBody>
      </p:sp>
      <p:sp>
        <p:nvSpPr>
          <p:cNvPr id="17411" name="Rectangle 3"/>
          <p:cNvSpPr>
            <a:spLocks noGrp="1" noChangeArrowheads="1"/>
          </p:cNvSpPr>
          <p:nvPr>
            <p:ph sz="quarter" idx="1"/>
          </p:nvPr>
        </p:nvSpPr>
        <p:spPr>
          <a:xfrm>
            <a:off x="2133600" y="1476376"/>
            <a:ext cx="7918450" cy="1431925"/>
          </a:xfrm>
        </p:spPr>
        <p:txBody>
          <a:bodyPr>
            <a:normAutofit fontScale="92500" lnSpcReduction="10000"/>
          </a:bodyPr>
          <a:lstStyle/>
          <a:p>
            <a:pPr marL="548640" lvl="1" indent="-274320">
              <a:buFont typeface="Courier New" pitchFamily="49" charset="0"/>
              <a:buChar char="o"/>
              <a:defRPr/>
            </a:pPr>
            <a:r>
              <a:rPr lang="en-US" dirty="0"/>
              <a:t>Use the </a:t>
            </a:r>
            <a:r>
              <a:rPr lang="en-US" dirty="0">
                <a:latin typeface="Courier New" pitchFamily="49" charset="0"/>
              </a:rPr>
              <a:t>CREATE</a:t>
            </a:r>
            <a:r>
              <a:rPr lang="en-US" dirty="0"/>
              <a:t> clause to create a stand-alone procedure that is stored in the Oracle database.</a:t>
            </a:r>
          </a:p>
          <a:p>
            <a:pPr marL="548640" lvl="1" indent="-274320">
              <a:buFont typeface="Courier New" pitchFamily="49" charset="0"/>
              <a:buChar char="o"/>
              <a:defRPr/>
            </a:pPr>
            <a:r>
              <a:rPr lang="en-US" dirty="0"/>
              <a:t>Use the </a:t>
            </a:r>
            <a:r>
              <a:rPr lang="en-US" dirty="0">
                <a:latin typeface="Courier New" pitchFamily="49" charset="0"/>
              </a:rPr>
              <a:t>OR REPLACE</a:t>
            </a:r>
            <a:r>
              <a:rPr lang="en-US" dirty="0"/>
              <a:t> option to overwrite an existing procedure.</a:t>
            </a:r>
          </a:p>
        </p:txBody>
      </p:sp>
      <p:sp>
        <p:nvSpPr>
          <p:cNvPr id="17412" name="Rectangle 4"/>
          <p:cNvSpPr>
            <a:spLocks noChangeArrowheads="1"/>
          </p:cNvSpPr>
          <p:nvPr/>
        </p:nvSpPr>
        <p:spPr bwMode="blackGray">
          <a:xfrm>
            <a:off x="2146300" y="3276600"/>
            <a:ext cx="7886700" cy="2438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procedure_name</a:t>
            </a:r>
            <a:endParaRPr lang="en-US" b="1" dirty="0">
              <a:solidFill>
                <a:prstClr val="black"/>
              </a:solidFill>
              <a:latin typeface="Courier New" pitchFamily="49" charset="0"/>
            </a:endParaRPr>
          </a:p>
          <a:p>
            <a:pPr marL="457200" indent="-457200" defTabSz="400050" eaLnBrk="0" hangingPunct="0">
              <a:tabLst>
                <a:tab pos="400050" algn="r"/>
                <a:tab pos="673100" algn="l"/>
              </a:tabLst>
              <a:defRPr/>
            </a:pPr>
            <a:r>
              <a:rPr lang="en-US" b="1" dirty="0">
                <a:solidFill>
                  <a:prstClr val="black"/>
                </a:solidFill>
                <a:latin typeface="Courier New" pitchFamily="49" charset="0"/>
              </a:rPr>
              <a:t> [(parameter1 [mode] datatype1,</a:t>
            </a:r>
          </a:p>
          <a:p>
            <a:pPr marL="457200" indent="-457200" defTabSz="400050" eaLnBrk="0" hangingPunct="0">
              <a:tabLst>
                <a:tab pos="400050" algn="r"/>
                <a:tab pos="673100" algn="l"/>
              </a:tabLst>
              <a:defRPr/>
            </a:pPr>
            <a:r>
              <a:rPr lang="en-US" b="1" dirty="0">
                <a:solidFill>
                  <a:prstClr val="black"/>
                </a:solidFill>
                <a:latin typeface="Courier New" pitchFamily="49" charset="0"/>
              </a:rPr>
              <a:t>   parameter2 [mode] datatype2, ...)]</a:t>
            </a:r>
          </a:p>
          <a:p>
            <a:pPr marL="457200" indent="-457200" defTabSz="400050" eaLnBrk="0" hangingPunct="0">
              <a:tabLst>
                <a:tab pos="400050" algn="r"/>
                <a:tab pos="673100" algn="l"/>
              </a:tabLst>
              <a:defRPr/>
            </a:pPr>
            <a:r>
              <a:rPr lang="en-US" b="1" dirty="0">
                <a:solidFill>
                  <a:prstClr val="black"/>
                </a:solidFill>
                <a:latin typeface="Courier New" pitchFamily="49" charset="0"/>
              </a:rPr>
              <a:t>IS|AS</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local_variable_declarations</a:t>
            </a:r>
            <a:r>
              <a:rPr lang="en-US" b="1" dirty="0">
                <a:solidFill>
                  <a:prstClr val="black"/>
                </a:solidFill>
                <a:latin typeface="Courier New" pitchFamily="49" charset="0"/>
              </a:rPr>
              <a:t>; ...]</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br>
              <a:rPr lang="en-US" b="1" dirty="0">
                <a:solidFill>
                  <a:prstClr val="black"/>
                </a:solidFill>
                <a:latin typeface="Courier New" pitchFamily="49" charset="0"/>
              </a:rPr>
            </a:br>
            <a:r>
              <a:rPr lang="en-US" b="1" dirty="0">
                <a:solidFill>
                  <a:prstClr val="black"/>
                </a:solidFill>
                <a:latin typeface="Courier New" pitchFamily="49" charset="0"/>
              </a:rPr>
              <a:t>  -- actions;</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procedure_name</a:t>
            </a:r>
            <a:r>
              <a:rPr lang="en-US" b="1" dirty="0">
                <a:solidFill>
                  <a:prstClr val="black"/>
                </a:solidFill>
                <a:latin typeface="Courier New" pitchFamily="49" charset="0"/>
              </a:rPr>
              <a:t>];</a:t>
            </a:r>
          </a:p>
        </p:txBody>
      </p:sp>
      <p:sp>
        <p:nvSpPr>
          <p:cNvPr id="28677" name="Rectangle 5"/>
          <p:cNvSpPr>
            <a:spLocks noChangeArrowheads="1"/>
          </p:cNvSpPr>
          <p:nvPr/>
        </p:nvSpPr>
        <p:spPr bwMode="gray">
          <a:xfrm>
            <a:off x="2209800" y="4486275"/>
            <a:ext cx="54102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8678" name="Text Box 6"/>
          <p:cNvSpPr txBox="1">
            <a:spLocks noChangeArrowheads="1"/>
          </p:cNvSpPr>
          <p:nvPr/>
        </p:nvSpPr>
        <p:spPr bwMode="auto">
          <a:xfrm>
            <a:off x="7702550" y="48148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block</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194</a:t>
            </a:fld>
            <a:endParaRPr lang="en-US" dirty="0">
              <a:solidFill>
                <a:srgbClr val="464653"/>
              </a:solidFill>
            </a:endParaRPr>
          </a:p>
        </p:txBody>
      </p:sp>
    </p:spTree>
    <p:extLst>
      <p:ext uri="{BB962C8B-B14F-4D97-AF65-F5344CB8AC3E}">
        <p14:creationId xmlns:p14="http://schemas.microsoft.com/office/powerpoint/2010/main" val="1630032320"/>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365125"/>
            <a:ext cx="10515600" cy="805307"/>
          </a:xfrm>
        </p:spPr>
        <p:txBody>
          <a:bodyPr>
            <a:normAutofit fontScale="90000"/>
          </a:bodyPr>
          <a:lstStyle/>
          <a:p>
            <a:pPr>
              <a:defRPr/>
            </a:pPr>
            <a:r>
              <a:rPr lang="en-US"/>
              <a:t>Naming Conventions of PL/SQL </a:t>
            </a:r>
            <a:br>
              <a:rPr lang="en-US"/>
            </a:br>
            <a:r>
              <a:rPr lang="en-US"/>
              <a:t>Structures Used in This Course</a:t>
            </a:r>
          </a:p>
        </p:txBody>
      </p:sp>
      <p:graphicFrame>
        <p:nvGraphicFramePr>
          <p:cNvPr id="355380" name="Group 52"/>
          <p:cNvGraphicFramePr>
            <a:graphicFrameLocks noGrp="1"/>
          </p:cNvGraphicFramePr>
          <p:nvPr/>
        </p:nvGraphicFramePr>
        <p:xfrm>
          <a:off x="2197101" y="1425576"/>
          <a:ext cx="7807325" cy="4859399"/>
        </p:xfrm>
        <a:graphic>
          <a:graphicData uri="http://schemas.openxmlformats.org/drawingml/2006/table">
            <a:tbl>
              <a:tblPr>
                <a:tableStyleId>{5940675A-B579-460E-94D1-54222C63F5DA}</a:tableStyleId>
              </a:tblPr>
              <a:tblGrid>
                <a:gridCol w="2244725">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gridCol w="3124200">
                  <a:extLst>
                    <a:ext uri="{9D8B030D-6E8A-4147-A177-3AD203B41FA5}">
                      <a16:colId xmlns:a16="http://schemas.microsoft.com/office/drawing/2014/main" xmlns="" val="20002"/>
                    </a:ext>
                  </a:extLst>
                </a:gridCol>
              </a:tblGrid>
              <a:tr h="4920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 Structure</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Convention</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Example</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extLst>
                  <a:ext uri="{0D108BD9-81ED-4DB2-BD59-A6C34878D82A}">
                    <a16:rowId xmlns:a16="http://schemas.microsoft.com/office/drawing/2014/main" xmlns="" val="10000"/>
                  </a:ext>
                </a:extLst>
              </a:tr>
              <a:tr h="46348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Variable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v_variable_name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v_rate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1"/>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Constant</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c_constant_name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c_rate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2"/>
                  </a:ext>
                </a:extLst>
              </a:tr>
              <a:tr h="67047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 parameter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p_parameter_name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p_id</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3"/>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Bind (host) variable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b_bind_name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b_salary</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4"/>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Cursor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cur_cursor_name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cur_emp</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5"/>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Record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rec_record_name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rec_emp</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6"/>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Type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type_name_type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ename_table_type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7"/>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Exception</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e_exception_name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e_products_invalid</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8"/>
                  </a:ext>
                </a:extLst>
              </a:tr>
              <a:tr h="4619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handle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f_file_handle_name </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f_file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9"/>
                  </a:ext>
                </a:extLst>
              </a:tr>
            </a:tbl>
          </a:graphicData>
        </a:graphic>
      </p:graphicFrame>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195</a:t>
            </a:fld>
            <a:endParaRPr lang="en-US">
              <a:solidFill>
                <a:srgbClr val="464653"/>
              </a:solidFill>
            </a:endParaRPr>
          </a:p>
        </p:txBody>
      </p:sp>
    </p:spTree>
    <p:extLst>
      <p:ext uri="{BB962C8B-B14F-4D97-AF65-F5344CB8AC3E}">
        <p14:creationId xmlns:p14="http://schemas.microsoft.com/office/powerpoint/2010/main" val="8654553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normAutofit/>
          </a:bodyPr>
          <a:lstStyle/>
          <a:p>
            <a:pPr>
              <a:defRPr/>
            </a:pPr>
            <a:r>
              <a:rPr lang="en-US" dirty="0"/>
              <a:t>What Are Parameters and Parameter Modes?</a:t>
            </a:r>
          </a:p>
        </p:txBody>
      </p:sp>
      <p:sp>
        <p:nvSpPr>
          <p:cNvPr id="22531" name="Rectangle 5"/>
          <p:cNvSpPr>
            <a:spLocks noGrp="1" noChangeArrowheads="1"/>
          </p:cNvSpPr>
          <p:nvPr>
            <p:ph sz="quarter" idx="1"/>
          </p:nvPr>
        </p:nvSpPr>
        <p:spPr>
          <a:xfrm>
            <a:off x="2133600" y="1447800"/>
            <a:ext cx="7918450" cy="3873500"/>
          </a:xfrm>
        </p:spPr>
        <p:txBody>
          <a:bodyPr>
            <a:normAutofit fontScale="92500" lnSpcReduction="10000"/>
          </a:bodyPr>
          <a:lstStyle/>
          <a:p>
            <a:pPr marL="548640" lvl="1" indent="-274320">
              <a:buFont typeface="Courier New" pitchFamily="49" charset="0"/>
              <a:buChar char="o"/>
              <a:defRPr/>
            </a:pPr>
            <a:r>
              <a:rPr lang="en-US" dirty="0"/>
              <a:t>Are declared after the subprogram name in the PL/SQL header</a:t>
            </a:r>
          </a:p>
          <a:p>
            <a:pPr marL="548640" lvl="1" indent="-274320">
              <a:buFont typeface="Courier New" pitchFamily="49" charset="0"/>
              <a:buChar char="o"/>
              <a:defRPr/>
            </a:pPr>
            <a:r>
              <a:rPr lang="en-US" dirty="0"/>
              <a:t>Pass or communicate data between the calling environment and the subprogram</a:t>
            </a:r>
          </a:p>
          <a:p>
            <a:pPr marL="548640" lvl="1" indent="-274320">
              <a:buFont typeface="Courier New" pitchFamily="49" charset="0"/>
              <a:buChar char="o"/>
              <a:defRPr/>
            </a:pPr>
            <a:r>
              <a:rPr lang="en-US" dirty="0"/>
              <a:t>Are used like local variables but are dependent on their parameter-passing mode:</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IN</a:t>
            </a:r>
            <a:r>
              <a:rPr lang="en-US" dirty="0"/>
              <a:t> parameter mode (the default) provides values for a subprogram to process</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OUT</a:t>
            </a:r>
            <a:r>
              <a:rPr lang="en-US" dirty="0"/>
              <a:t> parameter mode returns a value to the caller</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IN OUT</a:t>
            </a:r>
            <a:r>
              <a:rPr lang="en-US" dirty="0"/>
              <a:t> parameter mode supplies an input value, which may be returned (output) as a modified value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196</a:t>
            </a:fld>
            <a:endParaRPr lang="en-US" dirty="0">
              <a:solidFill>
                <a:srgbClr val="464653"/>
              </a:solidFill>
            </a:endParaRPr>
          </a:p>
        </p:txBody>
      </p:sp>
    </p:spTree>
    <p:extLst>
      <p:ext uri="{BB962C8B-B14F-4D97-AF65-F5344CB8AC3E}">
        <p14:creationId xmlns:p14="http://schemas.microsoft.com/office/powerpoint/2010/main" val="14129279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Formal and Actual Parameters</a:t>
            </a:r>
          </a:p>
        </p:txBody>
      </p:sp>
      <p:sp>
        <p:nvSpPr>
          <p:cNvPr id="23555" name="Rectangle 3"/>
          <p:cNvSpPr>
            <a:spLocks noGrp="1" noChangeArrowheads="1"/>
          </p:cNvSpPr>
          <p:nvPr>
            <p:ph sz="quarter" idx="1"/>
          </p:nvPr>
        </p:nvSpPr>
        <p:spPr>
          <a:xfrm>
            <a:off x="2133600" y="1443039"/>
            <a:ext cx="7918450" cy="1766887"/>
          </a:xfrm>
        </p:spPr>
        <p:txBody>
          <a:bodyPr>
            <a:normAutofit fontScale="92500" lnSpcReduction="10000"/>
          </a:bodyPr>
          <a:lstStyle/>
          <a:p>
            <a:pPr marL="548640" lvl="1" indent="-274320">
              <a:buFont typeface="Courier New" pitchFamily="49" charset="0"/>
              <a:buChar char="o"/>
              <a:defRPr/>
            </a:pPr>
            <a:r>
              <a:rPr lang="en-US" dirty="0"/>
              <a:t>Formal parameters: Local variables declared in the parameter list of a subprogram specification</a:t>
            </a:r>
          </a:p>
          <a:p>
            <a:pPr marL="548640" lvl="1" indent="-274320">
              <a:buFont typeface="Courier New" pitchFamily="49" charset="0"/>
              <a:buChar char="o"/>
              <a:defRPr/>
            </a:pPr>
            <a:r>
              <a:rPr lang="en-US" dirty="0"/>
              <a:t>Actual parameters (or arguments): Literal values, variables, and expressions used in the parameter list of the calling subprogram</a:t>
            </a:r>
          </a:p>
        </p:txBody>
      </p:sp>
      <p:sp>
        <p:nvSpPr>
          <p:cNvPr id="23556" name="Text Box 4"/>
          <p:cNvSpPr txBox="1">
            <a:spLocks noChangeArrowheads="1"/>
          </p:cNvSpPr>
          <p:nvPr/>
        </p:nvSpPr>
        <p:spPr bwMode="auto">
          <a:xfrm>
            <a:off x="2152650" y="3394076"/>
            <a:ext cx="7848600" cy="16414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000000"/>
              </a:buClr>
              <a:buFont typeface="Arial" charset="0"/>
              <a:buNone/>
              <a:defRPr/>
            </a:pPr>
            <a:r>
              <a:rPr lang="en-US" b="1" dirty="0">
                <a:solidFill>
                  <a:prstClr val="black"/>
                </a:solidFill>
                <a:latin typeface="Courier New" pitchFamily="49" charset="0"/>
              </a:rPr>
              <a:t>-- Procedure definition, </a:t>
            </a:r>
            <a:r>
              <a:rPr lang="en-US" b="1" i="1" dirty="0" err="1">
                <a:solidFill>
                  <a:prstClr val="black"/>
                </a:solidFill>
                <a:latin typeface="Courier New" pitchFamily="49" charset="0"/>
              </a:rPr>
              <a:t>Formal_parameters</a:t>
            </a:r>
            <a:endParaRPr lang="en-US" b="1" i="1" dirty="0">
              <a:solidFill>
                <a:prstClr val="black"/>
              </a:solidFill>
              <a:latin typeface="Courier New" pitchFamily="49" charset="0"/>
            </a:endParaRPr>
          </a:p>
          <a:p>
            <a:pPr eaLnBrk="1" hangingPunct="1">
              <a:spcBef>
                <a:spcPct val="20000"/>
              </a:spcBef>
              <a:buClr>
                <a:srgbClr val="000000"/>
              </a:buClr>
              <a:buFont typeface="Arial" charset="0"/>
              <a:buNone/>
              <a:defRPr/>
            </a:pPr>
            <a:r>
              <a:rPr lang="en-US" b="1" dirty="0">
                <a:solidFill>
                  <a:prstClr val="black"/>
                </a:solidFill>
                <a:latin typeface="Courier New" pitchFamily="49" charset="0"/>
              </a:rPr>
              <a:t>CREATE PROCEDURE </a:t>
            </a:r>
            <a:r>
              <a:rPr lang="en-US" b="1" dirty="0" err="1">
                <a:solidFill>
                  <a:prstClr val="black"/>
                </a:solidFill>
                <a:latin typeface="Courier New" pitchFamily="49" charset="0"/>
              </a:rPr>
              <a:t>raise_sal</a:t>
            </a:r>
            <a:r>
              <a:rPr lang="en-US" b="1" dirty="0">
                <a:solidFill>
                  <a:prstClr val="black"/>
                </a:solidFill>
                <a:latin typeface="Courier New" pitchFamily="49" charset="0"/>
              </a:rPr>
              <a:t>(</a:t>
            </a:r>
            <a:r>
              <a:rPr lang="en-US" b="1" dirty="0" err="1">
                <a:solidFill>
                  <a:srgbClr val="9FB8CD"/>
                </a:solidFill>
                <a:latin typeface="Courier New" pitchFamily="49" charset="0"/>
              </a:rPr>
              <a:t>p_id</a:t>
            </a:r>
            <a:r>
              <a:rPr lang="en-US" b="1" dirty="0">
                <a:solidFill>
                  <a:srgbClr val="9FB8CD"/>
                </a:solidFill>
                <a:latin typeface="Courier New" pitchFamily="49" charset="0"/>
              </a:rPr>
              <a:t> </a:t>
            </a:r>
            <a:r>
              <a:rPr lang="en-US" b="1" dirty="0">
                <a:solidFill>
                  <a:prstClr val="black"/>
                </a:solidFill>
                <a:latin typeface="Courier New" pitchFamily="49" charset="0"/>
              </a:rPr>
              <a:t>NUMBER, </a:t>
            </a:r>
            <a:r>
              <a:rPr lang="en-US" b="1" dirty="0" err="1">
                <a:solidFill>
                  <a:srgbClr val="9FB8CD"/>
                </a:solidFill>
                <a:latin typeface="Courier New" pitchFamily="49" charset="0"/>
              </a:rPr>
              <a:t>p_sal</a:t>
            </a:r>
            <a:r>
              <a:rPr lang="en-US" b="1" dirty="0">
                <a:solidFill>
                  <a:srgbClr val="9FB8CD"/>
                </a:solidFill>
                <a:latin typeface="Courier New" pitchFamily="49" charset="0"/>
              </a:rPr>
              <a:t> </a:t>
            </a:r>
            <a:r>
              <a:rPr lang="en-US" b="1" dirty="0">
                <a:solidFill>
                  <a:prstClr val="black"/>
                </a:solidFill>
                <a:latin typeface="Courier New" pitchFamily="49" charset="0"/>
              </a:rPr>
              <a:t>NUMBER) IS</a:t>
            </a:r>
            <a:br>
              <a:rPr lang="en-US" b="1" dirty="0">
                <a:solidFill>
                  <a:prstClr val="black"/>
                </a:solidFill>
                <a:latin typeface="Courier New" pitchFamily="49" charset="0"/>
              </a:rPr>
            </a:br>
            <a:r>
              <a:rPr lang="en-US" b="1" dirty="0">
                <a:solidFill>
                  <a:prstClr val="black"/>
                </a:solidFill>
                <a:latin typeface="Courier New" pitchFamily="49" charset="0"/>
              </a:rPr>
              <a:t>BEGIN</a:t>
            </a:r>
          </a:p>
          <a:p>
            <a:pPr eaLnBrk="1" hangingPunct="1">
              <a:spcBef>
                <a:spcPct val="20000"/>
              </a:spcBef>
              <a:buClr>
                <a:srgbClr val="000000"/>
              </a:buClr>
              <a:buFont typeface="Arial" charset="0"/>
              <a:buNone/>
              <a:defRPr/>
            </a:pPr>
            <a:r>
              <a:rPr lang="en-US" b="1" dirty="0">
                <a:solidFill>
                  <a:prstClr val="black"/>
                </a:solidFill>
                <a:latin typeface="Courier New" pitchFamily="49" charset="0"/>
              </a:rPr>
              <a:t>. . .</a:t>
            </a:r>
          </a:p>
          <a:p>
            <a:pPr eaLnBrk="1" hangingPunct="1">
              <a:spcBef>
                <a:spcPct val="20000"/>
              </a:spcBef>
              <a:buClr>
                <a:srgbClr val="000000"/>
              </a:buClr>
              <a:buFont typeface="Arial" charset="0"/>
              <a:buNone/>
              <a:defRPr/>
            </a:pPr>
            <a:r>
              <a:rPr lang="en-US" b="1" dirty="0">
                <a:solidFill>
                  <a:prstClr val="black"/>
                </a:solidFill>
                <a:latin typeface="Courier New" pitchFamily="49" charset="0"/>
              </a:rPr>
              <a:t>END </a:t>
            </a:r>
            <a:r>
              <a:rPr lang="en-US" b="1" dirty="0" err="1">
                <a:solidFill>
                  <a:prstClr val="black"/>
                </a:solidFill>
                <a:latin typeface="Courier New" pitchFamily="49" charset="0"/>
              </a:rPr>
              <a:t>raise_sal</a:t>
            </a:r>
            <a:r>
              <a:rPr lang="en-US" b="1" dirty="0">
                <a:solidFill>
                  <a:prstClr val="black"/>
                </a:solidFill>
                <a:latin typeface="Courier New" pitchFamily="49" charset="0"/>
              </a:rPr>
              <a:t>;</a:t>
            </a:r>
          </a:p>
        </p:txBody>
      </p:sp>
      <p:sp>
        <p:nvSpPr>
          <p:cNvPr id="23557" name="Text Box 5"/>
          <p:cNvSpPr txBox="1">
            <a:spLocks noChangeArrowheads="1"/>
          </p:cNvSpPr>
          <p:nvPr/>
        </p:nvSpPr>
        <p:spPr bwMode="auto">
          <a:xfrm>
            <a:off x="2162176" y="5173664"/>
            <a:ext cx="7820025" cy="10366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b="1">
                <a:solidFill>
                  <a:prstClr val="black"/>
                </a:solidFill>
                <a:latin typeface="Courier New" pitchFamily="49" charset="0"/>
              </a:rPr>
              <a:t>-- Procedure calling, </a:t>
            </a:r>
            <a:r>
              <a:rPr lang="en-US" b="1" i="1">
                <a:solidFill>
                  <a:prstClr val="black"/>
                </a:solidFill>
                <a:latin typeface="Courier New" pitchFamily="49" charset="0"/>
              </a:rPr>
              <a:t>Actual parameters (arguments)</a:t>
            </a:r>
          </a:p>
          <a:p>
            <a:pPr eaLnBrk="1" hangingPunct="1">
              <a:spcBef>
                <a:spcPct val="20000"/>
              </a:spcBef>
              <a:buClr>
                <a:srgbClr val="FF0000"/>
              </a:buClr>
              <a:buFont typeface="Arial" charset="0"/>
              <a:buNone/>
              <a:defRPr/>
            </a:pPr>
            <a:r>
              <a:rPr lang="en-US" b="1">
                <a:solidFill>
                  <a:prstClr val="black"/>
                </a:solidFill>
                <a:latin typeface="Courier New" pitchFamily="49" charset="0"/>
              </a:rPr>
              <a:t>v_emp_id := 100;</a:t>
            </a:r>
          </a:p>
          <a:p>
            <a:pPr eaLnBrk="1" hangingPunct="1">
              <a:spcBef>
                <a:spcPct val="20000"/>
              </a:spcBef>
              <a:buClr>
                <a:srgbClr val="FF0000"/>
              </a:buClr>
              <a:buFont typeface="Arial" charset="0"/>
              <a:buNone/>
              <a:defRPr/>
            </a:pPr>
            <a:r>
              <a:rPr lang="en-US" b="1">
                <a:solidFill>
                  <a:prstClr val="black"/>
                </a:solidFill>
                <a:latin typeface="Courier New" pitchFamily="49" charset="0"/>
              </a:rPr>
              <a:t>raise_sal(</a:t>
            </a:r>
            <a:r>
              <a:rPr lang="en-US" b="1">
                <a:solidFill>
                  <a:srgbClr val="9FB8CD"/>
                </a:solidFill>
                <a:latin typeface="Courier New" pitchFamily="49" charset="0"/>
              </a:rPr>
              <a:t>v_emp_id, 2000</a:t>
            </a:r>
            <a:r>
              <a:rPr lang="en-US" b="1">
                <a:solidFill>
                  <a:prstClr val="black"/>
                </a:solidFill>
                <a:latin typeface="Courier New" pitchFamily="49" charset="0"/>
              </a:rPr>
              <a:t>)</a:t>
            </a:r>
          </a:p>
        </p:txBody>
      </p:sp>
      <p:sp>
        <p:nvSpPr>
          <p:cNvPr id="34822" name="Freeform 6"/>
          <p:cNvSpPr>
            <a:spLocks/>
          </p:cNvSpPr>
          <p:nvPr/>
        </p:nvSpPr>
        <p:spPr bwMode="gray">
          <a:xfrm>
            <a:off x="4495800" y="4038600"/>
            <a:ext cx="1600200" cy="1828800"/>
          </a:xfrm>
          <a:custGeom>
            <a:avLst/>
            <a:gdLst>
              <a:gd name="T0" fmla="*/ 0 w 1200"/>
              <a:gd name="T1" fmla="*/ 2147483647 h 1152"/>
              <a:gd name="T2" fmla="*/ 0 w 1200"/>
              <a:gd name="T3" fmla="*/ 2147483647 h 1152"/>
              <a:gd name="T4" fmla="*/ 2147483647 w 1200"/>
              <a:gd name="T5" fmla="*/ 2147483647 h 1152"/>
              <a:gd name="T6" fmla="*/ 2147483647 w 1200"/>
              <a:gd name="T7" fmla="*/ 0 h 1152"/>
              <a:gd name="T8" fmla="*/ 0 60000 65536"/>
              <a:gd name="T9" fmla="*/ 0 60000 65536"/>
              <a:gd name="T10" fmla="*/ 0 60000 65536"/>
              <a:gd name="T11" fmla="*/ 0 60000 65536"/>
              <a:gd name="T12" fmla="*/ 0 w 1200"/>
              <a:gd name="T13" fmla="*/ 0 h 1152"/>
              <a:gd name="T14" fmla="*/ 1200 w 1200"/>
              <a:gd name="T15" fmla="*/ 1152 h 1152"/>
            </a:gdLst>
            <a:ahLst/>
            <a:cxnLst>
              <a:cxn ang="T8">
                <a:pos x="T0" y="T1"/>
              </a:cxn>
              <a:cxn ang="T9">
                <a:pos x="T2" y="T3"/>
              </a:cxn>
              <a:cxn ang="T10">
                <a:pos x="T4" y="T5"/>
              </a:cxn>
              <a:cxn ang="T11">
                <a:pos x="T6" y="T7"/>
              </a:cxn>
            </a:cxnLst>
            <a:rect l="T12" t="T13" r="T14" b="T15"/>
            <a:pathLst>
              <a:path w="1200" h="1152">
                <a:moveTo>
                  <a:pt x="0" y="1152"/>
                </a:moveTo>
                <a:lnTo>
                  <a:pt x="0" y="192"/>
                </a:lnTo>
                <a:lnTo>
                  <a:pt x="1200" y="192"/>
                </a:lnTo>
                <a:lnTo>
                  <a:pt x="120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4823" name="Freeform 7"/>
          <p:cNvSpPr>
            <a:spLocks/>
          </p:cNvSpPr>
          <p:nvPr/>
        </p:nvSpPr>
        <p:spPr bwMode="gray">
          <a:xfrm>
            <a:off x="5157788" y="4038600"/>
            <a:ext cx="2843212" cy="1828800"/>
          </a:xfrm>
          <a:custGeom>
            <a:avLst/>
            <a:gdLst>
              <a:gd name="T0" fmla="*/ 0 w 1584"/>
              <a:gd name="T1" fmla="*/ 2147483647 h 1152"/>
              <a:gd name="T2" fmla="*/ 0 w 1584"/>
              <a:gd name="T3" fmla="*/ 2147483647 h 1152"/>
              <a:gd name="T4" fmla="*/ 2147483647 w 1584"/>
              <a:gd name="T5" fmla="*/ 2147483647 h 1152"/>
              <a:gd name="T6" fmla="*/ 2147483647 w 1584"/>
              <a:gd name="T7" fmla="*/ 0 h 1152"/>
              <a:gd name="T8" fmla="*/ 0 60000 65536"/>
              <a:gd name="T9" fmla="*/ 0 60000 65536"/>
              <a:gd name="T10" fmla="*/ 0 60000 65536"/>
              <a:gd name="T11" fmla="*/ 0 60000 65536"/>
              <a:gd name="T12" fmla="*/ 0 w 1584"/>
              <a:gd name="T13" fmla="*/ 0 h 1152"/>
              <a:gd name="T14" fmla="*/ 1584 w 1584"/>
              <a:gd name="T15" fmla="*/ 1152 h 1152"/>
            </a:gdLst>
            <a:ahLst/>
            <a:cxnLst>
              <a:cxn ang="T8">
                <a:pos x="T0" y="T1"/>
              </a:cxn>
              <a:cxn ang="T9">
                <a:pos x="T2" y="T3"/>
              </a:cxn>
              <a:cxn ang="T10">
                <a:pos x="T4" y="T5"/>
              </a:cxn>
              <a:cxn ang="T11">
                <a:pos x="T6" y="T7"/>
              </a:cxn>
            </a:cxnLst>
            <a:rect l="T12" t="T13" r="T14" b="T15"/>
            <a:pathLst>
              <a:path w="1584" h="1152">
                <a:moveTo>
                  <a:pt x="0" y="1152"/>
                </a:moveTo>
                <a:lnTo>
                  <a:pt x="0" y="384"/>
                </a:lnTo>
                <a:lnTo>
                  <a:pt x="1584" y="384"/>
                </a:lnTo>
                <a:lnTo>
                  <a:pt x="1584"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197</a:t>
            </a:fld>
            <a:endParaRPr lang="en-US" dirty="0">
              <a:solidFill>
                <a:srgbClr val="464653"/>
              </a:solidFill>
            </a:endParaRPr>
          </a:p>
        </p:txBody>
      </p:sp>
    </p:spTree>
    <p:extLst>
      <p:ext uri="{BB962C8B-B14F-4D97-AF65-F5344CB8AC3E}">
        <p14:creationId xmlns:p14="http://schemas.microsoft.com/office/powerpoint/2010/main" val="169891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14"/>
          <p:cNvSpPr>
            <a:spLocks noChangeShapeType="1"/>
          </p:cNvSpPr>
          <p:nvPr/>
        </p:nvSpPr>
        <p:spPr bwMode="auto">
          <a:xfrm>
            <a:off x="7312026" y="4841875"/>
            <a:ext cx="1069975"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3" name="Line 15"/>
          <p:cNvSpPr>
            <a:spLocks noChangeShapeType="1"/>
          </p:cNvSpPr>
          <p:nvPr/>
        </p:nvSpPr>
        <p:spPr bwMode="auto">
          <a:xfrm flipH="1">
            <a:off x="7312025" y="5257800"/>
            <a:ext cx="1092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4" name="Line 16"/>
          <p:cNvSpPr>
            <a:spLocks noChangeShapeType="1"/>
          </p:cNvSpPr>
          <p:nvPr/>
        </p:nvSpPr>
        <p:spPr bwMode="auto">
          <a:xfrm flipH="1">
            <a:off x="7307264" y="5638800"/>
            <a:ext cx="1074737"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5" name="Rectangle 2"/>
          <p:cNvSpPr>
            <a:spLocks noGrp="1" noChangeArrowheads="1"/>
          </p:cNvSpPr>
          <p:nvPr>
            <p:ph type="title"/>
          </p:nvPr>
        </p:nvSpPr>
        <p:spPr/>
        <p:txBody>
          <a:bodyPr/>
          <a:lstStyle/>
          <a:p>
            <a:pPr eaLnBrk="1" hangingPunct="1"/>
            <a:r>
              <a:rPr lang="en-US"/>
              <a:t>Procedural Parameter Modes</a:t>
            </a:r>
          </a:p>
        </p:txBody>
      </p:sp>
      <p:sp>
        <p:nvSpPr>
          <p:cNvPr id="24582" name="Rectangle 3"/>
          <p:cNvSpPr>
            <a:spLocks noGrp="1" noChangeArrowheads="1"/>
          </p:cNvSpPr>
          <p:nvPr>
            <p:ph sz="quarter" idx="1"/>
          </p:nvPr>
        </p:nvSpPr>
        <p:spPr>
          <a:xfrm>
            <a:off x="2133600" y="1447801"/>
            <a:ext cx="7918450" cy="1349375"/>
          </a:xfrm>
        </p:spPr>
        <p:txBody>
          <a:bodyPr>
            <a:normAutofit fontScale="85000" lnSpcReduction="10000"/>
          </a:bodyPr>
          <a:lstStyle/>
          <a:p>
            <a:pPr marL="548640" lvl="1" indent="-274320">
              <a:buFont typeface="Courier New" pitchFamily="49" charset="0"/>
              <a:buChar char="o"/>
              <a:defRPr/>
            </a:pPr>
            <a:r>
              <a:rPr lang="en-US" dirty="0"/>
              <a:t>Parameter modes are specified in the formal parameter declaration, after the parameter name and before its data type.</a:t>
            </a:r>
          </a:p>
          <a:p>
            <a:pPr marL="548640" lvl="1" indent="-274320">
              <a:buFont typeface="Courier New" pitchFamily="49" charset="0"/>
              <a:buChar char="o"/>
              <a:defRPr/>
            </a:pPr>
            <a:r>
              <a:rPr lang="en-US" dirty="0"/>
              <a:t>The </a:t>
            </a:r>
            <a:r>
              <a:rPr lang="en-US" dirty="0">
                <a:latin typeface="Courier New" pitchFamily="49" charset="0"/>
              </a:rPr>
              <a:t>IN</a:t>
            </a:r>
            <a:r>
              <a:rPr lang="en-US" dirty="0"/>
              <a:t> mode is the default if no mode is specified.</a:t>
            </a:r>
          </a:p>
        </p:txBody>
      </p:sp>
      <p:sp>
        <p:nvSpPr>
          <p:cNvPr id="35847" name="Line 4"/>
          <p:cNvSpPr>
            <a:spLocks noChangeShapeType="1"/>
          </p:cNvSpPr>
          <p:nvPr/>
        </p:nvSpPr>
        <p:spPr bwMode="auto">
          <a:xfrm flipH="1">
            <a:off x="4267200" y="5638800"/>
            <a:ext cx="1143000"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8" name="Line 5"/>
          <p:cNvSpPr>
            <a:spLocks noChangeShapeType="1"/>
          </p:cNvSpPr>
          <p:nvPr/>
        </p:nvSpPr>
        <p:spPr bwMode="auto">
          <a:xfrm flipH="1">
            <a:off x="4267200" y="5257800"/>
            <a:ext cx="1143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9" name="Line 6"/>
          <p:cNvSpPr>
            <a:spLocks noChangeShapeType="1"/>
          </p:cNvSpPr>
          <p:nvPr/>
        </p:nvSpPr>
        <p:spPr bwMode="auto">
          <a:xfrm>
            <a:off x="4267200" y="4841875"/>
            <a:ext cx="1143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4586" name="Rectangle 7"/>
          <p:cNvSpPr>
            <a:spLocks noChangeArrowheads="1"/>
          </p:cNvSpPr>
          <p:nvPr/>
        </p:nvSpPr>
        <p:spPr bwMode="blackWhite">
          <a:xfrm>
            <a:off x="5410200" y="4191000"/>
            <a:ext cx="19050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lstStyle/>
          <a:p>
            <a:pPr algn="ctr" defTabSz="228600">
              <a:spcBef>
                <a:spcPct val="20000"/>
              </a:spcBef>
              <a:buClr>
                <a:srgbClr val="FF0000"/>
              </a:buClr>
              <a:defRPr/>
            </a:pPr>
            <a:r>
              <a:rPr lang="en-US" sz="1600" b="1">
                <a:solidFill>
                  <a:prstClr val="black"/>
                </a:solidFill>
              </a:rPr>
              <a:t>Modes</a:t>
            </a:r>
          </a:p>
        </p:txBody>
      </p:sp>
      <p:sp>
        <p:nvSpPr>
          <p:cNvPr id="24587" name="Rectangle 8"/>
          <p:cNvSpPr>
            <a:spLocks noChangeArrowheads="1"/>
          </p:cNvSpPr>
          <p:nvPr/>
        </p:nvSpPr>
        <p:spPr bwMode="gray">
          <a:xfrm>
            <a:off x="5508625" y="4745038"/>
            <a:ext cx="280988" cy="2460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88" name="Rectangle 9"/>
          <p:cNvSpPr>
            <a:spLocks noChangeArrowheads="1"/>
          </p:cNvSpPr>
          <p:nvPr/>
        </p:nvSpPr>
        <p:spPr bwMode="gray">
          <a:xfrm>
            <a:off x="5510214" y="5543551"/>
            <a:ext cx="280987" cy="2460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89" name="Rectangle 10"/>
          <p:cNvSpPr>
            <a:spLocks noChangeArrowheads="1"/>
          </p:cNvSpPr>
          <p:nvPr/>
        </p:nvSpPr>
        <p:spPr bwMode="auto">
          <a:xfrm>
            <a:off x="5802314" y="4675188"/>
            <a:ext cx="1512887" cy="1192212"/>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spcBef>
                <a:spcPct val="50000"/>
              </a:spcBef>
              <a:tabLst>
                <a:tab pos="1200150" algn="l"/>
              </a:tabLst>
              <a:defRPr/>
            </a:pPr>
            <a:r>
              <a:rPr lang="en-US" b="1">
                <a:solidFill>
                  <a:prstClr val="black"/>
                </a:solidFill>
                <a:latin typeface="Courier New" pitchFamily="49" charset="0"/>
              </a:rPr>
              <a:t>IN</a:t>
            </a:r>
            <a:r>
              <a:rPr lang="en-US" b="1">
                <a:solidFill>
                  <a:prstClr val="black"/>
                </a:solidFill>
              </a:rPr>
              <a:t> (default)</a:t>
            </a:r>
          </a:p>
          <a:p>
            <a:pPr eaLnBrk="0" hangingPunct="0">
              <a:spcBef>
                <a:spcPct val="50000"/>
              </a:spcBef>
              <a:tabLst>
                <a:tab pos="1200150" algn="l"/>
              </a:tabLst>
              <a:defRPr/>
            </a:pPr>
            <a:r>
              <a:rPr lang="en-US" b="1">
                <a:solidFill>
                  <a:prstClr val="black"/>
                </a:solidFill>
                <a:latin typeface="Courier New" pitchFamily="49" charset="0"/>
              </a:rPr>
              <a:t>OUT</a:t>
            </a:r>
            <a:endParaRPr lang="en-US" b="1">
              <a:solidFill>
                <a:prstClr val="black"/>
              </a:solidFill>
            </a:endParaRPr>
          </a:p>
          <a:p>
            <a:pPr eaLnBrk="0" hangingPunct="0">
              <a:spcBef>
                <a:spcPct val="50000"/>
              </a:spcBef>
              <a:tabLst>
                <a:tab pos="1200150" algn="l"/>
              </a:tabLst>
              <a:defRPr/>
            </a:pPr>
            <a:r>
              <a:rPr lang="en-US" b="1">
                <a:solidFill>
                  <a:prstClr val="black"/>
                </a:solidFill>
                <a:latin typeface="Courier New" pitchFamily="49" charset="0"/>
              </a:rPr>
              <a:t>IN OUT</a:t>
            </a:r>
            <a:endParaRPr lang="en-US" b="1">
              <a:solidFill>
                <a:prstClr val="black"/>
              </a:solidFill>
            </a:endParaRPr>
          </a:p>
        </p:txBody>
      </p:sp>
      <p:sp>
        <p:nvSpPr>
          <p:cNvPr id="24590" name="Rectangle 11"/>
          <p:cNvSpPr>
            <a:spLocks noChangeArrowheads="1"/>
          </p:cNvSpPr>
          <p:nvPr/>
        </p:nvSpPr>
        <p:spPr bwMode="gray">
          <a:xfrm>
            <a:off x="5508625" y="5156201"/>
            <a:ext cx="280988" cy="2460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91" name="Rectangle 12"/>
          <p:cNvSpPr>
            <a:spLocks noChangeArrowheads="1"/>
          </p:cNvSpPr>
          <p:nvPr/>
        </p:nvSpPr>
        <p:spPr bwMode="blackGray">
          <a:xfrm>
            <a:off x="2154239" y="3276600"/>
            <a:ext cx="7864475"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b="1" dirty="0">
                <a:solidFill>
                  <a:prstClr val="black"/>
                </a:solidFill>
                <a:latin typeface="Courier New" pitchFamily="49" charset="0"/>
              </a:rPr>
              <a:t>CREATE PROCEDURE </a:t>
            </a:r>
            <a:r>
              <a:rPr lang="en-US" b="1" i="1" dirty="0" err="1">
                <a:solidFill>
                  <a:prstClr val="black"/>
                </a:solidFill>
                <a:latin typeface="Courier New" pitchFamily="49" charset="0"/>
              </a:rPr>
              <a:t>proc_name</a:t>
            </a:r>
            <a:r>
              <a:rPr lang="en-US" b="1" dirty="0">
                <a:solidFill>
                  <a:prstClr val="black"/>
                </a:solidFill>
                <a:latin typeface="Courier New" pitchFamily="49" charset="0"/>
              </a:rPr>
              <a:t>(</a:t>
            </a:r>
            <a:r>
              <a:rPr lang="en-US" b="1" i="1" dirty="0" err="1">
                <a:solidFill>
                  <a:prstClr val="black"/>
                </a:solidFill>
                <a:latin typeface="Courier New" pitchFamily="49" charset="0"/>
              </a:rPr>
              <a:t>param_name</a:t>
            </a:r>
            <a:r>
              <a:rPr lang="en-US" b="1" dirty="0">
                <a:solidFill>
                  <a:prstClr val="black"/>
                </a:solidFill>
                <a:latin typeface="Courier New" pitchFamily="49" charset="0"/>
              </a:rPr>
              <a:t> [</a:t>
            </a:r>
            <a:r>
              <a:rPr lang="en-US" b="1" i="1" dirty="0">
                <a:solidFill>
                  <a:prstClr val="black"/>
                </a:solidFill>
                <a:latin typeface="Courier New" pitchFamily="49" charset="0"/>
              </a:rPr>
              <a:t>mode</a:t>
            </a:r>
            <a:r>
              <a:rPr lang="en-US" b="1" dirty="0">
                <a:solidFill>
                  <a:prstClr val="black"/>
                </a:solidFill>
                <a:latin typeface="Courier New" pitchFamily="49" charset="0"/>
              </a:rPr>
              <a:t>]</a:t>
            </a:r>
            <a:r>
              <a:rPr lang="en-US" b="1" i="1" dirty="0">
                <a:solidFill>
                  <a:prstClr val="black"/>
                </a:solidFill>
                <a:latin typeface="Courier New" pitchFamily="49" charset="0"/>
              </a:rPr>
              <a:t> </a:t>
            </a:r>
            <a:r>
              <a:rPr lang="en-US" b="1" i="1" dirty="0" err="1">
                <a:solidFill>
                  <a:prstClr val="black"/>
                </a:solidFill>
                <a:latin typeface="Courier New" pitchFamily="49" charset="0"/>
              </a:rPr>
              <a:t>datatype</a:t>
            </a:r>
            <a:r>
              <a:rPr lang="en-US" b="1" dirty="0">
                <a:solidFill>
                  <a:prstClr val="black"/>
                </a:solidFill>
                <a:latin typeface="Courier New" pitchFamily="49" charset="0"/>
              </a:rPr>
              <a:t>)</a:t>
            </a:r>
          </a:p>
          <a:p>
            <a:pPr eaLnBrk="0" hangingPunct="0">
              <a:tabLst>
                <a:tab pos="1200150" algn="l"/>
              </a:tabLst>
              <a:defRPr/>
            </a:pPr>
            <a:r>
              <a:rPr lang="en-US" b="1" dirty="0">
                <a:solidFill>
                  <a:prstClr val="black"/>
                </a:solidFill>
                <a:latin typeface="Courier New" pitchFamily="49" charset="0"/>
              </a:rPr>
              <a:t>...</a:t>
            </a:r>
          </a:p>
        </p:txBody>
      </p:sp>
      <p:sp>
        <p:nvSpPr>
          <p:cNvPr id="35856" name="Rectangle 13"/>
          <p:cNvSpPr>
            <a:spLocks noChangeArrowheads="1"/>
          </p:cNvSpPr>
          <p:nvPr/>
        </p:nvSpPr>
        <p:spPr bwMode="auto">
          <a:xfrm>
            <a:off x="8263873" y="5924550"/>
            <a:ext cx="1093504" cy="32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73152" tIns="36576" rIns="73152" bIns="36576">
            <a:spAutoFit/>
          </a:bodyPr>
          <a:lstStyle/>
          <a:p>
            <a:pPr algn="ctr" defTabSz="228600">
              <a:spcBef>
                <a:spcPct val="20000"/>
              </a:spcBef>
              <a:buClr>
                <a:srgbClr val="FF0000"/>
              </a:buClr>
            </a:pPr>
            <a:r>
              <a:rPr lang="en-US" sz="1600" b="1">
                <a:solidFill>
                  <a:prstClr val="black"/>
                </a:solidFill>
              </a:rPr>
              <a:t>Procedure</a:t>
            </a:r>
          </a:p>
        </p:txBody>
      </p:sp>
      <p:grpSp>
        <p:nvGrpSpPr>
          <p:cNvPr id="35857" name="Group 17"/>
          <p:cNvGrpSpPr>
            <a:grpSpLocks/>
          </p:cNvGrpSpPr>
          <p:nvPr/>
        </p:nvGrpSpPr>
        <p:grpSpPr bwMode="auto">
          <a:xfrm>
            <a:off x="8370888" y="4267201"/>
            <a:ext cx="969962" cy="1635125"/>
            <a:chOff x="2023" y="2194"/>
            <a:chExt cx="611" cy="1030"/>
          </a:xfrm>
        </p:grpSpPr>
        <p:pic>
          <p:nvPicPr>
            <p:cNvPr id="24595" name="Picture 18" descr="Documents: PL/SQL Subprogram"/>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19"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94" name="Rectangle 20"/>
          <p:cNvSpPr>
            <a:spLocks noChangeArrowheads="1"/>
          </p:cNvSpPr>
          <p:nvPr/>
        </p:nvSpPr>
        <p:spPr bwMode="blackWhite">
          <a:xfrm>
            <a:off x="2730500" y="4687888"/>
            <a:ext cx="1524000" cy="1066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a:solidFill>
                  <a:prstClr val="black"/>
                </a:solidFill>
              </a:rPr>
              <a:t>Calling</a:t>
            </a:r>
            <a:br>
              <a:rPr lang="en-US" sz="1600" b="1">
                <a:solidFill>
                  <a:prstClr val="black"/>
                </a:solidFill>
              </a:rPr>
            </a:br>
            <a:r>
              <a:rPr lang="en-US" sz="1600" b="1">
                <a:solidFill>
                  <a:prstClr val="black"/>
                </a:solidFill>
              </a:rPr>
              <a:t>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198</a:t>
            </a:fld>
            <a:endParaRPr lang="en-US" dirty="0">
              <a:solidFill>
                <a:srgbClr val="464653"/>
              </a:solidFill>
            </a:endParaRPr>
          </a:p>
        </p:txBody>
      </p:sp>
    </p:spTree>
    <p:extLst>
      <p:ext uri="{BB962C8B-B14F-4D97-AF65-F5344CB8AC3E}">
        <p14:creationId xmlns:p14="http://schemas.microsoft.com/office/powerpoint/2010/main" val="1138970361"/>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Comparing the Parameter Modes</a:t>
            </a:r>
          </a:p>
        </p:txBody>
      </p:sp>
      <p:grpSp>
        <p:nvGrpSpPr>
          <p:cNvPr id="36867" name="Group 3"/>
          <p:cNvGrpSpPr>
            <a:grpSpLocks/>
          </p:cNvGrpSpPr>
          <p:nvPr/>
        </p:nvGrpSpPr>
        <p:grpSpPr bwMode="auto">
          <a:xfrm>
            <a:off x="2174875" y="1752601"/>
            <a:ext cx="7848600" cy="4265613"/>
            <a:chOff x="390" y="1225"/>
            <a:chExt cx="4944" cy="2687"/>
          </a:xfrm>
        </p:grpSpPr>
        <p:sp>
          <p:nvSpPr>
            <p:cNvPr id="25604" name="Rectangle 4"/>
            <p:cNvSpPr>
              <a:spLocks noChangeArrowheads="1"/>
            </p:cNvSpPr>
            <p:nvPr/>
          </p:nvSpPr>
          <p:spPr bwMode="blackWhite">
            <a:xfrm>
              <a:off x="3654" y="3458"/>
              <a:ext cx="1680"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Cannot be assigned</a:t>
              </a:r>
            </a:p>
            <a:p>
              <a:pPr defTabSz="228600">
                <a:spcBef>
                  <a:spcPct val="20000"/>
                </a:spcBef>
                <a:buClr>
                  <a:srgbClr val="000000"/>
                </a:buClr>
                <a:defRPr/>
              </a:pPr>
              <a:r>
                <a:rPr lang="en-US" sz="1600">
                  <a:solidFill>
                    <a:prstClr val="black"/>
                  </a:solidFill>
                </a:rPr>
                <a:t>a default value</a:t>
              </a:r>
            </a:p>
          </p:txBody>
        </p:sp>
        <p:sp>
          <p:nvSpPr>
            <p:cNvPr id="25605" name="Rectangle 5"/>
            <p:cNvSpPr>
              <a:spLocks noChangeArrowheads="1"/>
            </p:cNvSpPr>
            <p:nvPr/>
          </p:nvSpPr>
          <p:spPr bwMode="blackWhite">
            <a:xfrm>
              <a:off x="2262" y="3458"/>
              <a:ext cx="139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Cannot be assigned</a:t>
              </a:r>
            </a:p>
            <a:p>
              <a:pPr defTabSz="228600">
                <a:spcBef>
                  <a:spcPct val="20000"/>
                </a:spcBef>
                <a:buClr>
                  <a:srgbClr val="000000"/>
                </a:buClr>
                <a:defRPr/>
              </a:pPr>
              <a:r>
                <a:rPr lang="en-US" sz="1600">
                  <a:solidFill>
                    <a:prstClr val="black"/>
                  </a:solidFill>
                </a:rPr>
                <a:t>a default value</a:t>
              </a:r>
            </a:p>
          </p:txBody>
        </p:sp>
        <p:sp>
          <p:nvSpPr>
            <p:cNvPr id="25606" name="Rectangle 6"/>
            <p:cNvSpPr>
              <a:spLocks noChangeArrowheads="1"/>
            </p:cNvSpPr>
            <p:nvPr/>
          </p:nvSpPr>
          <p:spPr bwMode="blackWhite">
            <a:xfrm>
              <a:off x="390" y="3458"/>
              <a:ext cx="187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 be assigned a default value</a:t>
              </a:r>
            </a:p>
          </p:txBody>
        </p:sp>
        <p:sp>
          <p:nvSpPr>
            <p:cNvPr id="25607" name="Rectangle 7"/>
            <p:cNvSpPr>
              <a:spLocks noChangeArrowheads="1"/>
            </p:cNvSpPr>
            <p:nvPr/>
          </p:nvSpPr>
          <p:spPr bwMode="blackWhite">
            <a:xfrm>
              <a:off x="3654" y="2881"/>
              <a:ext cx="1680"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a variable</a:t>
              </a:r>
            </a:p>
            <a:p>
              <a:pPr defTabSz="228600">
                <a:spcBef>
                  <a:spcPct val="20000"/>
                </a:spcBef>
                <a:buClr>
                  <a:srgbClr val="000000"/>
                </a:buClr>
                <a:defRPr/>
              </a:pPr>
              <a:endParaRPr lang="en-US" sz="1600">
                <a:solidFill>
                  <a:prstClr val="black"/>
                </a:solidFill>
              </a:endParaRPr>
            </a:p>
          </p:txBody>
        </p:sp>
        <p:sp>
          <p:nvSpPr>
            <p:cNvPr id="25608" name="Rectangle 8"/>
            <p:cNvSpPr>
              <a:spLocks noChangeArrowheads="1"/>
            </p:cNvSpPr>
            <p:nvPr/>
          </p:nvSpPr>
          <p:spPr bwMode="blackWhite">
            <a:xfrm>
              <a:off x="2262" y="2881"/>
              <a:ext cx="139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a variable</a:t>
              </a:r>
            </a:p>
            <a:p>
              <a:pPr defTabSz="228600">
                <a:spcBef>
                  <a:spcPct val="20000"/>
                </a:spcBef>
                <a:buClr>
                  <a:srgbClr val="000000"/>
                </a:buClr>
                <a:defRPr/>
              </a:pPr>
              <a:endParaRPr lang="en-US" sz="1600">
                <a:solidFill>
                  <a:prstClr val="black"/>
                </a:solidFill>
              </a:endParaRPr>
            </a:p>
          </p:txBody>
        </p:sp>
        <p:sp>
          <p:nvSpPr>
            <p:cNvPr id="25609" name="Rectangle 9"/>
            <p:cNvSpPr>
              <a:spLocks noChangeArrowheads="1"/>
            </p:cNvSpPr>
            <p:nvPr/>
          </p:nvSpPr>
          <p:spPr bwMode="blackWhite">
            <a:xfrm>
              <a:off x="390" y="2881"/>
              <a:ext cx="187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dirty="0">
                  <a:solidFill>
                    <a:prstClr val="black"/>
                  </a:solidFill>
                </a:rPr>
                <a:t>Actual parameter can be a literal, expression, constant, or initialized variable</a:t>
              </a:r>
            </a:p>
          </p:txBody>
        </p:sp>
        <p:sp>
          <p:nvSpPr>
            <p:cNvPr id="25610" name="Rectangle 10"/>
            <p:cNvSpPr>
              <a:spLocks noChangeArrowheads="1"/>
            </p:cNvSpPr>
            <p:nvPr/>
          </p:nvSpPr>
          <p:spPr bwMode="blackWhite">
            <a:xfrm>
              <a:off x="3654" y="2427"/>
              <a:ext cx="1680"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Initialized variable</a:t>
              </a:r>
            </a:p>
            <a:p>
              <a:pPr defTabSz="228600">
                <a:spcBef>
                  <a:spcPct val="20000"/>
                </a:spcBef>
                <a:buClr>
                  <a:srgbClr val="000000"/>
                </a:buClr>
                <a:defRPr/>
              </a:pPr>
              <a:endParaRPr lang="en-US" sz="1600">
                <a:solidFill>
                  <a:prstClr val="black"/>
                </a:solidFill>
              </a:endParaRPr>
            </a:p>
          </p:txBody>
        </p:sp>
        <p:sp>
          <p:nvSpPr>
            <p:cNvPr id="25611" name="Rectangle 11"/>
            <p:cNvSpPr>
              <a:spLocks noChangeArrowheads="1"/>
            </p:cNvSpPr>
            <p:nvPr/>
          </p:nvSpPr>
          <p:spPr bwMode="blackWhite">
            <a:xfrm>
              <a:off x="2262" y="2427"/>
              <a:ext cx="139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Uninitialized variable	</a:t>
              </a:r>
            </a:p>
          </p:txBody>
        </p:sp>
        <p:sp>
          <p:nvSpPr>
            <p:cNvPr id="25612" name="Rectangle 12"/>
            <p:cNvSpPr>
              <a:spLocks noChangeArrowheads="1"/>
            </p:cNvSpPr>
            <p:nvPr/>
          </p:nvSpPr>
          <p:spPr bwMode="blackWhite">
            <a:xfrm>
              <a:off x="390" y="2427"/>
              <a:ext cx="187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Formal parameter acts as a constant</a:t>
              </a:r>
            </a:p>
          </p:txBody>
        </p:sp>
        <p:sp>
          <p:nvSpPr>
            <p:cNvPr id="25613" name="Rectangle 13"/>
            <p:cNvSpPr>
              <a:spLocks noChangeArrowheads="1"/>
            </p:cNvSpPr>
            <p:nvPr/>
          </p:nvSpPr>
          <p:spPr bwMode="blackWhite">
            <a:xfrm>
              <a:off x="390" y="1850"/>
              <a:ext cx="187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is passed into subprogram</a:t>
              </a:r>
            </a:p>
          </p:txBody>
        </p:sp>
        <p:sp>
          <p:nvSpPr>
            <p:cNvPr id="25614" name="Rectangle 14"/>
            <p:cNvSpPr>
              <a:spLocks noChangeArrowheads="1"/>
            </p:cNvSpPr>
            <p:nvPr/>
          </p:nvSpPr>
          <p:spPr bwMode="blackWhite">
            <a:xfrm>
              <a:off x="390" y="1547"/>
              <a:ext cx="1872"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Default mode</a:t>
              </a:r>
            </a:p>
          </p:txBody>
        </p:sp>
        <p:sp>
          <p:nvSpPr>
            <p:cNvPr id="25615" name="Rectangle 15"/>
            <p:cNvSpPr>
              <a:spLocks noChangeArrowheads="1"/>
            </p:cNvSpPr>
            <p:nvPr/>
          </p:nvSpPr>
          <p:spPr bwMode="blackWhite">
            <a:xfrm>
              <a:off x="390" y="1225"/>
              <a:ext cx="1872"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IN</a:t>
              </a:r>
            </a:p>
          </p:txBody>
        </p:sp>
        <p:sp>
          <p:nvSpPr>
            <p:cNvPr id="25616" name="Rectangle 16"/>
            <p:cNvSpPr>
              <a:spLocks noChangeArrowheads="1"/>
            </p:cNvSpPr>
            <p:nvPr/>
          </p:nvSpPr>
          <p:spPr bwMode="blackWhite">
            <a:xfrm>
              <a:off x="3654" y="1547"/>
              <a:ext cx="1680"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specified</a:t>
              </a:r>
            </a:p>
          </p:txBody>
        </p:sp>
        <p:sp>
          <p:nvSpPr>
            <p:cNvPr id="25617" name="Rectangle 17"/>
            <p:cNvSpPr>
              <a:spLocks noChangeArrowheads="1"/>
            </p:cNvSpPr>
            <p:nvPr/>
          </p:nvSpPr>
          <p:spPr bwMode="blackWhite">
            <a:xfrm>
              <a:off x="2262" y="1547"/>
              <a:ext cx="1392"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eaLnBrk="0" hangingPunct="0">
                <a:lnSpc>
                  <a:spcPct val="95000"/>
                </a:lnSpc>
                <a:spcBef>
                  <a:spcPct val="40000"/>
                </a:spcBef>
                <a:defRPr/>
              </a:pPr>
              <a:r>
                <a:rPr lang="en-US" sz="1600">
                  <a:solidFill>
                    <a:srgbClr val="DDE9EC"/>
                  </a:solidFill>
                </a:rPr>
                <a:t>Must be specified</a:t>
              </a:r>
            </a:p>
          </p:txBody>
        </p:sp>
        <p:sp>
          <p:nvSpPr>
            <p:cNvPr id="25618" name="Rectangle 18"/>
            <p:cNvSpPr>
              <a:spLocks noChangeArrowheads="1"/>
            </p:cNvSpPr>
            <p:nvPr/>
          </p:nvSpPr>
          <p:spPr bwMode="blackWhite">
            <a:xfrm>
              <a:off x="3654" y="1850"/>
              <a:ext cx="1680"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passed into sub-program; value returned to calling environment</a:t>
              </a:r>
            </a:p>
          </p:txBody>
        </p:sp>
        <p:sp>
          <p:nvSpPr>
            <p:cNvPr id="25619" name="Rectangle 19"/>
            <p:cNvSpPr>
              <a:spLocks noChangeArrowheads="1"/>
            </p:cNvSpPr>
            <p:nvPr/>
          </p:nvSpPr>
          <p:spPr bwMode="blackWhite">
            <a:xfrm>
              <a:off x="3654" y="1225"/>
              <a:ext cx="1680"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IN OUT</a:t>
              </a:r>
            </a:p>
          </p:txBody>
        </p:sp>
        <p:sp>
          <p:nvSpPr>
            <p:cNvPr id="25620" name="Rectangle 20"/>
            <p:cNvSpPr>
              <a:spLocks noChangeArrowheads="1"/>
            </p:cNvSpPr>
            <p:nvPr/>
          </p:nvSpPr>
          <p:spPr bwMode="blackWhite">
            <a:xfrm>
              <a:off x="2262" y="1850"/>
              <a:ext cx="139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is returned to the calling environment</a:t>
              </a:r>
            </a:p>
          </p:txBody>
        </p:sp>
        <p:sp>
          <p:nvSpPr>
            <p:cNvPr id="25621" name="Rectangle 21"/>
            <p:cNvSpPr>
              <a:spLocks noChangeArrowheads="1"/>
            </p:cNvSpPr>
            <p:nvPr/>
          </p:nvSpPr>
          <p:spPr bwMode="blackWhite">
            <a:xfrm>
              <a:off x="2262" y="1225"/>
              <a:ext cx="1392"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OUT</a:t>
              </a:r>
            </a:p>
          </p:txBody>
        </p:sp>
        <p:sp>
          <p:nvSpPr>
            <p:cNvPr id="25622" name="Line 22"/>
            <p:cNvSpPr>
              <a:spLocks noChangeShapeType="1"/>
            </p:cNvSpPr>
            <p:nvPr/>
          </p:nvSpPr>
          <p:spPr bwMode="blackWhite">
            <a:xfrm>
              <a:off x="390" y="3912"/>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3" name="Line 23"/>
            <p:cNvSpPr>
              <a:spLocks noChangeShapeType="1"/>
            </p:cNvSpPr>
            <p:nvPr/>
          </p:nvSpPr>
          <p:spPr bwMode="blackWhite">
            <a:xfrm>
              <a:off x="3648" y="1225"/>
              <a:ext cx="0" cy="2687"/>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4" name="Line 24"/>
            <p:cNvSpPr>
              <a:spLocks noChangeShapeType="1"/>
            </p:cNvSpPr>
            <p:nvPr/>
          </p:nvSpPr>
          <p:spPr bwMode="blackWhite">
            <a:xfrm>
              <a:off x="5334"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5" name="Line 25"/>
            <p:cNvSpPr>
              <a:spLocks noChangeShapeType="1"/>
            </p:cNvSpPr>
            <p:nvPr/>
          </p:nvSpPr>
          <p:spPr bwMode="blackWhite">
            <a:xfrm>
              <a:off x="390" y="2427"/>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6" name="Line 26"/>
            <p:cNvSpPr>
              <a:spLocks noChangeShapeType="1"/>
            </p:cNvSpPr>
            <p:nvPr/>
          </p:nvSpPr>
          <p:spPr bwMode="blackWhite">
            <a:xfrm>
              <a:off x="390" y="1850"/>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27" name="Line 27"/>
            <p:cNvSpPr>
              <a:spLocks noChangeShapeType="1"/>
            </p:cNvSpPr>
            <p:nvPr/>
          </p:nvSpPr>
          <p:spPr bwMode="blackWhite">
            <a:xfrm>
              <a:off x="5334"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8" name="Line 28"/>
            <p:cNvSpPr>
              <a:spLocks noChangeShapeType="1"/>
            </p:cNvSpPr>
            <p:nvPr/>
          </p:nvSpPr>
          <p:spPr bwMode="blackWhite">
            <a:xfrm>
              <a:off x="2262" y="1225"/>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9" name="Line 29"/>
            <p:cNvSpPr>
              <a:spLocks noChangeShapeType="1"/>
            </p:cNvSpPr>
            <p:nvPr/>
          </p:nvSpPr>
          <p:spPr bwMode="blackWhite">
            <a:xfrm>
              <a:off x="390" y="1225"/>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0" name="Line 30"/>
            <p:cNvSpPr>
              <a:spLocks noChangeShapeType="1"/>
            </p:cNvSpPr>
            <p:nvPr/>
          </p:nvSpPr>
          <p:spPr bwMode="blackWhite">
            <a:xfrm>
              <a:off x="2262"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1" name="Line 31"/>
            <p:cNvSpPr>
              <a:spLocks noChangeShapeType="1"/>
            </p:cNvSpPr>
            <p:nvPr/>
          </p:nvSpPr>
          <p:spPr bwMode="blackWhite">
            <a:xfrm>
              <a:off x="2262" y="1547"/>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2" name="Line 32"/>
            <p:cNvSpPr>
              <a:spLocks noChangeShapeType="1"/>
            </p:cNvSpPr>
            <p:nvPr/>
          </p:nvSpPr>
          <p:spPr bwMode="blackWhite">
            <a:xfrm>
              <a:off x="390" y="1547"/>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3" name="Line 33"/>
            <p:cNvSpPr>
              <a:spLocks noChangeShapeType="1"/>
            </p:cNvSpPr>
            <p:nvPr/>
          </p:nvSpPr>
          <p:spPr bwMode="blackWhite">
            <a:xfrm>
              <a:off x="390"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4" name="Line 34"/>
            <p:cNvSpPr>
              <a:spLocks noChangeShapeType="1"/>
            </p:cNvSpPr>
            <p:nvPr/>
          </p:nvSpPr>
          <p:spPr bwMode="blackWhite">
            <a:xfrm>
              <a:off x="390"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5" name="Line 35"/>
            <p:cNvSpPr>
              <a:spLocks noChangeShapeType="1"/>
            </p:cNvSpPr>
            <p:nvPr/>
          </p:nvSpPr>
          <p:spPr bwMode="blackWhite">
            <a:xfrm>
              <a:off x="2262"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6" name="Line 36"/>
            <p:cNvSpPr>
              <a:spLocks noChangeShapeType="1"/>
            </p:cNvSpPr>
            <p:nvPr/>
          </p:nvSpPr>
          <p:spPr bwMode="blackWhite">
            <a:xfrm>
              <a:off x="2262" y="3912"/>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7" name="Line 37"/>
            <p:cNvSpPr>
              <a:spLocks noChangeShapeType="1"/>
            </p:cNvSpPr>
            <p:nvPr/>
          </p:nvSpPr>
          <p:spPr bwMode="auto">
            <a:xfrm>
              <a:off x="390" y="2881"/>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8" name="Line 38"/>
            <p:cNvSpPr>
              <a:spLocks noChangeShapeType="1"/>
            </p:cNvSpPr>
            <p:nvPr/>
          </p:nvSpPr>
          <p:spPr bwMode="auto">
            <a:xfrm>
              <a:off x="390" y="3458"/>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gr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199</a:t>
            </a:fld>
            <a:endParaRPr lang="en-US">
              <a:solidFill>
                <a:srgbClr val="464653"/>
              </a:solidFill>
            </a:endParaRPr>
          </a:p>
        </p:txBody>
      </p:sp>
    </p:spTree>
    <p:extLst>
      <p:ext uri="{BB962C8B-B14F-4D97-AF65-F5344CB8AC3E}">
        <p14:creationId xmlns:p14="http://schemas.microsoft.com/office/powerpoint/2010/main" val="9999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algn="ctr"/>
            <a:r>
              <a:rPr lang="en-US" sz="36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00: Introduction</a:t>
            </a:r>
          </a:p>
        </p:txBody>
      </p:sp>
      <p:sp>
        <p:nvSpPr>
          <p:cNvPr id="2" name="Slide Number Placeholder 1"/>
          <p:cNvSpPr>
            <a:spLocks noGrp="1"/>
          </p:cNvSpPr>
          <p:nvPr>
            <p:ph type="sldNum" sz="quarter" idx="12"/>
          </p:nvPr>
        </p:nvSpPr>
        <p:spPr/>
        <p:txBody>
          <a:bodyPr/>
          <a:lstStyle/>
          <a:p>
            <a:pPr>
              <a:defRPr/>
            </a:pPr>
            <a:fld id="{636FC91A-BAEC-46A8-99B5-D4AE88DF7D84}" type="slidenum">
              <a:rPr lang="en-US" smtClean="0">
                <a:solidFill>
                  <a:srgbClr val="464653"/>
                </a:solidFill>
              </a:rPr>
              <a:pPr>
                <a:defRPr/>
              </a:pPr>
              <a:t>2</a:t>
            </a:fld>
            <a:endParaRPr lang="en-US" dirty="0">
              <a:solidFill>
                <a:srgbClr val="464653"/>
              </a:solidFill>
            </a:endParaRPr>
          </a:p>
        </p:txBody>
      </p:sp>
    </p:spTree>
    <p:extLst>
      <p:ext uri="{BB962C8B-B14F-4D97-AF65-F5344CB8AC3E}">
        <p14:creationId xmlns:p14="http://schemas.microsoft.com/office/powerpoint/2010/main" val="94204507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3072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30724"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30725"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30726" name="Rectangle 6"/>
          <p:cNvSpPr>
            <a:spLocks noGrp="1" noChangeArrowheads="1"/>
          </p:cNvSpPr>
          <p:nvPr>
            <p:ph type="title"/>
          </p:nvPr>
        </p:nvSpPr>
        <p:spPr/>
        <p:txBody>
          <a:bodyPr/>
          <a:lstStyle/>
          <a:p>
            <a:r>
              <a:rPr lang="en-US"/>
              <a:t>Summary</a:t>
            </a:r>
          </a:p>
        </p:txBody>
      </p:sp>
      <p:sp>
        <p:nvSpPr>
          <p:cNvPr id="30727" name="Rectangle 7"/>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a:buFont typeface="Courier New" pitchFamily="49" charset="0"/>
              <a:buChar char="o"/>
            </a:pPr>
            <a:r>
              <a:rPr lang="en-US"/>
              <a:t>Integrate SQL statements with PL/SQL program constructs</a:t>
            </a:r>
          </a:p>
          <a:p>
            <a:pPr lvl="1">
              <a:buFont typeface="Courier New" pitchFamily="49" charset="0"/>
              <a:buChar char="o"/>
            </a:pPr>
            <a:r>
              <a:rPr lang="en-US"/>
              <a:t>Describe the benefits of PL/SQL</a:t>
            </a:r>
          </a:p>
          <a:p>
            <a:pPr lvl="1">
              <a:buFont typeface="Courier New" pitchFamily="49" charset="0"/>
              <a:buChar char="o"/>
            </a:pPr>
            <a:r>
              <a:rPr lang="en-US"/>
              <a:t>Differentiate between PL/SQL block types</a:t>
            </a:r>
          </a:p>
          <a:p>
            <a:pPr lvl="1">
              <a:buFont typeface="Courier New" pitchFamily="49" charset="0"/>
              <a:buChar char="o"/>
            </a:pPr>
            <a:r>
              <a:rPr lang="en-US"/>
              <a:t>Output messages in PL/SQL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20</a:t>
            </a:fld>
            <a:endParaRPr lang="en-US" dirty="0">
              <a:solidFill>
                <a:srgbClr val="464653"/>
              </a:solidFill>
            </a:endParaRPr>
          </a:p>
        </p:txBody>
      </p:sp>
    </p:spTree>
    <p:extLst>
      <p:ext uri="{BB962C8B-B14F-4D97-AF65-F5344CB8AC3E}">
        <p14:creationId xmlns:p14="http://schemas.microsoft.com/office/powerpoint/2010/main" val="602667474"/>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blackGray">
          <a:xfrm>
            <a:off x="2146300" y="1143000"/>
            <a:ext cx="78867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raise_salary</a:t>
            </a:r>
            <a:endParaRPr lang="en-US" b="1" dirty="0">
              <a:solidFill>
                <a:prstClr val="black"/>
              </a:solidFill>
              <a:latin typeface="Courier New" pitchFamily="49" charset="0"/>
            </a:endParaRP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p_id</a:t>
            </a:r>
            <a:r>
              <a:rPr lang="en-US" b="1" dirty="0">
                <a:solidFill>
                  <a:prstClr val="black"/>
                </a:solidFill>
                <a:latin typeface="Courier New" pitchFamily="49" charset="0"/>
              </a:rPr>
              <a:t>      IN </a:t>
            </a:r>
            <a:r>
              <a:rPr lang="en-US" b="1" dirty="0" err="1">
                <a:solidFill>
                  <a:prstClr val="black"/>
                </a:solidFill>
                <a:latin typeface="Courier New" pitchFamily="49" charset="0"/>
              </a:rPr>
              <a:t>employees.employee_id%TYPE</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p_percent</a:t>
            </a:r>
            <a:r>
              <a:rPr lang="en-US" b="1" dirty="0">
                <a:solidFill>
                  <a:prstClr val="black"/>
                </a:solidFill>
                <a:latin typeface="Courier New" pitchFamily="49" charset="0"/>
              </a:rPr>
              <a:t> IN NUMBER)</a:t>
            </a:r>
          </a:p>
          <a:p>
            <a:pPr marL="457200" indent="-457200" defTabSz="400050" eaLnBrk="0" hangingPunct="0">
              <a:tabLst>
                <a:tab pos="400050" algn="r"/>
                <a:tab pos="673100" algn="l"/>
              </a:tabLst>
              <a:defRPr/>
            </a:pPr>
            <a:r>
              <a:rPr lang="en-US" b="1" dirty="0">
                <a:solidFill>
                  <a:prstClr val="black"/>
                </a:solidFill>
                <a:latin typeface="Courier New" pitchFamily="49" charset="0"/>
              </a:rPr>
              <a:t> IS</a:t>
            </a:r>
          </a:p>
          <a:p>
            <a:pPr marL="457200" indent="-457200" defTabSz="400050" eaLnBrk="0" hangingPunct="0">
              <a:tabLst>
                <a:tab pos="400050" algn="r"/>
                <a:tab pos="673100" algn="l"/>
              </a:tabLst>
              <a:defRPr/>
            </a:pPr>
            <a:r>
              <a:rPr lang="en-US" b="1" dirty="0">
                <a:solidFill>
                  <a:prstClr val="black"/>
                </a:solidFill>
                <a:latin typeface="Courier New" pitchFamily="49" charset="0"/>
              </a:rPr>
              <a:t> 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UPDATE employees</a:t>
            </a:r>
          </a:p>
          <a:p>
            <a:pPr marL="457200" indent="-457200" defTabSz="400050" eaLnBrk="0" hangingPunct="0">
              <a:tabLst>
                <a:tab pos="400050" algn="r"/>
                <a:tab pos="673100" algn="l"/>
              </a:tabLst>
              <a:defRPr/>
            </a:pPr>
            <a:r>
              <a:rPr lang="en-US" b="1" dirty="0">
                <a:solidFill>
                  <a:prstClr val="black"/>
                </a:solidFill>
                <a:latin typeface="Courier New" pitchFamily="49" charset="0"/>
              </a:rPr>
              <a:t>  SET    salary = salary * (1 + </a:t>
            </a:r>
            <a:r>
              <a:rPr lang="en-US" b="1" dirty="0" err="1">
                <a:solidFill>
                  <a:prstClr val="black"/>
                </a:solidFill>
                <a:latin typeface="Courier New" pitchFamily="49" charset="0"/>
              </a:rPr>
              <a:t>p_percent</a:t>
            </a:r>
            <a:r>
              <a:rPr lang="en-US" b="1" dirty="0">
                <a:solidFill>
                  <a:prstClr val="black"/>
                </a:solidFill>
                <a:latin typeface="Courier New" pitchFamily="49" charset="0"/>
              </a:rPr>
              <a:t>/100)</a:t>
            </a:r>
          </a:p>
          <a:p>
            <a:pPr marL="457200" indent="-457200" defTabSz="400050" eaLnBrk="0" hangingPunct="0">
              <a:tabLst>
                <a:tab pos="400050" algn="r"/>
                <a:tab pos="673100" algn="l"/>
              </a:tabLst>
              <a:defRPr/>
            </a:pPr>
            <a:r>
              <a:rPr lang="en-US" b="1" dirty="0">
                <a:solidFill>
                  <a:prstClr val="black"/>
                </a:solidFill>
                <a:latin typeface="Courier New" pitchFamily="49" charset="0"/>
              </a:rPr>
              <a:t>  WHERE  </a:t>
            </a:r>
            <a:r>
              <a:rPr lang="en-US" b="1" dirty="0" err="1">
                <a:solidFill>
                  <a:prstClr val="black"/>
                </a:solidFill>
                <a:latin typeface="Courier New" pitchFamily="49" charset="0"/>
              </a:rPr>
              <a:t>employee_id</a:t>
            </a:r>
            <a:r>
              <a:rPr lang="en-US" b="1" dirty="0">
                <a:solidFill>
                  <a:prstClr val="black"/>
                </a:solidFill>
                <a:latin typeface="Courier New" pitchFamily="49" charset="0"/>
              </a:rPr>
              <a:t> = </a:t>
            </a:r>
            <a:r>
              <a:rPr lang="en-US" b="1" dirty="0" err="1">
                <a:solidFill>
                  <a:prstClr val="black"/>
                </a:solidFill>
                <a:latin typeface="Courier New" pitchFamily="49" charset="0"/>
              </a:rPr>
              <a:t>p_id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END </a:t>
            </a:r>
            <a:r>
              <a:rPr lang="en-US" b="1" dirty="0" err="1">
                <a:solidFill>
                  <a:prstClr val="black"/>
                </a:solidFill>
                <a:latin typeface="Courier New" pitchFamily="49" charset="0"/>
              </a:rPr>
              <a:t>raise_salary</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p>
        </p:txBody>
      </p:sp>
      <p:sp>
        <p:nvSpPr>
          <p:cNvPr id="26627" name="Rectangle 3"/>
          <p:cNvSpPr>
            <a:spLocks noChangeArrowheads="1"/>
          </p:cNvSpPr>
          <p:nvPr/>
        </p:nvSpPr>
        <p:spPr bwMode="blackGray">
          <a:xfrm>
            <a:off x="2141538" y="5791200"/>
            <a:ext cx="78867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EXECUTE raise_salary(</a:t>
            </a:r>
            <a:r>
              <a:rPr lang="en-US" b="1">
                <a:solidFill>
                  <a:srgbClr val="9FB8CD"/>
                </a:solidFill>
                <a:latin typeface="Courier New" pitchFamily="49" charset="0"/>
              </a:rPr>
              <a:t>176</a:t>
            </a:r>
            <a:r>
              <a:rPr lang="en-US" b="1">
                <a:solidFill>
                  <a:prstClr val="black"/>
                </a:solidFill>
                <a:latin typeface="Courier New" pitchFamily="49" charset="0"/>
              </a:rPr>
              <a:t>, </a:t>
            </a:r>
            <a:r>
              <a:rPr lang="en-US" b="1">
                <a:solidFill>
                  <a:srgbClr val="9FB8CD"/>
                </a:solidFill>
                <a:latin typeface="Courier New" pitchFamily="49" charset="0"/>
              </a:rPr>
              <a:t>10</a:t>
            </a:r>
            <a:r>
              <a:rPr lang="en-US" b="1">
                <a:solidFill>
                  <a:prstClr val="black"/>
                </a:solidFill>
                <a:latin typeface="Courier New" pitchFamily="49" charset="0"/>
              </a:rPr>
              <a:t>)</a:t>
            </a:r>
          </a:p>
        </p:txBody>
      </p:sp>
      <p:sp>
        <p:nvSpPr>
          <p:cNvPr id="37892" name="Rectangle 4"/>
          <p:cNvSpPr>
            <a:spLocks noGrp="1" noChangeArrowheads="1"/>
          </p:cNvSpPr>
          <p:nvPr>
            <p:ph type="title"/>
          </p:nvPr>
        </p:nvSpPr>
        <p:spPr>
          <a:xfrm>
            <a:off x="838200" y="365125"/>
            <a:ext cx="10515600" cy="746125"/>
          </a:xfrm>
        </p:spPr>
        <p:txBody>
          <a:bodyPr/>
          <a:lstStyle/>
          <a:p>
            <a:pPr eaLnBrk="1" hangingPunct="1"/>
            <a:r>
              <a:rPr lang="en-US"/>
              <a:t>Using the </a:t>
            </a:r>
            <a:r>
              <a:rPr lang="en-US">
                <a:latin typeface="Courier New" pitchFamily="49" charset="0"/>
              </a:rPr>
              <a:t>IN</a:t>
            </a:r>
            <a:r>
              <a:rPr lang="en-US"/>
              <a:t> Parameter Mode: Example</a:t>
            </a:r>
          </a:p>
        </p:txBody>
      </p:sp>
      <p:pic>
        <p:nvPicPr>
          <p:cNvPr id="266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4082"/>
          <a:stretch>
            <a:fillRect/>
          </a:stretch>
        </p:blipFill>
        <p:spPr bwMode="gray">
          <a:xfrm>
            <a:off x="3276600" y="4370388"/>
            <a:ext cx="5410200" cy="8874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894" name="Freeform 6"/>
          <p:cNvSpPr>
            <a:spLocks/>
          </p:cNvSpPr>
          <p:nvPr/>
        </p:nvSpPr>
        <p:spPr bwMode="gray">
          <a:xfrm>
            <a:off x="2209800" y="1647826"/>
            <a:ext cx="3124200" cy="4295775"/>
          </a:xfrm>
          <a:custGeom>
            <a:avLst/>
            <a:gdLst>
              <a:gd name="T0" fmla="*/ 2147483647 w 1968"/>
              <a:gd name="T1" fmla="*/ 2147483647 h 2496"/>
              <a:gd name="T2" fmla="*/ 2147483647 w 1968"/>
              <a:gd name="T3" fmla="*/ 2147483647 h 2496"/>
              <a:gd name="T4" fmla="*/ 0 w 1968"/>
              <a:gd name="T5" fmla="*/ 2147483647 h 2496"/>
              <a:gd name="T6" fmla="*/ 0 w 1968"/>
              <a:gd name="T7" fmla="*/ 0 h 2496"/>
              <a:gd name="T8" fmla="*/ 2147483647 w 1968"/>
              <a:gd name="T9" fmla="*/ 0 h 2496"/>
              <a:gd name="T10" fmla="*/ 0 60000 65536"/>
              <a:gd name="T11" fmla="*/ 0 60000 65536"/>
              <a:gd name="T12" fmla="*/ 0 60000 65536"/>
              <a:gd name="T13" fmla="*/ 0 60000 65536"/>
              <a:gd name="T14" fmla="*/ 0 60000 65536"/>
              <a:gd name="T15" fmla="*/ 0 w 1968"/>
              <a:gd name="T16" fmla="*/ 0 h 2496"/>
              <a:gd name="T17" fmla="*/ 1968 w 1968"/>
              <a:gd name="T18" fmla="*/ 2496 h 2496"/>
            </a:gdLst>
            <a:ahLst/>
            <a:cxnLst>
              <a:cxn ang="T10">
                <a:pos x="T0" y="T1"/>
              </a:cxn>
              <a:cxn ang="T11">
                <a:pos x="T2" y="T3"/>
              </a:cxn>
              <a:cxn ang="T12">
                <a:pos x="T4" y="T5"/>
              </a:cxn>
              <a:cxn ang="T13">
                <a:pos x="T6" y="T7"/>
              </a:cxn>
              <a:cxn ang="T14">
                <a:pos x="T8" y="T9"/>
              </a:cxn>
            </a:cxnLst>
            <a:rect l="T15" t="T16" r="T17" b="T18"/>
            <a:pathLst>
              <a:path w="1968" h="2496">
                <a:moveTo>
                  <a:pt x="1968" y="2496"/>
                </a:moveTo>
                <a:lnTo>
                  <a:pt x="1968" y="2304"/>
                </a:lnTo>
                <a:lnTo>
                  <a:pt x="0" y="2304"/>
                </a:lnTo>
                <a:lnTo>
                  <a:pt x="0" y="0"/>
                </a:lnTo>
                <a:lnTo>
                  <a:pt x="192"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7895" name="Freeform 7"/>
          <p:cNvSpPr>
            <a:spLocks/>
          </p:cNvSpPr>
          <p:nvPr/>
        </p:nvSpPr>
        <p:spPr bwMode="gray">
          <a:xfrm>
            <a:off x="3124200" y="2105026"/>
            <a:ext cx="5867400" cy="3838575"/>
          </a:xfrm>
          <a:custGeom>
            <a:avLst/>
            <a:gdLst>
              <a:gd name="T0" fmla="*/ 2147483647 w 3696"/>
              <a:gd name="T1" fmla="*/ 2147483647 h 2352"/>
              <a:gd name="T2" fmla="*/ 2147483647 w 3696"/>
              <a:gd name="T3" fmla="*/ 2147483647 h 2352"/>
              <a:gd name="T4" fmla="*/ 2147483647 w 3696"/>
              <a:gd name="T5" fmla="*/ 2147483647 h 2352"/>
              <a:gd name="T6" fmla="*/ 2147483647 w 3696"/>
              <a:gd name="T7" fmla="*/ 2147483647 h 2352"/>
              <a:gd name="T8" fmla="*/ 0 w 3696"/>
              <a:gd name="T9" fmla="*/ 2147483647 h 2352"/>
              <a:gd name="T10" fmla="*/ 0 w 3696"/>
              <a:gd name="T11" fmla="*/ 0 h 2352"/>
              <a:gd name="T12" fmla="*/ 0 60000 65536"/>
              <a:gd name="T13" fmla="*/ 0 60000 65536"/>
              <a:gd name="T14" fmla="*/ 0 60000 65536"/>
              <a:gd name="T15" fmla="*/ 0 60000 65536"/>
              <a:gd name="T16" fmla="*/ 0 60000 65536"/>
              <a:gd name="T17" fmla="*/ 0 60000 65536"/>
              <a:gd name="T18" fmla="*/ 0 w 3696"/>
              <a:gd name="T19" fmla="*/ 0 h 2352"/>
              <a:gd name="T20" fmla="*/ 3696 w 3696"/>
              <a:gd name="T21" fmla="*/ 2352 h 2352"/>
            </a:gdLst>
            <a:ahLst/>
            <a:cxnLst>
              <a:cxn ang="T12">
                <a:pos x="T0" y="T1"/>
              </a:cxn>
              <a:cxn ang="T13">
                <a:pos x="T2" y="T3"/>
              </a:cxn>
              <a:cxn ang="T14">
                <a:pos x="T4" y="T5"/>
              </a:cxn>
              <a:cxn ang="T15">
                <a:pos x="T6" y="T7"/>
              </a:cxn>
              <a:cxn ang="T16">
                <a:pos x="T8" y="T9"/>
              </a:cxn>
              <a:cxn ang="T17">
                <a:pos x="T10" y="T11"/>
              </a:cxn>
            </a:cxnLst>
            <a:rect l="T18" t="T19" r="T20" b="T21"/>
            <a:pathLst>
              <a:path w="3696" h="2352">
                <a:moveTo>
                  <a:pt x="1776" y="2352"/>
                </a:moveTo>
                <a:lnTo>
                  <a:pt x="1776" y="2160"/>
                </a:lnTo>
                <a:lnTo>
                  <a:pt x="3696" y="2160"/>
                </a:lnTo>
                <a:lnTo>
                  <a:pt x="3696" y="144"/>
                </a:lnTo>
                <a:lnTo>
                  <a:pt x="0" y="144"/>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200</a:t>
            </a:fld>
            <a:endParaRPr lang="en-US">
              <a:solidFill>
                <a:srgbClr val="464653"/>
              </a:solidFill>
            </a:endParaRPr>
          </a:p>
        </p:txBody>
      </p:sp>
    </p:spTree>
    <p:extLst>
      <p:ext uri="{BB962C8B-B14F-4D97-AF65-F5344CB8AC3E}">
        <p14:creationId xmlns:p14="http://schemas.microsoft.com/office/powerpoint/2010/main" val="707700356"/>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Gray">
          <a:xfrm>
            <a:off x="2133600" y="1152525"/>
            <a:ext cx="7886700" cy="2590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b="1" dirty="0">
                <a:solidFill>
                  <a:srgbClr val="000000"/>
                </a:solidFill>
                <a:latin typeface="Courier New" pitchFamily="49" charset="0"/>
              </a:rPr>
              <a:t>CREATE OR REPLACE PROCEDURE </a:t>
            </a:r>
            <a:r>
              <a:rPr lang="en-US" sz="1600" b="1" dirty="0" err="1">
                <a:solidFill>
                  <a:srgbClr val="000000"/>
                </a:solidFill>
                <a:latin typeface="Courier New" pitchFamily="49" charset="0"/>
              </a:rPr>
              <a:t>query_emp</a:t>
            </a:r>
            <a:endParaRPr lang="en-US" sz="1600" b="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p_id</a:t>
            </a:r>
            <a:r>
              <a:rPr lang="en-US" sz="1600" b="1" dirty="0">
                <a:solidFill>
                  <a:srgbClr val="000000"/>
                </a:solidFill>
                <a:latin typeface="Courier New" pitchFamily="49" charset="0"/>
              </a:rPr>
              <a:t>     IN  </a:t>
            </a:r>
            <a:r>
              <a:rPr lang="en-US" sz="1600" b="1" dirty="0" err="1">
                <a:solidFill>
                  <a:srgbClr val="000000"/>
                </a:solidFill>
                <a:latin typeface="Courier New" pitchFamily="49" charset="0"/>
              </a:rPr>
              <a:t>employees.employee_id%TYPE</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p_name</a:t>
            </a:r>
            <a:r>
              <a:rPr lang="en-US" sz="1600" b="1" dirty="0">
                <a:solidFill>
                  <a:srgbClr val="000000"/>
                </a:solidFill>
                <a:latin typeface="Courier New" pitchFamily="49" charset="0"/>
              </a:rPr>
              <a:t>   OUT </a:t>
            </a:r>
            <a:r>
              <a:rPr lang="en-US" sz="1600" b="1" dirty="0" err="1">
                <a:solidFill>
                  <a:srgbClr val="000000"/>
                </a:solidFill>
                <a:latin typeface="Courier New" pitchFamily="49" charset="0"/>
              </a:rPr>
              <a:t>employees.last_name%TYPE</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p_salary</a:t>
            </a:r>
            <a:r>
              <a:rPr lang="en-US" sz="1600" b="1" dirty="0">
                <a:solidFill>
                  <a:srgbClr val="000000"/>
                </a:solidFill>
                <a:latin typeface="Courier New" pitchFamily="49" charset="0"/>
              </a:rPr>
              <a:t> OUT </a:t>
            </a:r>
            <a:r>
              <a:rPr lang="en-US" sz="1600" b="1" dirty="0" err="1">
                <a:solidFill>
                  <a:srgbClr val="000000"/>
                </a:solidFill>
                <a:latin typeface="Courier New" pitchFamily="49" charset="0"/>
              </a:rPr>
              <a:t>employees.salary%TYPE</a:t>
            </a:r>
            <a:r>
              <a:rPr lang="en-US" sz="1600" b="1" dirty="0">
                <a:solidFill>
                  <a:srgbClr val="000000"/>
                </a:solidFill>
                <a:latin typeface="Courier New" pitchFamily="49" charset="0"/>
              </a:rPr>
              <a:t>) IS</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BEGIN</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SELECT  </a:t>
            </a:r>
            <a:r>
              <a:rPr lang="en-US" sz="1600" b="1" dirty="0" err="1">
                <a:solidFill>
                  <a:srgbClr val="000000"/>
                </a:solidFill>
                <a:latin typeface="Courier New" pitchFamily="49" charset="0"/>
              </a:rPr>
              <a:t>last_name</a:t>
            </a:r>
            <a:r>
              <a:rPr lang="en-US" sz="1600" b="1" dirty="0">
                <a:solidFill>
                  <a:srgbClr val="000000"/>
                </a:solidFill>
                <a:latin typeface="Courier New" pitchFamily="49" charset="0"/>
              </a:rPr>
              <a:t>, salary INTO </a:t>
            </a:r>
            <a:r>
              <a:rPr lang="en-US" sz="1600" b="1" dirty="0" err="1">
                <a:solidFill>
                  <a:srgbClr val="000000"/>
                </a:solidFill>
                <a:latin typeface="Courier New" pitchFamily="49" charset="0"/>
              </a:rPr>
              <a:t>p_name</a:t>
            </a:r>
            <a:r>
              <a:rPr lang="en-US" sz="1600" b="1" dirty="0">
                <a:solidFill>
                  <a:srgbClr val="000000"/>
                </a:solidFill>
                <a:latin typeface="Courier New" pitchFamily="49" charset="0"/>
              </a:rPr>
              <a:t>, </a:t>
            </a:r>
            <a:r>
              <a:rPr lang="en-US" sz="1600" b="1" dirty="0" err="1">
                <a:solidFill>
                  <a:srgbClr val="000000"/>
                </a:solidFill>
                <a:latin typeface="Courier New" pitchFamily="49" charset="0"/>
              </a:rPr>
              <a:t>p_salary</a:t>
            </a:r>
            <a:endParaRPr lang="en-US" sz="1600" b="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b="1" dirty="0">
                <a:solidFill>
                  <a:srgbClr val="000000"/>
                </a:solidFill>
                <a:latin typeface="Courier New" pitchFamily="49" charset="0"/>
              </a:rPr>
              <a:t>  FROM    employees</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WHERE   </a:t>
            </a:r>
            <a:r>
              <a:rPr lang="en-US" sz="1600" b="1" dirty="0" err="1">
                <a:solidFill>
                  <a:srgbClr val="000000"/>
                </a:solidFill>
                <a:latin typeface="Courier New" pitchFamily="49" charset="0"/>
              </a:rPr>
              <a:t>employee_id</a:t>
            </a:r>
            <a:r>
              <a:rPr lang="en-US" sz="1600" b="1" dirty="0">
                <a:solidFill>
                  <a:srgbClr val="000000"/>
                </a:solidFill>
                <a:latin typeface="Courier New" pitchFamily="49" charset="0"/>
              </a:rPr>
              <a:t> = </a:t>
            </a:r>
            <a:r>
              <a:rPr lang="en-US" sz="1600" b="1" dirty="0" err="1">
                <a:solidFill>
                  <a:srgbClr val="000000"/>
                </a:solidFill>
                <a:latin typeface="Courier New" pitchFamily="49" charset="0"/>
              </a:rPr>
              <a:t>p_id</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END </a:t>
            </a:r>
            <a:r>
              <a:rPr lang="en-US" sz="1600" b="1" dirty="0" err="1">
                <a:solidFill>
                  <a:srgbClr val="000000"/>
                </a:solidFill>
                <a:latin typeface="Courier New" pitchFamily="49" charset="0"/>
              </a:rPr>
              <a:t>query_emp</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prstClr val="black"/>
                </a:solidFill>
                <a:latin typeface="Courier New" pitchFamily="49" charset="0"/>
              </a:rPr>
              <a:t>/</a:t>
            </a:r>
          </a:p>
        </p:txBody>
      </p:sp>
      <p:sp>
        <p:nvSpPr>
          <p:cNvPr id="27651" name="Rectangle 3"/>
          <p:cNvSpPr>
            <a:spLocks noChangeArrowheads="1"/>
          </p:cNvSpPr>
          <p:nvPr/>
        </p:nvSpPr>
        <p:spPr bwMode="blackGray">
          <a:xfrm>
            <a:off x="2146300" y="3743326"/>
            <a:ext cx="7886700" cy="2581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b="1">
                <a:solidFill>
                  <a:srgbClr val="000000"/>
                </a:solidFill>
                <a:latin typeface="Courier New" pitchFamily="49" charset="0"/>
              </a:rPr>
              <a:t>SET SERVEROUTPUT ON</a:t>
            </a:r>
          </a:p>
          <a:p>
            <a:pPr marL="457200" indent="-457200" defTabSz="400050" eaLnBrk="0" hangingPunct="0">
              <a:tabLst>
                <a:tab pos="400050" algn="r"/>
                <a:tab pos="673100" algn="l"/>
              </a:tabLst>
              <a:defRPr/>
            </a:pPr>
            <a:r>
              <a:rPr lang="en-US" sz="1600" b="1">
                <a:solidFill>
                  <a:srgbClr val="000000"/>
                </a:solidFill>
                <a:latin typeface="Courier New" pitchFamily="49" charset="0"/>
              </a:rPr>
              <a:t>DECLARE</a:t>
            </a:r>
          </a:p>
          <a:p>
            <a:pPr marL="457200" indent="-457200" defTabSz="400050" eaLnBrk="0" hangingPunct="0">
              <a:tabLst>
                <a:tab pos="400050" algn="r"/>
                <a:tab pos="673100" algn="l"/>
              </a:tabLst>
              <a:defRPr/>
            </a:pPr>
            <a:r>
              <a:rPr lang="en-US" sz="1600" b="1">
                <a:solidFill>
                  <a:srgbClr val="000000"/>
                </a:solidFill>
                <a:latin typeface="Courier New" pitchFamily="49" charset="0"/>
              </a:rPr>
              <a:t>  v_emp_name employees.last_name%TYPE;</a:t>
            </a:r>
          </a:p>
          <a:p>
            <a:pPr marL="457200" indent="-457200" defTabSz="400050" eaLnBrk="0" hangingPunct="0">
              <a:tabLst>
                <a:tab pos="400050" algn="r"/>
                <a:tab pos="673100" algn="l"/>
              </a:tabLst>
              <a:defRPr/>
            </a:pPr>
            <a:r>
              <a:rPr lang="en-US" sz="1600" b="1">
                <a:solidFill>
                  <a:srgbClr val="000000"/>
                </a:solidFill>
                <a:latin typeface="Courier New" pitchFamily="49" charset="0"/>
              </a:rPr>
              <a:t>  v_emp_sal  employees.salary%TYPE;</a:t>
            </a:r>
          </a:p>
          <a:p>
            <a:pPr marL="457200" indent="-457200" defTabSz="400050" eaLnBrk="0" hangingPunct="0">
              <a:tabLst>
                <a:tab pos="400050" algn="r"/>
                <a:tab pos="673100" algn="l"/>
              </a:tabLst>
              <a:defRPr/>
            </a:pPr>
            <a:r>
              <a:rPr lang="en-US" sz="1600" b="1">
                <a:solidFill>
                  <a:srgbClr val="000000"/>
                </a:solidFill>
                <a:latin typeface="Courier New" pitchFamily="49" charset="0"/>
              </a:rPr>
              <a:t>BEGIN</a:t>
            </a:r>
          </a:p>
          <a:p>
            <a:pPr marL="457200" indent="-457200" defTabSz="400050" eaLnBrk="0" hangingPunct="0">
              <a:tabLst>
                <a:tab pos="400050" algn="r"/>
                <a:tab pos="673100" algn="l"/>
              </a:tabLst>
              <a:defRPr/>
            </a:pPr>
            <a:r>
              <a:rPr lang="en-US" sz="1600" b="1">
                <a:solidFill>
                  <a:srgbClr val="000000"/>
                </a:solidFill>
                <a:latin typeface="Courier New" pitchFamily="49" charset="0"/>
              </a:rPr>
              <a:t>  query_emp(171, v_emp_name, v_emp_sal);</a:t>
            </a:r>
          </a:p>
          <a:p>
            <a:pPr marL="457200" indent="-457200" defTabSz="400050" eaLnBrk="0" hangingPunct="0">
              <a:tabLst>
                <a:tab pos="400050" algn="r"/>
                <a:tab pos="673100" algn="l"/>
              </a:tabLst>
              <a:defRPr/>
            </a:pPr>
            <a:r>
              <a:rPr lang="en-US" sz="1600" b="1">
                <a:solidFill>
                  <a:srgbClr val="000000"/>
                </a:solidFill>
                <a:latin typeface="Courier New" pitchFamily="49" charset="0"/>
              </a:rPr>
              <a:t>  DBMS_OUTPUT.PUT_LINE(v_emp_name||' earns '|| to_char(v_emp_sal, '$999,999.00'));</a:t>
            </a:r>
          </a:p>
          <a:p>
            <a:pPr marL="457200" indent="-457200" defTabSz="400050" eaLnBrk="0" hangingPunct="0">
              <a:tabLst>
                <a:tab pos="400050" algn="r"/>
                <a:tab pos="673100" algn="l"/>
              </a:tabLst>
              <a:defRPr/>
            </a:pPr>
            <a:r>
              <a:rPr lang="en-US" sz="1600" b="1">
                <a:solidFill>
                  <a:srgbClr val="000000"/>
                </a:solidFill>
                <a:latin typeface="Courier New" pitchFamily="49" charset="0"/>
              </a:rPr>
              <a:t>END;</a:t>
            </a:r>
          </a:p>
          <a:p>
            <a:pPr marL="457200" indent="-457200" defTabSz="400050" eaLnBrk="0" hangingPunct="0">
              <a:tabLst>
                <a:tab pos="400050" algn="r"/>
                <a:tab pos="673100" algn="l"/>
              </a:tabLst>
              <a:defRPr/>
            </a:pPr>
            <a:r>
              <a:rPr lang="en-US" sz="1600" b="1">
                <a:solidFill>
                  <a:srgbClr val="000000"/>
                </a:solidFill>
                <a:latin typeface="Courier New" pitchFamily="49" charset="0"/>
              </a:rPr>
              <a:t>/</a:t>
            </a:r>
          </a:p>
        </p:txBody>
      </p:sp>
      <p:sp>
        <p:nvSpPr>
          <p:cNvPr id="27652" name="Rectangle 5"/>
          <p:cNvSpPr>
            <a:spLocks noGrp="1" noChangeArrowheads="1"/>
          </p:cNvSpPr>
          <p:nvPr>
            <p:ph type="title"/>
          </p:nvPr>
        </p:nvSpPr>
        <p:spPr>
          <a:xfrm>
            <a:off x="838200" y="365125"/>
            <a:ext cx="10515600" cy="755651"/>
          </a:xfrm>
        </p:spPr>
        <p:txBody>
          <a:bodyPr>
            <a:normAutofit/>
          </a:bodyPr>
          <a:lstStyle/>
          <a:p>
            <a:pPr>
              <a:defRPr/>
            </a:pPr>
            <a:r>
              <a:rPr lang="en-US"/>
              <a:t>Using the </a:t>
            </a:r>
            <a:r>
              <a:rPr lang="en-US">
                <a:latin typeface="Courier New" pitchFamily="49" charset="0"/>
              </a:rPr>
              <a:t>OUT</a:t>
            </a:r>
            <a:r>
              <a:rPr lang="en-US"/>
              <a:t> Parameter Mode: Example</a:t>
            </a: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201</a:t>
            </a:fld>
            <a:endParaRPr lang="en-US">
              <a:solidFill>
                <a:srgbClr val="464653"/>
              </a:solidFill>
            </a:endParaRPr>
          </a:p>
        </p:txBody>
      </p:sp>
    </p:spTree>
    <p:extLst>
      <p:ext uri="{BB962C8B-B14F-4D97-AF65-F5344CB8AC3E}">
        <p14:creationId xmlns:p14="http://schemas.microsoft.com/office/powerpoint/2010/main" val="1065949311"/>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6"/>
            <a:ext cx="10515600" cy="701676"/>
          </a:xfrm>
        </p:spPr>
        <p:txBody>
          <a:bodyPr>
            <a:normAutofit/>
          </a:bodyPr>
          <a:lstStyle/>
          <a:p>
            <a:pPr>
              <a:defRPr/>
            </a:pPr>
            <a:r>
              <a:rPr lang="en-US" dirty="0"/>
              <a:t>Using the </a:t>
            </a:r>
            <a:r>
              <a:rPr lang="en-US" dirty="0">
                <a:latin typeface="Courier New" pitchFamily="49" charset="0"/>
              </a:rPr>
              <a:t>IN</a:t>
            </a:r>
            <a:r>
              <a:rPr lang="en-US" dirty="0"/>
              <a:t> </a:t>
            </a:r>
            <a:r>
              <a:rPr lang="en-US" dirty="0">
                <a:latin typeface="Courier New" pitchFamily="49" charset="0"/>
              </a:rPr>
              <a:t>OUT</a:t>
            </a:r>
            <a:r>
              <a:rPr lang="en-US" dirty="0"/>
              <a:t> Parameter Mode: Example</a:t>
            </a:r>
          </a:p>
        </p:txBody>
      </p:sp>
      <p:sp>
        <p:nvSpPr>
          <p:cNvPr id="28675" name="Rectangle 3"/>
          <p:cNvSpPr>
            <a:spLocks noChangeArrowheads="1"/>
          </p:cNvSpPr>
          <p:nvPr/>
        </p:nvSpPr>
        <p:spPr bwMode="gray">
          <a:xfrm>
            <a:off x="2514600" y="1600200"/>
            <a:ext cx="7162800" cy="8255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9940" name="Rectangle 4"/>
          <p:cNvSpPr>
            <a:spLocks noChangeArrowheads="1"/>
          </p:cNvSpPr>
          <p:nvPr/>
        </p:nvSpPr>
        <p:spPr bwMode="blackWhite">
          <a:xfrm>
            <a:off x="4710113" y="1066801"/>
            <a:ext cx="21193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p>
            <a:pPr algn="ctr" defTabSz="739775" eaLnBrk="0" hangingPunct="0"/>
            <a:r>
              <a:rPr lang="en-US" sz="1600" b="1">
                <a:solidFill>
                  <a:prstClr val="black"/>
                </a:solidFill>
              </a:rPr>
              <a:t>Calling environment</a:t>
            </a:r>
          </a:p>
        </p:txBody>
      </p:sp>
      <p:sp>
        <p:nvSpPr>
          <p:cNvPr id="28677" name="Rectangle 7"/>
          <p:cNvSpPr>
            <a:spLocks noChangeArrowheads="1"/>
          </p:cNvSpPr>
          <p:nvPr/>
        </p:nvSpPr>
        <p:spPr bwMode="blackGray">
          <a:xfrm>
            <a:off x="2166939" y="2514600"/>
            <a:ext cx="7864475" cy="2057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eaLnBrk="0" hangingPunct="0">
              <a:tabLst>
                <a:tab pos="1200150" algn="l"/>
              </a:tabLst>
              <a:defRPr/>
            </a:pPr>
            <a:r>
              <a:rPr lang="en-US" sz="1600" b="1" dirty="0">
                <a:solidFill>
                  <a:srgbClr val="000000"/>
                </a:solidFill>
                <a:latin typeface="Courier New" pitchFamily="49" charset="0"/>
              </a:rPr>
              <a:t>CREATE OR REPLACE PROCEDURE </a:t>
            </a:r>
            <a:r>
              <a:rPr lang="en-US" sz="1600" b="1" dirty="0" err="1">
                <a:solidFill>
                  <a:srgbClr val="000000"/>
                </a:solidFill>
                <a:latin typeface="Courier New" pitchFamily="49" charset="0"/>
              </a:rPr>
              <a:t>format_phone</a:t>
            </a:r>
            <a:endParaRPr lang="en-US" sz="1600" b="1" dirty="0">
              <a:solidFill>
                <a:srgbClr val="000000"/>
              </a:solidFill>
              <a:latin typeface="Courier New" pitchFamily="49" charset="0"/>
            </a:endParaRPr>
          </a:p>
          <a:p>
            <a:pPr eaLnBrk="0" hangingPunct="0">
              <a:tabLst>
                <a:tab pos="120015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p_phone_no</a:t>
            </a:r>
            <a:r>
              <a:rPr lang="en-US" sz="1600" b="1" dirty="0">
                <a:solidFill>
                  <a:srgbClr val="000000"/>
                </a:solidFill>
                <a:latin typeface="Courier New" pitchFamily="49" charset="0"/>
              </a:rPr>
              <a:t> IN OUT VARCHAR2) IS</a:t>
            </a:r>
          </a:p>
          <a:p>
            <a:pPr eaLnBrk="0" hangingPunct="0">
              <a:tabLst>
                <a:tab pos="1200150" algn="l"/>
              </a:tabLst>
              <a:defRPr/>
            </a:pPr>
            <a:r>
              <a:rPr lang="en-US" sz="1600" b="1" dirty="0">
                <a:solidFill>
                  <a:srgbClr val="000000"/>
                </a:solidFill>
                <a:latin typeface="Courier New" pitchFamily="49" charset="0"/>
              </a:rPr>
              <a:t>BEGIN</a:t>
            </a:r>
          </a:p>
          <a:p>
            <a:pPr eaLnBrk="0" hangingPunct="0">
              <a:tabLst>
                <a:tab pos="1200150" algn="l"/>
              </a:tabLst>
              <a:defRPr/>
            </a:pPr>
            <a:r>
              <a:rPr lang="en-US" sz="1600" b="1" dirty="0">
                <a:solidFill>
                  <a:srgbClr val="000000"/>
                </a:solidFill>
                <a:latin typeface="Courier New" pitchFamily="49" charset="0"/>
              </a:rPr>
              <a:t>  </a:t>
            </a:r>
            <a:r>
              <a:rPr lang="en-US" sz="1600" b="1" dirty="0" err="1">
                <a:solidFill>
                  <a:srgbClr val="000000"/>
                </a:solidFill>
                <a:latin typeface="Courier New" pitchFamily="49" charset="0"/>
              </a:rPr>
              <a:t>p_phone_no</a:t>
            </a:r>
            <a:r>
              <a:rPr lang="en-US" sz="1600" b="1" dirty="0">
                <a:solidFill>
                  <a:srgbClr val="000000"/>
                </a:solidFill>
                <a:latin typeface="Courier New" pitchFamily="49" charset="0"/>
              </a:rPr>
              <a:t> := '('  || SUBSTR(p_phone_no,1,3) ||</a:t>
            </a:r>
          </a:p>
          <a:p>
            <a:pPr eaLnBrk="0" hangingPunct="0">
              <a:tabLst>
                <a:tab pos="1200150" algn="l"/>
              </a:tabLst>
              <a:defRPr/>
            </a:pPr>
            <a:r>
              <a:rPr lang="en-US" sz="1600" b="1" dirty="0">
                <a:solidFill>
                  <a:srgbClr val="000000"/>
                </a:solidFill>
                <a:latin typeface="Courier New" pitchFamily="49" charset="0"/>
              </a:rPr>
              <a:t>                ') ' || SUBSTR(p_phone_no,4,3) ||</a:t>
            </a:r>
          </a:p>
          <a:p>
            <a:pPr eaLnBrk="0" hangingPunct="0">
              <a:tabLst>
                <a:tab pos="1200150" algn="l"/>
              </a:tabLst>
              <a:defRPr/>
            </a:pPr>
            <a:r>
              <a:rPr lang="en-US" sz="1600" b="1" dirty="0">
                <a:solidFill>
                  <a:srgbClr val="000000"/>
                </a:solidFill>
                <a:latin typeface="Courier New" pitchFamily="49" charset="0"/>
              </a:rPr>
              <a:t>                '-'  || SUBSTR(p_phone_no,7);</a:t>
            </a:r>
          </a:p>
          <a:p>
            <a:pPr eaLnBrk="0" hangingPunct="0">
              <a:tabLst>
                <a:tab pos="1200150" algn="l"/>
              </a:tabLst>
              <a:defRPr/>
            </a:pPr>
            <a:r>
              <a:rPr lang="en-US" sz="1600" b="1" dirty="0">
                <a:solidFill>
                  <a:srgbClr val="000000"/>
                </a:solidFill>
                <a:latin typeface="Courier New" pitchFamily="49" charset="0"/>
              </a:rPr>
              <a:t>END </a:t>
            </a:r>
            <a:r>
              <a:rPr lang="en-US" sz="1600" b="1" dirty="0" err="1">
                <a:solidFill>
                  <a:srgbClr val="000000"/>
                </a:solidFill>
                <a:latin typeface="Courier New" pitchFamily="49" charset="0"/>
              </a:rPr>
              <a:t>format_phone</a:t>
            </a:r>
            <a:r>
              <a:rPr lang="en-US" sz="1600" b="1" dirty="0">
                <a:solidFill>
                  <a:srgbClr val="000000"/>
                </a:solidFill>
                <a:latin typeface="Courier New" pitchFamily="49" charset="0"/>
              </a:rPr>
              <a:t>;</a:t>
            </a:r>
          </a:p>
          <a:p>
            <a:pPr eaLnBrk="0" hangingPunct="0">
              <a:tabLst>
                <a:tab pos="1200150" algn="l"/>
              </a:tabLst>
              <a:defRPr/>
            </a:pPr>
            <a:r>
              <a:rPr lang="en-US" sz="1600" b="1" dirty="0">
                <a:solidFill>
                  <a:srgbClr val="000000"/>
                </a:solidFill>
                <a:latin typeface="Courier New" pitchFamily="49" charset="0"/>
              </a:rPr>
              <a:t>/</a:t>
            </a:r>
          </a:p>
        </p:txBody>
      </p:sp>
      <p:sp>
        <p:nvSpPr>
          <p:cNvPr id="28678" name="Rectangle 8"/>
          <p:cNvSpPr>
            <a:spLocks noChangeArrowheads="1"/>
          </p:cNvSpPr>
          <p:nvPr/>
        </p:nvSpPr>
        <p:spPr bwMode="gray">
          <a:xfrm>
            <a:off x="2514600" y="1379539"/>
            <a:ext cx="3505200" cy="327025"/>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82550" tIns="41275" rIns="82550" bIns="41275">
            <a:spAutoFit/>
          </a:bodyPr>
          <a:lstStyle/>
          <a:p>
            <a:pPr defTabSz="739775" eaLnBrk="0" hangingPunct="0">
              <a:defRPr/>
            </a:pPr>
            <a:r>
              <a:rPr lang="en-US" sz="1600" b="1" dirty="0" err="1">
                <a:solidFill>
                  <a:prstClr val="white"/>
                </a:solidFill>
                <a:latin typeface="Courier New" pitchFamily="49" charset="0"/>
              </a:rPr>
              <a:t>p_phone_no</a:t>
            </a:r>
            <a:r>
              <a:rPr lang="en-US" sz="1600" b="1" dirty="0">
                <a:solidFill>
                  <a:prstClr val="white"/>
                </a:solidFill>
              </a:rPr>
              <a:t> </a:t>
            </a:r>
            <a:r>
              <a:rPr lang="en-US" sz="1600" b="1" dirty="0">
                <a:solidFill>
                  <a:srgbClr val="9FB8CD"/>
                </a:solidFill>
              </a:rPr>
              <a:t>(before the call)</a:t>
            </a:r>
          </a:p>
        </p:txBody>
      </p:sp>
      <p:sp>
        <p:nvSpPr>
          <p:cNvPr id="28679" name="Rectangle 9"/>
          <p:cNvSpPr>
            <a:spLocks noChangeArrowheads="1"/>
          </p:cNvSpPr>
          <p:nvPr/>
        </p:nvSpPr>
        <p:spPr bwMode="gray">
          <a:xfrm>
            <a:off x="6553200" y="1372803"/>
            <a:ext cx="3200400" cy="327025"/>
          </a:xfrm>
          <a:prstGeom prst="rect">
            <a:avLst/>
          </a:prstGeom>
          <a:ln/>
        </p:spPr>
        <p:style>
          <a:lnRef idx="1">
            <a:schemeClr val="dk1"/>
          </a:lnRef>
          <a:fillRef idx="3">
            <a:schemeClr val="dk1"/>
          </a:fillRef>
          <a:effectRef idx="2">
            <a:schemeClr val="dk1"/>
          </a:effectRef>
          <a:fontRef idx="minor">
            <a:schemeClr val="lt1"/>
          </a:fontRef>
        </p:style>
        <p:txBody>
          <a:bodyPr lIns="82550" tIns="41275" rIns="82550" bIns="41275">
            <a:spAutoFit/>
          </a:bodyPr>
          <a:lstStyle/>
          <a:p>
            <a:pPr defTabSz="739775" eaLnBrk="0" hangingPunct="0">
              <a:defRPr/>
            </a:pPr>
            <a:r>
              <a:rPr lang="en-US" sz="1600" b="1" dirty="0" err="1">
                <a:solidFill>
                  <a:prstClr val="white"/>
                </a:solidFill>
                <a:latin typeface="Courier New" pitchFamily="49" charset="0"/>
              </a:rPr>
              <a:t>p_phone_no</a:t>
            </a:r>
            <a:r>
              <a:rPr lang="en-US" sz="1600" b="1" dirty="0">
                <a:solidFill>
                  <a:prstClr val="white"/>
                </a:solidFill>
              </a:rPr>
              <a:t> </a:t>
            </a:r>
            <a:r>
              <a:rPr lang="en-US" sz="1600" b="1" dirty="0">
                <a:solidFill>
                  <a:srgbClr val="9FB8CD"/>
                </a:solidFill>
              </a:rPr>
              <a:t>(after the call)</a:t>
            </a:r>
          </a:p>
        </p:txBody>
      </p:sp>
      <p:sp>
        <p:nvSpPr>
          <p:cNvPr id="39946" name="Freeform 10"/>
          <p:cNvSpPr>
            <a:spLocks/>
          </p:cNvSpPr>
          <p:nvPr/>
        </p:nvSpPr>
        <p:spPr bwMode="gray">
          <a:xfrm>
            <a:off x="4800600" y="2038350"/>
            <a:ext cx="4083050" cy="1162050"/>
          </a:xfrm>
          <a:custGeom>
            <a:avLst/>
            <a:gdLst>
              <a:gd name="T0" fmla="*/ 0 w 2736"/>
              <a:gd name="T1" fmla="*/ 2147483647 h 912"/>
              <a:gd name="T2" fmla="*/ 0 w 2736"/>
              <a:gd name="T3" fmla="*/ 2147483647 h 912"/>
              <a:gd name="T4" fmla="*/ 2147483647 w 2736"/>
              <a:gd name="T5" fmla="*/ 2147483647 h 912"/>
              <a:gd name="T6" fmla="*/ 2147483647 w 2736"/>
              <a:gd name="T7" fmla="*/ 0 h 912"/>
              <a:gd name="T8" fmla="*/ 0 60000 65536"/>
              <a:gd name="T9" fmla="*/ 0 60000 65536"/>
              <a:gd name="T10" fmla="*/ 0 60000 65536"/>
              <a:gd name="T11" fmla="*/ 0 60000 65536"/>
              <a:gd name="T12" fmla="*/ 0 w 2736"/>
              <a:gd name="T13" fmla="*/ 0 h 912"/>
              <a:gd name="T14" fmla="*/ 2736 w 2736"/>
              <a:gd name="T15" fmla="*/ 912 h 912"/>
            </a:gdLst>
            <a:ahLst/>
            <a:cxnLst>
              <a:cxn ang="T8">
                <a:pos x="T0" y="T1"/>
              </a:cxn>
              <a:cxn ang="T9">
                <a:pos x="T2" y="T3"/>
              </a:cxn>
              <a:cxn ang="T10">
                <a:pos x="T4" y="T5"/>
              </a:cxn>
              <a:cxn ang="T11">
                <a:pos x="T6" y="T7"/>
              </a:cxn>
            </a:cxnLst>
            <a:rect l="T12" t="T13" r="T14" b="T15"/>
            <a:pathLst>
              <a:path w="2736" h="912">
                <a:moveTo>
                  <a:pt x="0" y="768"/>
                </a:moveTo>
                <a:lnTo>
                  <a:pt x="0" y="912"/>
                </a:lnTo>
                <a:lnTo>
                  <a:pt x="2736" y="912"/>
                </a:lnTo>
                <a:lnTo>
                  <a:pt x="2736"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9947" name="Line 12"/>
          <p:cNvSpPr>
            <a:spLocks noChangeShapeType="1"/>
          </p:cNvSpPr>
          <p:nvPr/>
        </p:nvSpPr>
        <p:spPr bwMode="gray">
          <a:xfrm>
            <a:off x="3409950" y="2047875"/>
            <a:ext cx="0" cy="838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2" name="Rectangle 5"/>
          <p:cNvSpPr>
            <a:spLocks noChangeArrowheads="1"/>
          </p:cNvSpPr>
          <p:nvPr/>
        </p:nvSpPr>
        <p:spPr bwMode="gray">
          <a:xfrm>
            <a:off x="7850189" y="1797050"/>
            <a:ext cx="1755775" cy="431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a:solidFill>
                  <a:prstClr val="black"/>
                </a:solidFill>
              </a:rPr>
              <a:t>'(800) 633-0575'</a:t>
            </a:r>
          </a:p>
        </p:txBody>
      </p:sp>
      <p:sp>
        <p:nvSpPr>
          <p:cNvPr id="28683" name="Rectangle 6"/>
          <p:cNvSpPr>
            <a:spLocks noChangeArrowheads="1"/>
          </p:cNvSpPr>
          <p:nvPr/>
        </p:nvSpPr>
        <p:spPr bwMode="gray">
          <a:xfrm>
            <a:off x="2619375" y="1797050"/>
            <a:ext cx="1581150" cy="431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dirty="0">
                <a:solidFill>
                  <a:prstClr val="black"/>
                </a:solidFill>
              </a:rPr>
              <a:t>'8006330575'</a:t>
            </a:r>
          </a:p>
        </p:txBody>
      </p:sp>
      <p:pic>
        <p:nvPicPr>
          <p:cNvPr id="3995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876801"/>
            <a:ext cx="2979738" cy="11922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202</a:t>
            </a:fld>
            <a:endParaRPr lang="en-US">
              <a:solidFill>
                <a:srgbClr val="464653"/>
              </a:solidFill>
            </a:endParaRPr>
          </a:p>
        </p:txBody>
      </p:sp>
    </p:spTree>
    <p:extLst>
      <p:ext uri="{BB962C8B-B14F-4D97-AF65-F5344CB8AC3E}">
        <p14:creationId xmlns:p14="http://schemas.microsoft.com/office/powerpoint/2010/main" val="1377980181"/>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title"/>
          </p:nvPr>
        </p:nvSpPr>
        <p:spPr>
          <a:xfrm>
            <a:off x="1504055" y="554245"/>
            <a:ext cx="10848977" cy="655430"/>
          </a:xfrm>
        </p:spPr>
        <p:txBody>
          <a:bodyPr/>
          <a:lstStyle/>
          <a:p>
            <a:pPr algn="ctr" eaLnBrk="1" hangingPunct="1"/>
            <a:r>
              <a:rPr lang="en-US" dirty="0"/>
              <a:t>Viewing the </a:t>
            </a:r>
            <a:r>
              <a:rPr lang="en-US" dirty="0">
                <a:latin typeface="Courier New" pitchFamily="49" charset="0"/>
              </a:rPr>
              <a:t>OUT</a:t>
            </a:r>
            <a:r>
              <a:rPr lang="en-US" dirty="0"/>
              <a:t> Parameters:</a:t>
            </a:r>
            <a:r>
              <a:rPr lang="en-US"/>
              <a:t/>
            </a:r>
            <a:br>
              <a:rPr lang="en-US"/>
            </a:br>
            <a:endParaRPr lang="en-US" sz="2700" dirty="0"/>
          </a:p>
        </p:txBody>
      </p:sp>
      <p:sp>
        <p:nvSpPr>
          <p:cNvPr id="29699" name="Rectangle 7"/>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Use PL/SQL variables that are printed with calls to the </a:t>
            </a:r>
            <a:r>
              <a:rPr lang="en-US" dirty="0">
                <a:latin typeface="Courier New" pitchFamily="49" charset="0"/>
              </a:rPr>
              <a:t>DBMS_OUTPUT.PUT_LINE</a:t>
            </a:r>
            <a:r>
              <a:rPr lang="en-US" dirty="0">
                <a:latin typeface="Arial" charset="0"/>
              </a:rPr>
              <a:t> procedure.</a:t>
            </a:r>
          </a:p>
        </p:txBody>
      </p:sp>
      <p:sp>
        <p:nvSpPr>
          <p:cNvPr id="29700" name="Rectangle 4"/>
          <p:cNvSpPr>
            <a:spLocks noChangeArrowheads="1"/>
          </p:cNvSpPr>
          <p:nvPr/>
        </p:nvSpPr>
        <p:spPr bwMode="blackGray">
          <a:xfrm>
            <a:off x="2176463" y="2352675"/>
            <a:ext cx="7848600" cy="2590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eaLnBrk="0" hangingPunct="0">
              <a:lnSpc>
                <a:spcPct val="90000"/>
              </a:lnSpc>
              <a:tabLst>
                <a:tab pos="1200150" algn="l"/>
              </a:tabLst>
              <a:defRPr/>
            </a:pPr>
            <a:r>
              <a:rPr lang="en-US" b="1" dirty="0">
                <a:solidFill>
                  <a:srgbClr val="000000"/>
                </a:solidFill>
                <a:latin typeface="Courier New" pitchFamily="49" charset="0"/>
              </a:rPr>
              <a:t>SET SERVEROUTPUT ON</a:t>
            </a:r>
          </a:p>
          <a:p>
            <a:pPr eaLnBrk="0" hangingPunct="0">
              <a:lnSpc>
                <a:spcPct val="90000"/>
              </a:lnSpc>
              <a:tabLst>
                <a:tab pos="1200150" algn="l"/>
              </a:tabLst>
              <a:defRPr/>
            </a:pPr>
            <a:endParaRPr lang="en-US" b="1" dirty="0">
              <a:solidFill>
                <a:srgbClr val="000000"/>
              </a:solidFill>
              <a:latin typeface="Courier New" pitchFamily="49" charset="0"/>
            </a:endParaRPr>
          </a:p>
          <a:p>
            <a:pPr eaLnBrk="0" hangingPunct="0">
              <a:lnSpc>
                <a:spcPct val="90000"/>
              </a:lnSpc>
              <a:tabLst>
                <a:tab pos="1200150" algn="l"/>
              </a:tabLst>
              <a:defRPr/>
            </a:pPr>
            <a:r>
              <a:rPr lang="en-US" b="1" dirty="0">
                <a:solidFill>
                  <a:srgbClr val="000000"/>
                </a:solidFill>
                <a:latin typeface="Courier New" pitchFamily="49" charset="0"/>
              </a:rPr>
              <a:t>DECLARE</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v_emp_name</a:t>
            </a:r>
            <a:r>
              <a:rPr lang="en-US" b="1" dirty="0">
                <a:solidFill>
                  <a:srgbClr val="000000"/>
                </a:solidFill>
                <a:latin typeface="Courier New" pitchFamily="49" charset="0"/>
              </a:rPr>
              <a:t> </a:t>
            </a:r>
            <a:r>
              <a:rPr lang="en-US" b="1" dirty="0" err="1">
                <a:solidFill>
                  <a:srgbClr val="000000"/>
                </a:solidFill>
                <a:latin typeface="Courier New" pitchFamily="49" charset="0"/>
              </a:rPr>
              <a:t>employees.last_name%TYPE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v_emp_sal</a:t>
            </a:r>
            <a:r>
              <a:rPr lang="en-US" b="1" dirty="0">
                <a:solidFill>
                  <a:srgbClr val="000000"/>
                </a:solidFill>
                <a:latin typeface="Courier New" pitchFamily="49" charset="0"/>
              </a:rPr>
              <a:t>  </a:t>
            </a:r>
            <a:r>
              <a:rPr lang="en-US" b="1" dirty="0" err="1">
                <a:solidFill>
                  <a:srgbClr val="000000"/>
                </a:solidFill>
                <a:latin typeface="Courier New" pitchFamily="49" charset="0"/>
              </a:rPr>
              <a:t>employees.salary%TYPE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BEGIN</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query_emp</a:t>
            </a:r>
            <a:r>
              <a:rPr lang="en-US" b="1" dirty="0">
                <a:solidFill>
                  <a:srgbClr val="000000"/>
                </a:solidFill>
                <a:latin typeface="Courier New" pitchFamily="49" charset="0"/>
              </a:rPr>
              <a:t>(171, </a:t>
            </a:r>
            <a:r>
              <a:rPr lang="en-US" b="1" dirty="0" err="1">
                <a:solidFill>
                  <a:srgbClr val="000000"/>
                </a:solidFill>
                <a:latin typeface="Courier New" pitchFamily="49" charset="0"/>
              </a:rPr>
              <a:t>v_emp_name</a:t>
            </a:r>
            <a:r>
              <a:rPr lang="en-US" b="1" dirty="0">
                <a:solidFill>
                  <a:srgbClr val="000000"/>
                </a:solidFill>
                <a:latin typeface="Courier New" pitchFamily="49" charset="0"/>
              </a:rPr>
              <a:t>, </a:t>
            </a:r>
            <a:r>
              <a:rPr lang="en-US" b="1" dirty="0" err="1">
                <a:solidFill>
                  <a:srgbClr val="000000"/>
                </a:solidFill>
                <a:latin typeface="Courier New" pitchFamily="49" charset="0"/>
              </a:rPr>
              <a:t>v_emp_sal</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DBMS_OUTPUT.PUT_LINE('Name: ' || </a:t>
            </a:r>
            <a:r>
              <a:rPr lang="en-US" b="1" dirty="0" err="1">
                <a:solidFill>
                  <a:srgbClr val="000000"/>
                </a:solidFill>
                <a:latin typeface="Courier New" pitchFamily="49" charset="0"/>
              </a:rPr>
              <a:t>v_emp_name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DBMS_OUTPUT.PUT_LINE('Salary: ' || </a:t>
            </a:r>
            <a:r>
              <a:rPr lang="en-US" b="1" dirty="0" err="1">
                <a:solidFill>
                  <a:srgbClr val="000000"/>
                </a:solidFill>
                <a:latin typeface="Courier New" pitchFamily="49" charset="0"/>
              </a:rPr>
              <a:t>v_emp_sal</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END;</a:t>
            </a:r>
          </a:p>
        </p:txBody>
      </p:sp>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r="37479"/>
          <a:stretch>
            <a:fillRect/>
          </a:stretch>
        </p:blipFill>
        <p:spPr bwMode="gray">
          <a:xfrm>
            <a:off x="3581400" y="5181601"/>
            <a:ext cx="5029200" cy="8366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203</a:t>
            </a:fld>
            <a:endParaRPr lang="en-US" dirty="0">
              <a:solidFill>
                <a:srgbClr val="464653"/>
              </a:solidFill>
            </a:endParaRPr>
          </a:p>
        </p:txBody>
      </p:sp>
    </p:spTree>
    <p:extLst>
      <p:ext uri="{BB962C8B-B14F-4D97-AF65-F5344CB8AC3E}">
        <p14:creationId xmlns:p14="http://schemas.microsoft.com/office/powerpoint/2010/main" val="244512214"/>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04055" y="619333"/>
            <a:ext cx="10848977" cy="655430"/>
          </a:xfrm>
        </p:spPr>
        <p:txBody>
          <a:bodyPr>
            <a:normAutofit fontScale="90000"/>
          </a:bodyPr>
          <a:lstStyle/>
          <a:p>
            <a:pPr>
              <a:defRPr/>
            </a:pPr>
            <a:r>
              <a:rPr lang="en-US" dirty="0"/>
              <a:t>Viewing </a:t>
            </a:r>
            <a:r>
              <a:rPr lang="en-US" dirty="0">
                <a:latin typeface="Courier New" pitchFamily="49" charset="0"/>
                <a:cs typeface="Courier New" pitchFamily="49" charset="0"/>
              </a:rPr>
              <a:t>OUT</a:t>
            </a:r>
            <a:r>
              <a:rPr lang="en-US" dirty="0"/>
              <a:t> Parameters:</a:t>
            </a:r>
            <a:r>
              <a:rPr lang="en-US"/>
              <a:t/>
            </a:r>
            <a:br>
              <a:rPr lang="en-US"/>
            </a:br>
            <a:endParaRPr lang="en-US" dirty="0"/>
          </a:p>
        </p:txBody>
      </p:sp>
      <p:sp>
        <p:nvSpPr>
          <p:cNvPr id="30723" name="Rectangle 3"/>
          <p:cNvSpPr>
            <a:spLocks noGrp="1" noChangeArrowheads="1"/>
          </p:cNvSpPr>
          <p:nvPr>
            <p:ph sz="quarter" idx="1"/>
          </p:nvPr>
        </p:nvSpPr>
        <p:spPr>
          <a:xfrm>
            <a:off x="2133600" y="1447800"/>
            <a:ext cx="7918450" cy="1176338"/>
          </a:xfrm>
        </p:spPr>
        <p:txBody>
          <a:bodyPr>
            <a:normAutofit fontScale="92500" lnSpcReduction="10000"/>
          </a:bodyPr>
          <a:lstStyle/>
          <a:p>
            <a:pPr marL="548640" lvl="1" indent="-274320">
              <a:buFont typeface="Arial" charset="0"/>
              <a:buAutoNum type="arabicPeriod"/>
              <a:defRPr/>
            </a:pPr>
            <a:r>
              <a:rPr lang="en-US"/>
              <a:t>Use SQL*Plus host variables.</a:t>
            </a:r>
          </a:p>
          <a:p>
            <a:pPr marL="548640" lvl="1" indent="-274320">
              <a:buFont typeface="Arial" charset="0"/>
              <a:buAutoNum type="arabicPeriod"/>
              <a:defRPr/>
            </a:pPr>
            <a:r>
              <a:rPr lang="en-US"/>
              <a:t>Execute </a:t>
            </a:r>
            <a:r>
              <a:rPr lang="en-US">
                <a:latin typeface="Courier New" pitchFamily="49" charset="0"/>
                <a:cs typeface="Courier New" pitchFamily="49" charset="0"/>
              </a:rPr>
              <a:t>QUERY_EMP</a:t>
            </a:r>
            <a:r>
              <a:rPr lang="en-US"/>
              <a:t> using host variables.</a:t>
            </a:r>
          </a:p>
          <a:p>
            <a:pPr marL="548640" lvl="1" indent="-274320">
              <a:buFont typeface="Arial" charset="0"/>
              <a:buAutoNum type="arabicPeriod"/>
              <a:defRPr/>
            </a:pPr>
            <a:r>
              <a:rPr lang="en-US"/>
              <a:t>Print the host variables.</a:t>
            </a:r>
          </a:p>
        </p:txBody>
      </p:sp>
      <p:sp>
        <p:nvSpPr>
          <p:cNvPr id="30724" name="Rectangle 4"/>
          <p:cNvSpPr>
            <a:spLocks noChangeArrowheads="1"/>
          </p:cNvSpPr>
          <p:nvPr/>
        </p:nvSpPr>
        <p:spPr bwMode="blackGray">
          <a:xfrm>
            <a:off x="2146300" y="3003550"/>
            <a:ext cx="7886700" cy="1339850"/>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white"/>
                </a:solidFill>
                <a:latin typeface="Courier New" pitchFamily="49" charset="0"/>
              </a:rPr>
              <a:t>VARIABLE </a:t>
            </a:r>
            <a:r>
              <a:rPr lang="en-US" b="1" dirty="0" err="1">
                <a:solidFill>
                  <a:prstClr val="white"/>
                </a:solidFill>
                <a:latin typeface="Courier New" pitchFamily="49" charset="0"/>
              </a:rPr>
              <a:t>b_name</a:t>
            </a:r>
            <a:r>
              <a:rPr lang="en-US" b="1" dirty="0">
                <a:solidFill>
                  <a:prstClr val="white"/>
                </a:solidFill>
                <a:latin typeface="Courier New" pitchFamily="49" charset="0"/>
              </a:rPr>
              <a:t>	VARCHAR2(25)</a:t>
            </a:r>
          </a:p>
          <a:p>
            <a:pPr marL="457200" indent="-457200" defTabSz="400050" eaLnBrk="0" hangingPunct="0">
              <a:tabLst>
                <a:tab pos="400050" algn="r"/>
                <a:tab pos="673100" algn="l"/>
              </a:tabLst>
              <a:defRPr/>
            </a:pPr>
            <a:r>
              <a:rPr lang="en-US" b="1" dirty="0">
                <a:solidFill>
                  <a:prstClr val="white"/>
                </a:solidFill>
                <a:latin typeface="Courier New" pitchFamily="49" charset="0"/>
              </a:rPr>
              <a:t>VARIABLE </a:t>
            </a:r>
            <a:r>
              <a:rPr lang="en-US" b="1" dirty="0" err="1">
                <a:solidFill>
                  <a:prstClr val="white"/>
                </a:solidFill>
                <a:latin typeface="Courier New" pitchFamily="49" charset="0"/>
              </a:rPr>
              <a:t>b_sal</a:t>
            </a:r>
            <a:r>
              <a:rPr lang="en-US" b="1" dirty="0">
                <a:solidFill>
                  <a:prstClr val="white"/>
                </a:solidFill>
                <a:latin typeface="Courier New" pitchFamily="49" charset="0"/>
              </a:rPr>
              <a:t>		NUMBER</a:t>
            </a:r>
          </a:p>
          <a:p>
            <a:pPr marL="457200" indent="-457200" defTabSz="400050" eaLnBrk="0" hangingPunct="0">
              <a:tabLst>
                <a:tab pos="400050" algn="r"/>
                <a:tab pos="673100" algn="l"/>
              </a:tabLst>
              <a:defRPr/>
            </a:pPr>
            <a:r>
              <a:rPr lang="en-US" b="1" dirty="0">
                <a:solidFill>
                  <a:prstClr val="white"/>
                </a:solidFill>
                <a:latin typeface="Courier New" pitchFamily="49" charset="0"/>
              </a:rPr>
              <a:t>EXECUTE </a:t>
            </a:r>
            <a:r>
              <a:rPr lang="en-US" b="1" dirty="0" err="1">
                <a:solidFill>
                  <a:prstClr val="white"/>
                </a:solidFill>
                <a:latin typeface="Courier New" pitchFamily="49" charset="0"/>
              </a:rPr>
              <a:t>query_emp</a:t>
            </a:r>
            <a:r>
              <a:rPr lang="en-US" b="1" dirty="0">
                <a:solidFill>
                  <a:prstClr val="white"/>
                </a:solidFill>
                <a:latin typeface="Courier New" pitchFamily="49" charset="0"/>
              </a:rPr>
              <a:t>(171, :</a:t>
            </a:r>
            <a:r>
              <a:rPr lang="en-US" b="1" dirty="0" err="1">
                <a:solidFill>
                  <a:prstClr val="white"/>
                </a:solidFill>
                <a:latin typeface="Courier New" pitchFamily="49" charset="0"/>
              </a:rPr>
              <a:t>b_name</a:t>
            </a:r>
            <a:r>
              <a:rPr lang="en-US" b="1" dirty="0">
                <a:solidFill>
                  <a:prstClr val="white"/>
                </a:solidFill>
                <a:latin typeface="Courier New" pitchFamily="49" charset="0"/>
              </a:rPr>
              <a:t>, :</a:t>
            </a:r>
            <a:r>
              <a:rPr lang="en-US" b="1" dirty="0" err="1">
                <a:solidFill>
                  <a:prstClr val="white"/>
                </a:solidFill>
                <a:latin typeface="Courier New" pitchFamily="49" charset="0"/>
              </a:rPr>
              <a:t>b_sal</a:t>
            </a:r>
            <a:r>
              <a:rPr lang="en-US" b="1" dirty="0">
                <a:solidFill>
                  <a:prstClr val="white"/>
                </a:solidFill>
                <a:latin typeface="Courier New" pitchFamily="49" charset="0"/>
              </a:rPr>
              <a:t>)</a:t>
            </a:r>
          </a:p>
          <a:p>
            <a:pPr marL="457200" indent="-457200" defTabSz="400050" eaLnBrk="0" hangingPunct="0">
              <a:tabLst>
                <a:tab pos="400050" algn="r"/>
                <a:tab pos="673100" algn="l"/>
              </a:tabLst>
              <a:defRPr/>
            </a:pPr>
            <a:r>
              <a:rPr lang="en-US" b="1" dirty="0">
                <a:solidFill>
                  <a:prstClr val="white"/>
                </a:solidFill>
                <a:latin typeface="Courier New" pitchFamily="49" charset="0"/>
              </a:rPr>
              <a:t>PRINT </a:t>
            </a:r>
            <a:r>
              <a:rPr lang="en-US" b="1" dirty="0" err="1">
                <a:solidFill>
                  <a:prstClr val="white"/>
                </a:solidFill>
                <a:latin typeface="Courier New" pitchFamily="49" charset="0"/>
              </a:rPr>
              <a:t>b_name</a:t>
            </a:r>
            <a:r>
              <a:rPr lang="en-US" b="1" dirty="0">
                <a:solidFill>
                  <a:prstClr val="white"/>
                </a:solidFill>
                <a:latin typeface="Courier New" pitchFamily="49" charset="0"/>
              </a:rPr>
              <a:t> </a:t>
            </a:r>
            <a:r>
              <a:rPr lang="en-US" b="1" dirty="0" err="1">
                <a:solidFill>
                  <a:prstClr val="white"/>
                </a:solidFill>
                <a:latin typeface="Courier New" pitchFamily="49" charset="0"/>
              </a:rPr>
              <a:t>b_sal</a:t>
            </a:r>
            <a:endParaRPr lang="en-US" b="1" dirty="0">
              <a:solidFill>
                <a:prstClr val="white"/>
              </a:solidFill>
              <a:latin typeface="Courier New" pitchFamily="49" charset="0"/>
            </a:endParaRPr>
          </a:p>
        </p:txBody>
      </p:sp>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114801" y="4495801"/>
            <a:ext cx="3948113" cy="16875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204</a:t>
            </a:fld>
            <a:endParaRPr lang="en-US" dirty="0">
              <a:solidFill>
                <a:srgbClr val="464653"/>
              </a:solidFill>
            </a:endParaRPr>
          </a:p>
        </p:txBody>
      </p:sp>
    </p:spTree>
    <p:extLst>
      <p:ext uri="{BB962C8B-B14F-4D97-AF65-F5344CB8AC3E}">
        <p14:creationId xmlns:p14="http://schemas.microsoft.com/office/powerpoint/2010/main" val="1725607321"/>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en-US" dirty="0"/>
              <a:t>Passing Actual Parameters</a:t>
            </a:r>
          </a:p>
        </p:txBody>
      </p:sp>
      <p:sp>
        <p:nvSpPr>
          <p:cNvPr id="31747" name="Rectangle 3"/>
          <p:cNvSpPr>
            <a:spLocks noGrp="1" noChangeArrowheads="1"/>
          </p:cNvSpPr>
          <p:nvPr>
            <p:ph sz="quarter" idx="1"/>
          </p:nvPr>
        </p:nvSpPr>
        <p:spPr>
          <a:xfrm>
            <a:off x="2133600" y="1443038"/>
            <a:ext cx="7918450" cy="4818062"/>
          </a:xfrm>
        </p:spPr>
        <p:txBody>
          <a:bodyPr>
            <a:normAutofit fontScale="92500" lnSpcReduction="20000"/>
          </a:bodyPr>
          <a:lstStyle/>
          <a:p>
            <a:pPr marL="548640" lvl="1" indent="-274320">
              <a:buFont typeface="Courier New" pitchFamily="49" charset="0"/>
              <a:buChar char="o"/>
              <a:defRPr/>
            </a:pPr>
            <a:r>
              <a:rPr lang="en-US" dirty="0"/>
              <a:t>When calling a subprogram, you can write the actual parameters using the following notations: </a:t>
            </a:r>
          </a:p>
          <a:p>
            <a:pPr marL="822960" lvl="2">
              <a:buClr>
                <a:schemeClr val="bg1">
                  <a:shade val="50000"/>
                </a:schemeClr>
              </a:buClr>
              <a:buFont typeface="Wingdings" pitchFamily="2" charset="2"/>
              <a:buChar char="Ø"/>
              <a:defRPr/>
            </a:pPr>
            <a:r>
              <a:rPr lang="en-US" dirty="0"/>
              <a:t>Positional: Lists the actual parameters in the same order as the formal parameters</a:t>
            </a:r>
          </a:p>
          <a:p>
            <a:pPr marL="822960" lvl="2">
              <a:buClr>
                <a:schemeClr val="bg1">
                  <a:shade val="50000"/>
                </a:schemeClr>
              </a:buClr>
              <a:buFont typeface="Wingdings" pitchFamily="2" charset="2"/>
              <a:buChar char="Ø"/>
              <a:defRPr/>
            </a:pPr>
            <a:r>
              <a:rPr lang="en-US" dirty="0"/>
              <a:t>Named: Lists the actual parameters in arbitrary order and uses the association operator (</a:t>
            </a:r>
            <a:r>
              <a:rPr lang="en-US" dirty="0">
                <a:latin typeface="Courier New" pitchFamily="49" charset="0"/>
              </a:rPr>
              <a:t>=&gt;</a:t>
            </a:r>
            <a:r>
              <a:rPr lang="en-US" dirty="0"/>
              <a:t>) to associate a named formal parameter with its actual parameter</a:t>
            </a:r>
          </a:p>
          <a:p>
            <a:pPr marL="822960" lvl="2">
              <a:buClr>
                <a:schemeClr val="bg1">
                  <a:shade val="50000"/>
                </a:schemeClr>
              </a:buClr>
              <a:buFont typeface="Wingdings" pitchFamily="2" charset="2"/>
              <a:buChar char="Ø"/>
              <a:defRPr/>
            </a:pPr>
            <a:r>
              <a:rPr lang="en-US" dirty="0"/>
              <a:t>Mixed: Lists some of the actual parameters as positional and some as named</a:t>
            </a:r>
          </a:p>
          <a:p>
            <a:pPr marL="548640" lvl="1" indent="-274320">
              <a:buFont typeface="Courier New" pitchFamily="49" charset="0"/>
              <a:buChar char="o"/>
              <a:defRPr/>
            </a:pPr>
            <a:r>
              <a:rPr lang="en-US" dirty="0"/>
              <a:t>Prior to Oracle Database 19c, only the positional notation is supported in calls from SQL</a:t>
            </a:r>
          </a:p>
          <a:p>
            <a:pPr marL="548640" lvl="1" indent="-274320">
              <a:buFont typeface="Courier New" pitchFamily="49" charset="0"/>
              <a:buChar char="o"/>
              <a:defRPr/>
            </a:pPr>
            <a:r>
              <a:rPr lang="en-US" dirty="0"/>
              <a:t>Starting in Oracle Database 19c, named and mixed notation can be used for specifying arguments in calls to PL/SQL subroutines from SQL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205</a:t>
            </a:fld>
            <a:endParaRPr lang="en-US" dirty="0">
              <a:solidFill>
                <a:srgbClr val="464653"/>
              </a:solidFill>
            </a:endParaRPr>
          </a:p>
        </p:txBody>
      </p:sp>
    </p:spTree>
    <p:extLst>
      <p:ext uri="{BB962C8B-B14F-4D97-AF65-F5344CB8AC3E}">
        <p14:creationId xmlns:p14="http://schemas.microsoft.com/office/powerpoint/2010/main" val="446665139"/>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title"/>
          </p:nvPr>
        </p:nvSpPr>
        <p:spPr>
          <a:xfrm>
            <a:off x="838200" y="365126"/>
            <a:ext cx="10515600" cy="800102"/>
          </a:xfrm>
        </p:spPr>
        <p:txBody>
          <a:bodyPr>
            <a:normAutofit fontScale="90000"/>
          </a:bodyPr>
          <a:lstStyle/>
          <a:p>
            <a:pPr>
              <a:defRPr/>
            </a:pPr>
            <a:r>
              <a:rPr lang="en-US" dirty="0"/>
              <a:t>Passing Actual Parameters: </a:t>
            </a:r>
            <a:br>
              <a:rPr lang="en-US" dirty="0"/>
            </a:br>
            <a:r>
              <a:rPr lang="en-US" dirty="0"/>
              <a:t>Creating the </a:t>
            </a:r>
            <a:r>
              <a:rPr lang="en-US" dirty="0" err="1">
                <a:latin typeface="Courier New" pitchFamily="49" charset="0"/>
              </a:rPr>
              <a:t>add_dept</a:t>
            </a:r>
            <a:r>
              <a:rPr lang="en-US" dirty="0"/>
              <a:t> Procedure</a:t>
            </a:r>
          </a:p>
        </p:txBody>
      </p:sp>
      <p:sp>
        <p:nvSpPr>
          <p:cNvPr id="32771" name="Rectangle 3"/>
          <p:cNvSpPr>
            <a:spLocks noChangeArrowheads="1"/>
          </p:cNvSpPr>
          <p:nvPr/>
        </p:nvSpPr>
        <p:spPr bwMode="blackGray">
          <a:xfrm>
            <a:off x="2149475" y="1524001"/>
            <a:ext cx="7886700" cy="27797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p_name</a:t>
            </a:r>
            <a:r>
              <a:rPr lang="en-US" b="1" dirty="0">
                <a:solidFill>
                  <a:prstClr val="black"/>
                </a:solidFill>
                <a:latin typeface="Courier New" pitchFamily="49" charset="0"/>
              </a:rPr>
              <a:t> IN </a:t>
            </a:r>
            <a:r>
              <a:rPr lang="en-US" b="1" dirty="0" err="1">
                <a:solidFill>
                  <a:prstClr val="black"/>
                </a:solidFill>
                <a:latin typeface="Courier New" pitchFamily="49" charset="0"/>
              </a:rPr>
              <a:t>departments.department_name%TYPE</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p_loc</a:t>
            </a:r>
            <a:r>
              <a:rPr lang="en-US" b="1" dirty="0">
                <a:solidFill>
                  <a:prstClr val="black"/>
                </a:solidFill>
                <a:latin typeface="Courier New" pitchFamily="49" charset="0"/>
              </a:rPr>
              <a:t>  IN </a:t>
            </a:r>
            <a:r>
              <a:rPr lang="en-US" b="1" dirty="0" err="1">
                <a:solidFill>
                  <a:prstClr val="black"/>
                </a:solidFill>
                <a:latin typeface="Courier New" pitchFamily="49" charset="0"/>
              </a:rPr>
              <a:t>departments.location_id%TYPE</a:t>
            </a:r>
            <a:r>
              <a:rPr lang="en-US" b="1" dirty="0">
                <a:solidFill>
                  <a:prstClr val="black"/>
                </a:solidFill>
                <a:latin typeface="Courier New" pitchFamily="49" charset="0"/>
              </a:rPr>
              <a:t>) IS</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INSERT INTO departments(</a:t>
            </a:r>
            <a:r>
              <a:rPr lang="en-US" b="1" dirty="0" err="1">
                <a:solidFill>
                  <a:prstClr val="black"/>
                </a:solidFill>
                <a:latin typeface="Courier New" pitchFamily="49" charset="0"/>
              </a:rPr>
              <a:t>department_id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VALUES (</a:t>
            </a:r>
            <a:r>
              <a:rPr lang="en-US" b="1" dirty="0" err="1">
                <a:solidFill>
                  <a:prstClr val="black"/>
                </a:solidFill>
                <a:latin typeface="Courier New" pitchFamily="49" charset="0"/>
              </a:rPr>
              <a:t>departments_seq.NEXTVAL</a:t>
            </a: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 </a:t>
            </a:r>
            <a:r>
              <a:rPr lang="en-US" b="1" dirty="0" err="1">
                <a:solidFill>
                  <a:prstClr val="black"/>
                </a:solidFill>
                <a:latin typeface="Courier New" pitchFamily="49" charset="0"/>
              </a:rPr>
              <a:t>p_loc</a:t>
            </a:r>
            <a:r>
              <a:rPr lang="en-US" b="1" dirty="0">
                <a:solidFill>
                  <a:prstClr val="black"/>
                </a:solidFill>
                <a:latin typeface="Courier New" pitchFamily="49" charset="0"/>
              </a:rPr>
              <a:t> );</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a:t>
            </a:r>
          </a:p>
        </p:txBody>
      </p:sp>
      <p:sp>
        <p:nvSpPr>
          <p:cNvPr id="44036" name="Rectangle 4"/>
          <p:cNvSpPr>
            <a:spLocks noChangeArrowheads="1"/>
          </p:cNvSpPr>
          <p:nvPr/>
        </p:nvSpPr>
        <p:spPr bwMode="auto">
          <a:xfrm>
            <a:off x="2362200" y="1989138"/>
            <a:ext cx="1066800" cy="533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37" name="Rectangle 5"/>
          <p:cNvSpPr>
            <a:spLocks noChangeArrowheads="1"/>
          </p:cNvSpPr>
          <p:nvPr/>
        </p:nvSpPr>
        <p:spPr bwMode="auto">
          <a:xfrm>
            <a:off x="6934200" y="3359150"/>
            <a:ext cx="2057400" cy="2555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40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662488"/>
            <a:ext cx="40386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206</a:t>
            </a:fld>
            <a:endParaRPr lang="en-US">
              <a:solidFill>
                <a:srgbClr val="464653"/>
              </a:solidFill>
            </a:endParaRPr>
          </a:p>
        </p:txBody>
      </p:sp>
    </p:spTree>
    <p:extLst>
      <p:ext uri="{BB962C8B-B14F-4D97-AF65-F5344CB8AC3E}">
        <p14:creationId xmlns:p14="http://schemas.microsoft.com/office/powerpoint/2010/main" val="912079043"/>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365125"/>
            <a:ext cx="10515600" cy="803275"/>
          </a:xfrm>
        </p:spPr>
        <p:txBody>
          <a:bodyPr/>
          <a:lstStyle/>
          <a:p>
            <a:pPr eaLnBrk="1" hangingPunct="1"/>
            <a:r>
              <a:rPr lang="en-US"/>
              <a:t>Passing Actual Parameters: Examples</a:t>
            </a:r>
          </a:p>
        </p:txBody>
      </p:sp>
      <p:sp>
        <p:nvSpPr>
          <p:cNvPr id="33795" name="Rectangle 3"/>
          <p:cNvSpPr>
            <a:spLocks noChangeArrowheads="1"/>
          </p:cNvSpPr>
          <p:nvPr/>
        </p:nvSpPr>
        <p:spPr bwMode="blackGray">
          <a:xfrm>
            <a:off x="2146300" y="1341438"/>
            <a:ext cx="78867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 Passing parameters using the </a:t>
            </a:r>
            <a:r>
              <a:rPr lang="en-US" b="1" i="1">
                <a:solidFill>
                  <a:prstClr val="black"/>
                </a:solidFill>
                <a:latin typeface="Courier New" pitchFamily="49" charset="0"/>
              </a:rPr>
              <a:t>positional</a:t>
            </a:r>
            <a:r>
              <a:rPr lang="en-US" b="1">
                <a:solidFill>
                  <a:prstClr val="black"/>
                </a:solidFill>
                <a:latin typeface="Courier New" pitchFamily="49" charset="0"/>
              </a:rPr>
              <a:t> notation.</a:t>
            </a:r>
          </a:p>
          <a:p>
            <a:pPr marL="457200" indent="-457200" defTabSz="400050" eaLnBrk="0" hangingPunct="0">
              <a:tabLst>
                <a:tab pos="400050" algn="r"/>
                <a:tab pos="673100" algn="l"/>
              </a:tabLst>
              <a:defRPr/>
            </a:pPr>
            <a:r>
              <a:rPr lang="en-US" b="1">
                <a:solidFill>
                  <a:prstClr val="black"/>
                </a:solidFill>
                <a:latin typeface="Courier New" pitchFamily="49" charset="0"/>
              </a:rPr>
              <a:t>EXECUTE add_dept (</a:t>
            </a:r>
            <a:r>
              <a:rPr lang="en-US" b="1">
                <a:solidFill>
                  <a:srgbClr val="9FB8CD"/>
                </a:solidFill>
                <a:latin typeface="Courier New" pitchFamily="49" charset="0"/>
              </a:rPr>
              <a:t>'TRAINING'</a:t>
            </a:r>
            <a:r>
              <a:rPr lang="en-US" b="1">
                <a:solidFill>
                  <a:prstClr val="black"/>
                </a:solidFill>
                <a:latin typeface="Courier New" pitchFamily="49" charset="0"/>
              </a:rPr>
              <a:t>, </a:t>
            </a:r>
            <a:r>
              <a:rPr lang="en-US" b="1">
                <a:solidFill>
                  <a:srgbClr val="9FB8CD"/>
                </a:solidFill>
                <a:latin typeface="Courier New" pitchFamily="49" charset="0"/>
              </a:rPr>
              <a:t>2500</a:t>
            </a:r>
            <a:r>
              <a:rPr lang="en-US" b="1">
                <a:solidFill>
                  <a:prstClr val="black"/>
                </a:solidFill>
                <a:latin typeface="Courier New" pitchFamily="49" charset="0"/>
              </a:rPr>
              <a:t>)</a:t>
            </a:r>
          </a:p>
        </p:txBody>
      </p:sp>
      <p:sp>
        <p:nvSpPr>
          <p:cNvPr id="33796" name="Rectangle 4"/>
          <p:cNvSpPr>
            <a:spLocks noChangeArrowheads="1"/>
          </p:cNvSpPr>
          <p:nvPr/>
        </p:nvSpPr>
        <p:spPr bwMode="blackGray">
          <a:xfrm>
            <a:off x="2146300" y="3857625"/>
            <a:ext cx="78867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 Passing parameters using the </a:t>
            </a:r>
            <a:r>
              <a:rPr lang="en-US" b="1" i="1">
                <a:solidFill>
                  <a:prstClr val="black"/>
                </a:solidFill>
                <a:latin typeface="Courier New" pitchFamily="49" charset="0"/>
              </a:rPr>
              <a:t>named</a:t>
            </a:r>
            <a:r>
              <a:rPr lang="en-US" b="1">
                <a:solidFill>
                  <a:prstClr val="black"/>
                </a:solidFill>
                <a:latin typeface="Courier New" pitchFamily="49" charset="0"/>
              </a:rPr>
              <a:t> notation.</a:t>
            </a:r>
          </a:p>
          <a:p>
            <a:pPr marL="457200" indent="-457200" defTabSz="400050" eaLnBrk="0" hangingPunct="0">
              <a:tabLst>
                <a:tab pos="400050" algn="r"/>
                <a:tab pos="673100" algn="l"/>
              </a:tabLst>
              <a:defRPr/>
            </a:pPr>
            <a:r>
              <a:rPr lang="en-US" b="1">
                <a:solidFill>
                  <a:prstClr val="black"/>
                </a:solidFill>
                <a:latin typeface="Courier New" pitchFamily="49" charset="0"/>
              </a:rPr>
              <a:t>EXECUTE add_dept (</a:t>
            </a:r>
            <a:r>
              <a:rPr lang="en-US" b="1">
                <a:solidFill>
                  <a:srgbClr val="9FB8CD"/>
                </a:solidFill>
                <a:latin typeface="Courier New" pitchFamily="49" charset="0"/>
              </a:rPr>
              <a:t>p_loc=&gt;2400</a:t>
            </a:r>
            <a:r>
              <a:rPr lang="en-US" b="1">
                <a:solidFill>
                  <a:prstClr val="black"/>
                </a:solidFill>
                <a:latin typeface="Courier New" pitchFamily="49" charset="0"/>
              </a:rPr>
              <a:t>, </a:t>
            </a:r>
            <a:r>
              <a:rPr lang="en-US" b="1">
                <a:solidFill>
                  <a:srgbClr val="9FB8CD"/>
                </a:solidFill>
                <a:latin typeface="Courier New" pitchFamily="49" charset="0"/>
              </a:rPr>
              <a:t>p_name=&gt;'EDUCATION'</a:t>
            </a:r>
            <a:r>
              <a:rPr lang="en-US" b="1">
                <a:solidFill>
                  <a:prstClr val="black"/>
                </a:solidFill>
                <a:latin typeface="Courier New" pitchFamily="49" charset="0"/>
              </a:rPr>
              <a:t>)</a:t>
            </a:r>
          </a:p>
        </p:txBody>
      </p:sp>
      <p:pic>
        <p:nvPicPr>
          <p:cNvPr id="3379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4134"/>
          <a:stretch>
            <a:fillRect/>
          </a:stretch>
        </p:blipFill>
        <p:spPr bwMode="gray">
          <a:xfrm>
            <a:off x="3170239" y="2371726"/>
            <a:ext cx="5851525" cy="13620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pic>
        <p:nvPicPr>
          <p:cNvPr id="3379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b="5206"/>
          <a:stretch>
            <a:fillRect/>
          </a:stretch>
        </p:blipFill>
        <p:spPr bwMode="gray">
          <a:xfrm>
            <a:off x="3182939" y="4832351"/>
            <a:ext cx="5843587" cy="13874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207</a:t>
            </a:fld>
            <a:endParaRPr lang="en-US">
              <a:solidFill>
                <a:srgbClr val="464653"/>
              </a:solidFill>
            </a:endParaRPr>
          </a:p>
        </p:txBody>
      </p:sp>
    </p:spTree>
    <p:extLst>
      <p:ext uri="{BB962C8B-B14F-4D97-AF65-F5344CB8AC3E}">
        <p14:creationId xmlns:p14="http://schemas.microsoft.com/office/powerpoint/2010/main" val="19927699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blackGray">
          <a:xfrm>
            <a:off x="2146300" y="2609850"/>
            <a:ext cx="7886700" cy="2571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departments.department_name%TYPE</a:t>
            </a:r>
            <a:r>
              <a:rPr lang="en-US" b="1" dirty="0">
                <a:solidFill>
                  <a:srgbClr val="9FB8CD"/>
                </a:solidFill>
                <a:latin typeface="Courier New" pitchFamily="49" charset="0"/>
              </a:rPr>
              <a:t>:='Unknown'</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  </a:t>
            </a:r>
            <a:r>
              <a:rPr lang="en-US" b="1" dirty="0" err="1">
                <a:solidFill>
                  <a:prstClr val="black"/>
                </a:solidFill>
                <a:latin typeface="Courier New" pitchFamily="49" charset="0"/>
              </a:rPr>
              <a:t>departments.location_id%TYPE</a:t>
            </a:r>
            <a:r>
              <a:rPr lang="en-US" b="1" dirty="0">
                <a:solidFill>
                  <a:prstClr val="black"/>
                </a:solidFill>
                <a:latin typeface="Courier New" pitchFamily="49" charset="0"/>
              </a:rPr>
              <a:t> </a:t>
            </a:r>
            <a:r>
              <a:rPr lang="en-US" b="1" dirty="0">
                <a:solidFill>
                  <a:srgbClr val="9FB8CD"/>
                </a:solidFill>
                <a:latin typeface="Courier New" pitchFamily="49" charset="0"/>
              </a:rPr>
              <a:t>DEFAULT 1700</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IS</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INSERT INTO departments (</a:t>
            </a:r>
            <a:r>
              <a:rPr lang="en-US" b="1" dirty="0" err="1">
                <a:solidFill>
                  <a:prstClr val="black"/>
                </a:solidFill>
                <a:latin typeface="Courier New" pitchFamily="49" charset="0"/>
              </a:rPr>
              <a:t>department_id</a:t>
            </a: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VALUES (</a:t>
            </a:r>
            <a:r>
              <a:rPr lang="en-US" b="1" dirty="0" err="1">
                <a:solidFill>
                  <a:prstClr val="black"/>
                </a:solidFill>
                <a:latin typeface="Courier New" pitchFamily="49" charset="0"/>
              </a:rPr>
              <a:t>departments_seq.NEXTVAL</a:t>
            </a: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p:txBody>
      </p:sp>
      <p:sp>
        <p:nvSpPr>
          <p:cNvPr id="34819" name="Rectangle 3"/>
          <p:cNvSpPr>
            <a:spLocks noGrp="1" noChangeArrowheads="1"/>
          </p:cNvSpPr>
          <p:nvPr>
            <p:ph type="title"/>
          </p:nvPr>
        </p:nvSpPr>
        <p:spPr/>
        <p:txBody>
          <a:bodyPr>
            <a:normAutofit/>
          </a:bodyPr>
          <a:lstStyle/>
          <a:p>
            <a:pPr>
              <a:defRPr/>
            </a:pPr>
            <a:r>
              <a:rPr lang="en-US" dirty="0"/>
              <a:t>Using the </a:t>
            </a:r>
            <a:r>
              <a:rPr lang="en-US" dirty="0">
                <a:latin typeface="Courier New" pitchFamily="49" charset="0"/>
              </a:rPr>
              <a:t>DEFAULT</a:t>
            </a:r>
            <a:r>
              <a:rPr lang="en-US" dirty="0"/>
              <a:t> Option for the Parameters</a:t>
            </a:r>
          </a:p>
        </p:txBody>
      </p:sp>
      <p:sp>
        <p:nvSpPr>
          <p:cNvPr id="34820" name="Rectangle 4"/>
          <p:cNvSpPr>
            <a:spLocks noGrp="1" noChangeArrowheads="1"/>
          </p:cNvSpPr>
          <p:nvPr>
            <p:ph sz="quarter" idx="1"/>
          </p:nvPr>
        </p:nvSpPr>
        <p:spPr>
          <a:xfrm>
            <a:off x="2136775" y="1476376"/>
            <a:ext cx="7918450" cy="1038225"/>
          </a:xfrm>
        </p:spPr>
        <p:txBody>
          <a:bodyPr>
            <a:normAutofit fontScale="85000" lnSpcReduction="20000"/>
          </a:bodyPr>
          <a:lstStyle/>
          <a:p>
            <a:pPr marL="548640" lvl="1" indent="-274320">
              <a:lnSpc>
                <a:spcPct val="95000"/>
              </a:lnSpc>
              <a:spcBef>
                <a:spcPct val="18000"/>
              </a:spcBef>
              <a:buFont typeface="Courier New" pitchFamily="49" charset="0"/>
              <a:buChar char="o"/>
              <a:defRPr/>
            </a:pPr>
            <a:r>
              <a:rPr lang="en-US" dirty="0"/>
              <a:t>Defines default values for parameters</a:t>
            </a:r>
          </a:p>
          <a:p>
            <a:pPr marL="548640" lvl="1" indent="-274320">
              <a:lnSpc>
                <a:spcPct val="95000"/>
              </a:lnSpc>
              <a:spcBef>
                <a:spcPct val="18000"/>
              </a:spcBef>
              <a:buFont typeface="Courier New" pitchFamily="49" charset="0"/>
              <a:buChar char="o"/>
              <a:defRPr/>
            </a:pPr>
            <a:r>
              <a:rPr lang="en-US" dirty="0"/>
              <a:t>Provides flexibility by combining the positional and named parameter-passing syntax</a:t>
            </a:r>
          </a:p>
        </p:txBody>
      </p:sp>
      <p:sp>
        <p:nvSpPr>
          <p:cNvPr id="34821" name="Rectangle 5"/>
          <p:cNvSpPr>
            <a:spLocks noChangeArrowheads="1"/>
          </p:cNvSpPr>
          <p:nvPr/>
        </p:nvSpPr>
        <p:spPr bwMode="blackGray">
          <a:xfrm>
            <a:off x="2146300" y="5289550"/>
            <a:ext cx="78867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endParaRPr lang="en-US" b="1" dirty="0">
              <a:solidFill>
                <a:srgbClr val="000000"/>
              </a:solidFill>
              <a:latin typeface="Courier New" pitchFamily="49" charset="0"/>
            </a:endParaRPr>
          </a:p>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r>
              <a:rPr lang="en-US" b="1" dirty="0">
                <a:solidFill>
                  <a:srgbClr val="000000"/>
                </a:solidFill>
                <a:latin typeface="Courier New" pitchFamily="49" charset="0"/>
              </a:rPr>
              <a:t> ('ADVERTISING', </a:t>
            </a:r>
            <a:r>
              <a:rPr lang="en-US" b="1" dirty="0" err="1">
                <a:solidFill>
                  <a:srgbClr val="000000"/>
                </a:solidFill>
                <a:latin typeface="Courier New" pitchFamily="49" charset="0"/>
              </a:rPr>
              <a:t>p_loc</a:t>
            </a:r>
            <a:r>
              <a:rPr lang="en-US" b="1" dirty="0">
                <a:solidFill>
                  <a:srgbClr val="000000"/>
                </a:solidFill>
                <a:latin typeface="Courier New" pitchFamily="49" charset="0"/>
              </a:rPr>
              <a:t> =&gt; 1200)</a:t>
            </a:r>
          </a:p>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r>
              <a:rPr lang="en-US" b="1" dirty="0">
                <a:solidFill>
                  <a:srgbClr val="000000"/>
                </a:solidFill>
                <a:latin typeface="Courier New" pitchFamily="49" charset="0"/>
              </a:rPr>
              <a:t> (</a:t>
            </a:r>
            <a:r>
              <a:rPr lang="en-US" b="1" dirty="0" err="1">
                <a:solidFill>
                  <a:srgbClr val="000000"/>
                </a:solidFill>
                <a:latin typeface="Courier New" pitchFamily="49" charset="0"/>
              </a:rPr>
              <a:t>p_loc</a:t>
            </a:r>
            <a:r>
              <a:rPr lang="en-US" b="1" dirty="0">
                <a:solidFill>
                  <a:srgbClr val="000000"/>
                </a:solidFill>
                <a:latin typeface="Courier New" pitchFamily="49" charset="0"/>
              </a:rPr>
              <a:t> =&gt; 1200)</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208</a:t>
            </a:fld>
            <a:endParaRPr lang="en-US" dirty="0">
              <a:solidFill>
                <a:srgbClr val="464653"/>
              </a:solidFill>
            </a:endParaRPr>
          </a:p>
        </p:txBody>
      </p:sp>
    </p:spTree>
    <p:extLst>
      <p:ext uri="{BB962C8B-B14F-4D97-AF65-F5344CB8AC3E}">
        <p14:creationId xmlns:p14="http://schemas.microsoft.com/office/powerpoint/2010/main" val="851613363"/>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blackGray">
          <a:xfrm>
            <a:off x="2133600" y="2481263"/>
            <a:ext cx="7900988" cy="35099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defTabSz="228600" eaLnBrk="0" hangingPunct="0">
              <a:lnSpc>
                <a:spcPct val="95000"/>
              </a:lnSpc>
              <a:defRPr/>
            </a:pPr>
            <a:r>
              <a:rPr lang="en-US" b="1" dirty="0">
                <a:solidFill>
                  <a:srgbClr val="000000"/>
                </a:solidFill>
                <a:latin typeface="Courier New" pitchFamily="49" charset="0"/>
              </a:rPr>
              <a:t>CREATE OR REPLACE PROCEDURE </a:t>
            </a:r>
            <a:r>
              <a:rPr lang="en-US" b="1" dirty="0" err="1">
                <a:solidFill>
                  <a:srgbClr val="000000"/>
                </a:solidFill>
                <a:latin typeface="Courier New" pitchFamily="49" charset="0"/>
              </a:rPr>
              <a:t>process_employees</a:t>
            </a:r>
            <a:endParaRPr lang="en-US" b="1" dirty="0">
              <a:solidFill>
                <a:srgbClr val="000000"/>
              </a:solidFill>
              <a:latin typeface="Courier New" pitchFamily="49" charset="0"/>
            </a:endParaRPr>
          </a:p>
          <a:p>
            <a:pPr defTabSz="228600" eaLnBrk="0" hangingPunct="0">
              <a:lnSpc>
                <a:spcPct val="95000"/>
              </a:lnSpc>
              <a:defRPr/>
            </a:pPr>
            <a:r>
              <a:rPr lang="en-US" b="1" dirty="0">
                <a:solidFill>
                  <a:srgbClr val="000000"/>
                </a:solidFill>
                <a:latin typeface="Courier New" pitchFamily="49" charset="0"/>
              </a:rPr>
              <a:t>IS</a:t>
            </a:r>
          </a:p>
          <a:p>
            <a:pPr defTabSz="228600" eaLnBrk="0" hangingPunct="0">
              <a:lnSpc>
                <a:spcPct val="95000"/>
              </a:lnSpc>
              <a:defRPr/>
            </a:pPr>
            <a:r>
              <a:rPr lang="en-US" b="1" dirty="0">
                <a:solidFill>
                  <a:srgbClr val="000000"/>
                </a:solidFill>
                <a:latin typeface="Courier New" pitchFamily="49" charset="0"/>
              </a:rPr>
              <a:t>   CURSOR </a:t>
            </a:r>
            <a:r>
              <a:rPr lang="en-US" b="1" dirty="0" err="1">
                <a:solidFill>
                  <a:srgbClr val="000000"/>
                </a:solidFill>
                <a:latin typeface="Courier New" pitchFamily="49" charset="0"/>
              </a:rPr>
              <a:t>cur_emp_cursor</a:t>
            </a:r>
            <a:r>
              <a:rPr lang="en-US" b="1" dirty="0">
                <a:solidFill>
                  <a:srgbClr val="000000"/>
                </a:solidFill>
                <a:latin typeface="Courier New" pitchFamily="49" charset="0"/>
              </a:rPr>
              <a:t> IS</a:t>
            </a:r>
          </a:p>
          <a:p>
            <a:pPr defTabSz="228600" eaLnBrk="0" hangingPunct="0">
              <a:lnSpc>
                <a:spcPct val="95000"/>
              </a:lnSpc>
              <a:defRPr/>
            </a:pPr>
            <a:r>
              <a:rPr lang="en-US" b="1" dirty="0">
                <a:solidFill>
                  <a:srgbClr val="000000"/>
                </a:solidFill>
                <a:latin typeface="Courier New" pitchFamily="49" charset="0"/>
              </a:rPr>
              <a:t>      SELECT </a:t>
            </a:r>
            <a:r>
              <a:rPr lang="en-US" b="1" dirty="0" err="1">
                <a:solidFill>
                  <a:srgbClr val="000000"/>
                </a:solidFill>
                <a:latin typeface="Courier New" pitchFamily="49" charset="0"/>
              </a:rPr>
              <a:t>employee_id</a:t>
            </a:r>
            <a:endParaRPr lang="en-US" b="1" dirty="0">
              <a:solidFill>
                <a:srgbClr val="000000"/>
              </a:solidFill>
              <a:latin typeface="Courier New" pitchFamily="49" charset="0"/>
            </a:endParaRPr>
          </a:p>
          <a:p>
            <a:pPr defTabSz="228600" eaLnBrk="0" hangingPunct="0">
              <a:lnSpc>
                <a:spcPct val="95000"/>
              </a:lnSpc>
              <a:defRPr/>
            </a:pPr>
            <a:r>
              <a:rPr lang="en-US" b="1" dirty="0">
                <a:solidFill>
                  <a:srgbClr val="000000"/>
                </a:solidFill>
                <a:latin typeface="Courier New" pitchFamily="49" charset="0"/>
              </a:rPr>
              <a:t>      FROM   employees;</a:t>
            </a:r>
          </a:p>
          <a:p>
            <a:pPr defTabSz="228600" eaLnBrk="0" hangingPunct="0">
              <a:lnSpc>
                <a:spcPct val="95000"/>
              </a:lnSpc>
              <a:defRPr/>
            </a:pPr>
            <a:r>
              <a:rPr lang="en-US" b="1" dirty="0">
                <a:solidFill>
                  <a:srgbClr val="000000"/>
                </a:solidFill>
                <a:latin typeface="Courier New" pitchFamily="49" charset="0"/>
              </a:rPr>
              <a:t>BEGIN</a:t>
            </a:r>
          </a:p>
          <a:p>
            <a:pPr defTabSz="228600" eaLnBrk="0" hangingPunct="0">
              <a:lnSpc>
                <a:spcPct val="95000"/>
              </a:lnSpc>
              <a:defRPr/>
            </a:pPr>
            <a:r>
              <a:rPr lang="en-US" b="1" dirty="0">
                <a:solidFill>
                  <a:srgbClr val="000000"/>
                </a:solidFill>
                <a:latin typeface="Courier New" pitchFamily="49" charset="0"/>
              </a:rPr>
              <a:t>   FOR </a:t>
            </a:r>
            <a:r>
              <a:rPr lang="en-US" b="1" dirty="0" err="1">
                <a:solidFill>
                  <a:srgbClr val="000000"/>
                </a:solidFill>
                <a:latin typeface="Courier New" pitchFamily="49" charset="0"/>
              </a:rPr>
              <a:t>emp_rec</a:t>
            </a:r>
            <a:r>
              <a:rPr lang="en-US" b="1" dirty="0">
                <a:solidFill>
                  <a:srgbClr val="000000"/>
                </a:solidFill>
                <a:latin typeface="Courier New" pitchFamily="49" charset="0"/>
              </a:rPr>
              <a:t> IN </a:t>
            </a:r>
            <a:r>
              <a:rPr lang="en-US" b="1" dirty="0" err="1">
                <a:solidFill>
                  <a:srgbClr val="000000"/>
                </a:solidFill>
                <a:latin typeface="Courier New" pitchFamily="49" charset="0"/>
              </a:rPr>
              <a:t>cur_emp_cursor</a:t>
            </a:r>
            <a:r>
              <a:rPr lang="en-US" b="1" dirty="0">
                <a:solidFill>
                  <a:srgbClr val="000000"/>
                </a:solidFill>
                <a:latin typeface="Courier New" pitchFamily="49" charset="0"/>
              </a:rPr>
              <a:t> </a:t>
            </a:r>
          </a:p>
          <a:p>
            <a:pPr defTabSz="228600" eaLnBrk="0" hangingPunct="0">
              <a:lnSpc>
                <a:spcPct val="95000"/>
              </a:lnSpc>
              <a:defRPr/>
            </a:pPr>
            <a:r>
              <a:rPr lang="en-US" b="1" dirty="0">
                <a:solidFill>
                  <a:srgbClr val="000000"/>
                </a:solidFill>
                <a:latin typeface="Courier New" pitchFamily="49" charset="0"/>
              </a:rPr>
              <a:t>   LOOP</a:t>
            </a:r>
          </a:p>
          <a:p>
            <a:pPr defTabSz="228600" eaLnBrk="0" hangingPunct="0">
              <a:lnSpc>
                <a:spcPct val="95000"/>
              </a:lnSpc>
              <a:defRPr/>
            </a:pPr>
            <a:r>
              <a:rPr lang="en-US" b="1" dirty="0">
                <a:solidFill>
                  <a:srgbClr val="000000"/>
                </a:solidFill>
                <a:latin typeface="Courier New" pitchFamily="49" charset="0"/>
              </a:rPr>
              <a:t>     </a:t>
            </a:r>
            <a:r>
              <a:rPr lang="en-US" b="1" dirty="0" err="1">
                <a:solidFill>
                  <a:srgbClr val="000000"/>
                </a:solidFill>
                <a:latin typeface="Courier New" pitchFamily="49" charset="0"/>
              </a:rPr>
              <a:t>raise_salary</a:t>
            </a:r>
            <a:r>
              <a:rPr lang="en-US" b="1" dirty="0">
                <a:solidFill>
                  <a:srgbClr val="000000"/>
                </a:solidFill>
                <a:latin typeface="Courier New" pitchFamily="49" charset="0"/>
              </a:rPr>
              <a:t>(</a:t>
            </a:r>
            <a:r>
              <a:rPr lang="en-US" b="1" dirty="0" err="1">
                <a:solidFill>
                  <a:srgbClr val="000000"/>
                </a:solidFill>
                <a:latin typeface="Courier New" pitchFamily="49" charset="0"/>
              </a:rPr>
              <a:t>emp_rec.employee_id</a:t>
            </a:r>
            <a:r>
              <a:rPr lang="en-US" b="1" dirty="0">
                <a:solidFill>
                  <a:srgbClr val="000000"/>
                </a:solidFill>
                <a:latin typeface="Courier New" pitchFamily="49" charset="0"/>
              </a:rPr>
              <a:t>, 10);</a:t>
            </a:r>
          </a:p>
          <a:p>
            <a:pPr defTabSz="228600" eaLnBrk="0" hangingPunct="0">
              <a:lnSpc>
                <a:spcPct val="125000"/>
              </a:lnSpc>
              <a:defRPr/>
            </a:pPr>
            <a:r>
              <a:rPr lang="en-US" b="1" dirty="0">
                <a:solidFill>
                  <a:srgbClr val="000000"/>
                </a:solidFill>
                <a:latin typeface="Courier New" pitchFamily="49" charset="0"/>
              </a:rPr>
              <a:t>   END LOOP;    </a:t>
            </a:r>
          </a:p>
          <a:p>
            <a:pPr defTabSz="228600" eaLnBrk="0" hangingPunct="0">
              <a:lnSpc>
                <a:spcPct val="95000"/>
              </a:lnSpc>
              <a:defRPr/>
            </a:pPr>
            <a:r>
              <a:rPr lang="en-US" b="1" dirty="0">
                <a:solidFill>
                  <a:srgbClr val="000000"/>
                </a:solidFill>
                <a:latin typeface="Courier New" pitchFamily="49" charset="0"/>
              </a:rPr>
              <a:t>   COMMIT;</a:t>
            </a:r>
          </a:p>
          <a:p>
            <a:pPr defTabSz="228600" eaLnBrk="0" hangingPunct="0">
              <a:lnSpc>
                <a:spcPct val="95000"/>
              </a:lnSpc>
              <a:defRPr/>
            </a:pPr>
            <a:r>
              <a:rPr lang="en-US" b="1" dirty="0">
                <a:solidFill>
                  <a:srgbClr val="000000"/>
                </a:solidFill>
                <a:latin typeface="Courier New" pitchFamily="49" charset="0"/>
              </a:rPr>
              <a:t>END </a:t>
            </a:r>
            <a:r>
              <a:rPr lang="en-US" b="1" dirty="0" err="1">
                <a:solidFill>
                  <a:srgbClr val="000000"/>
                </a:solidFill>
                <a:latin typeface="Courier New" pitchFamily="49" charset="0"/>
              </a:rPr>
              <a:t>process_employees</a:t>
            </a:r>
            <a:r>
              <a:rPr lang="en-US" b="1" dirty="0">
                <a:solidFill>
                  <a:srgbClr val="000000"/>
                </a:solidFill>
                <a:latin typeface="Courier New" pitchFamily="49" charset="0"/>
              </a:rPr>
              <a:t>;</a:t>
            </a:r>
          </a:p>
          <a:p>
            <a:pPr defTabSz="228600" eaLnBrk="0" hangingPunct="0">
              <a:lnSpc>
                <a:spcPct val="95000"/>
              </a:lnSpc>
              <a:defRPr/>
            </a:pPr>
            <a:r>
              <a:rPr lang="en-US" b="1" dirty="0">
                <a:solidFill>
                  <a:srgbClr val="000000"/>
                </a:solidFill>
                <a:latin typeface="Courier New" pitchFamily="49" charset="0"/>
              </a:rPr>
              <a:t>/</a:t>
            </a:r>
          </a:p>
        </p:txBody>
      </p:sp>
      <p:sp>
        <p:nvSpPr>
          <p:cNvPr id="47107" name="Rectangle 7"/>
          <p:cNvSpPr>
            <a:spLocks noGrp="1" noChangeArrowheads="1"/>
          </p:cNvSpPr>
          <p:nvPr>
            <p:ph type="title"/>
          </p:nvPr>
        </p:nvSpPr>
        <p:spPr/>
        <p:txBody>
          <a:bodyPr/>
          <a:lstStyle/>
          <a:p>
            <a:pPr eaLnBrk="1" hangingPunct="1"/>
            <a:r>
              <a:rPr lang="en-US"/>
              <a:t>Calling Procedures</a:t>
            </a:r>
          </a:p>
        </p:txBody>
      </p:sp>
      <p:sp>
        <p:nvSpPr>
          <p:cNvPr id="36868" name="Rectangle 8"/>
          <p:cNvSpPr>
            <a:spLocks noGrp="1" noChangeArrowheads="1"/>
          </p:cNvSpPr>
          <p:nvPr>
            <p:ph sz="quarter" idx="1"/>
          </p:nvPr>
        </p:nvSpPr>
        <p:spPr>
          <a:xfrm>
            <a:off x="2133600" y="1079500"/>
            <a:ext cx="7918450" cy="1358900"/>
          </a:xfrm>
        </p:spPr>
        <p:txBody>
          <a:bodyPr>
            <a:normAutofit fontScale="85000" lnSpcReduction="20000"/>
          </a:bodyPr>
          <a:lstStyle/>
          <a:p>
            <a:pPr marL="548640" lvl="1" indent="-274320">
              <a:lnSpc>
                <a:spcPct val="95000"/>
              </a:lnSpc>
              <a:spcBef>
                <a:spcPct val="19000"/>
              </a:spcBef>
              <a:buFont typeface="Courier New" pitchFamily="49" charset="0"/>
              <a:buChar char="o"/>
              <a:defRPr/>
            </a:pPr>
            <a:r>
              <a:rPr lang="en-US" dirty="0"/>
              <a:t>You can call procedures using anonymous blocks,  another procedure, or packages.</a:t>
            </a:r>
          </a:p>
          <a:p>
            <a:pPr marL="548640" lvl="1" indent="-274320">
              <a:lnSpc>
                <a:spcPct val="95000"/>
              </a:lnSpc>
              <a:spcBef>
                <a:spcPct val="19000"/>
              </a:spcBef>
              <a:buFont typeface="Courier New" pitchFamily="49" charset="0"/>
              <a:buChar char="o"/>
              <a:defRPr/>
            </a:pPr>
            <a:r>
              <a:rPr lang="en-US" dirty="0"/>
              <a:t>You must own the procedure or have the </a:t>
            </a:r>
            <a:r>
              <a:rPr lang="en-US" dirty="0">
                <a:latin typeface="Courier New" pitchFamily="49" charset="0"/>
              </a:rPr>
              <a:t>EXECUTE</a:t>
            </a:r>
            <a:r>
              <a:rPr lang="en-US" dirty="0"/>
              <a:t> privilege.</a:t>
            </a:r>
          </a:p>
        </p:txBody>
      </p:sp>
      <p:sp>
        <p:nvSpPr>
          <p:cNvPr id="47109" name="Rectangle 5"/>
          <p:cNvSpPr>
            <a:spLocks noChangeArrowheads="1"/>
          </p:cNvSpPr>
          <p:nvPr/>
        </p:nvSpPr>
        <p:spPr bwMode="gray">
          <a:xfrm>
            <a:off x="2819401" y="4554538"/>
            <a:ext cx="5326063" cy="3365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71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33600" y="6049964"/>
            <a:ext cx="5100638" cy="27463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209</a:t>
            </a:fld>
            <a:endParaRPr lang="en-US" dirty="0">
              <a:solidFill>
                <a:srgbClr val="464653"/>
              </a:solidFill>
            </a:endParaRPr>
          </a:p>
        </p:txBody>
      </p:sp>
    </p:spTree>
    <p:extLst>
      <p:ext uri="{BB962C8B-B14F-4D97-AF65-F5344CB8AC3E}">
        <p14:creationId xmlns:p14="http://schemas.microsoft.com/office/powerpoint/2010/main" val="26238670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a:t>
            </a:r>
            <a:r>
              <a:rPr lang="en-US" sz="3600" dirty="0"/>
              <a:t> PL/SQL 19c</a:t>
            </a:r>
          </a:p>
        </p:txBody>
      </p:sp>
      <p:sp>
        <p:nvSpPr>
          <p:cNvPr id="7171" name="Subtitle 3"/>
          <p:cNvSpPr>
            <a:spLocks noGrp="1"/>
          </p:cNvSpPr>
          <p:nvPr>
            <p:ph type="subTitle" idx="1"/>
          </p:nvPr>
        </p:nvSpPr>
        <p:spPr/>
        <p:txBody>
          <a:bodyPr>
            <a:normAutofit/>
          </a:bodyPr>
          <a:lstStyle/>
          <a:p>
            <a:pPr algn="ctr">
              <a:defRPr/>
            </a:pPr>
            <a:r>
              <a:rPr lang="en-US" dirty="0"/>
              <a:t>Module 02: Declaring Variables</a:t>
            </a:r>
          </a:p>
        </p:txBody>
      </p:sp>
      <p:sp>
        <p:nvSpPr>
          <p:cNvPr id="2" name="Slide Number Placeholder 1"/>
          <p:cNvSpPr>
            <a:spLocks noGrp="1"/>
          </p:cNvSpPr>
          <p:nvPr>
            <p:ph type="sldNum" sz="quarter" idx="12"/>
          </p:nvPr>
        </p:nvSpPr>
        <p:spPr/>
        <p:txBody>
          <a:bodyPr/>
          <a:lstStyle/>
          <a:p>
            <a:pPr>
              <a:defRPr/>
            </a:pPr>
            <a:fld id="{6BD1A010-3197-4C8A-89DA-11458EDF41C5}" type="slidenum">
              <a:rPr lang="en-US" smtClean="0"/>
              <a:pPr>
                <a:defRPr/>
              </a:pPr>
              <a:t>21</a:t>
            </a:fld>
            <a:endParaRPr lang="en-US" dirty="0"/>
          </a:p>
        </p:txBody>
      </p:sp>
    </p:spTree>
    <p:extLst>
      <p:ext uri="{BB962C8B-B14F-4D97-AF65-F5344CB8AC3E}">
        <p14:creationId xmlns:p14="http://schemas.microsoft.com/office/powerpoint/2010/main" val="1107648764"/>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Lesson Agenda</a:t>
            </a:r>
          </a:p>
        </p:txBody>
      </p:sp>
      <p:sp>
        <p:nvSpPr>
          <p:cNvPr id="38915" name="Rectangle 3"/>
          <p:cNvSpPr>
            <a:spLocks noGrp="1" noChangeArrowheads="1"/>
          </p:cNvSpPr>
          <p:nvPr>
            <p:ph sz="quarter" idx="1"/>
          </p:nvPr>
        </p:nvSpPr>
        <p:spPr>
          <a:xfrm>
            <a:off x="2133600" y="1447801"/>
            <a:ext cx="7918450" cy="3330575"/>
          </a:xfrm>
        </p:spPr>
        <p:txBody>
          <a:bodyPr>
            <a:normAutofit fontScale="85000" lnSpcReduction="10000"/>
          </a:bodyPr>
          <a:lstStyle/>
          <a:p>
            <a:pPr marL="548640" lvl="1" indent="-274320">
              <a:buClr>
                <a:srgbClr val="7F7F7F"/>
              </a:buClr>
              <a:buFont typeface="Courier New" pitchFamily="49" charset="0"/>
              <a:buChar char="o"/>
              <a:defRPr/>
            </a:pPr>
            <a:r>
              <a:rPr lang="en-US" dirty="0">
                <a:solidFill>
                  <a:srgbClr val="7F7F7F"/>
                </a:solidFill>
              </a:rPr>
              <a:t>Using a modularized and layered subprogram design and identifying the benefits of subprograms</a:t>
            </a:r>
          </a:p>
          <a:p>
            <a:pPr marL="548640" lvl="1" indent="-274320">
              <a:buClr>
                <a:srgbClr val="7F7F7F"/>
              </a:buClr>
              <a:buFont typeface="Courier New" pitchFamily="49" charset="0"/>
              <a:buChar char="o"/>
              <a:defRPr/>
            </a:pPr>
            <a:r>
              <a:rPr lang="en-US" dirty="0">
                <a:solidFill>
                  <a:srgbClr val="7F7F7F"/>
                </a:solidFill>
              </a:rPr>
              <a:t>Working with procedures:</a:t>
            </a:r>
          </a:p>
          <a:p>
            <a:pPr marL="822960" lvl="2">
              <a:buClr>
                <a:srgbClr val="7F7F7F"/>
              </a:buClr>
              <a:buFont typeface="Wingdings" pitchFamily="2" charset="2"/>
              <a:buChar char="Ø"/>
              <a:defRPr/>
            </a:pPr>
            <a:r>
              <a:rPr lang="en-US" dirty="0">
                <a:solidFill>
                  <a:srgbClr val="7F7F7F"/>
                </a:solidFill>
              </a:rPr>
              <a:t>Creating and calling procedures</a:t>
            </a:r>
          </a:p>
          <a:p>
            <a:pPr marL="822960" lvl="2">
              <a:buClr>
                <a:srgbClr val="7F7F7F"/>
              </a:buClr>
              <a:buFont typeface="Wingdings" pitchFamily="2" charset="2"/>
              <a:buChar char="Ø"/>
              <a:defRPr/>
            </a:pPr>
            <a:r>
              <a:rPr lang="en-US" dirty="0">
                <a:solidFill>
                  <a:srgbClr val="7F7F7F"/>
                </a:solidFill>
              </a:rPr>
              <a:t>Identifying the available parameter-passing modes</a:t>
            </a:r>
          </a:p>
          <a:p>
            <a:pPr marL="822960" lvl="2">
              <a:buClr>
                <a:srgbClr val="7F7F7F"/>
              </a:buClr>
              <a:buFont typeface="Wingdings" pitchFamily="2" charset="2"/>
              <a:buChar char="Ø"/>
              <a:defRPr/>
            </a:pPr>
            <a:r>
              <a:rPr lang="en-US" dirty="0">
                <a:solidFill>
                  <a:srgbClr val="7F7F7F"/>
                </a:solidFill>
              </a:rPr>
              <a:t>Using formal and actual parameters</a:t>
            </a:r>
          </a:p>
          <a:p>
            <a:pPr marL="822960" lvl="2">
              <a:buClr>
                <a:srgbClr val="7F7F7F"/>
              </a:buClr>
              <a:buFont typeface="Wingdings" pitchFamily="2" charset="2"/>
              <a:buChar char="Ø"/>
              <a:defRPr/>
            </a:pPr>
            <a:r>
              <a:rPr lang="en-US" dirty="0">
                <a:solidFill>
                  <a:srgbClr val="7F7F7F"/>
                </a:solidFill>
              </a:rPr>
              <a:t>Using positional, named, or mixed notation</a:t>
            </a:r>
          </a:p>
          <a:p>
            <a:pPr marL="548640" lvl="1" indent="-274320">
              <a:buFont typeface="Courier New" pitchFamily="49" charset="0"/>
              <a:buChar char="o"/>
              <a:defRPr/>
            </a:pPr>
            <a:r>
              <a:rPr lang="en-US" dirty="0"/>
              <a:t>Handling exceptions in procedures, removing a procedure, and displaying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210</a:t>
            </a:fld>
            <a:endParaRPr lang="en-US" dirty="0">
              <a:solidFill>
                <a:srgbClr val="464653"/>
              </a:solidFill>
            </a:endParaRPr>
          </a:p>
        </p:txBody>
      </p:sp>
    </p:spTree>
    <p:extLst>
      <p:ext uri="{BB962C8B-B14F-4D97-AF65-F5344CB8AC3E}">
        <p14:creationId xmlns:p14="http://schemas.microsoft.com/office/powerpoint/2010/main" val="6143659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
          <p:cNvSpPr>
            <a:spLocks noGrp="1" noChangeArrowheads="1"/>
          </p:cNvSpPr>
          <p:nvPr>
            <p:ph type="title"/>
          </p:nvPr>
        </p:nvSpPr>
        <p:spPr/>
        <p:txBody>
          <a:bodyPr/>
          <a:lstStyle/>
          <a:p>
            <a:pPr eaLnBrk="1" hangingPunct="1"/>
            <a:r>
              <a:rPr lang="en-US"/>
              <a:t>Handled Exceptions</a:t>
            </a:r>
          </a:p>
        </p:txBody>
      </p:sp>
      <p:sp>
        <p:nvSpPr>
          <p:cNvPr id="39939" name="Rectangle 2"/>
          <p:cNvSpPr>
            <a:spLocks noChangeArrowheads="1"/>
          </p:cNvSpPr>
          <p:nvPr/>
        </p:nvSpPr>
        <p:spPr bwMode="blackWhite">
          <a:xfrm>
            <a:off x="2438401" y="2235201"/>
            <a:ext cx="2174875" cy="2511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525463" eaLnBrk="0" hangingPunct="0">
              <a:lnSpc>
                <a:spcPct val="80000"/>
              </a:lnSpc>
              <a:defRPr/>
            </a:pPr>
            <a:r>
              <a:rPr lang="en-US" b="1" dirty="0">
                <a:solidFill>
                  <a:prstClr val="black"/>
                </a:solidFill>
                <a:latin typeface="Courier New" pitchFamily="49" charset="0"/>
              </a:rPr>
              <a:t>PROCEDURE</a:t>
            </a:r>
          </a:p>
          <a:p>
            <a:pPr defTabSz="525463" eaLnBrk="0" hangingPunct="0">
              <a:lnSpc>
                <a:spcPct val="80000"/>
              </a:lnSpc>
              <a:defRPr/>
            </a:pPr>
            <a:r>
              <a:rPr lang="en-US" b="1" dirty="0">
                <a:solidFill>
                  <a:prstClr val="black"/>
                </a:solidFill>
                <a:latin typeface="Courier New" pitchFamily="49" charset="0"/>
              </a:rPr>
              <a:t> PROC1 ...</a:t>
            </a:r>
          </a:p>
          <a:p>
            <a:pPr defTabSz="525463" eaLnBrk="0" hangingPunct="0">
              <a:lnSpc>
                <a:spcPct val="80000"/>
              </a:lnSpc>
              <a:defRPr/>
            </a:pPr>
            <a:r>
              <a:rPr lang="en-US" b="1" dirty="0">
                <a:solidFill>
                  <a:prstClr val="black"/>
                </a:solidFill>
                <a:latin typeface="Courier New" pitchFamily="49" charset="0"/>
              </a:rPr>
              <a:t>IS </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BEGIN</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  PROC2(arg1);</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EXCEPTION</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END PROC1;</a:t>
            </a:r>
          </a:p>
        </p:txBody>
      </p:sp>
      <p:sp>
        <p:nvSpPr>
          <p:cNvPr id="50180" name="Rectangle 3"/>
          <p:cNvSpPr>
            <a:spLocks noChangeArrowheads="1"/>
          </p:cNvSpPr>
          <p:nvPr/>
        </p:nvSpPr>
        <p:spPr bwMode="auto">
          <a:xfrm>
            <a:off x="2362200" y="1801813"/>
            <a:ext cx="2286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Calling procedure</a:t>
            </a:r>
          </a:p>
        </p:txBody>
      </p:sp>
      <p:sp>
        <p:nvSpPr>
          <p:cNvPr id="50181" name="Freeform 4"/>
          <p:cNvSpPr>
            <a:spLocks/>
          </p:cNvSpPr>
          <p:nvPr/>
        </p:nvSpPr>
        <p:spPr bwMode="auto">
          <a:xfrm>
            <a:off x="4437063" y="2376489"/>
            <a:ext cx="1219200" cy="350865"/>
          </a:xfrm>
          <a:custGeom>
            <a:avLst/>
            <a:gdLst>
              <a:gd name="T0" fmla="*/ 0 w 768"/>
              <a:gd name="T1" fmla="*/ 2147483647 h 864"/>
              <a:gd name="T2" fmla="*/ 2147483647 w 768"/>
              <a:gd name="T3" fmla="*/ 2147483647 h 864"/>
              <a:gd name="T4" fmla="*/ 2147483647 w 768"/>
              <a:gd name="T5" fmla="*/ 0 h 864"/>
              <a:gd name="T6" fmla="*/ 2147483647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0182" name="Rectangle 5"/>
          <p:cNvSpPr>
            <a:spLocks noChangeArrowheads="1"/>
          </p:cNvSpPr>
          <p:nvPr/>
        </p:nvSpPr>
        <p:spPr bwMode="auto">
          <a:xfrm>
            <a:off x="2701925" y="3575050"/>
            <a:ext cx="1741488" cy="26193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3" name="Rectangle 6"/>
          <p:cNvSpPr>
            <a:spLocks noChangeArrowheads="1"/>
          </p:cNvSpPr>
          <p:nvPr/>
        </p:nvSpPr>
        <p:spPr bwMode="auto">
          <a:xfrm>
            <a:off x="5410200" y="1801813"/>
            <a:ext cx="213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Called procedure</a:t>
            </a:r>
          </a:p>
        </p:txBody>
      </p:sp>
      <p:sp>
        <p:nvSpPr>
          <p:cNvPr id="39944" name="Rectangle 7"/>
          <p:cNvSpPr>
            <a:spLocks noChangeArrowheads="1"/>
          </p:cNvSpPr>
          <p:nvPr/>
        </p:nvSpPr>
        <p:spPr bwMode="auto">
          <a:xfrm>
            <a:off x="5657850" y="2230438"/>
            <a:ext cx="1581150" cy="220186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228600" eaLnBrk="0" hangingPunct="0">
              <a:lnSpc>
                <a:spcPct val="85000"/>
              </a:lnSpc>
              <a:defRPr/>
            </a:pPr>
            <a:r>
              <a:rPr lang="en-US" b="1">
                <a:solidFill>
                  <a:prstClr val="black"/>
                </a:solidFill>
                <a:latin typeface="Courier New" pitchFamily="49" charset="0"/>
              </a:rPr>
              <a:t>PROCEDURE</a:t>
            </a:r>
          </a:p>
          <a:p>
            <a:pPr defTabSz="228600" eaLnBrk="0" hangingPunct="0">
              <a:lnSpc>
                <a:spcPct val="85000"/>
              </a:lnSpc>
              <a:defRPr/>
            </a:pPr>
            <a:r>
              <a:rPr lang="en-US" b="1">
                <a:solidFill>
                  <a:prstClr val="black"/>
                </a:solidFill>
                <a:latin typeface="Courier New" pitchFamily="49" charset="0"/>
              </a:rPr>
              <a:t> PROC2 ...</a:t>
            </a:r>
          </a:p>
          <a:p>
            <a:pPr defTabSz="228600" eaLnBrk="0" hangingPunct="0">
              <a:lnSpc>
                <a:spcPct val="85000"/>
              </a:lnSpc>
              <a:defRPr/>
            </a:pPr>
            <a:r>
              <a:rPr lang="en-US" b="1">
                <a:solidFill>
                  <a:prstClr val="black"/>
                </a:solidFill>
                <a:latin typeface="Courier New" pitchFamily="49" charset="0"/>
              </a:rPr>
              <a:t>IS </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BEGIN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EXCEPTION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END PROC2;</a:t>
            </a:r>
          </a:p>
        </p:txBody>
      </p:sp>
      <p:sp>
        <p:nvSpPr>
          <p:cNvPr id="50185" name="Line 8"/>
          <p:cNvSpPr>
            <a:spLocks noChangeShapeType="1"/>
          </p:cNvSpPr>
          <p:nvPr/>
        </p:nvSpPr>
        <p:spPr bwMode="auto">
          <a:xfrm flipH="1">
            <a:off x="6546850" y="3568700"/>
            <a:ext cx="107315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0186" name="Line 9"/>
          <p:cNvSpPr>
            <a:spLocks noChangeShapeType="1"/>
          </p:cNvSpPr>
          <p:nvPr/>
        </p:nvSpPr>
        <p:spPr bwMode="auto">
          <a:xfrm flipH="1">
            <a:off x="6546850" y="4011613"/>
            <a:ext cx="107315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0187" name="Rectangle 10"/>
          <p:cNvSpPr>
            <a:spLocks noChangeArrowheads="1"/>
          </p:cNvSpPr>
          <p:nvPr/>
        </p:nvSpPr>
        <p:spPr bwMode="auto">
          <a:xfrm>
            <a:off x="7620000" y="33845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raised</a:t>
            </a:r>
          </a:p>
        </p:txBody>
      </p:sp>
      <p:sp>
        <p:nvSpPr>
          <p:cNvPr id="50188" name="Rectangle 11"/>
          <p:cNvSpPr>
            <a:spLocks noChangeArrowheads="1"/>
          </p:cNvSpPr>
          <p:nvPr/>
        </p:nvSpPr>
        <p:spPr bwMode="auto">
          <a:xfrm>
            <a:off x="7613650" y="3808413"/>
            <a:ext cx="2216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handled</a:t>
            </a:r>
          </a:p>
        </p:txBody>
      </p:sp>
      <p:sp>
        <p:nvSpPr>
          <p:cNvPr id="50189" name="Rectangle 13"/>
          <p:cNvSpPr>
            <a:spLocks noChangeArrowheads="1"/>
          </p:cNvSpPr>
          <p:nvPr/>
        </p:nvSpPr>
        <p:spPr bwMode="auto">
          <a:xfrm>
            <a:off x="4637088" y="4722814"/>
            <a:ext cx="23733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Control returns</a:t>
            </a:r>
            <a:br>
              <a:rPr lang="en-US" sz="1600" b="1">
                <a:solidFill>
                  <a:prstClr val="black"/>
                </a:solidFill>
              </a:rPr>
            </a:br>
            <a:r>
              <a:rPr lang="en-US" sz="1600" b="1">
                <a:solidFill>
                  <a:prstClr val="black"/>
                </a:solidFill>
              </a:rPr>
              <a:t>to calling procedure</a:t>
            </a:r>
          </a:p>
        </p:txBody>
      </p:sp>
      <p:sp>
        <p:nvSpPr>
          <p:cNvPr id="50190" name="Freeform 14"/>
          <p:cNvSpPr>
            <a:spLocks/>
          </p:cNvSpPr>
          <p:nvPr/>
        </p:nvSpPr>
        <p:spPr bwMode="auto">
          <a:xfrm>
            <a:off x="3481389" y="3957639"/>
            <a:ext cx="2649537" cy="350865"/>
          </a:xfrm>
          <a:custGeom>
            <a:avLst/>
            <a:gdLst>
              <a:gd name="T0" fmla="*/ 2147483647 w 1536"/>
              <a:gd name="T1" fmla="*/ 2147483647 h 432"/>
              <a:gd name="T2" fmla="*/ 2147483647 w 1536"/>
              <a:gd name="T3" fmla="*/ 2147483647 h 432"/>
              <a:gd name="T4" fmla="*/ 2147483647 w 1536"/>
              <a:gd name="T5" fmla="*/ 2147483647 h 432"/>
              <a:gd name="T6" fmla="*/ 2147483647 w 1536"/>
              <a:gd name="T7" fmla="*/ 0 h 432"/>
              <a:gd name="T8" fmla="*/ 0 w 1536"/>
              <a:gd name="T9" fmla="*/ 0 h 432"/>
              <a:gd name="T10" fmla="*/ 0 60000 65536"/>
              <a:gd name="T11" fmla="*/ 0 60000 65536"/>
              <a:gd name="T12" fmla="*/ 0 60000 65536"/>
              <a:gd name="T13" fmla="*/ 0 60000 65536"/>
              <a:gd name="T14" fmla="*/ 0 60000 65536"/>
              <a:gd name="T15" fmla="*/ 0 w 1536"/>
              <a:gd name="T16" fmla="*/ 0 h 432"/>
              <a:gd name="T17" fmla="*/ 1536 w 1536"/>
              <a:gd name="T18" fmla="*/ 432 h 432"/>
            </a:gdLst>
            <a:ahLst/>
            <a:cxnLst>
              <a:cxn ang="T10">
                <a:pos x="T0" y="T1"/>
              </a:cxn>
              <a:cxn ang="T11">
                <a:pos x="T2" y="T3"/>
              </a:cxn>
              <a:cxn ang="T12">
                <a:pos x="T4" y="T5"/>
              </a:cxn>
              <a:cxn ang="T13">
                <a:pos x="T6" y="T7"/>
              </a:cxn>
              <a:cxn ang="T14">
                <a:pos x="T8" y="T9"/>
              </a:cxn>
            </a:cxnLst>
            <a:rect l="T15" t="T16" r="T17" b="T18"/>
            <a:pathLst>
              <a:path w="1536" h="432">
                <a:moveTo>
                  <a:pt x="1536" y="288"/>
                </a:moveTo>
                <a:lnTo>
                  <a:pt x="1536" y="432"/>
                </a:lnTo>
                <a:lnTo>
                  <a:pt x="912" y="432"/>
                </a:lnTo>
                <a:lnTo>
                  <a:pt x="912" y="0"/>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211</a:t>
            </a:fld>
            <a:endParaRPr lang="en-US">
              <a:solidFill>
                <a:srgbClr val="464653"/>
              </a:solidFill>
            </a:endParaRPr>
          </a:p>
        </p:txBody>
      </p:sp>
    </p:spTree>
    <p:extLst>
      <p:ext uri="{BB962C8B-B14F-4D97-AF65-F5344CB8AC3E}">
        <p14:creationId xmlns:p14="http://schemas.microsoft.com/office/powerpoint/2010/main" val="1190289906"/>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gray">
          <a:xfrm>
            <a:off x="2554289" y="4572000"/>
            <a:ext cx="7451725" cy="1676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95000"/>
              </a:lnSpc>
              <a:tabLst>
                <a:tab pos="1200150" algn="l"/>
              </a:tabLst>
              <a:defRPr/>
            </a:pPr>
            <a:r>
              <a:rPr lang="en-US" b="1">
                <a:solidFill>
                  <a:prstClr val="black"/>
                </a:solidFill>
                <a:latin typeface="Courier New" pitchFamily="49" charset="0"/>
              </a:rPr>
              <a:t>CREATE PROCEDURE create_departments IS</a:t>
            </a:r>
          </a:p>
          <a:p>
            <a:pPr eaLnBrk="0" hangingPunct="0">
              <a:lnSpc>
                <a:spcPct val="95000"/>
              </a:lnSpc>
              <a:tabLst>
                <a:tab pos="1200150" algn="l"/>
              </a:tabLst>
              <a:defRPr/>
            </a:pPr>
            <a:r>
              <a:rPr lang="en-US" b="1">
                <a:solidFill>
                  <a:prstClr val="black"/>
                </a:solidFill>
                <a:latin typeface="Courier New" pitchFamily="49" charset="0"/>
              </a:rPr>
              <a:t>BEGIN</a:t>
            </a:r>
          </a:p>
          <a:p>
            <a:pPr eaLnBrk="0" hangingPunct="0">
              <a:lnSpc>
                <a:spcPct val="95000"/>
              </a:lnSpc>
              <a:tabLst>
                <a:tab pos="1200150" algn="l"/>
              </a:tabLst>
              <a:defRPr/>
            </a:pPr>
            <a:r>
              <a:rPr lang="en-US" b="1">
                <a:solidFill>
                  <a:prstClr val="black"/>
                </a:solidFill>
                <a:latin typeface="Courier New" pitchFamily="49" charset="0"/>
              </a:rPr>
              <a:t>  add_department('Media', 100, 1800);</a:t>
            </a:r>
          </a:p>
          <a:p>
            <a:pPr eaLnBrk="0" hangingPunct="0">
              <a:lnSpc>
                <a:spcPct val="95000"/>
              </a:lnSpc>
              <a:tabLst>
                <a:tab pos="1200150" algn="l"/>
              </a:tabLst>
              <a:defRPr/>
            </a:pPr>
            <a:r>
              <a:rPr lang="en-US" b="1">
                <a:solidFill>
                  <a:prstClr val="black"/>
                </a:solidFill>
                <a:latin typeface="Courier New" pitchFamily="49" charset="0"/>
              </a:rPr>
              <a:t>  add_department('Editing', 99, 1800);</a:t>
            </a:r>
          </a:p>
          <a:p>
            <a:pPr eaLnBrk="0" hangingPunct="0">
              <a:lnSpc>
                <a:spcPct val="95000"/>
              </a:lnSpc>
              <a:tabLst>
                <a:tab pos="1200150" algn="l"/>
              </a:tabLst>
              <a:defRPr/>
            </a:pPr>
            <a:r>
              <a:rPr lang="en-US" b="1">
                <a:solidFill>
                  <a:prstClr val="black"/>
                </a:solidFill>
                <a:latin typeface="Courier New" pitchFamily="49" charset="0"/>
              </a:rPr>
              <a:t>  add_department('Advertising', 101, 1800);</a:t>
            </a:r>
          </a:p>
          <a:p>
            <a:pPr eaLnBrk="0" hangingPunct="0">
              <a:lnSpc>
                <a:spcPct val="95000"/>
              </a:lnSpc>
              <a:tabLst>
                <a:tab pos="1200150" algn="l"/>
              </a:tabLst>
              <a:defRPr/>
            </a:pPr>
            <a:r>
              <a:rPr lang="en-US" b="1">
                <a:solidFill>
                  <a:prstClr val="black"/>
                </a:solidFill>
                <a:latin typeface="Courier New" pitchFamily="49" charset="0"/>
              </a:rPr>
              <a:t>END;</a:t>
            </a:r>
          </a:p>
        </p:txBody>
      </p:sp>
      <p:sp>
        <p:nvSpPr>
          <p:cNvPr id="51203" name="Rectangle 3"/>
          <p:cNvSpPr>
            <a:spLocks noGrp="1" noChangeArrowheads="1"/>
          </p:cNvSpPr>
          <p:nvPr>
            <p:ph type="title"/>
          </p:nvPr>
        </p:nvSpPr>
        <p:spPr/>
        <p:txBody>
          <a:bodyPr/>
          <a:lstStyle/>
          <a:p>
            <a:pPr eaLnBrk="1" hangingPunct="1"/>
            <a:r>
              <a:rPr lang="en-US"/>
              <a:t>Handled Exceptions: Example </a:t>
            </a:r>
          </a:p>
        </p:txBody>
      </p:sp>
      <p:sp>
        <p:nvSpPr>
          <p:cNvPr id="40964" name="Rectangle 4"/>
          <p:cNvSpPr>
            <a:spLocks noChangeArrowheads="1"/>
          </p:cNvSpPr>
          <p:nvPr/>
        </p:nvSpPr>
        <p:spPr bwMode="blackGray">
          <a:xfrm>
            <a:off x="2154238" y="1355725"/>
            <a:ext cx="7848600" cy="2895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85000"/>
              </a:lnSpc>
              <a:spcAft>
                <a:spcPts val="200"/>
              </a:spcAft>
              <a:tabLst>
                <a:tab pos="1200150" algn="l"/>
              </a:tabLst>
              <a:defRPr/>
            </a:pPr>
            <a:r>
              <a:rPr lang="en-US" b="1" dirty="0">
                <a:solidFill>
                  <a:prstClr val="black"/>
                </a:solidFill>
                <a:latin typeface="Courier New" pitchFamily="49" charset="0"/>
              </a:rPr>
              <a:t>CREATE PROCEDURE </a:t>
            </a:r>
            <a:r>
              <a:rPr lang="en-US" b="1" dirty="0" err="1">
                <a:solidFill>
                  <a:prstClr val="black"/>
                </a:solidFill>
                <a:latin typeface="Courier New" pitchFamily="49" charset="0"/>
              </a:rPr>
              <a:t>add_department</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VARCHAR2, </a:t>
            </a:r>
            <a:r>
              <a:rPr lang="en-US" b="1" dirty="0" err="1">
                <a:solidFill>
                  <a:prstClr val="black"/>
                </a:solidFill>
                <a:latin typeface="Courier New" pitchFamily="49" charset="0"/>
              </a:rPr>
              <a:t>p_mgr</a:t>
            </a:r>
            <a:r>
              <a:rPr lang="en-US" b="1" dirty="0">
                <a:solidFill>
                  <a:prstClr val="black"/>
                </a:solidFill>
                <a:latin typeface="Courier New" pitchFamily="49" charset="0"/>
              </a:rPr>
              <a:t> NUMBER, </a:t>
            </a:r>
            <a:r>
              <a:rPr lang="en-US" b="1" dirty="0" err="1">
                <a:solidFill>
                  <a:prstClr val="black"/>
                </a:solidFill>
                <a:latin typeface="Courier New" pitchFamily="49" charset="0"/>
              </a:rPr>
              <a:t>p_loc</a:t>
            </a:r>
            <a:r>
              <a:rPr lang="en-US" b="1" dirty="0">
                <a:solidFill>
                  <a:prstClr val="black"/>
                </a:solidFill>
                <a:latin typeface="Courier New" pitchFamily="49" charset="0"/>
              </a:rPr>
              <a:t> NUMBER) IS</a:t>
            </a:r>
          </a:p>
          <a:p>
            <a:pPr eaLnBrk="0" hangingPunct="0">
              <a:lnSpc>
                <a:spcPct val="85000"/>
              </a:lnSpc>
              <a:spcAft>
                <a:spcPts val="200"/>
              </a:spcAft>
              <a:tabLst>
                <a:tab pos="1200150" algn="l"/>
              </a:tabLst>
              <a:defRPr/>
            </a:pPr>
            <a:r>
              <a:rPr lang="en-US" b="1" dirty="0">
                <a:solidFill>
                  <a:prstClr val="black"/>
                </a:solidFill>
                <a:latin typeface="Courier New" pitchFamily="49" charset="0"/>
              </a:rPr>
              <a:t>BEGIN</a:t>
            </a:r>
          </a:p>
          <a:p>
            <a:pPr eaLnBrk="0" hangingPunct="0">
              <a:lnSpc>
                <a:spcPct val="85000"/>
              </a:lnSpc>
              <a:spcAft>
                <a:spcPts val="200"/>
              </a:spcAft>
              <a:tabLst>
                <a:tab pos="1200150" algn="l"/>
              </a:tabLst>
              <a:defRPr/>
            </a:pPr>
            <a:r>
              <a:rPr lang="en-US" b="1" dirty="0">
                <a:solidFill>
                  <a:prstClr val="black"/>
                </a:solidFill>
                <a:latin typeface="Courier New" pitchFamily="49" charset="0"/>
              </a:rPr>
              <a:t>  INSERT INTO DEPARTMENTS (</a:t>
            </a:r>
            <a:r>
              <a:rPr lang="en-US" b="1" dirty="0" err="1">
                <a:solidFill>
                  <a:prstClr val="black"/>
                </a:solidFill>
                <a:latin typeface="Courier New" pitchFamily="49" charset="0"/>
              </a:rPr>
              <a:t>department_id</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manager_id</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VALUES (DEPARTMENTS_SEQ.NEXTVAL,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p_mgr</a:t>
            </a: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DBMS_OUTPUT.PUT_LINE('Added </a:t>
            </a:r>
            <a:r>
              <a:rPr lang="en-US" b="1" dirty="0" err="1">
                <a:solidFill>
                  <a:prstClr val="black"/>
                </a:solidFill>
                <a:latin typeface="Courier New" pitchFamily="49" charset="0"/>
              </a:rPr>
              <a:t>Dept</a:t>
            </a:r>
            <a:r>
              <a:rPr lang="en-US" b="1" dirty="0">
                <a:solidFill>
                  <a:prstClr val="black"/>
                </a:solidFill>
                <a:latin typeface="Courier New" pitchFamily="49" charset="0"/>
              </a:rPr>
              <a:t>: '|| </a:t>
            </a:r>
            <a:r>
              <a:rPr lang="en-US" b="1" dirty="0" err="1">
                <a:solidFill>
                  <a:prstClr val="black"/>
                </a:solidFill>
                <a:latin typeface="Courier New" pitchFamily="49" charset="0"/>
              </a:rPr>
              <a:t>p_name</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EXCEPTION</a:t>
            </a:r>
          </a:p>
          <a:p>
            <a:pPr eaLnBrk="0" hangingPunct="0">
              <a:lnSpc>
                <a:spcPct val="85000"/>
              </a:lnSpc>
              <a:spcAft>
                <a:spcPts val="200"/>
              </a:spcAft>
              <a:tabLst>
                <a:tab pos="1200150" algn="l"/>
              </a:tabLst>
              <a:defRPr/>
            </a:pPr>
            <a:r>
              <a:rPr lang="en-US" b="1" dirty="0">
                <a:solidFill>
                  <a:prstClr val="black"/>
                </a:solidFill>
                <a:latin typeface="Courier New" pitchFamily="49" charset="0"/>
              </a:rPr>
              <a:t> WHEN OTHERS THEN</a:t>
            </a:r>
          </a:p>
          <a:p>
            <a:pPr eaLnBrk="0" hangingPunct="0">
              <a:lnSpc>
                <a:spcPct val="85000"/>
              </a:lnSpc>
              <a:spcAft>
                <a:spcPts val="200"/>
              </a:spcAft>
              <a:tabLst>
                <a:tab pos="1200150" algn="l"/>
              </a:tabLst>
              <a:defRPr/>
            </a:pPr>
            <a:r>
              <a:rPr lang="en-US" b="1" dirty="0">
                <a:solidFill>
                  <a:prstClr val="black"/>
                </a:solidFill>
                <a:latin typeface="Courier New" pitchFamily="49" charset="0"/>
              </a:rPr>
              <a:t>  DBMS_OUTPUT.PUT_LINE('Err: adding </a:t>
            </a:r>
            <a:r>
              <a:rPr lang="en-US" b="1" dirty="0" err="1">
                <a:solidFill>
                  <a:prstClr val="black"/>
                </a:solidFill>
                <a:latin typeface="Courier New" pitchFamily="49" charset="0"/>
              </a:rPr>
              <a:t>dept</a:t>
            </a:r>
            <a:r>
              <a:rPr lang="en-US" b="1" dirty="0">
                <a:solidFill>
                  <a:prstClr val="black"/>
                </a:solidFill>
                <a:latin typeface="Courier New" pitchFamily="49" charset="0"/>
              </a:rPr>
              <a:t>: '|| </a:t>
            </a:r>
            <a:r>
              <a:rPr lang="en-US" b="1" dirty="0" err="1">
                <a:solidFill>
                  <a:prstClr val="black"/>
                </a:solidFill>
                <a:latin typeface="Courier New" pitchFamily="49" charset="0"/>
              </a:rPr>
              <a:t>p_name</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END;</a:t>
            </a:r>
          </a:p>
        </p:txBody>
      </p:sp>
      <p:pic>
        <p:nvPicPr>
          <p:cNvPr id="51205" name="Picture 5" descr="C:\Documents and Settings\gstokol\My Documents\My Pictures\yes-symbo00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42350" y="5064126"/>
            <a:ext cx="2730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descr="C:\Documents and Settings\gstokol\My Documents\My Pictures\yes-symbo00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42350" y="5597526"/>
            <a:ext cx="2730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descr="C:\Documents and Settings\gstokol\My Documents\My Pictures\no-symbo00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642351" y="53340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Rectangle 8"/>
          <p:cNvSpPr>
            <a:spLocks noChangeArrowheads="1"/>
          </p:cNvSpPr>
          <p:nvPr/>
        </p:nvSpPr>
        <p:spPr bwMode="gray">
          <a:xfrm>
            <a:off x="2362200" y="3692526"/>
            <a:ext cx="73914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1209" name="Freeform 9"/>
          <p:cNvSpPr>
            <a:spLocks/>
          </p:cNvSpPr>
          <p:nvPr/>
        </p:nvSpPr>
        <p:spPr bwMode="gray">
          <a:xfrm>
            <a:off x="2286000" y="3962401"/>
            <a:ext cx="1447800" cy="1590675"/>
          </a:xfrm>
          <a:custGeom>
            <a:avLst/>
            <a:gdLst>
              <a:gd name="T0" fmla="*/ 2147483647 w 912"/>
              <a:gd name="T1" fmla="*/ 0 h 1056"/>
              <a:gd name="T2" fmla="*/ 2147483647 w 912"/>
              <a:gd name="T3" fmla="*/ 2147483647 h 1056"/>
              <a:gd name="T4" fmla="*/ 0 w 912"/>
              <a:gd name="T5" fmla="*/ 2147483647 h 1056"/>
              <a:gd name="T6" fmla="*/ 0 w 912"/>
              <a:gd name="T7" fmla="*/ 2147483647 h 1056"/>
              <a:gd name="T8" fmla="*/ 2147483647 w 912"/>
              <a:gd name="T9" fmla="*/ 2147483647 h 1056"/>
              <a:gd name="T10" fmla="*/ 0 60000 65536"/>
              <a:gd name="T11" fmla="*/ 0 60000 65536"/>
              <a:gd name="T12" fmla="*/ 0 60000 65536"/>
              <a:gd name="T13" fmla="*/ 0 60000 65536"/>
              <a:gd name="T14" fmla="*/ 0 60000 65536"/>
              <a:gd name="T15" fmla="*/ 0 w 912"/>
              <a:gd name="T16" fmla="*/ 0 h 1056"/>
              <a:gd name="T17" fmla="*/ 912 w 912"/>
              <a:gd name="T18" fmla="*/ 1056 h 1056"/>
            </a:gdLst>
            <a:ahLst/>
            <a:cxnLst>
              <a:cxn ang="T10">
                <a:pos x="T0" y="T1"/>
              </a:cxn>
              <a:cxn ang="T11">
                <a:pos x="T2" y="T3"/>
              </a:cxn>
              <a:cxn ang="T12">
                <a:pos x="T4" y="T5"/>
              </a:cxn>
              <a:cxn ang="T13">
                <a:pos x="T6" y="T7"/>
              </a:cxn>
              <a:cxn ang="T14">
                <a:pos x="T8" y="T9"/>
              </a:cxn>
            </a:cxnLst>
            <a:rect l="T15" t="T16" r="T17" b="T18"/>
            <a:pathLst>
              <a:path w="912" h="1056">
                <a:moveTo>
                  <a:pt x="912" y="0"/>
                </a:moveTo>
                <a:lnTo>
                  <a:pt x="912" y="336"/>
                </a:lnTo>
                <a:lnTo>
                  <a:pt x="0" y="336"/>
                </a:lnTo>
                <a:lnTo>
                  <a:pt x="0" y="1056"/>
                </a:lnTo>
                <a:lnTo>
                  <a:pt x="336" y="105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212</a:t>
            </a:fld>
            <a:endParaRPr lang="en-US">
              <a:solidFill>
                <a:srgbClr val="464653"/>
              </a:solidFill>
            </a:endParaRPr>
          </a:p>
        </p:txBody>
      </p:sp>
    </p:spTree>
    <p:extLst>
      <p:ext uri="{BB962C8B-B14F-4D97-AF65-F5344CB8AC3E}">
        <p14:creationId xmlns:p14="http://schemas.microsoft.com/office/powerpoint/2010/main" val="1040192247"/>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Exceptions Not Handled</a:t>
            </a:r>
          </a:p>
        </p:txBody>
      </p:sp>
      <p:sp>
        <p:nvSpPr>
          <p:cNvPr id="41987" name="Rectangle 3"/>
          <p:cNvSpPr>
            <a:spLocks noChangeArrowheads="1"/>
          </p:cNvSpPr>
          <p:nvPr/>
        </p:nvSpPr>
        <p:spPr bwMode="blackWhite">
          <a:xfrm>
            <a:off x="2438401" y="2235201"/>
            <a:ext cx="2174875" cy="2511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525463" eaLnBrk="0" hangingPunct="0">
              <a:lnSpc>
                <a:spcPct val="80000"/>
              </a:lnSpc>
              <a:defRPr/>
            </a:pPr>
            <a:r>
              <a:rPr lang="en-US" b="1">
                <a:solidFill>
                  <a:prstClr val="black"/>
                </a:solidFill>
                <a:latin typeface="Courier New" pitchFamily="49" charset="0"/>
              </a:rPr>
              <a:t>PROCEDURE</a:t>
            </a:r>
          </a:p>
          <a:p>
            <a:pPr defTabSz="525463" eaLnBrk="0" hangingPunct="0">
              <a:lnSpc>
                <a:spcPct val="80000"/>
              </a:lnSpc>
              <a:defRPr/>
            </a:pPr>
            <a:r>
              <a:rPr lang="en-US" b="1">
                <a:solidFill>
                  <a:prstClr val="black"/>
                </a:solidFill>
                <a:latin typeface="Courier New" pitchFamily="49" charset="0"/>
              </a:rPr>
              <a:t> PROC1 ...</a:t>
            </a:r>
          </a:p>
          <a:p>
            <a:pPr defTabSz="525463" eaLnBrk="0" hangingPunct="0">
              <a:lnSpc>
                <a:spcPct val="80000"/>
              </a:lnSpc>
              <a:defRPr/>
            </a:pPr>
            <a:r>
              <a:rPr lang="en-US" b="1">
                <a:solidFill>
                  <a:prstClr val="black"/>
                </a:solidFill>
                <a:latin typeface="Courier New" pitchFamily="49" charset="0"/>
              </a:rPr>
              <a:t>IS </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BEGIN</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  PROC2(arg1);</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EXCEPTION</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END PROC1;</a:t>
            </a:r>
          </a:p>
        </p:txBody>
      </p:sp>
      <p:sp>
        <p:nvSpPr>
          <p:cNvPr id="52228" name="Rectangle 4"/>
          <p:cNvSpPr>
            <a:spLocks noChangeArrowheads="1"/>
          </p:cNvSpPr>
          <p:nvPr/>
        </p:nvSpPr>
        <p:spPr bwMode="auto">
          <a:xfrm>
            <a:off x="2362200" y="1801813"/>
            <a:ext cx="2286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Calling procedure</a:t>
            </a:r>
          </a:p>
        </p:txBody>
      </p:sp>
      <p:sp>
        <p:nvSpPr>
          <p:cNvPr id="52229" name="Rectangle 5"/>
          <p:cNvSpPr>
            <a:spLocks noChangeArrowheads="1"/>
          </p:cNvSpPr>
          <p:nvPr/>
        </p:nvSpPr>
        <p:spPr bwMode="auto">
          <a:xfrm>
            <a:off x="4484688" y="4722813"/>
            <a:ext cx="24495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Control returned</a:t>
            </a:r>
            <a:br>
              <a:rPr lang="en-US" sz="1600" b="1">
                <a:solidFill>
                  <a:prstClr val="black"/>
                </a:solidFill>
              </a:rPr>
            </a:br>
            <a:r>
              <a:rPr lang="en-US" sz="1600" b="1">
                <a:solidFill>
                  <a:prstClr val="black"/>
                </a:solidFill>
              </a:rPr>
              <a:t>to exception section of calling procedure</a:t>
            </a:r>
          </a:p>
        </p:txBody>
      </p:sp>
      <p:sp>
        <p:nvSpPr>
          <p:cNvPr id="52230" name="Freeform 6"/>
          <p:cNvSpPr>
            <a:spLocks/>
          </p:cNvSpPr>
          <p:nvPr/>
        </p:nvSpPr>
        <p:spPr bwMode="auto">
          <a:xfrm>
            <a:off x="4437063" y="2376489"/>
            <a:ext cx="1219200" cy="350865"/>
          </a:xfrm>
          <a:custGeom>
            <a:avLst/>
            <a:gdLst>
              <a:gd name="T0" fmla="*/ 0 w 768"/>
              <a:gd name="T1" fmla="*/ 2147483647 h 864"/>
              <a:gd name="T2" fmla="*/ 2147483647 w 768"/>
              <a:gd name="T3" fmla="*/ 2147483647 h 864"/>
              <a:gd name="T4" fmla="*/ 2147483647 w 768"/>
              <a:gd name="T5" fmla="*/ 0 h 864"/>
              <a:gd name="T6" fmla="*/ 2147483647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31" name="Rectangle 7"/>
          <p:cNvSpPr>
            <a:spLocks noChangeArrowheads="1"/>
          </p:cNvSpPr>
          <p:nvPr/>
        </p:nvSpPr>
        <p:spPr bwMode="auto">
          <a:xfrm>
            <a:off x="2701925" y="3575050"/>
            <a:ext cx="1741488" cy="26193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2" name="Freeform 8"/>
          <p:cNvSpPr>
            <a:spLocks/>
          </p:cNvSpPr>
          <p:nvPr/>
        </p:nvSpPr>
        <p:spPr bwMode="auto">
          <a:xfrm>
            <a:off x="4498102" y="4391026"/>
            <a:ext cx="147796" cy="350865"/>
          </a:xfrm>
          <a:custGeom>
            <a:avLst/>
            <a:gdLst>
              <a:gd name="T0" fmla="*/ 2147483647 w 1728"/>
              <a:gd name="T1" fmla="*/ 0 h 192"/>
              <a:gd name="T2" fmla="*/ 2147483647 w 1728"/>
              <a:gd name="T3" fmla="*/ 2147483647 h 192"/>
              <a:gd name="T4" fmla="*/ 2147483647 w 1728"/>
              <a:gd name="T5" fmla="*/ 2147483647 h 192"/>
              <a:gd name="T6" fmla="*/ 2147483647 w 1728"/>
              <a:gd name="T7" fmla="*/ 0 h 192"/>
              <a:gd name="T8" fmla="*/ 0 w 1728"/>
              <a:gd name="T9" fmla="*/ 0 h 192"/>
              <a:gd name="T10" fmla="*/ 0 60000 65536"/>
              <a:gd name="T11" fmla="*/ 0 60000 65536"/>
              <a:gd name="T12" fmla="*/ 0 60000 65536"/>
              <a:gd name="T13" fmla="*/ 0 60000 65536"/>
              <a:gd name="T14" fmla="*/ 0 60000 65536"/>
              <a:gd name="T15" fmla="*/ 0 w 1728"/>
              <a:gd name="T16" fmla="*/ 0 h 192"/>
              <a:gd name="T17" fmla="*/ 1728 w 1728"/>
              <a:gd name="T18" fmla="*/ 192 h 192"/>
            </a:gdLst>
            <a:ahLst/>
            <a:cxnLst>
              <a:cxn ang="T10">
                <a:pos x="T0" y="T1"/>
              </a:cxn>
              <a:cxn ang="T11">
                <a:pos x="T2" y="T3"/>
              </a:cxn>
              <a:cxn ang="T12">
                <a:pos x="T4" y="T5"/>
              </a:cxn>
              <a:cxn ang="T13">
                <a:pos x="T6" y="T7"/>
              </a:cxn>
              <a:cxn ang="T14">
                <a:pos x="T8" y="T9"/>
              </a:cxn>
            </a:cxnLst>
            <a:rect l="T15" t="T16" r="T17" b="T18"/>
            <a:pathLst>
              <a:path w="1728" h="192">
                <a:moveTo>
                  <a:pt x="1728" y="0"/>
                </a:moveTo>
                <a:lnTo>
                  <a:pt x="1728" y="192"/>
                </a:lnTo>
                <a:lnTo>
                  <a:pt x="1056" y="192"/>
                </a:lnTo>
                <a:lnTo>
                  <a:pt x="105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33" name="Rectangle 9"/>
          <p:cNvSpPr>
            <a:spLocks noChangeArrowheads="1"/>
          </p:cNvSpPr>
          <p:nvPr/>
        </p:nvSpPr>
        <p:spPr bwMode="auto">
          <a:xfrm>
            <a:off x="5410200" y="1801813"/>
            <a:ext cx="213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Called procedure</a:t>
            </a:r>
          </a:p>
        </p:txBody>
      </p:sp>
      <p:sp>
        <p:nvSpPr>
          <p:cNvPr id="41994" name="Rectangle 10"/>
          <p:cNvSpPr>
            <a:spLocks noChangeArrowheads="1"/>
          </p:cNvSpPr>
          <p:nvPr/>
        </p:nvSpPr>
        <p:spPr bwMode="auto">
          <a:xfrm>
            <a:off x="5657850" y="2230438"/>
            <a:ext cx="1581150" cy="220186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228600" eaLnBrk="0" hangingPunct="0">
              <a:lnSpc>
                <a:spcPct val="85000"/>
              </a:lnSpc>
              <a:defRPr/>
            </a:pPr>
            <a:r>
              <a:rPr lang="en-US" b="1">
                <a:solidFill>
                  <a:prstClr val="black"/>
                </a:solidFill>
                <a:latin typeface="Courier New" pitchFamily="49" charset="0"/>
              </a:rPr>
              <a:t>PROCEDURE</a:t>
            </a:r>
          </a:p>
          <a:p>
            <a:pPr defTabSz="228600" eaLnBrk="0" hangingPunct="0">
              <a:lnSpc>
                <a:spcPct val="85000"/>
              </a:lnSpc>
              <a:defRPr/>
            </a:pPr>
            <a:r>
              <a:rPr lang="en-US" b="1">
                <a:solidFill>
                  <a:prstClr val="black"/>
                </a:solidFill>
                <a:latin typeface="Courier New" pitchFamily="49" charset="0"/>
              </a:rPr>
              <a:t> PROC2 ...</a:t>
            </a:r>
          </a:p>
          <a:p>
            <a:pPr defTabSz="228600" eaLnBrk="0" hangingPunct="0">
              <a:lnSpc>
                <a:spcPct val="85000"/>
              </a:lnSpc>
              <a:defRPr/>
            </a:pPr>
            <a:r>
              <a:rPr lang="en-US" b="1">
                <a:solidFill>
                  <a:prstClr val="black"/>
                </a:solidFill>
                <a:latin typeface="Courier New" pitchFamily="49" charset="0"/>
              </a:rPr>
              <a:t>IS </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BEGIN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EXCEPTION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END PROC2;</a:t>
            </a:r>
          </a:p>
        </p:txBody>
      </p:sp>
      <p:sp>
        <p:nvSpPr>
          <p:cNvPr id="52235" name="Line 11"/>
          <p:cNvSpPr>
            <a:spLocks noChangeShapeType="1"/>
          </p:cNvSpPr>
          <p:nvPr/>
        </p:nvSpPr>
        <p:spPr bwMode="auto">
          <a:xfrm flipH="1">
            <a:off x="6546850" y="3568700"/>
            <a:ext cx="1073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2236" name="Line 12"/>
          <p:cNvSpPr>
            <a:spLocks noChangeShapeType="1"/>
          </p:cNvSpPr>
          <p:nvPr/>
        </p:nvSpPr>
        <p:spPr bwMode="auto">
          <a:xfrm flipH="1">
            <a:off x="6546850" y="4011613"/>
            <a:ext cx="1073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2237" name="Rectangle 13"/>
          <p:cNvSpPr>
            <a:spLocks noChangeArrowheads="1"/>
          </p:cNvSpPr>
          <p:nvPr/>
        </p:nvSpPr>
        <p:spPr bwMode="auto">
          <a:xfrm>
            <a:off x="7620000" y="33845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raised</a:t>
            </a:r>
          </a:p>
        </p:txBody>
      </p:sp>
      <p:sp>
        <p:nvSpPr>
          <p:cNvPr id="52238" name="Rectangle 14"/>
          <p:cNvSpPr>
            <a:spLocks noChangeArrowheads="1"/>
          </p:cNvSpPr>
          <p:nvPr/>
        </p:nvSpPr>
        <p:spPr bwMode="auto">
          <a:xfrm>
            <a:off x="7613650" y="3808414"/>
            <a:ext cx="2216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not handled</a:t>
            </a:r>
          </a:p>
        </p:txBody>
      </p:sp>
      <p:sp>
        <p:nvSpPr>
          <p:cNvPr id="52239" name="Line 15"/>
          <p:cNvSpPr>
            <a:spLocks noChangeShapeType="1"/>
          </p:cNvSpPr>
          <p:nvPr/>
        </p:nvSpPr>
        <p:spPr bwMode="auto">
          <a:xfrm>
            <a:off x="7332663" y="3886200"/>
            <a:ext cx="228600" cy="228600"/>
          </a:xfrm>
          <a:prstGeom prst="line">
            <a:avLst/>
          </a:prstGeom>
          <a:noFill/>
          <a:ln w="5715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40" name="Line 16"/>
          <p:cNvSpPr>
            <a:spLocks noChangeShapeType="1"/>
          </p:cNvSpPr>
          <p:nvPr/>
        </p:nvSpPr>
        <p:spPr bwMode="auto">
          <a:xfrm flipH="1">
            <a:off x="7332663" y="3886200"/>
            <a:ext cx="228600" cy="228600"/>
          </a:xfrm>
          <a:prstGeom prst="line">
            <a:avLst/>
          </a:prstGeom>
          <a:noFill/>
          <a:ln w="5715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213</a:t>
            </a:fld>
            <a:endParaRPr lang="en-US">
              <a:solidFill>
                <a:srgbClr val="464653"/>
              </a:solidFill>
            </a:endParaRPr>
          </a:p>
        </p:txBody>
      </p:sp>
    </p:spTree>
    <p:extLst>
      <p:ext uri="{BB962C8B-B14F-4D97-AF65-F5344CB8AC3E}">
        <p14:creationId xmlns:p14="http://schemas.microsoft.com/office/powerpoint/2010/main" val="88916571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Exceptions Not Handled: Example</a:t>
            </a:r>
          </a:p>
        </p:txBody>
      </p:sp>
      <p:sp>
        <p:nvSpPr>
          <p:cNvPr id="43011" name="Rectangle 3"/>
          <p:cNvSpPr>
            <a:spLocks noChangeArrowheads="1"/>
          </p:cNvSpPr>
          <p:nvPr/>
        </p:nvSpPr>
        <p:spPr bwMode="blackGray">
          <a:xfrm>
            <a:off x="2590800" y="4267200"/>
            <a:ext cx="7443788" cy="1905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95000"/>
              </a:lnSpc>
              <a:tabLst>
                <a:tab pos="1200150" algn="l"/>
              </a:tabLst>
              <a:defRPr/>
            </a:pPr>
            <a:r>
              <a:rPr lang="en-US" b="1">
                <a:solidFill>
                  <a:prstClr val="black"/>
                </a:solidFill>
                <a:latin typeface="Courier New" pitchFamily="49" charset="0"/>
              </a:rPr>
              <a:t>CREATE PROCEDURE create_departments_noex IS</a:t>
            </a:r>
          </a:p>
          <a:p>
            <a:pPr eaLnBrk="0" hangingPunct="0">
              <a:lnSpc>
                <a:spcPct val="95000"/>
              </a:lnSpc>
              <a:tabLst>
                <a:tab pos="1200150" algn="l"/>
              </a:tabLst>
              <a:defRPr/>
            </a:pPr>
            <a:r>
              <a:rPr lang="en-US" b="1">
                <a:solidFill>
                  <a:prstClr val="black"/>
                </a:solidFill>
                <a:latin typeface="Courier New" pitchFamily="49" charset="0"/>
              </a:rPr>
              <a:t>BEGIN</a:t>
            </a:r>
          </a:p>
          <a:p>
            <a:pPr eaLnBrk="0" hangingPunct="0">
              <a:lnSpc>
                <a:spcPct val="95000"/>
              </a:lnSpc>
              <a:tabLst>
                <a:tab pos="1200150" algn="l"/>
              </a:tabLst>
              <a:defRPr/>
            </a:pPr>
            <a:r>
              <a:rPr lang="en-US" b="1">
                <a:solidFill>
                  <a:prstClr val="black"/>
                </a:solidFill>
                <a:latin typeface="Courier New" pitchFamily="49" charset="0"/>
              </a:rPr>
              <a:t>  add_department_noex('Media', 100, 1800);</a:t>
            </a:r>
          </a:p>
          <a:p>
            <a:pPr eaLnBrk="0" hangingPunct="0">
              <a:lnSpc>
                <a:spcPct val="95000"/>
              </a:lnSpc>
              <a:tabLst>
                <a:tab pos="1200150" algn="l"/>
              </a:tabLst>
              <a:defRPr/>
            </a:pPr>
            <a:r>
              <a:rPr lang="en-US" b="1">
                <a:solidFill>
                  <a:prstClr val="black"/>
                </a:solidFill>
                <a:latin typeface="Courier New" pitchFamily="49" charset="0"/>
              </a:rPr>
              <a:t>  add_department_noex('Editing', 99, 1800);</a:t>
            </a:r>
          </a:p>
          <a:p>
            <a:pPr eaLnBrk="0" hangingPunct="0">
              <a:lnSpc>
                <a:spcPct val="95000"/>
              </a:lnSpc>
              <a:tabLst>
                <a:tab pos="1200150" algn="l"/>
              </a:tabLst>
              <a:defRPr/>
            </a:pPr>
            <a:r>
              <a:rPr lang="en-US" b="1">
                <a:solidFill>
                  <a:prstClr val="black"/>
                </a:solidFill>
                <a:latin typeface="Courier New" pitchFamily="49" charset="0"/>
              </a:rPr>
              <a:t>  add_department_noex('Advertising', 101, 1800);</a:t>
            </a:r>
          </a:p>
          <a:p>
            <a:pPr eaLnBrk="0" hangingPunct="0">
              <a:lnSpc>
                <a:spcPct val="95000"/>
              </a:lnSpc>
              <a:tabLst>
                <a:tab pos="1200150" algn="l"/>
              </a:tabLst>
              <a:defRPr/>
            </a:pPr>
            <a:r>
              <a:rPr lang="en-US" b="1">
                <a:solidFill>
                  <a:prstClr val="black"/>
                </a:solidFill>
                <a:latin typeface="Courier New" pitchFamily="49" charset="0"/>
              </a:rPr>
              <a:t>END;</a:t>
            </a:r>
          </a:p>
        </p:txBody>
      </p:sp>
      <p:sp>
        <p:nvSpPr>
          <p:cNvPr id="43012" name="Rectangle 4"/>
          <p:cNvSpPr>
            <a:spLocks noChangeArrowheads="1"/>
          </p:cNvSpPr>
          <p:nvPr/>
        </p:nvSpPr>
        <p:spPr bwMode="blackGray">
          <a:xfrm>
            <a:off x="2146300" y="1524000"/>
            <a:ext cx="79121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85000"/>
              </a:lnSpc>
              <a:tabLst>
                <a:tab pos="1200150" algn="l"/>
              </a:tabLst>
              <a:defRPr/>
            </a:pPr>
            <a:r>
              <a:rPr lang="en-US" b="1">
                <a:solidFill>
                  <a:srgbClr val="000000"/>
                </a:solidFill>
                <a:latin typeface="Courier New" pitchFamily="49" charset="0"/>
              </a:rPr>
              <a:t>SET SERVEROUTPUT ON</a:t>
            </a:r>
          </a:p>
          <a:p>
            <a:pPr eaLnBrk="0" hangingPunct="0">
              <a:lnSpc>
                <a:spcPct val="85000"/>
              </a:lnSpc>
              <a:tabLst>
                <a:tab pos="1200150" algn="l"/>
              </a:tabLst>
              <a:defRPr/>
            </a:pPr>
            <a:r>
              <a:rPr lang="en-US" b="1">
                <a:solidFill>
                  <a:srgbClr val="000000"/>
                </a:solidFill>
                <a:latin typeface="Courier New" pitchFamily="49" charset="0"/>
              </a:rPr>
              <a:t>CREATE PROCEDURE add_department_noex(</a:t>
            </a:r>
          </a:p>
          <a:p>
            <a:pPr eaLnBrk="0" hangingPunct="0">
              <a:lnSpc>
                <a:spcPct val="85000"/>
              </a:lnSpc>
              <a:tabLst>
                <a:tab pos="1200150" algn="l"/>
              </a:tabLst>
              <a:defRPr/>
            </a:pPr>
            <a:r>
              <a:rPr lang="en-US" b="1">
                <a:solidFill>
                  <a:srgbClr val="000000"/>
                </a:solidFill>
                <a:latin typeface="Courier New" pitchFamily="49" charset="0"/>
              </a:rPr>
              <a:t>    p_name VARCHAR2, p_mgr NUMBER, p_loc NUMBER) IS</a:t>
            </a:r>
          </a:p>
          <a:p>
            <a:pPr eaLnBrk="0" hangingPunct="0">
              <a:lnSpc>
                <a:spcPct val="85000"/>
              </a:lnSpc>
              <a:tabLst>
                <a:tab pos="1200150" algn="l"/>
              </a:tabLst>
              <a:defRPr/>
            </a:pPr>
            <a:r>
              <a:rPr lang="en-US" b="1">
                <a:solidFill>
                  <a:srgbClr val="000000"/>
                </a:solidFill>
                <a:latin typeface="Courier New" pitchFamily="49" charset="0"/>
              </a:rPr>
              <a:t> BEGIN</a:t>
            </a:r>
          </a:p>
          <a:p>
            <a:pPr eaLnBrk="0" hangingPunct="0">
              <a:lnSpc>
                <a:spcPct val="85000"/>
              </a:lnSpc>
              <a:tabLst>
                <a:tab pos="1200150" algn="l"/>
              </a:tabLst>
              <a:defRPr/>
            </a:pPr>
            <a:r>
              <a:rPr lang="en-US" b="1">
                <a:solidFill>
                  <a:srgbClr val="000000"/>
                </a:solidFill>
                <a:latin typeface="Courier New" pitchFamily="49" charset="0"/>
              </a:rPr>
              <a:t>  INSERT INTO DEPARTMENTS (department_id,</a:t>
            </a:r>
          </a:p>
          <a:p>
            <a:pPr eaLnBrk="0" hangingPunct="0">
              <a:lnSpc>
                <a:spcPct val="85000"/>
              </a:lnSpc>
              <a:tabLst>
                <a:tab pos="1200150" algn="l"/>
              </a:tabLst>
              <a:defRPr/>
            </a:pPr>
            <a:r>
              <a:rPr lang="en-US" b="1">
                <a:solidFill>
                  <a:srgbClr val="000000"/>
                </a:solidFill>
                <a:latin typeface="Courier New" pitchFamily="49" charset="0"/>
              </a:rPr>
              <a:t>    department_name, manager_id, location_id)</a:t>
            </a:r>
          </a:p>
          <a:p>
            <a:pPr eaLnBrk="0" hangingPunct="0">
              <a:lnSpc>
                <a:spcPct val="85000"/>
              </a:lnSpc>
              <a:tabLst>
                <a:tab pos="1200150" algn="l"/>
              </a:tabLst>
              <a:defRPr/>
            </a:pPr>
            <a:r>
              <a:rPr lang="en-US" b="1">
                <a:solidFill>
                  <a:srgbClr val="000000"/>
                </a:solidFill>
                <a:latin typeface="Courier New" pitchFamily="49" charset="0"/>
              </a:rPr>
              <a:t>  VALUES (DEPARTMENTS_SEQ.NEXTVAL, p_name, p_mgr, p_loc);</a:t>
            </a:r>
          </a:p>
          <a:p>
            <a:pPr eaLnBrk="0" hangingPunct="0">
              <a:lnSpc>
                <a:spcPct val="85000"/>
              </a:lnSpc>
              <a:tabLst>
                <a:tab pos="1200150" algn="l"/>
              </a:tabLst>
              <a:defRPr/>
            </a:pPr>
            <a:r>
              <a:rPr lang="en-US" b="1">
                <a:solidFill>
                  <a:srgbClr val="000000"/>
                </a:solidFill>
                <a:latin typeface="Courier New" pitchFamily="49" charset="0"/>
              </a:rPr>
              <a:t>  DBMS_OUTPUT.PUT_LINE('Added Dept: '|| p_name);</a:t>
            </a:r>
          </a:p>
          <a:p>
            <a:pPr eaLnBrk="0" hangingPunct="0">
              <a:lnSpc>
                <a:spcPct val="85000"/>
              </a:lnSpc>
              <a:tabLst>
                <a:tab pos="1200150" algn="l"/>
              </a:tabLst>
              <a:defRPr/>
            </a:pPr>
            <a:r>
              <a:rPr lang="en-US" b="1">
                <a:solidFill>
                  <a:srgbClr val="000000"/>
                </a:solidFill>
                <a:latin typeface="Courier New" pitchFamily="49" charset="0"/>
              </a:rPr>
              <a:t> END;</a:t>
            </a:r>
          </a:p>
        </p:txBody>
      </p:sp>
      <p:pic>
        <p:nvPicPr>
          <p:cNvPr id="53253" name="Picture 5"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483235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51054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54102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Freeform 8"/>
          <p:cNvSpPr>
            <a:spLocks/>
          </p:cNvSpPr>
          <p:nvPr/>
        </p:nvSpPr>
        <p:spPr bwMode="auto">
          <a:xfrm>
            <a:off x="2222501" y="2714626"/>
            <a:ext cx="296863" cy="3305175"/>
          </a:xfrm>
          <a:custGeom>
            <a:avLst/>
            <a:gdLst>
              <a:gd name="T0" fmla="*/ 2147483647 w 384"/>
              <a:gd name="T1" fmla="*/ 0 h 1920"/>
              <a:gd name="T2" fmla="*/ 0 w 384"/>
              <a:gd name="T3" fmla="*/ 0 h 1920"/>
              <a:gd name="T4" fmla="*/ 0 w 384"/>
              <a:gd name="T5" fmla="*/ 2147483647 h 1920"/>
              <a:gd name="T6" fmla="*/ 2147483647 w 384"/>
              <a:gd name="T7" fmla="*/ 2147483647 h 1920"/>
              <a:gd name="T8" fmla="*/ 0 60000 65536"/>
              <a:gd name="T9" fmla="*/ 0 60000 65536"/>
              <a:gd name="T10" fmla="*/ 0 60000 65536"/>
              <a:gd name="T11" fmla="*/ 0 60000 65536"/>
              <a:gd name="T12" fmla="*/ 0 w 384"/>
              <a:gd name="T13" fmla="*/ 0 h 1920"/>
              <a:gd name="T14" fmla="*/ 384 w 384"/>
              <a:gd name="T15" fmla="*/ 1920 h 1920"/>
            </a:gdLst>
            <a:ahLst/>
            <a:cxnLst>
              <a:cxn ang="T8">
                <a:pos x="T0" y="T1"/>
              </a:cxn>
              <a:cxn ang="T9">
                <a:pos x="T2" y="T3"/>
              </a:cxn>
              <a:cxn ang="T10">
                <a:pos x="T4" y="T5"/>
              </a:cxn>
              <a:cxn ang="T11">
                <a:pos x="T6" y="T7"/>
              </a:cxn>
            </a:cxnLst>
            <a:rect l="T12" t="T13" r="T14" b="T15"/>
            <a:pathLst>
              <a:path w="384" h="1920">
                <a:moveTo>
                  <a:pt x="288" y="0"/>
                </a:moveTo>
                <a:lnTo>
                  <a:pt x="0" y="0"/>
                </a:lnTo>
                <a:lnTo>
                  <a:pt x="0" y="1920"/>
                </a:lnTo>
                <a:lnTo>
                  <a:pt x="384" y="192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214</a:t>
            </a:fld>
            <a:endParaRPr lang="en-US">
              <a:solidFill>
                <a:srgbClr val="464653"/>
              </a:solidFill>
            </a:endParaRPr>
          </a:p>
        </p:txBody>
      </p:sp>
    </p:spTree>
    <p:extLst>
      <p:ext uri="{BB962C8B-B14F-4D97-AF65-F5344CB8AC3E}">
        <p14:creationId xmlns:p14="http://schemas.microsoft.com/office/powerpoint/2010/main" val="670657309"/>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1"/>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934201" y="3276601"/>
            <a:ext cx="32861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44035" name="Picture 19"/>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562476" y="3702050"/>
            <a:ext cx="21431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44036" name="Picture 20"/>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57400" y="4124326"/>
            <a:ext cx="2376488" cy="15732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4037" name="Rectangle 3"/>
          <p:cNvSpPr>
            <a:spLocks noGrp="1" noChangeArrowheads="1"/>
          </p:cNvSpPr>
          <p:nvPr>
            <p:ph type="title"/>
          </p:nvPr>
        </p:nvSpPr>
        <p:spPr/>
        <p:txBody>
          <a:bodyPr>
            <a:normAutofit/>
          </a:bodyPr>
          <a:lstStyle/>
          <a:p>
            <a:pPr>
              <a:defRPr/>
            </a:pPr>
            <a:r>
              <a:rPr lang="en-US" dirty="0"/>
              <a:t>Removing Procedures:</a:t>
            </a:r>
          </a:p>
        </p:txBody>
      </p:sp>
      <p:sp>
        <p:nvSpPr>
          <p:cNvPr id="54278" name="Rectangle 4"/>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Using the </a:t>
            </a:r>
            <a:r>
              <a:rPr lang="en-US">
                <a:latin typeface="Courier New" pitchFamily="49" charset="0"/>
              </a:rPr>
              <a:t>DROP</a:t>
            </a:r>
            <a:r>
              <a:rPr lang="en-US"/>
              <a:t> statement:</a:t>
            </a:r>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Using SQL Developer:</a:t>
            </a:r>
          </a:p>
        </p:txBody>
      </p:sp>
      <p:sp>
        <p:nvSpPr>
          <p:cNvPr id="54279" name="Rectangle 5"/>
          <p:cNvSpPr>
            <a:spLocks noChangeArrowheads="1"/>
          </p:cNvSpPr>
          <p:nvPr/>
        </p:nvSpPr>
        <p:spPr bwMode="auto">
          <a:xfrm>
            <a:off x="2868614" y="2601914"/>
            <a:ext cx="225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40" name="Rectangle 7"/>
          <p:cNvSpPr>
            <a:spLocks noChangeArrowheads="1"/>
          </p:cNvSpPr>
          <p:nvPr/>
        </p:nvSpPr>
        <p:spPr bwMode="blackGray">
          <a:xfrm>
            <a:off x="2143126" y="1828800"/>
            <a:ext cx="7872413"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endParaRPr lang="en-US" b="1" dirty="0">
              <a:solidFill>
                <a:srgbClr val="000000"/>
              </a:solidFill>
              <a:latin typeface="Courier New" pitchFamily="49" charset="0"/>
            </a:endParaRPr>
          </a:p>
          <a:p>
            <a:pPr eaLnBrk="0" hangingPunct="0">
              <a:lnSpc>
                <a:spcPct val="95000"/>
              </a:lnSpc>
              <a:tabLst>
                <a:tab pos="1200150" algn="l"/>
              </a:tabLst>
              <a:defRPr/>
            </a:pPr>
            <a:r>
              <a:rPr lang="en-US" b="1" dirty="0">
                <a:solidFill>
                  <a:srgbClr val="000000"/>
                </a:solidFill>
                <a:latin typeface="Courier New" pitchFamily="49" charset="0"/>
              </a:rPr>
              <a:t>DROP PROCEDURE </a:t>
            </a:r>
            <a:r>
              <a:rPr lang="en-US" b="1" dirty="0" err="1">
                <a:solidFill>
                  <a:srgbClr val="000000"/>
                </a:solidFill>
                <a:latin typeface="Courier New" pitchFamily="49" charset="0"/>
              </a:rPr>
              <a:t>raise_salary</a:t>
            </a:r>
            <a:r>
              <a:rPr lang="en-US" b="1" dirty="0">
                <a:solidFill>
                  <a:srgbClr val="000000"/>
                </a:solidFill>
                <a:latin typeface="Courier New" pitchFamily="49" charset="0"/>
              </a:rPr>
              <a:t>;</a:t>
            </a:r>
          </a:p>
          <a:p>
            <a:pPr eaLnBrk="0" hangingPunct="0">
              <a:lnSpc>
                <a:spcPct val="95000"/>
              </a:lnSpc>
              <a:tabLst>
                <a:tab pos="1200150" algn="l"/>
              </a:tabLst>
              <a:defRPr/>
            </a:pPr>
            <a:endParaRPr lang="en-US" b="1" i="1" dirty="0">
              <a:solidFill>
                <a:srgbClr val="000000"/>
              </a:solidFill>
              <a:latin typeface="Courier New" pitchFamily="49" charset="0"/>
            </a:endParaRPr>
          </a:p>
        </p:txBody>
      </p:sp>
      <p:sp>
        <p:nvSpPr>
          <p:cNvPr id="54281" name="Rectangle 10"/>
          <p:cNvSpPr>
            <a:spLocks noChangeArrowheads="1"/>
          </p:cNvSpPr>
          <p:nvPr/>
        </p:nvSpPr>
        <p:spPr bwMode="gray">
          <a:xfrm>
            <a:off x="2665413" y="5343525"/>
            <a:ext cx="1143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42" name="Oval 13"/>
          <p:cNvSpPr>
            <a:spLocks noChangeArrowheads="1"/>
          </p:cNvSpPr>
          <p:nvPr/>
        </p:nvSpPr>
        <p:spPr bwMode="blackWhite">
          <a:xfrm>
            <a:off x="3900489" y="52498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dirty="0">
                <a:solidFill>
                  <a:prstClr val="black"/>
                </a:solidFill>
              </a:rPr>
              <a:t>1</a:t>
            </a:r>
          </a:p>
        </p:txBody>
      </p:sp>
      <p:sp>
        <p:nvSpPr>
          <p:cNvPr id="44043" name="Oval 14"/>
          <p:cNvSpPr>
            <a:spLocks noChangeArrowheads="1"/>
          </p:cNvSpPr>
          <p:nvPr/>
        </p:nvSpPr>
        <p:spPr bwMode="blackWhite">
          <a:xfrm>
            <a:off x="4800601" y="48768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2</a:t>
            </a:r>
          </a:p>
        </p:txBody>
      </p:sp>
      <p:grpSp>
        <p:nvGrpSpPr>
          <p:cNvPr id="54284" name="Group 16"/>
          <p:cNvGrpSpPr>
            <a:grpSpLocks/>
          </p:cNvGrpSpPr>
          <p:nvPr/>
        </p:nvGrpSpPr>
        <p:grpSpPr bwMode="auto">
          <a:xfrm>
            <a:off x="8316914" y="5300664"/>
            <a:ext cx="827087" cy="719137"/>
            <a:chOff x="4198" y="3291"/>
            <a:chExt cx="521" cy="453"/>
          </a:xfrm>
        </p:grpSpPr>
        <p:sp>
          <p:nvSpPr>
            <p:cNvPr id="44045" name="Rectangle 11"/>
            <p:cNvSpPr>
              <a:spLocks noChangeArrowheads="1"/>
            </p:cNvSpPr>
            <p:nvPr/>
          </p:nvSpPr>
          <p:spPr bwMode="gray">
            <a:xfrm>
              <a:off x="4198" y="3600"/>
              <a:ext cx="521" cy="144"/>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44046" name="Oval 15"/>
            <p:cNvSpPr>
              <a:spLocks noChangeArrowheads="1"/>
            </p:cNvSpPr>
            <p:nvPr/>
          </p:nvSpPr>
          <p:spPr bwMode="blackWhite">
            <a:xfrm>
              <a:off x="4293" y="3291"/>
              <a:ext cx="259" cy="2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3</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215</a:t>
            </a:fld>
            <a:endParaRPr lang="en-US" dirty="0">
              <a:solidFill>
                <a:srgbClr val="464653"/>
              </a:solidFill>
            </a:endParaRPr>
          </a:p>
        </p:txBody>
      </p:sp>
    </p:spTree>
    <p:extLst>
      <p:ext uri="{BB962C8B-B14F-4D97-AF65-F5344CB8AC3E}">
        <p14:creationId xmlns:p14="http://schemas.microsoft.com/office/powerpoint/2010/main" val="59931928"/>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a:xfrm>
            <a:off x="838200" y="365126"/>
            <a:ext cx="10515600" cy="884410"/>
          </a:xfrm>
        </p:spPr>
        <p:txBody>
          <a:bodyPr>
            <a:normAutofit fontScale="90000"/>
          </a:bodyPr>
          <a:lstStyle/>
          <a:p>
            <a:pPr>
              <a:defRPr/>
            </a:pPr>
            <a:r>
              <a:rPr lang="en-US"/>
              <a:t>Viewing Procedure Information </a:t>
            </a:r>
            <a:br>
              <a:rPr lang="en-US"/>
            </a:br>
            <a:r>
              <a:rPr lang="en-US"/>
              <a:t>Using the Data Dictionary Views</a:t>
            </a:r>
          </a:p>
        </p:txBody>
      </p:sp>
      <p:sp>
        <p:nvSpPr>
          <p:cNvPr id="45059" name="Rectangle 3"/>
          <p:cNvSpPr>
            <a:spLocks noChangeArrowheads="1"/>
          </p:cNvSpPr>
          <p:nvPr/>
        </p:nvSpPr>
        <p:spPr bwMode="blackGray">
          <a:xfrm>
            <a:off x="2143125" y="3373438"/>
            <a:ext cx="7886700"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SELECT text</a:t>
            </a:r>
          </a:p>
          <a:p>
            <a:pPr marL="457200" indent="-457200" defTabSz="400050" eaLnBrk="0" hangingPunct="0">
              <a:tabLst>
                <a:tab pos="400050" algn="r"/>
                <a:tab pos="673100" algn="l"/>
              </a:tabLst>
              <a:defRPr/>
            </a:pPr>
            <a:r>
              <a:rPr lang="en-US" b="1">
                <a:solidFill>
                  <a:prstClr val="black"/>
                </a:solidFill>
                <a:latin typeface="Courier New" pitchFamily="49" charset="0"/>
              </a:rPr>
              <a:t>FROM   user_source</a:t>
            </a:r>
          </a:p>
          <a:p>
            <a:pPr marL="457200" indent="-457200" defTabSz="400050" eaLnBrk="0" hangingPunct="0">
              <a:tabLst>
                <a:tab pos="400050" algn="r"/>
                <a:tab pos="673100" algn="l"/>
              </a:tabLst>
              <a:defRPr/>
            </a:pPr>
            <a:r>
              <a:rPr lang="en-US" b="1">
                <a:solidFill>
                  <a:prstClr val="black"/>
                </a:solidFill>
                <a:latin typeface="Courier New" pitchFamily="49" charset="0"/>
              </a:rPr>
              <a:t>WHERE  name = 'ADD_DEPT' AND type = 'PROCEDURE'</a:t>
            </a:r>
          </a:p>
          <a:p>
            <a:pPr marL="457200" indent="-457200" defTabSz="400050" eaLnBrk="0" hangingPunct="0">
              <a:tabLst>
                <a:tab pos="400050" algn="r"/>
                <a:tab pos="673100" algn="l"/>
              </a:tabLst>
              <a:defRPr/>
            </a:pPr>
            <a:r>
              <a:rPr lang="en-US" b="1">
                <a:solidFill>
                  <a:prstClr val="black"/>
                </a:solidFill>
                <a:latin typeface="Courier New" pitchFamily="49" charset="0"/>
              </a:rPr>
              <a:t>ORDER BY line; </a:t>
            </a:r>
          </a:p>
        </p:txBody>
      </p:sp>
      <p:sp>
        <p:nvSpPr>
          <p:cNvPr id="45060" name="Rectangle 4"/>
          <p:cNvSpPr>
            <a:spLocks noChangeArrowheads="1"/>
          </p:cNvSpPr>
          <p:nvPr/>
        </p:nvSpPr>
        <p:spPr bwMode="blackGray">
          <a:xfrm>
            <a:off x="2144713" y="1387475"/>
            <a:ext cx="78867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b="1">
                <a:solidFill>
                  <a:srgbClr val="000000"/>
                </a:solidFill>
                <a:latin typeface="Courier New" pitchFamily="49" charset="0"/>
              </a:rPr>
              <a:t>DESCRIBE </a:t>
            </a:r>
            <a:r>
              <a:rPr lang="en-US" b="1">
                <a:solidFill>
                  <a:prstClr val="black"/>
                </a:solidFill>
                <a:latin typeface="Courier New" pitchFamily="49" charset="0"/>
              </a:rPr>
              <a:t>user_source</a:t>
            </a:r>
          </a:p>
        </p:txBody>
      </p:sp>
      <p:pic>
        <p:nvPicPr>
          <p:cNvPr id="45061"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10451"/>
          <a:stretch>
            <a:fillRect/>
          </a:stretch>
        </p:blipFill>
        <p:spPr bwMode="gray">
          <a:xfrm>
            <a:off x="3810001" y="2017713"/>
            <a:ext cx="4460875" cy="12684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5062"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394994" y="4730578"/>
            <a:ext cx="3382962" cy="15128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216</a:t>
            </a:fld>
            <a:endParaRPr lang="en-US">
              <a:solidFill>
                <a:srgbClr val="464653"/>
              </a:solidFill>
            </a:endParaRPr>
          </a:p>
        </p:txBody>
      </p:sp>
    </p:spTree>
    <p:extLst>
      <p:ext uri="{BB962C8B-B14F-4D97-AF65-F5344CB8AC3E}">
        <p14:creationId xmlns:p14="http://schemas.microsoft.com/office/powerpoint/2010/main" val="533167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lstStyle/>
          <a:p>
            <a:pPr eaLnBrk="1" hangingPunct="1"/>
            <a:r>
              <a:rPr lang="en-US"/>
              <a:t>Summary</a:t>
            </a:r>
          </a:p>
        </p:txBody>
      </p:sp>
      <p:sp>
        <p:nvSpPr>
          <p:cNvPr id="57347" name="Rectangle 5"/>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benefits of modularized and layered subprogram design</a:t>
            </a:r>
          </a:p>
          <a:p>
            <a:pPr lvl="1" eaLnBrk="1" hangingPunct="1">
              <a:buFont typeface="Courier New" pitchFamily="49" charset="0"/>
              <a:buChar char="o"/>
            </a:pPr>
            <a:r>
              <a:rPr lang="en-US"/>
              <a:t>Create and call procedures</a:t>
            </a:r>
          </a:p>
          <a:p>
            <a:pPr lvl="1" eaLnBrk="1" hangingPunct="1">
              <a:buFont typeface="Courier New" pitchFamily="49" charset="0"/>
              <a:buChar char="o"/>
            </a:pPr>
            <a:r>
              <a:rPr lang="en-US"/>
              <a:t>Use formal and actual parameters</a:t>
            </a:r>
          </a:p>
          <a:p>
            <a:pPr lvl="1" eaLnBrk="1" hangingPunct="1">
              <a:buFont typeface="Courier New" pitchFamily="49" charset="0"/>
              <a:buChar char="o"/>
            </a:pPr>
            <a:r>
              <a:rPr lang="en-US"/>
              <a:t>Use positional, named, or mixed notation for passing parameters</a:t>
            </a:r>
          </a:p>
          <a:p>
            <a:pPr lvl="1" eaLnBrk="1" hangingPunct="1">
              <a:buFont typeface="Courier New" pitchFamily="49" charset="0"/>
              <a:buChar char="o"/>
            </a:pPr>
            <a:r>
              <a:rPr lang="en-US"/>
              <a:t>Identify the available parameter-passing modes</a:t>
            </a:r>
          </a:p>
          <a:p>
            <a:pPr lvl="1" eaLnBrk="1" hangingPunct="1">
              <a:buFont typeface="Courier New" pitchFamily="49" charset="0"/>
              <a:buChar char="o"/>
            </a:pPr>
            <a:r>
              <a:rPr lang="en-US"/>
              <a:t>Handle exceptions in procedures</a:t>
            </a:r>
          </a:p>
          <a:p>
            <a:pPr lvl="1" eaLnBrk="1" hangingPunct="1">
              <a:buFont typeface="Courier New" pitchFamily="49" charset="0"/>
              <a:buChar char="o"/>
            </a:pPr>
            <a:r>
              <a:rPr lang="en-US"/>
              <a:t>Remove a procedure</a:t>
            </a:r>
          </a:p>
          <a:p>
            <a:pPr lvl="1" eaLnBrk="1" hangingPunct="1">
              <a:buFont typeface="Courier New" pitchFamily="49" charset="0"/>
              <a:buChar char="o"/>
            </a:pPr>
            <a:r>
              <a:rPr lang="en-US"/>
              <a:t>Display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217</a:t>
            </a:fld>
            <a:endParaRPr lang="en-US" dirty="0">
              <a:solidFill>
                <a:srgbClr val="464653"/>
              </a:solidFill>
            </a:endParaRPr>
          </a:p>
        </p:txBody>
      </p:sp>
    </p:spTree>
    <p:extLst>
      <p:ext uri="{BB962C8B-B14F-4D97-AF65-F5344CB8AC3E}">
        <p14:creationId xmlns:p14="http://schemas.microsoft.com/office/powerpoint/2010/main" val="407922454"/>
      </p:ext>
    </p:extLst>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dirty="0"/>
              <a:t>Introduction to Oracle PL/SQL</a:t>
            </a:r>
            <a:br>
              <a:rPr lang="en-US" dirty="0"/>
            </a:br>
            <a:r>
              <a:rPr lang="en-US" dirty="0"/>
              <a:t> </a:t>
            </a:r>
            <a:br>
              <a:rPr lang="en-US" dirty="0"/>
            </a:br>
            <a:r>
              <a:rPr lang="en-US" sz="2200" dirty="0"/>
              <a:t>Module 10: Creating Functions &amp;</a:t>
            </a:r>
            <a:br>
              <a:rPr lang="en-US" sz="2200" dirty="0"/>
            </a:br>
            <a:r>
              <a:rPr lang="en-US" sz="2200" dirty="0"/>
              <a:t>Debugging Subprograms</a:t>
            </a:r>
          </a:p>
        </p:txBody>
      </p:sp>
      <p:sp>
        <p:nvSpPr>
          <p:cNvPr id="2" name="Slide Number Placeholder 1"/>
          <p:cNvSpPr>
            <a:spLocks noGrp="1"/>
          </p:cNvSpPr>
          <p:nvPr>
            <p:ph type="sldNum" sz="quarter" idx="12"/>
          </p:nvPr>
        </p:nvSpPr>
        <p:spPr/>
        <p:txBody>
          <a:bodyPr/>
          <a:lstStyle/>
          <a:p>
            <a:pPr>
              <a:defRPr/>
            </a:pPr>
            <a:fld id="{D6BAFF59-952B-44AF-9E29-48F36530049F}" type="slidenum">
              <a:rPr lang="en-US" smtClean="0">
                <a:solidFill>
                  <a:srgbClr val="464653"/>
                </a:solidFill>
              </a:rPr>
              <a:pPr>
                <a:defRPr/>
              </a:pPr>
              <a:t>218</a:t>
            </a:fld>
            <a:endParaRPr lang="en-US" dirty="0">
              <a:solidFill>
                <a:srgbClr val="464653"/>
              </a:solidFill>
            </a:endParaRPr>
          </a:p>
        </p:txBody>
      </p:sp>
    </p:spTree>
    <p:extLst>
      <p:ext uri="{BB962C8B-B14F-4D97-AF65-F5344CB8AC3E}">
        <p14:creationId xmlns:p14="http://schemas.microsoft.com/office/powerpoint/2010/main" val="715310647"/>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Differentiate between a procedure and a function</a:t>
            </a:r>
          </a:p>
          <a:p>
            <a:pPr lvl="1" eaLnBrk="1" hangingPunct="1">
              <a:buFont typeface="Courier New" pitchFamily="49" charset="0"/>
              <a:buChar char="o"/>
            </a:pPr>
            <a:r>
              <a:rPr lang="en-US"/>
              <a:t>Describe the uses of functions</a:t>
            </a:r>
          </a:p>
          <a:p>
            <a:pPr lvl="1" eaLnBrk="1" hangingPunct="1">
              <a:buFont typeface="Courier New" pitchFamily="49" charset="0"/>
              <a:buChar char="o"/>
            </a:pPr>
            <a:r>
              <a:rPr lang="en-US"/>
              <a:t>Create stored functions</a:t>
            </a:r>
          </a:p>
          <a:p>
            <a:pPr lvl="1" eaLnBrk="1" hangingPunct="1">
              <a:buFont typeface="Courier New" pitchFamily="49" charset="0"/>
              <a:buChar char="o"/>
            </a:pPr>
            <a:r>
              <a:rPr lang="en-US"/>
              <a:t>Invoke a function</a:t>
            </a:r>
          </a:p>
          <a:p>
            <a:pPr lvl="1" eaLnBrk="1" hangingPunct="1">
              <a:buFont typeface="Courier New" pitchFamily="49" charset="0"/>
              <a:buChar char="o"/>
            </a:pPr>
            <a:r>
              <a:rPr lang="en-US"/>
              <a:t>Remove a function</a:t>
            </a:r>
          </a:p>
          <a:p>
            <a:pPr lvl="1" eaLnBrk="1" hangingPunct="1">
              <a:buFont typeface="Courier New" pitchFamily="49" charset="0"/>
              <a:buChar char="o"/>
            </a:pPr>
            <a:r>
              <a:rPr lang="en-US"/>
              <a:t>Understand the basic functionality of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219</a:t>
            </a:fld>
            <a:endParaRPr lang="en-US" dirty="0">
              <a:solidFill>
                <a:srgbClr val="464653"/>
              </a:solidFill>
            </a:endParaRPr>
          </a:p>
        </p:txBody>
      </p:sp>
    </p:spTree>
    <p:extLst>
      <p:ext uri="{BB962C8B-B14F-4D97-AF65-F5344CB8AC3E}">
        <p14:creationId xmlns:p14="http://schemas.microsoft.com/office/powerpoint/2010/main" val="73366024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6"/>
          <p:cNvSpPr>
            <a:spLocks noGrp="1" noChangeArrowheads="1"/>
          </p:cNvSpPr>
          <p:nvPr>
            <p:ph type="title"/>
          </p:nvPr>
        </p:nvSpPr>
        <p:spPr/>
        <p:txBody>
          <a:bodyPr/>
          <a:lstStyle/>
          <a:p>
            <a:pPr eaLnBrk="1" hangingPunct="1"/>
            <a:r>
              <a:rPr lang="en-US"/>
              <a:t>Objectives</a:t>
            </a:r>
          </a:p>
        </p:txBody>
      </p:sp>
      <p:sp>
        <p:nvSpPr>
          <p:cNvPr id="1230851" name="Rectangle 7"/>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Recognize valid and invalid identifiers</a:t>
            </a:r>
          </a:p>
          <a:p>
            <a:pPr lvl="1" eaLnBrk="1" hangingPunct="1">
              <a:buFont typeface="Courier New" pitchFamily="49" charset="0"/>
              <a:buChar char="o"/>
            </a:pPr>
            <a:r>
              <a:rPr lang="en-US"/>
              <a:t>List the uses of variables</a:t>
            </a:r>
          </a:p>
          <a:p>
            <a:pPr lvl="1" eaLnBrk="1" hangingPunct="1">
              <a:buFont typeface="Courier New" pitchFamily="49" charset="0"/>
              <a:buChar char="o"/>
            </a:pPr>
            <a:r>
              <a:rPr lang="en-US"/>
              <a:t>Declare and initialize variables</a:t>
            </a:r>
          </a:p>
          <a:p>
            <a:pPr lvl="1" eaLnBrk="1" hangingPunct="1">
              <a:buFont typeface="Courier New" pitchFamily="49" charset="0"/>
              <a:buChar char="o"/>
            </a:pPr>
            <a:r>
              <a:rPr lang="en-US"/>
              <a:t>List and describe various data types</a:t>
            </a:r>
          </a:p>
          <a:p>
            <a:pPr lvl="1" eaLnBrk="1" hangingPunct="1">
              <a:buFont typeface="Courier New" pitchFamily="49" charset="0"/>
              <a:buChar char="o"/>
            </a:pPr>
            <a:r>
              <a:rPr lang="en-US"/>
              <a:t>Identify the benefits of using the </a:t>
            </a:r>
            <a:r>
              <a:rPr lang="en-US">
                <a:latin typeface="Courier New" pitchFamily="49" charset="0"/>
              </a:rPr>
              <a:t>%TYPE</a:t>
            </a:r>
            <a:r>
              <a:rPr lang="en-US"/>
              <a:t> attribute</a:t>
            </a:r>
          </a:p>
          <a:p>
            <a:pPr lvl="1" eaLnBrk="1" hangingPunct="1">
              <a:buFont typeface="Courier New" pitchFamily="49" charset="0"/>
              <a:buChar char="o"/>
            </a:pPr>
            <a:r>
              <a:rPr lang="en-US"/>
              <a:t>Declare, use, and print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22</a:t>
            </a:fld>
            <a:endParaRPr lang="en-US" dirty="0"/>
          </a:p>
        </p:txBody>
      </p:sp>
    </p:spTree>
    <p:extLst>
      <p:ext uri="{BB962C8B-B14F-4D97-AF65-F5344CB8AC3E}">
        <p14:creationId xmlns:p14="http://schemas.microsoft.com/office/powerpoint/2010/main" val="979407040"/>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Lesson Agenda</a:t>
            </a:r>
          </a:p>
        </p:txBody>
      </p:sp>
      <p:sp>
        <p:nvSpPr>
          <p:cNvPr id="5123" name="Rectangle 3"/>
          <p:cNvSpPr>
            <a:spLocks noGrp="1" noChangeArrowheads="1"/>
          </p:cNvSpPr>
          <p:nvPr>
            <p:ph sz="quarter" idx="1"/>
          </p:nvPr>
        </p:nvSpPr>
        <p:spPr>
          <a:xfrm>
            <a:off x="2133600" y="1447801"/>
            <a:ext cx="7918450" cy="1857375"/>
          </a:xfrm>
        </p:spPr>
        <p:txBody>
          <a:bodyPr>
            <a:normAutofit fontScale="92500" lnSpcReduction="10000"/>
          </a:bodyPr>
          <a:lstStyle/>
          <a:p>
            <a:pPr marL="548640" lvl="1" indent="-274320">
              <a:buFont typeface="Courier New" pitchFamily="49" charset="0"/>
              <a:buChar char="o"/>
              <a:defRPr/>
            </a:pPr>
            <a:r>
              <a:rPr lang="en-US" dirty="0"/>
              <a:t>Working with functions:</a:t>
            </a:r>
          </a:p>
          <a:p>
            <a:pPr marL="822960" lvl="2">
              <a:buClr>
                <a:schemeClr val="bg1">
                  <a:shade val="50000"/>
                </a:schemeClr>
              </a:buClr>
              <a:buFont typeface="Wingdings" pitchFamily="2" charset="2"/>
              <a:buChar char="Ø"/>
              <a:defRPr/>
            </a:pPr>
            <a:r>
              <a:rPr lang="en-US" dirty="0"/>
              <a:t>Differentiating between a procedure and a function</a:t>
            </a:r>
          </a:p>
          <a:p>
            <a:pPr marL="822960" lvl="2">
              <a:buClr>
                <a:schemeClr val="bg1">
                  <a:shade val="50000"/>
                </a:schemeClr>
              </a:buClr>
              <a:buFont typeface="Wingdings" pitchFamily="2" charset="2"/>
              <a:buChar char="Ø"/>
              <a:defRPr/>
            </a:pPr>
            <a:r>
              <a:rPr lang="en-US" dirty="0"/>
              <a:t>Describing the uses of functions</a:t>
            </a:r>
          </a:p>
          <a:p>
            <a:pPr marL="822960" lvl="2">
              <a:buClr>
                <a:schemeClr val="bg1">
                  <a:shade val="50000"/>
                </a:schemeClr>
              </a:buClr>
              <a:buFont typeface="Wingdings" pitchFamily="2" charset="2"/>
              <a:buChar char="Ø"/>
              <a:defRPr/>
            </a:pPr>
            <a:r>
              <a:rPr lang="en-US" dirty="0"/>
              <a:t>Creating, invoking, and removing stored functions</a:t>
            </a:r>
          </a:p>
          <a:p>
            <a:pPr marL="548640" lvl="1" indent="-274320">
              <a:buClr>
                <a:schemeClr val="folHlink"/>
              </a:buClr>
              <a:buFont typeface="Courier New" pitchFamily="49" charset="0"/>
              <a:buChar char="o"/>
              <a:defRPr/>
            </a:pPr>
            <a:r>
              <a:rPr lang="en-US" dirty="0">
                <a:solidFill>
                  <a:schemeClr val="tx1"/>
                </a:solidFill>
              </a:rPr>
              <a:t>Introducing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220</a:t>
            </a:fld>
            <a:endParaRPr lang="en-US" dirty="0">
              <a:solidFill>
                <a:srgbClr val="464653"/>
              </a:solidFill>
            </a:endParaRPr>
          </a:p>
        </p:txBody>
      </p:sp>
    </p:spTree>
    <p:extLst>
      <p:ext uri="{BB962C8B-B14F-4D97-AF65-F5344CB8AC3E}">
        <p14:creationId xmlns:p14="http://schemas.microsoft.com/office/powerpoint/2010/main" val="131597339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t>Overview of Stored Functions</a:t>
            </a:r>
          </a:p>
        </p:txBody>
      </p:sp>
      <p:sp>
        <p:nvSpPr>
          <p:cNvPr id="16387"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 function:</a:t>
            </a:r>
          </a:p>
          <a:p>
            <a:pPr lvl="1" eaLnBrk="1" hangingPunct="1">
              <a:buFont typeface="Courier New" pitchFamily="49" charset="0"/>
              <a:buChar char="o"/>
            </a:pPr>
            <a:r>
              <a:rPr lang="en-US"/>
              <a:t>Is a named PL/SQL block that returns a value</a:t>
            </a:r>
          </a:p>
          <a:p>
            <a:pPr lvl="1" eaLnBrk="1" hangingPunct="1">
              <a:buFont typeface="Courier New" pitchFamily="49" charset="0"/>
              <a:buChar char="o"/>
            </a:pPr>
            <a:r>
              <a:rPr lang="en-US"/>
              <a:t>Can be stored in the database as a schema object for repeated execution</a:t>
            </a:r>
          </a:p>
          <a:p>
            <a:pPr lvl="1" eaLnBrk="1" hangingPunct="1">
              <a:buFont typeface="Courier New" pitchFamily="49" charset="0"/>
              <a:buChar char="o"/>
            </a:pPr>
            <a:r>
              <a:rPr lang="en-US"/>
              <a:t>Is called as part of an expression or is used to provide a parameter value for another subprogram</a:t>
            </a:r>
          </a:p>
          <a:p>
            <a:pPr lvl="1" eaLnBrk="1" hangingPunct="1">
              <a:buFont typeface="Courier New" pitchFamily="49" charset="0"/>
              <a:buChar char="o"/>
            </a:pPr>
            <a:r>
              <a:rPr lang="en-US"/>
              <a:t>Can be grouped into PL/SQL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221</a:t>
            </a:fld>
            <a:endParaRPr lang="en-US" dirty="0">
              <a:solidFill>
                <a:srgbClr val="464653"/>
              </a:solidFill>
            </a:endParaRPr>
          </a:p>
        </p:txBody>
      </p:sp>
    </p:spTree>
    <p:extLst>
      <p:ext uri="{BB962C8B-B14F-4D97-AF65-F5344CB8AC3E}">
        <p14:creationId xmlns:p14="http://schemas.microsoft.com/office/powerpoint/2010/main" val="513119445"/>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blackGray">
          <a:xfrm>
            <a:off x="2149475" y="2133600"/>
            <a:ext cx="78486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lstStyle/>
          <a:p>
            <a:pPr eaLnBrk="0" hangingPunct="0">
              <a:tabLst>
                <a:tab pos="1200150" algn="l"/>
              </a:tabLst>
              <a:defRPr/>
            </a:pPr>
            <a:r>
              <a:rPr lang="en-US" dirty="0">
                <a:solidFill>
                  <a:srgbClr val="000000"/>
                </a:solidFill>
                <a:latin typeface="Courier New" pitchFamily="49" charset="0"/>
              </a:rPr>
              <a:t>CREATE [OR REPLACE] FUNCTION </a:t>
            </a:r>
            <a:r>
              <a:rPr lang="en-US" i="1" dirty="0" err="1">
                <a:solidFill>
                  <a:srgbClr val="000000"/>
                </a:solidFill>
                <a:latin typeface="Courier New" pitchFamily="49" charset="0"/>
              </a:rPr>
              <a:t>function_name</a:t>
            </a:r>
            <a:r>
              <a:rPr lang="en-US" i="1" dirty="0">
                <a:solidFill>
                  <a:srgbClr val="000000"/>
                </a:solidFill>
                <a:latin typeface="Courier New" pitchFamily="49" charset="0"/>
              </a:rPr>
              <a:t/>
            </a:r>
            <a:br>
              <a:rPr lang="en-US" i="1" dirty="0">
                <a:solidFill>
                  <a:srgbClr val="000000"/>
                </a:solidFill>
                <a:latin typeface="Courier New" pitchFamily="49" charset="0"/>
              </a:rPr>
            </a:br>
            <a:r>
              <a:rPr lang="en-US" i="1" dirty="0">
                <a:solidFill>
                  <a:srgbClr val="000000"/>
                </a:solidFill>
                <a:latin typeface="Courier New" pitchFamily="49" charset="0"/>
              </a:rPr>
              <a:t> </a:t>
            </a:r>
            <a:r>
              <a:rPr lang="en-US" dirty="0">
                <a:solidFill>
                  <a:srgbClr val="000000"/>
                </a:solidFill>
                <a:latin typeface="Courier New" pitchFamily="49" charset="0"/>
              </a:rPr>
              <a:t>[(</a:t>
            </a:r>
            <a:r>
              <a:rPr lang="en-US" i="1" dirty="0">
                <a:solidFill>
                  <a:srgbClr val="000000"/>
                </a:solidFill>
                <a:latin typeface="Courier New" pitchFamily="49" charset="0"/>
              </a:rPr>
              <a:t>parameter1 </a:t>
            </a:r>
            <a:r>
              <a:rPr lang="en-US" dirty="0">
                <a:solidFill>
                  <a:srgbClr val="000000"/>
                </a:solidFill>
                <a:latin typeface="Courier New" pitchFamily="49" charset="0"/>
              </a:rPr>
              <a:t>[</a:t>
            </a:r>
            <a:r>
              <a:rPr lang="en-US" i="1" dirty="0">
                <a:solidFill>
                  <a:srgbClr val="000000"/>
                </a:solidFill>
                <a:latin typeface="Courier New" pitchFamily="49" charset="0"/>
              </a:rPr>
              <a:t>mode1</a:t>
            </a:r>
            <a:r>
              <a:rPr lang="en-US" dirty="0">
                <a:solidFill>
                  <a:srgbClr val="000000"/>
                </a:solidFill>
                <a:latin typeface="Courier New" pitchFamily="49" charset="0"/>
              </a:rPr>
              <a:t>]</a:t>
            </a:r>
            <a:r>
              <a:rPr lang="en-US" i="1" dirty="0">
                <a:solidFill>
                  <a:srgbClr val="000000"/>
                </a:solidFill>
                <a:latin typeface="Courier New" pitchFamily="49" charset="0"/>
              </a:rPr>
              <a:t> datatype1, </a:t>
            </a:r>
            <a:r>
              <a:rPr lang="en-US" dirty="0">
                <a:solidFill>
                  <a:srgbClr val="000000"/>
                </a:solidFill>
                <a:latin typeface="Courier New" pitchFamily="49" charset="0"/>
              </a:rPr>
              <a:t>. . .)]</a:t>
            </a:r>
            <a:endParaRPr lang="en-US" i="1"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RETURN </a:t>
            </a:r>
            <a:r>
              <a:rPr lang="en-US" i="1" dirty="0" err="1">
                <a:solidFill>
                  <a:srgbClr val="000000"/>
                </a:solidFill>
                <a:latin typeface="Courier New" pitchFamily="49" charset="0"/>
              </a:rPr>
              <a:t>datatype</a:t>
            </a:r>
            <a:r>
              <a:rPr lang="en-US" i="1" dirty="0">
                <a:solidFill>
                  <a:srgbClr val="000000"/>
                </a:solidFill>
                <a:latin typeface="Courier New" pitchFamily="49" charset="0"/>
              </a:rPr>
              <a:t> </a:t>
            </a:r>
            <a:r>
              <a:rPr lang="en-US" dirty="0">
                <a:solidFill>
                  <a:srgbClr val="000000"/>
                </a:solidFill>
                <a:latin typeface="Courier New" pitchFamily="49" charset="0"/>
              </a:rPr>
              <a:t>IS|AS</a:t>
            </a:r>
          </a:p>
          <a:p>
            <a:pPr eaLnBrk="0" hangingPunct="0">
              <a:tabLst>
                <a:tab pos="1200150" algn="l"/>
              </a:tabLst>
              <a:defRPr/>
            </a:pPr>
            <a:r>
              <a:rPr lang="en-US" dirty="0">
                <a:solidFill>
                  <a:srgbClr val="000000"/>
                </a:solidFill>
                <a:latin typeface="Courier New" pitchFamily="49" charset="0"/>
              </a:rPr>
              <a:t> [</a:t>
            </a:r>
            <a:r>
              <a:rPr lang="en-US" i="1" dirty="0" err="1">
                <a:solidFill>
                  <a:srgbClr val="000000"/>
                </a:solidFill>
                <a:latin typeface="Courier New" pitchFamily="49" charset="0"/>
              </a:rPr>
              <a:t>local_variable_declarations</a:t>
            </a:r>
            <a:r>
              <a:rPr lang="en-US" dirty="0">
                <a:solidFill>
                  <a:srgbClr val="000000"/>
                </a:solidFill>
                <a:latin typeface="Courier New" pitchFamily="49" charset="0"/>
              </a:rPr>
              <a:t>; </a:t>
            </a:r>
          </a:p>
          <a:p>
            <a:pPr eaLnBrk="0" hangingPunct="0">
              <a:tabLst>
                <a:tab pos="1200150" algn="l"/>
              </a:tabLst>
              <a:defRPr/>
            </a:pPr>
            <a:r>
              <a:rPr lang="en-US" dirty="0">
                <a:solidFill>
                  <a:srgbClr val="000000"/>
                </a:solidFill>
                <a:latin typeface="Courier New" pitchFamily="49" charset="0"/>
              </a:rPr>
              <a:t>  . . .]</a:t>
            </a:r>
          </a:p>
          <a:p>
            <a:pPr eaLnBrk="0" hangingPunct="0">
              <a:tabLst>
                <a:tab pos="1200150" algn="l"/>
              </a:tabLst>
              <a:defRPr/>
            </a:pPr>
            <a:r>
              <a:rPr lang="en-US" dirty="0">
                <a:solidFill>
                  <a:srgbClr val="000000"/>
                </a:solidFill>
                <a:latin typeface="Courier New" pitchFamily="49" charset="0"/>
              </a:rPr>
              <a:t>BEGIN</a:t>
            </a:r>
            <a:br>
              <a:rPr lang="en-US" dirty="0">
                <a:solidFill>
                  <a:srgbClr val="000000"/>
                </a:solidFill>
                <a:latin typeface="Courier New" pitchFamily="49" charset="0"/>
              </a:rPr>
            </a:br>
            <a:r>
              <a:rPr lang="en-US" dirty="0">
                <a:solidFill>
                  <a:srgbClr val="000000"/>
                </a:solidFill>
                <a:latin typeface="Courier New" pitchFamily="49" charset="0"/>
              </a:rPr>
              <a:t>  -- </a:t>
            </a:r>
            <a:r>
              <a:rPr lang="en-US" i="1" dirty="0">
                <a:solidFill>
                  <a:srgbClr val="000000"/>
                </a:solidFill>
                <a:latin typeface="Courier New" pitchFamily="49" charset="0"/>
              </a:rPr>
              <a:t>actions;</a:t>
            </a:r>
          </a:p>
          <a:p>
            <a:pPr eaLnBrk="0" hangingPunct="0">
              <a:tabLst>
                <a:tab pos="1200150" algn="l"/>
              </a:tabLst>
              <a:defRPr/>
            </a:pPr>
            <a:r>
              <a:rPr lang="en-US" i="1" dirty="0">
                <a:solidFill>
                  <a:srgbClr val="000000"/>
                </a:solidFill>
                <a:latin typeface="Courier New" pitchFamily="49" charset="0"/>
              </a:rPr>
              <a:t>  </a:t>
            </a:r>
            <a:r>
              <a:rPr lang="en-US" dirty="0">
                <a:solidFill>
                  <a:srgbClr val="000000"/>
                </a:solidFill>
                <a:latin typeface="Courier New" pitchFamily="49" charset="0"/>
              </a:rPr>
              <a:t>RETURN </a:t>
            </a:r>
            <a:r>
              <a:rPr lang="en-US" i="1" dirty="0">
                <a:solidFill>
                  <a:srgbClr val="000000"/>
                </a:solidFill>
                <a:latin typeface="Courier New" pitchFamily="49" charset="0"/>
              </a:rPr>
              <a:t>expression</a:t>
            </a:r>
            <a:r>
              <a:rPr lang="en-US" dirty="0">
                <a:solidFill>
                  <a:srgbClr val="000000"/>
                </a:solidFill>
                <a:latin typeface="Courier New" pitchFamily="49" charset="0"/>
              </a:rPr>
              <a:t>;</a:t>
            </a:r>
          </a:p>
          <a:p>
            <a:pPr eaLnBrk="0" hangingPunct="0">
              <a:tabLst>
                <a:tab pos="1200150" algn="l"/>
              </a:tabLst>
              <a:defRPr/>
            </a:pPr>
            <a:r>
              <a:rPr lang="en-US" dirty="0">
                <a:solidFill>
                  <a:srgbClr val="000000"/>
                </a:solidFill>
                <a:latin typeface="Courier New" pitchFamily="49" charset="0"/>
              </a:rPr>
              <a:t>END [</a:t>
            </a:r>
            <a:r>
              <a:rPr lang="en-US" i="1" dirty="0" err="1">
                <a:solidFill>
                  <a:srgbClr val="000000"/>
                </a:solidFill>
                <a:latin typeface="Courier New" pitchFamily="49" charset="0"/>
              </a:rPr>
              <a:t>function_name</a:t>
            </a:r>
            <a:r>
              <a:rPr lang="en-US" dirty="0">
                <a:solidFill>
                  <a:srgbClr val="000000"/>
                </a:solidFill>
                <a:latin typeface="Courier New" pitchFamily="49" charset="0"/>
              </a:rPr>
              <a:t>];</a:t>
            </a:r>
            <a:endParaRPr lang="en-US" sz="2000" i="1" dirty="0">
              <a:solidFill>
                <a:srgbClr val="000000"/>
              </a:solidFill>
              <a:latin typeface="Courier New" pitchFamily="49" charset="0"/>
            </a:endParaRPr>
          </a:p>
        </p:txBody>
      </p:sp>
      <p:sp>
        <p:nvSpPr>
          <p:cNvPr id="17411" name="Rectangle 3"/>
          <p:cNvSpPr>
            <a:spLocks noGrp="1" noChangeArrowheads="1"/>
          </p:cNvSpPr>
          <p:nvPr>
            <p:ph type="title"/>
          </p:nvPr>
        </p:nvSpPr>
        <p:spPr/>
        <p:txBody>
          <a:bodyPr/>
          <a:lstStyle/>
          <a:p>
            <a:pPr eaLnBrk="1" hangingPunct="1"/>
            <a:r>
              <a:rPr lang="en-US"/>
              <a:t>Creating Functions</a:t>
            </a:r>
          </a:p>
        </p:txBody>
      </p:sp>
      <p:sp>
        <p:nvSpPr>
          <p:cNvPr id="7172" name="Rectangle 4"/>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The PL/SQL block must have at least one </a:t>
            </a:r>
            <a:r>
              <a:rPr lang="en-US" dirty="0">
                <a:latin typeface="Courier New" pitchFamily="49" charset="0"/>
              </a:rPr>
              <a:t>RETURN</a:t>
            </a:r>
            <a:r>
              <a:rPr lang="en-US" dirty="0">
                <a:latin typeface="Arial" charset="0"/>
              </a:rPr>
              <a:t> statement.</a:t>
            </a:r>
          </a:p>
        </p:txBody>
      </p:sp>
      <p:sp>
        <p:nvSpPr>
          <p:cNvPr id="17413" name="Text Box 5"/>
          <p:cNvSpPr txBox="1">
            <a:spLocks noChangeArrowheads="1"/>
          </p:cNvSpPr>
          <p:nvPr/>
        </p:nvSpPr>
        <p:spPr bwMode="auto">
          <a:xfrm>
            <a:off x="7965727" y="3505201"/>
            <a:ext cx="157549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73152" tIns="36576" rIns="73152" bIns="36576">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PL/SQL Block</a:t>
            </a:r>
          </a:p>
        </p:txBody>
      </p:sp>
      <p:sp>
        <p:nvSpPr>
          <p:cNvPr id="17414" name="Rectangle 6"/>
          <p:cNvSpPr>
            <a:spLocks noChangeArrowheads="1"/>
          </p:cNvSpPr>
          <p:nvPr/>
        </p:nvSpPr>
        <p:spPr bwMode="gray">
          <a:xfrm>
            <a:off x="2209800" y="3003550"/>
            <a:ext cx="5562600" cy="172085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222</a:t>
            </a:fld>
            <a:endParaRPr lang="en-US" dirty="0">
              <a:solidFill>
                <a:srgbClr val="464653"/>
              </a:solidFill>
            </a:endParaRPr>
          </a:p>
        </p:txBody>
      </p:sp>
    </p:spTree>
    <p:extLst>
      <p:ext uri="{BB962C8B-B14F-4D97-AF65-F5344CB8AC3E}">
        <p14:creationId xmlns:p14="http://schemas.microsoft.com/office/powerpoint/2010/main" val="182224519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normAutofit/>
          </a:bodyPr>
          <a:lstStyle/>
          <a:p>
            <a:pPr>
              <a:defRPr/>
            </a:pPr>
            <a:r>
              <a:rPr lang="en-US" dirty="0"/>
              <a:t>The Difference Between </a:t>
            </a:r>
            <a:br>
              <a:rPr lang="en-US" dirty="0"/>
            </a:br>
            <a:r>
              <a:rPr lang="en-US" dirty="0"/>
              <a:t>Procedures and Functions</a:t>
            </a:r>
            <a:endParaRPr lang="en-US" dirty="0">
              <a:solidFill>
                <a:srgbClr val="6666FF"/>
              </a:solidFill>
              <a:effectLst>
                <a:outerShdw blurRad="38100" dist="38100" dir="2700000" algn="tl">
                  <a:srgbClr val="C0C0C0"/>
                </a:outerShdw>
              </a:effectLst>
            </a:endParaRPr>
          </a:p>
        </p:txBody>
      </p:sp>
      <p:graphicFrame>
        <p:nvGraphicFramePr>
          <p:cNvPr id="326659" name="Group 3"/>
          <p:cNvGraphicFramePr>
            <a:graphicFrameLocks noGrp="1"/>
          </p:cNvGraphicFramePr>
          <p:nvPr/>
        </p:nvGraphicFramePr>
        <p:xfrm>
          <a:off x="2174876" y="1752601"/>
          <a:ext cx="7826375" cy="3003569"/>
        </p:xfrm>
        <a:graphic>
          <a:graphicData uri="http://schemas.openxmlformats.org/drawingml/2006/table">
            <a:tbl>
              <a:tblPr>
                <a:tableStyleId>{5940675A-B579-460E-94D1-54222C63F5DA}</a:tableStyleId>
              </a:tblPr>
              <a:tblGrid>
                <a:gridCol w="3559175">
                  <a:extLst>
                    <a:ext uri="{9D8B030D-6E8A-4147-A177-3AD203B41FA5}">
                      <a16:colId xmlns:a16="http://schemas.microsoft.com/office/drawing/2014/main" xmlns="" val="20000"/>
                    </a:ext>
                  </a:extLst>
                </a:gridCol>
                <a:gridCol w="4267200">
                  <a:extLst>
                    <a:ext uri="{9D8B030D-6E8A-4147-A177-3AD203B41FA5}">
                      <a16:colId xmlns:a16="http://schemas.microsoft.com/office/drawing/2014/main" xmlns="" val="20001"/>
                    </a:ext>
                  </a:extLst>
                </a:gridCol>
              </a:tblGrid>
              <a:tr h="5110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Procedures</a:t>
                      </a:r>
                      <a:endParaRPr kumimoji="0" lang="en-US" sz="1800" b="1"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Functions</a:t>
                      </a:r>
                      <a:endParaRPr kumimoji="0" lang="en-US" sz="1800" b="1"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xmlns="" val="10000"/>
                  </a:ext>
                </a:extLst>
              </a:tr>
              <a:tr h="480920">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Execute as a PL/SQL statement</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Invoke as part of an expression</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xmlns="" val="10001"/>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Do not contain RETURN clause in the header</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contain a RETURN clause in the header</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xmlns="" val="10002"/>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pass values (if any) using output parameters</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return a single value</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xmlns="" val="10003"/>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contain a RETURN statement without a value</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contain at least one RETURN statement</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223</a:t>
            </a:fld>
            <a:endParaRPr lang="en-US">
              <a:solidFill>
                <a:srgbClr val="464653"/>
              </a:solidFill>
            </a:endParaRPr>
          </a:p>
        </p:txBody>
      </p:sp>
    </p:spTree>
    <p:extLst>
      <p:ext uri="{BB962C8B-B14F-4D97-AF65-F5344CB8AC3E}">
        <p14:creationId xmlns:p14="http://schemas.microsoft.com/office/powerpoint/2010/main" val="3043780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blackWhite">
          <a:xfrm>
            <a:off x="7486650"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19" name="Rectangle 3"/>
          <p:cNvSpPr>
            <a:spLocks noGrp="1" noChangeArrowheads="1"/>
          </p:cNvSpPr>
          <p:nvPr>
            <p:ph type="title"/>
          </p:nvPr>
        </p:nvSpPr>
        <p:spPr/>
        <p:txBody>
          <a:bodyPr>
            <a:normAutofit/>
          </a:bodyPr>
          <a:lstStyle/>
          <a:p>
            <a:pPr>
              <a:defRPr/>
            </a:pPr>
            <a:r>
              <a:rPr lang="en-US"/>
              <a:t>Creating and Running Functions: Overview</a:t>
            </a:r>
          </a:p>
        </p:txBody>
      </p:sp>
      <p:sp>
        <p:nvSpPr>
          <p:cNvPr id="19460" name="Rectangle 4"/>
          <p:cNvSpPr>
            <a:spLocks noChangeArrowheads="1"/>
          </p:cNvSpPr>
          <p:nvPr/>
        </p:nvSpPr>
        <p:spPr bwMode="auto">
          <a:xfrm>
            <a:off x="2362200" y="3733801"/>
            <a:ext cx="1295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Create/edit function</a:t>
            </a:r>
          </a:p>
        </p:txBody>
      </p:sp>
      <p:pic>
        <p:nvPicPr>
          <p:cNvPr id="9221" name="Picture 5" descr="C:\Documents and Settings\lserhal\My Documents\My Pictures\Graphics Library\process run.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38625" y="4819651"/>
            <a:ext cx="5270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4683125" y="4695826"/>
            <a:ext cx="768350" cy="1260475"/>
            <a:chOff x="2023" y="2194"/>
            <a:chExt cx="611" cy="1030"/>
          </a:xfrm>
        </p:grpSpPr>
        <p:pic>
          <p:nvPicPr>
            <p:cNvPr id="9255" name="Picture 7" descr="Documents: PL/SQL Subprogram"/>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Picture 8"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3" name="Rectangle 9"/>
          <p:cNvSpPr>
            <a:spLocks noChangeArrowheads="1"/>
          </p:cNvSpPr>
          <p:nvPr/>
        </p:nvSpPr>
        <p:spPr bwMode="auto">
          <a:xfrm>
            <a:off x="4038600" y="5953125"/>
            <a:ext cx="1981200" cy="2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Invoke function</a:t>
            </a:r>
          </a:p>
        </p:txBody>
      </p:sp>
      <p:sp>
        <p:nvSpPr>
          <p:cNvPr id="19464" name="Line 10"/>
          <p:cNvSpPr>
            <a:spLocks noChangeShapeType="1"/>
          </p:cNvSpPr>
          <p:nvPr/>
        </p:nvSpPr>
        <p:spPr bwMode="auto">
          <a:xfrm>
            <a:off x="3390901" y="3257550"/>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5" name="Rectangle 11"/>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19466" name="Text Box 12"/>
          <p:cNvSpPr txBox="1">
            <a:spLocks noChangeArrowheads="1"/>
          </p:cNvSpPr>
          <p:nvPr/>
        </p:nvSpPr>
        <p:spPr bwMode="auto">
          <a:xfrm>
            <a:off x="4857750" y="43434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NO</a:t>
            </a:r>
          </a:p>
        </p:txBody>
      </p:sp>
      <p:sp>
        <p:nvSpPr>
          <p:cNvPr id="19467" name="Text Box 13"/>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YES</a:t>
            </a:r>
          </a:p>
        </p:txBody>
      </p:sp>
      <p:grpSp>
        <p:nvGrpSpPr>
          <p:cNvPr id="19468" name="Group 14"/>
          <p:cNvGrpSpPr>
            <a:grpSpLocks/>
          </p:cNvGrpSpPr>
          <p:nvPr/>
        </p:nvGrpSpPr>
        <p:grpSpPr bwMode="auto">
          <a:xfrm>
            <a:off x="2209800" y="2352675"/>
            <a:ext cx="1447800" cy="1409700"/>
            <a:chOff x="432" y="1482"/>
            <a:chExt cx="912" cy="888"/>
          </a:xfrm>
        </p:grpSpPr>
        <p:pic>
          <p:nvPicPr>
            <p:cNvPr id="9251" name="Picture 15"/>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80" y="1482"/>
              <a:ext cx="86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9252" name="Picture 16" descr="C:\Documents and Settings\rajmishr\My Documents\My Pictures\iasicon06.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02" y="1686"/>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5" name="AutoShape 17"/>
            <p:cNvSpPr>
              <a:spLocks noChangeArrowheads="1"/>
            </p:cNvSpPr>
            <p:nvPr/>
          </p:nvSpPr>
          <p:spPr bwMode="gray">
            <a:xfrm rot="5400000" flipH="1">
              <a:off x="919" y="2053"/>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9254" name="Picture 18" descr="DB2xDB_Icons: Document, SQL Code "/>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2" y="1674"/>
              <a:ext cx="336"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9" name="Picture 19" descr="C:\Documents and Settings\lserhal\My Documents\My Pictures\Graphics Library\view.gif"/>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0800" y="3032125"/>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0" name="Group 20"/>
          <p:cNvGrpSpPr>
            <a:grpSpLocks/>
          </p:cNvGrpSpPr>
          <p:nvPr/>
        </p:nvGrpSpPr>
        <p:grpSpPr bwMode="auto">
          <a:xfrm>
            <a:off x="4038600" y="2209800"/>
            <a:ext cx="1581150" cy="1600200"/>
            <a:chOff x="1584" y="1434"/>
            <a:chExt cx="996" cy="1008"/>
          </a:xfrm>
        </p:grpSpPr>
        <p:pic>
          <p:nvPicPr>
            <p:cNvPr id="9248" name="Picture 21" descr="C:\Projects\4021-Nancy\Gifs\compile.gif"/>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728" y="1434"/>
              <a:ext cx="62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Picture 22" descr="Symbols: Alert"/>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584" y="1818"/>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Picture 23" descr="C:\Documents and Settings\lserhal\My Documents\My Pictures\Graphics Library\exception.gif"/>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294" y="1482"/>
              <a:ext cx="2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1" name="Text Box 24"/>
          <p:cNvSpPr txBox="1">
            <a:spLocks noChangeArrowheads="1"/>
          </p:cNvSpPr>
          <p:nvPr/>
        </p:nvSpPr>
        <p:spPr bwMode="auto">
          <a:xfrm>
            <a:off x="7715797" y="32162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19472"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113713" y="28956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9473" name="Picture 26" descr="C:\Documents and Settings\lserhal\Desktop\Graphics Used in 10g NF\data dictionary gray.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8283575"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4" name="Group 27"/>
          <p:cNvGrpSpPr>
            <a:grpSpLocks/>
          </p:cNvGrpSpPr>
          <p:nvPr/>
        </p:nvGrpSpPr>
        <p:grpSpPr bwMode="auto">
          <a:xfrm>
            <a:off x="8610601" y="4038600"/>
            <a:ext cx="517525" cy="679450"/>
            <a:chOff x="4080" y="2640"/>
            <a:chExt cx="767" cy="1002"/>
          </a:xfrm>
        </p:grpSpPr>
        <p:pic>
          <p:nvPicPr>
            <p:cNvPr id="19487" name="Picture 28"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8" name="Picture 29"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9" name="Picture 30"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5" name="Text Box 31"/>
          <p:cNvSpPr txBox="1">
            <a:spLocks noChangeArrowheads="1"/>
          </p:cNvSpPr>
          <p:nvPr/>
        </p:nvSpPr>
        <p:spPr bwMode="auto">
          <a:xfrm>
            <a:off x="7812089" y="48006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19476" name="Group 32"/>
          <p:cNvGrpSpPr>
            <a:grpSpLocks/>
          </p:cNvGrpSpPr>
          <p:nvPr/>
        </p:nvGrpSpPr>
        <p:grpSpPr bwMode="auto">
          <a:xfrm>
            <a:off x="7467600" y="1371601"/>
            <a:ext cx="704850" cy="758825"/>
            <a:chOff x="3780" y="960"/>
            <a:chExt cx="444" cy="478"/>
          </a:xfrm>
        </p:grpSpPr>
        <p:pic>
          <p:nvPicPr>
            <p:cNvPr id="19485" name="Picture 33" descr="C:\Documents and Settings\rajmishr\My Documents\My Pictures\iasicon06.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6" name="AutoShape 34"/>
            <p:cNvSpPr>
              <a:spLocks noChangeArrowheads="1"/>
            </p:cNvSpPr>
            <p:nvPr/>
          </p:nvSpPr>
          <p:spPr bwMode="auto">
            <a:xfrm rot="5400000" flipH="1">
              <a:off x="3990" y="1201"/>
              <a:ext cx="236" cy="233"/>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9477" name="Text Box 35"/>
          <p:cNvSpPr txBox="1">
            <a:spLocks noChangeArrowheads="1"/>
          </p:cNvSpPr>
          <p:nvPr/>
        </p:nvSpPr>
        <p:spPr bwMode="auto">
          <a:xfrm>
            <a:off x="7762246" y="22098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sp>
        <p:nvSpPr>
          <p:cNvPr id="19478" name="Line 36"/>
          <p:cNvSpPr>
            <a:spLocks noChangeShapeType="1"/>
          </p:cNvSpPr>
          <p:nvPr/>
        </p:nvSpPr>
        <p:spPr bwMode="auto">
          <a:xfrm>
            <a:off x="4876800" y="431482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79" name="Rectangle 37"/>
          <p:cNvSpPr>
            <a:spLocks noChangeArrowheads="1"/>
          </p:cNvSpPr>
          <p:nvPr/>
        </p:nvSpPr>
        <p:spPr bwMode="auto">
          <a:xfrm>
            <a:off x="5943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19480" name="Line 38"/>
          <p:cNvSpPr>
            <a:spLocks noChangeShapeType="1"/>
          </p:cNvSpPr>
          <p:nvPr/>
        </p:nvSpPr>
        <p:spPr bwMode="auto">
          <a:xfrm>
            <a:off x="5703889" y="3267075"/>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81" name="Freeform 39"/>
          <p:cNvSpPr>
            <a:spLocks/>
          </p:cNvSpPr>
          <p:nvPr/>
        </p:nvSpPr>
        <p:spPr bwMode="auto">
          <a:xfrm>
            <a:off x="2971800" y="1676400"/>
            <a:ext cx="4038600" cy="12954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9242" name="Picture 40"/>
          <p:cNvPicPr>
            <a:picLocks noChangeAspect="1" noChangeArrowheads="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rcRect r="56522"/>
          <a:stretch>
            <a:fillRect/>
          </a:stretch>
        </p:blipFill>
        <p:spPr bwMode="gray">
          <a:xfrm>
            <a:off x="8153401" y="1600201"/>
            <a:ext cx="1681163" cy="6381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224</a:t>
            </a:fld>
            <a:endParaRPr lang="en-US">
              <a:solidFill>
                <a:srgbClr val="464653"/>
              </a:solidFill>
            </a:endParaRPr>
          </a:p>
        </p:txBody>
      </p:sp>
    </p:spTree>
    <p:extLst>
      <p:ext uri="{BB962C8B-B14F-4D97-AF65-F5344CB8AC3E}">
        <p14:creationId xmlns:p14="http://schemas.microsoft.com/office/powerpoint/2010/main" val="3571722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lstStyle/>
          <a:p>
            <a:pPr eaLnBrk="1" hangingPunct="1"/>
            <a:r>
              <a:rPr lang="en-US" sz="2400"/>
              <a:t>Creating and Invoking a Stored Function Using the </a:t>
            </a:r>
            <a:r>
              <a:rPr lang="en-US" sz="2400">
                <a:latin typeface="Courier New" pitchFamily="49" charset="0"/>
              </a:rPr>
              <a:t>CREATE FUNCTION</a:t>
            </a:r>
            <a:r>
              <a:rPr lang="en-US" sz="2400"/>
              <a:t> Statement: Example </a:t>
            </a:r>
          </a:p>
        </p:txBody>
      </p:sp>
      <p:sp>
        <p:nvSpPr>
          <p:cNvPr id="10243" name="Rectangle 3"/>
          <p:cNvSpPr>
            <a:spLocks noChangeArrowheads="1"/>
          </p:cNvSpPr>
          <p:nvPr/>
        </p:nvSpPr>
        <p:spPr bwMode="blackGray">
          <a:xfrm>
            <a:off x="2133600" y="13716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OR REPLACE FUNCTION </a:t>
            </a:r>
            <a:r>
              <a:rPr lang="en-US" sz="1600" dirty="0" err="1">
                <a:solidFill>
                  <a:prstClr val="black"/>
                </a:solidFill>
                <a:latin typeface="Courier New" pitchFamily="49" charset="0"/>
              </a:rPr>
              <a:t>get_sal</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employees.employee_id%TYPE</a:t>
            </a:r>
            <a:r>
              <a:rPr lang="en-US" sz="1600" dirty="0">
                <a:solidFill>
                  <a:prstClr val="black"/>
                </a:solidFill>
                <a:latin typeface="Courier New" pitchFamily="49" charset="0"/>
              </a:rPr>
              <a:t>) RETURN NUMBER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v_sal</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 := 0;</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SELECT salary</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INTO   </a:t>
            </a:r>
            <a:r>
              <a:rPr lang="en-US" sz="1600" dirty="0" err="1">
                <a:solidFill>
                  <a:prstClr val="black"/>
                </a:solidFill>
                <a:latin typeface="Courier New" pitchFamily="49" charset="0"/>
              </a:rPr>
              <a:t>v_sal</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FROM   employees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p_id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RETURN </a:t>
            </a:r>
            <a:r>
              <a:rPr lang="en-US" sz="1600" dirty="0" err="1">
                <a:solidFill>
                  <a:prstClr val="black"/>
                </a:solidFill>
                <a:latin typeface="Courier New" pitchFamily="49" charset="0"/>
              </a:rPr>
              <a:t>v_sal</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get_sal</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sp>
        <p:nvSpPr>
          <p:cNvPr id="10244" name="Rectangle 4"/>
          <p:cNvSpPr>
            <a:spLocks noChangeArrowheads="1"/>
          </p:cNvSpPr>
          <p:nvPr/>
        </p:nvSpPr>
        <p:spPr bwMode="blackGray">
          <a:xfrm>
            <a:off x="2133600" y="4684714"/>
            <a:ext cx="7924800" cy="10302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Invoke the function as an expression or as</a:t>
            </a:r>
          </a:p>
          <a:p>
            <a:pPr marL="457200" indent="-457200" defTabSz="400050" eaLnBrk="0" hangingPunct="0">
              <a:tabLst>
                <a:tab pos="400050" algn="r"/>
                <a:tab pos="673100" algn="l"/>
              </a:tabLst>
              <a:defRPr/>
            </a:pPr>
            <a:r>
              <a:rPr lang="en-US" sz="1600">
                <a:solidFill>
                  <a:prstClr val="black"/>
                </a:solidFill>
                <a:latin typeface="Courier New" pitchFamily="49" charset="0"/>
              </a:rPr>
              <a:t>-- a parameter value.</a:t>
            </a:r>
          </a:p>
          <a:p>
            <a:pPr marL="457200" indent="-457200" defTabSz="400050" eaLnBrk="0" hangingPunct="0">
              <a:tabLst>
                <a:tab pos="400050" algn="r"/>
                <a:tab pos="673100" algn="l"/>
              </a:tabLst>
              <a:defRPr/>
            </a:pP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EXECUTE dbms_output.put_line(get_sal(100))</a:t>
            </a:r>
          </a:p>
        </p:txBody>
      </p:sp>
      <p:pic>
        <p:nvPicPr>
          <p:cNvPr id="204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343275" y="4270376"/>
            <a:ext cx="5494338" cy="3016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048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791201"/>
            <a:ext cx="3048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225</a:t>
            </a:fld>
            <a:endParaRPr lang="en-US">
              <a:solidFill>
                <a:srgbClr val="464653"/>
              </a:solidFill>
            </a:endParaRPr>
          </a:p>
        </p:txBody>
      </p:sp>
    </p:spTree>
    <p:extLst>
      <p:ext uri="{BB962C8B-B14F-4D97-AF65-F5344CB8AC3E}">
        <p14:creationId xmlns:p14="http://schemas.microsoft.com/office/powerpoint/2010/main" val="1609654868"/>
      </p:ext>
    </p:extLst>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a:xfrm>
            <a:off x="838200" y="365126"/>
            <a:ext cx="10515600" cy="825500"/>
          </a:xfrm>
        </p:spPr>
        <p:txBody>
          <a:bodyPr>
            <a:normAutofit fontScale="90000"/>
          </a:bodyPr>
          <a:lstStyle/>
          <a:p>
            <a:pPr>
              <a:defRPr/>
            </a:pPr>
            <a:r>
              <a:rPr lang="en-US"/>
              <a:t>Using Different Methods for Executing Functions</a:t>
            </a:r>
          </a:p>
        </p:txBody>
      </p:sp>
      <p:sp>
        <p:nvSpPr>
          <p:cNvPr id="11267" name="Rectangle 3"/>
          <p:cNvSpPr>
            <a:spLocks noChangeArrowheads="1"/>
          </p:cNvSpPr>
          <p:nvPr/>
        </p:nvSpPr>
        <p:spPr bwMode="blackGray">
          <a:xfrm>
            <a:off x="2133600" y="1371600"/>
            <a:ext cx="7924800" cy="9858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As a PL/SQL expression, get the results using host variables</a:t>
            </a:r>
          </a:p>
          <a:p>
            <a:pPr eaLnBrk="0" hangingPunct="0">
              <a:lnSpc>
                <a:spcPct val="95000"/>
              </a:lnSpc>
              <a:tabLst>
                <a:tab pos="1200150" algn="l"/>
              </a:tabLst>
              <a:defRPr/>
            </a:pPr>
            <a:endParaRPr lang="en-US" sz="1100">
              <a:solidFill>
                <a:srgbClr val="000000"/>
              </a:solidFill>
              <a:latin typeface="Courier New" pitchFamily="49" charset="0"/>
            </a:endParaRPr>
          </a:p>
          <a:p>
            <a:pPr eaLnBrk="0" hangingPunct="0">
              <a:lnSpc>
                <a:spcPct val="95000"/>
              </a:lnSpc>
              <a:tabLst>
                <a:tab pos="1200150" algn="l"/>
              </a:tabLst>
              <a:defRPr/>
            </a:pPr>
            <a:r>
              <a:rPr lang="en-US" sz="1600">
                <a:solidFill>
                  <a:srgbClr val="000000"/>
                </a:solidFill>
                <a:latin typeface="Courier New" pitchFamily="49" charset="0"/>
              </a:rPr>
              <a:t>VARIABLE b_salary NUMBER</a:t>
            </a:r>
          </a:p>
          <a:p>
            <a:pPr eaLnBrk="0" hangingPunct="0">
              <a:lnSpc>
                <a:spcPct val="95000"/>
              </a:lnSpc>
              <a:tabLst>
                <a:tab pos="1200150" algn="l"/>
              </a:tabLst>
              <a:defRPr/>
            </a:pPr>
            <a:r>
              <a:rPr lang="en-US" sz="1600">
                <a:solidFill>
                  <a:srgbClr val="000000"/>
                </a:solidFill>
                <a:latin typeface="Courier New" pitchFamily="49" charset="0"/>
              </a:rPr>
              <a:t>EXECUTE :b_salary := get_sal(100)</a:t>
            </a:r>
          </a:p>
        </p:txBody>
      </p:sp>
      <p:sp>
        <p:nvSpPr>
          <p:cNvPr id="11268" name="Rectangle 4"/>
          <p:cNvSpPr>
            <a:spLocks noChangeArrowheads="1"/>
          </p:cNvSpPr>
          <p:nvPr/>
        </p:nvSpPr>
        <p:spPr bwMode="blackGray">
          <a:xfrm>
            <a:off x="2151064" y="3276600"/>
            <a:ext cx="7907337" cy="23812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As a PL/SQL expression, get the results using a local </a:t>
            </a:r>
          </a:p>
          <a:p>
            <a:pPr eaLnBrk="0" hangingPunct="0">
              <a:lnSpc>
                <a:spcPct val="95000"/>
              </a:lnSpc>
              <a:tabLst>
                <a:tab pos="1200150" algn="l"/>
              </a:tabLst>
              <a:defRPr/>
            </a:pPr>
            <a:r>
              <a:rPr lang="en-US" sz="1600">
                <a:solidFill>
                  <a:srgbClr val="000000"/>
                </a:solidFill>
                <a:latin typeface="Courier New" pitchFamily="49" charset="0"/>
              </a:rPr>
              <a:t>-- variable</a:t>
            </a:r>
            <a:br>
              <a:rPr lang="en-US" sz="1600">
                <a:solidFill>
                  <a:srgbClr val="000000"/>
                </a:solidFill>
                <a:latin typeface="Courier New" pitchFamily="49" charset="0"/>
              </a:rPr>
            </a:br>
            <a:r>
              <a:rPr lang="en-US" sz="1600">
                <a:solidFill>
                  <a:srgbClr val="000000"/>
                </a:solidFill>
                <a:latin typeface="Courier New" pitchFamily="49" charset="0"/>
              </a:rPr>
              <a:t>SET SERVEROUTPUT ON</a:t>
            </a:r>
          </a:p>
          <a:p>
            <a:pPr eaLnBrk="0" hangingPunct="0">
              <a:lnSpc>
                <a:spcPct val="95000"/>
              </a:lnSpc>
              <a:tabLst>
                <a:tab pos="1200150" algn="l"/>
              </a:tabLst>
              <a:defRPr/>
            </a:pPr>
            <a:r>
              <a:rPr lang="en-US" sz="1600">
                <a:solidFill>
                  <a:srgbClr val="000000"/>
                </a:solidFill>
                <a:latin typeface="Courier New" pitchFamily="49" charset="0"/>
              </a:rPr>
              <a:t>DECLARE</a:t>
            </a:r>
          </a:p>
          <a:p>
            <a:pPr eaLnBrk="0" hangingPunct="0">
              <a:lnSpc>
                <a:spcPct val="95000"/>
              </a:lnSpc>
              <a:tabLst>
                <a:tab pos="1200150" algn="l"/>
              </a:tabLst>
              <a:defRPr/>
            </a:pPr>
            <a:r>
              <a:rPr lang="en-US" sz="1600">
                <a:solidFill>
                  <a:srgbClr val="000000"/>
                </a:solidFill>
                <a:latin typeface="Courier New" pitchFamily="49" charset="0"/>
              </a:rPr>
              <a:t>  sal employees.salary%type;</a:t>
            </a:r>
          </a:p>
          <a:p>
            <a:pPr eaLnBrk="0" hangingPunct="0">
              <a:lnSpc>
                <a:spcPct val="95000"/>
              </a:lnSpc>
              <a:tabLst>
                <a:tab pos="1200150" algn="l"/>
              </a:tabLst>
              <a:defRPr/>
            </a:pPr>
            <a:r>
              <a:rPr lang="en-US" sz="1600">
                <a:solidFill>
                  <a:srgbClr val="000000"/>
                </a:solidFill>
                <a:latin typeface="Courier New" pitchFamily="49" charset="0"/>
              </a:rPr>
              <a:t>BEGIN</a:t>
            </a:r>
          </a:p>
          <a:p>
            <a:pPr eaLnBrk="0" hangingPunct="0">
              <a:lnSpc>
                <a:spcPct val="95000"/>
              </a:lnSpc>
              <a:tabLst>
                <a:tab pos="1200150" algn="l"/>
              </a:tabLst>
              <a:defRPr/>
            </a:pPr>
            <a:r>
              <a:rPr lang="en-US" sz="1600">
                <a:solidFill>
                  <a:srgbClr val="000000"/>
                </a:solidFill>
                <a:latin typeface="Courier New" pitchFamily="49" charset="0"/>
              </a:rPr>
              <a:t>  sal := get_sal(100);</a:t>
            </a:r>
          </a:p>
          <a:p>
            <a:pPr eaLnBrk="0" hangingPunct="0">
              <a:lnSpc>
                <a:spcPct val="95000"/>
              </a:lnSpc>
              <a:tabLst>
                <a:tab pos="1200150" algn="l"/>
              </a:tabLst>
              <a:defRPr/>
            </a:pPr>
            <a:r>
              <a:rPr lang="en-US" sz="1600">
                <a:solidFill>
                  <a:srgbClr val="000000"/>
                </a:solidFill>
                <a:latin typeface="Courier New" pitchFamily="49" charset="0"/>
              </a:rPr>
              <a:t>  DBMS_OUTPUT.PUT_LINE('The salary is: '|| sal);</a:t>
            </a:r>
          </a:p>
          <a:p>
            <a:pPr eaLnBrk="0" hangingPunct="0">
              <a:lnSpc>
                <a:spcPct val="95000"/>
              </a:lnSpc>
              <a:tabLst>
                <a:tab pos="1200150" algn="l"/>
              </a:tabLst>
              <a:defRPr/>
            </a:pPr>
            <a:r>
              <a:rPr lang="en-US" sz="1600">
                <a:solidFill>
                  <a:srgbClr val="000000"/>
                </a:solidFill>
                <a:latin typeface="Courier New" pitchFamily="49" charset="0"/>
              </a:rPr>
              <a:t>END;</a:t>
            </a:r>
          </a:p>
          <a:p>
            <a:pPr eaLnBrk="0" hangingPunct="0">
              <a:lnSpc>
                <a:spcPct val="95000"/>
              </a:lnSpc>
              <a:tabLst>
                <a:tab pos="1200150" algn="l"/>
              </a:tabLst>
              <a:defRPr/>
            </a:pPr>
            <a:r>
              <a:rPr lang="en-US" sz="1600">
                <a:solidFill>
                  <a:srgbClr val="000000"/>
                </a:solidFill>
                <a:latin typeface="Courier New" pitchFamily="49" charset="0"/>
              </a:rPr>
              <a:t>/</a:t>
            </a: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70238" y="5783264"/>
            <a:ext cx="5810250" cy="4651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21038" y="2538413"/>
            <a:ext cx="5827712" cy="6143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226</a:t>
            </a:fld>
            <a:endParaRPr lang="en-US">
              <a:solidFill>
                <a:srgbClr val="464653"/>
              </a:solidFill>
            </a:endParaRPr>
          </a:p>
        </p:txBody>
      </p:sp>
    </p:spTree>
    <p:extLst>
      <p:ext uri="{BB962C8B-B14F-4D97-AF65-F5344CB8AC3E}">
        <p14:creationId xmlns:p14="http://schemas.microsoft.com/office/powerpoint/2010/main" val="22763805"/>
      </p:ext>
    </p:extLst>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title"/>
          </p:nvPr>
        </p:nvSpPr>
        <p:spPr>
          <a:xfrm>
            <a:off x="838200" y="365126"/>
            <a:ext cx="10515600" cy="727074"/>
          </a:xfrm>
        </p:spPr>
        <p:txBody>
          <a:bodyPr>
            <a:normAutofit fontScale="90000"/>
          </a:bodyPr>
          <a:lstStyle/>
          <a:p>
            <a:pPr>
              <a:defRPr/>
            </a:pPr>
            <a:r>
              <a:rPr lang="en-US"/>
              <a:t>Using Different Methods for Executing Functions</a:t>
            </a:r>
          </a:p>
        </p:txBody>
      </p:sp>
      <p:sp>
        <p:nvSpPr>
          <p:cNvPr id="12291" name="Rectangle 3"/>
          <p:cNvSpPr>
            <a:spLocks noChangeArrowheads="1"/>
          </p:cNvSpPr>
          <p:nvPr/>
        </p:nvSpPr>
        <p:spPr bwMode="blackGray">
          <a:xfrm>
            <a:off x="2133600" y="1371600"/>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Use as a parameter to another subprogram</a:t>
            </a:r>
          </a:p>
          <a:p>
            <a:pPr eaLnBrk="0" hangingPunct="0">
              <a:lnSpc>
                <a:spcPct val="95000"/>
              </a:lnSpc>
              <a:tabLst>
                <a:tab pos="1200150" algn="l"/>
              </a:tabLst>
              <a:defRPr/>
            </a:pPr>
            <a:r>
              <a:rPr lang="en-US" sz="1600">
                <a:solidFill>
                  <a:srgbClr val="000000"/>
                </a:solidFill>
                <a:latin typeface="Courier New" pitchFamily="49" charset="0"/>
              </a:rPr>
              <a:t/>
            </a:r>
            <a:br>
              <a:rPr lang="en-US" sz="1600">
                <a:solidFill>
                  <a:srgbClr val="000000"/>
                </a:solidFill>
                <a:latin typeface="Courier New" pitchFamily="49" charset="0"/>
              </a:rPr>
            </a:br>
            <a:r>
              <a:rPr lang="en-US" sz="1600">
                <a:solidFill>
                  <a:srgbClr val="000000"/>
                </a:solidFill>
                <a:latin typeface="Courier New" pitchFamily="49" charset="0"/>
              </a:rPr>
              <a:t>EXECUTE dbms_output.put_line(get_sal(100))</a:t>
            </a:r>
          </a:p>
        </p:txBody>
      </p:sp>
      <p:sp>
        <p:nvSpPr>
          <p:cNvPr id="12292" name="Rectangle 4"/>
          <p:cNvSpPr>
            <a:spLocks noChangeArrowheads="1"/>
          </p:cNvSpPr>
          <p:nvPr/>
        </p:nvSpPr>
        <p:spPr bwMode="blackGray">
          <a:xfrm>
            <a:off x="2133600" y="3124200"/>
            <a:ext cx="7924800" cy="1066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Use in a SQL statement (subject to restrictions)</a:t>
            </a:r>
          </a:p>
          <a:p>
            <a:pPr eaLnBrk="0" hangingPunct="0">
              <a:lnSpc>
                <a:spcPct val="95000"/>
              </a:lnSpc>
              <a:tabLst>
                <a:tab pos="1200150" algn="l"/>
              </a:tabLst>
              <a:defRPr/>
            </a:pPr>
            <a:endParaRPr lang="en-US" sz="1600">
              <a:solidFill>
                <a:srgbClr val="000000"/>
              </a:solidFill>
              <a:latin typeface="Courier New" pitchFamily="49" charset="0"/>
            </a:endParaRPr>
          </a:p>
          <a:p>
            <a:pPr eaLnBrk="0" hangingPunct="0">
              <a:lnSpc>
                <a:spcPct val="95000"/>
              </a:lnSpc>
              <a:tabLst>
                <a:tab pos="1200150" algn="l"/>
              </a:tabLst>
              <a:defRPr/>
            </a:pPr>
            <a:r>
              <a:rPr lang="en-US" sz="1600">
                <a:solidFill>
                  <a:srgbClr val="000000"/>
                </a:solidFill>
                <a:latin typeface="Courier New" pitchFamily="49" charset="0"/>
              </a:rPr>
              <a:t>SELECT job_id, get_sal(employee_id) </a:t>
            </a:r>
          </a:p>
          <a:p>
            <a:pPr eaLnBrk="0" hangingPunct="0">
              <a:lnSpc>
                <a:spcPct val="95000"/>
              </a:lnSpc>
              <a:tabLst>
                <a:tab pos="1200150" algn="l"/>
              </a:tabLst>
              <a:defRPr/>
            </a:pPr>
            <a:r>
              <a:rPr lang="en-US" sz="1600">
                <a:solidFill>
                  <a:srgbClr val="000000"/>
                </a:solidFill>
                <a:latin typeface="Courier New" pitchFamily="49" charset="0"/>
              </a:rPr>
              <a:t>FROM employees;</a:t>
            </a: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82938" y="2362200"/>
            <a:ext cx="5827712" cy="482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b="48709"/>
          <a:stretch>
            <a:fillRect/>
          </a:stretch>
        </p:blipFill>
        <p:spPr bwMode="gray">
          <a:xfrm>
            <a:off x="3179763" y="4405313"/>
            <a:ext cx="5835650" cy="8826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179763" y="5567364"/>
            <a:ext cx="5835650" cy="623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36" name="Text Box 8"/>
          <p:cNvSpPr txBox="1">
            <a:spLocks noChangeArrowheads="1"/>
          </p:cNvSpPr>
          <p:nvPr/>
        </p:nvSpPr>
        <p:spPr bwMode="auto">
          <a:xfrm>
            <a:off x="3324225" y="51958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227</a:t>
            </a:fld>
            <a:endParaRPr lang="en-US">
              <a:solidFill>
                <a:srgbClr val="464653"/>
              </a:solidFill>
            </a:endParaRPr>
          </a:p>
        </p:txBody>
      </p:sp>
    </p:spTree>
    <p:extLst>
      <p:ext uri="{BB962C8B-B14F-4D97-AF65-F5344CB8AC3E}">
        <p14:creationId xmlns:p14="http://schemas.microsoft.com/office/powerpoint/2010/main" val="1201350345"/>
      </p:ext>
    </p:extLst>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dirty="0"/>
              <a:t>Functions in SQL Statements</a:t>
            </a:r>
          </a:p>
        </p:txBody>
      </p:sp>
      <p:sp>
        <p:nvSpPr>
          <p:cNvPr id="15363" name="Rectangle 3"/>
          <p:cNvSpPr>
            <a:spLocks noGrp="1" noChangeArrowheads="1"/>
          </p:cNvSpPr>
          <p:nvPr>
            <p:ph sz="quarter" idx="1"/>
          </p:nvPr>
        </p:nvSpPr>
        <p:spPr>
          <a:xfrm>
            <a:off x="2133600" y="1443038"/>
            <a:ext cx="7918450" cy="1833562"/>
          </a:xfrm>
        </p:spPr>
        <p:txBody>
          <a:bodyPr>
            <a:normAutofit fontScale="85000" lnSpcReduction="20000"/>
          </a:bodyPr>
          <a:lstStyle/>
          <a:p>
            <a:pPr marL="548640" lvl="1" indent="-274320">
              <a:buFont typeface="Courier New" pitchFamily="49" charset="0"/>
              <a:buChar char="o"/>
              <a:defRPr/>
            </a:pPr>
            <a:r>
              <a:rPr lang="en-US" dirty="0"/>
              <a:t>Can extend SQL where activities are too complex, too awkward, or unavailable with SQL</a:t>
            </a:r>
          </a:p>
          <a:p>
            <a:pPr marL="548640" lvl="1" indent="-274320">
              <a:buFont typeface="Courier New" pitchFamily="49" charset="0"/>
              <a:buChar char="o"/>
              <a:defRPr/>
            </a:pPr>
            <a:r>
              <a:rPr lang="en-US" dirty="0"/>
              <a:t>Can increase efficiency when used in the </a:t>
            </a:r>
            <a:r>
              <a:rPr lang="en-US" dirty="0">
                <a:latin typeface="Courier New" pitchFamily="49" charset="0"/>
              </a:rPr>
              <a:t>WHERE</a:t>
            </a:r>
            <a:r>
              <a:rPr lang="en-US" dirty="0"/>
              <a:t> clause to filter data, as opposed to filtering the data in the application</a:t>
            </a:r>
          </a:p>
          <a:p>
            <a:pPr marL="548640" lvl="1" indent="-274320">
              <a:buFont typeface="Courier New" pitchFamily="49" charset="0"/>
              <a:buChar char="o"/>
              <a:defRPr/>
            </a:pPr>
            <a:r>
              <a:rPr lang="en-US" dirty="0"/>
              <a:t>Can manipulate data values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228</a:t>
            </a:fld>
            <a:endParaRPr lang="en-US" dirty="0">
              <a:solidFill>
                <a:srgbClr val="464653"/>
              </a:solidFill>
            </a:endParaRPr>
          </a:p>
        </p:txBody>
      </p:sp>
    </p:spTree>
    <p:extLst>
      <p:ext uri="{BB962C8B-B14F-4D97-AF65-F5344CB8AC3E}">
        <p14:creationId xmlns:p14="http://schemas.microsoft.com/office/powerpoint/2010/main" val="77675822"/>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365125"/>
            <a:ext cx="10515600" cy="860171"/>
          </a:xfrm>
        </p:spPr>
        <p:txBody>
          <a:bodyPr>
            <a:normAutofit fontScale="90000"/>
          </a:bodyPr>
          <a:lstStyle/>
          <a:p>
            <a:pPr>
              <a:defRPr/>
            </a:pPr>
            <a:r>
              <a:rPr lang="en-US"/>
              <a:t>Using a Function in a SQL Expression: Example</a:t>
            </a:r>
          </a:p>
        </p:txBody>
      </p:sp>
      <p:sp>
        <p:nvSpPr>
          <p:cNvPr id="16387" name="Rectangle 3"/>
          <p:cNvSpPr>
            <a:spLocks noChangeArrowheads="1"/>
          </p:cNvSpPr>
          <p:nvPr/>
        </p:nvSpPr>
        <p:spPr bwMode="blackGray">
          <a:xfrm>
            <a:off x="2133600" y="1371600"/>
            <a:ext cx="7924800" cy="2554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r>
              <a:rPr lang="en-US" dirty="0">
                <a:solidFill>
                  <a:srgbClr val="000000"/>
                </a:solidFill>
                <a:latin typeface="Courier New" pitchFamily="49" charset="0"/>
              </a:rPr>
              <a:t>CREATE OR REPLACE FUNCTION tax(</a:t>
            </a:r>
            <a:r>
              <a:rPr lang="en-US" dirty="0" err="1">
                <a:solidFill>
                  <a:srgbClr val="000000"/>
                </a:solidFill>
                <a:latin typeface="Courier New" pitchFamily="49" charset="0"/>
              </a:rPr>
              <a:t>p_value</a:t>
            </a:r>
            <a:r>
              <a:rPr lang="en-US" dirty="0">
                <a:solidFill>
                  <a:srgbClr val="000000"/>
                </a:solidFill>
                <a:latin typeface="Courier New" pitchFamily="49" charset="0"/>
              </a:rPr>
              <a:t> IN NUMBER)</a:t>
            </a:r>
          </a:p>
          <a:p>
            <a:pPr eaLnBrk="0" hangingPunct="0">
              <a:lnSpc>
                <a:spcPct val="95000"/>
              </a:lnSpc>
              <a:tabLst>
                <a:tab pos="1200150" algn="l"/>
              </a:tabLst>
              <a:defRPr/>
            </a:pPr>
            <a:r>
              <a:rPr lang="en-US" dirty="0">
                <a:solidFill>
                  <a:srgbClr val="000000"/>
                </a:solidFill>
                <a:latin typeface="Courier New" pitchFamily="49" charset="0"/>
              </a:rPr>
              <a:t> RETURN NUMBER IS</a:t>
            </a:r>
          </a:p>
          <a:p>
            <a:pPr eaLnBrk="0" hangingPunct="0">
              <a:lnSpc>
                <a:spcPct val="95000"/>
              </a:lnSpc>
              <a:tabLst>
                <a:tab pos="1200150" algn="l"/>
              </a:tabLst>
              <a:defRPr/>
            </a:pPr>
            <a:r>
              <a:rPr lang="en-US" dirty="0">
                <a:solidFill>
                  <a:srgbClr val="000000"/>
                </a:solidFill>
                <a:latin typeface="Courier New" pitchFamily="49" charset="0"/>
              </a:rPr>
              <a:t>BEGIN</a:t>
            </a:r>
          </a:p>
          <a:p>
            <a:pPr eaLnBrk="0" hangingPunct="0">
              <a:lnSpc>
                <a:spcPct val="95000"/>
              </a:lnSpc>
              <a:tabLst>
                <a:tab pos="1200150" algn="l"/>
              </a:tabLst>
              <a:defRPr/>
            </a:pPr>
            <a:r>
              <a:rPr lang="en-US" dirty="0">
                <a:solidFill>
                  <a:srgbClr val="000000"/>
                </a:solidFill>
                <a:latin typeface="Courier New" pitchFamily="49" charset="0"/>
              </a:rPr>
              <a:t>   RETURN (</a:t>
            </a:r>
            <a:r>
              <a:rPr lang="en-US" dirty="0" err="1">
                <a:solidFill>
                  <a:srgbClr val="000000"/>
                </a:solidFill>
                <a:latin typeface="Courier New" pitchFamily="49" charset="0"/>
              </a:rPr>
              <a:t>p_value</a:t>
            </a:r>
            <a:r>
              <a:rPr lang="en-US" dirty="0">
                <a:solidFill>
                  <a:srgbClr val="000000"/>
                </a:solidFill>
                <a:latin typeface="Courier New" pitchFamily="49" charset="0"/>
              </a:rPr>
              <a:t> * 0.08);</a:t>
            </a:r>
          </a:p>
          <a:p>
            <a:pPr eaLnBrk="0" hangingPunct="0">
              <a:lnSpc>
                <a:spcPct val="95000"/>
              </a:lnSpc>
              <a:tabLst>
                <a:tab pos="1200150" algn="l"/>
              </a:tabLst>
              <a:defRPr/>
            </a:pPr>
            <a:r>
              <a:rPr lang="en-US" dirty="0">
                <a:solidFill>
                  <a:srgbClr val="000000"/>
                </a:solidFill>
                <a:latin typeface="Courier New" pitchFamily="49" charset="0"/>
              </a:rPr>
              <a:t>END tax;</a:t>
            </a:r>
          </a:p>
          <a:p>
            <a:pPr eaLnBrk="0" hangingPunct="0">
              <a:lnSpc>
                <a:spcPct val="95000"/>
              </a:lnSpc>
              <a:tabLst>
                <a:tab pos="1200150" algn="l"/>
              </a:tabLst>
              <a:defRPr/>
            </a:pPr>
            <a:r>
              <a:rPr lang="en-US" dirty="0">
                <a:solidFill>
                  <a:srgbClr val="000000"/>
                </a:solidFill>
                <a:latin typeface="Courier New" pitchFamily="49" charset="0"/>
              </a:rPr>
              <a:t>/</a:t>
            </a:r>
          </a:p>
          <a:p>
            <a:pPr eaLnBrk="0" hangingPunct="0">
              <a:lnSpc>
                <a:spcPct val="95000"/>
              </a:lnSpc>
              <a:tabLst>
                <a:tab pos="1200150" algn="l"/>
              </a:tabLst>
              <a:defRPr/>
            </a:pPr>
            <a:r>
              <a:rPr lang="en-US" dirty="0">
                <a:solidFill>
                  <a:srgbClr val="000000"/>
                </a:solidFill>
                <a:latin typeface="Courier New" pitchFamily="49" charset="0"/>
              </a:rPr>
              <a:t>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salary, tax(salary)</a:t>
            </a:r>
          </a:p>
          <a:p>
            <a:pPr eaLnBrk="0" hangingPunct="0">
              <a:lnSpc>
                <a:spcPct val="95000"/>
              </a:lnSpc>
              <a:tabLst>
                <a:tab pos="1200150" algn="l"/>
              </a:tabLst>
              <a:defRPr/>
            </a:pPr>
            <a:r>
              <a:rPr lang="en-US" dirty="0">
                <a:solidFill>
                  <a:srgbClr val="000000"/>
                </a:solidFill>
                <a:latin typeface="Courier New" pitchFamily="49" charset="0"/>
              </a:rPr>
              <a:t>FROM   employees</a:t>
            </a:r>
          </a:p>
          <a:p>
            <a:pPr eaLnBrk="0" hangingPunct="0">
              <a:lnSpc>
                <a:spcPct val="95000"/>
              </a:lnSpc>
              <a:tabLst>
                <a:tab pos="1200150" algn="l"/>
              </a:tabLst>
              <a:defRPr/>
            </a:pPr>
            <a:r>
              <a:rPr lang="en-US" dirty="0">
                <a:solidFill>
                  <a:srgbClr val="000000"/>
                </a:solidFill>
                <a:latin typeface="Courier New" pitchFamily="49" charset="0"/>
              </a:rPr>
              <a:t>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100;</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t="19547"/>
          <a:stretch>
            <a:fillRect/>
          </a:stretch>
        </p:blipFill>
        <p:spPr bwMode="gray">
          <a:xfrm>
            <a:off x="3306764" y="4267201"/>
            <a:ext cx="5578475" cy="1692275"/>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229</a:t>
            </a:fld>
            <a:endParaRPr lang="en-US">
              <a:solidFill>
                <a:srgbClr val="464653"/>
              </a:solidFill>
            </a:endParaRPr>
          </a:p>
        </p:txBody>
      </p:sp>
    </p:spTree>
    <p:extLst>
      <p:ext uri="{BB962C8B-B14F-4D97-AF65-F5344CB8AC3E}">
        <p14:creationId xmlns:p14="http://schemas.microsoft.com/office/powerpoint/2010/main" val="175681834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14"/>
          <p:cNvSpPr>
            <a:spLocks noGrp="1" noChangeArrowheads="1"/>
          </p:cNvSpPr>
          <p:nvPr>
            <p:ph type="title"/>
          </p:nvPr>
        </p:nvSpPr>
        <p:spPr/>
        <p:txBody>
          <a:bodyPr/>
          <a:lstStyle/>
          <a:p>
            <a:pPr eaLnBrk="1" hangingPunct="1"/>
            <a:r>
              <a:rPr lang="en-US"/>
              <a:t>Use of Variables</a:t>
            </a:r>
          </a:p>
        </p:txBody>
      </p:sp>
      <p:sp>
        <p:nvSpPr>
          <p:cNvPr id="1231875" name="Rectangle 15"/>
          <p:cNvSpPr>
            <a:spLocks noGrp="1" noChangeArrowheads="1"/>
          </p:cNvSpPr>
          <p:nvPr>
            <p:ph sz="quarter" idx="1"/>
          </p:nvPr>
        </p:nvSpPr>
        <p:spPr>
          <a:xfrm>
            <a:off x="1981200" y="1219201"/>
            <a:ext cx="8229600" cy="4937125"/>
          </a:xfrm>
        </p:spPr>
        <p:txBody>
          <a:bodyPr/>
          <a:lstStyle/>
          <a:p>
            <a:pPr marL="0" indent="0">
              <a:buNone/>
            </a:pPr>
            <a:r>
              <a:rPr lang="en-US"/>
              <a:t>Variables can be used for:</a:t>
            </a:r>
          </a:p>
          <a:p>
            <a:pPr lvl="1" eaLnBrk="1" hangingPunct="1">
              <a:buFont typeface="Courier New" pitchFamily="49" charset="0"/>
              <a:buChar char="o"/>
            </a:pPr>
            <a:r>
              <a:rPr lang="en-US"/>
              <a:t>Temporary storage of data</a:t>
            </a:r>
          </a:p>
          <a:p>
            <a:pPr lvl="1" eaLnBrk="1" hangingPunct="1">
              <a:buFont typeface="Courier New" pitchFamily="49" charset="0"/>
              <a:buChar char="o"/>
            </a:pPr>
            <a:r>
              <a:rPr lang="en-US"/>
              <a:t>Manipulation of stored values</a:t>
            </a:r>
          </a:p>
          <a:p>
            <a:pPr lvl="1" eaLnBrk="1" hangingPunct="1">
              <a:buFont typeface="Courier New" pitchFamily="49" charset="0"/>
              <a:buChar char="o"/>
            </a:pPr>
            <a:r>
              <a:rPr lang="en-US"/>
              <a:t>Reusability</a:t>
            </a:r>
          </a:p>
        </p:txBody>
      </p:sp>
      <p:sp>
        <p:nvSpPr>
          <p:cNvPr id="10244" name="Rectangle 4"/>
          <p:cNvSpPr>
            <a:spLocks noChangeArrowheads="1"/>
          </p:cNvSpPr>
          <p:nvPr/>
        </p:nvSpPr>
        <p:spPr bwMode="blackWhite">
          <a:xfrm>
            <a:off x="4902200" y="3606800"/>
            <a:ext cx="229870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defTabSz="228600">
              <a:spcBef>
                <a:spcPct val="20000"/>
              </a:spcBef>
              <a:buClr>
                <a:srgbClr val="FF0000"/>
              </a:buClr>
              <a:defRPr/>
            </a:pPr>
            <a:r>
              <a:rPr lang="en-US" dirty="0">
                <a:solidFill>
                  <a:prstClr val="black"/>
                </a:solidFill>
                <a:latin typeface="Courier New" pitchFamily="49" charset="0"/>
              </a:rPr>
              <a:t>SELECT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first_name</a:t>
            </a:r>
            <a:r>
              <a:rPr lang="en-US" dirty="0">
                <a:solidFill>
                  <a:prstClr val="black"/>
                </a:solidFill>
                <a:latin typeface="Courier New" pitchFamily="49" charset="0"/>
              </a:rPr>
              <a:t>,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department_id</a:t>
            </a:r>
            <a:r>
              <a:rPr lang="en-US" dirty="0">
                <a:solidFill>
                  <a:prstClr val="black"/>
                </a:solidFill>
                <a:latin typeface="Courier New" pitchFamily="49" charset="0"/>
              </a:rPr>
              <a:t> </a:t>
            </a:r>
            <a:br>
              <a:rPr lang="en-US" dirty="0">
                <a:solidFill>
                  <a:prstClr val="black"/>
                </a:solidFill>
                <a:latin typeface="Courier New" pitchFamily="49" charset="0"/>
              </a:rPr>
            </a:br>
            <a:r>
              <a:rPr lang="en-US" dirty="0">
                <a:solidFill>
                  <a:prstClr val="black"/>
                </a:solidFill>
                <a:latin typeface="Courier New" pitchFamily="49" charset="0"/>
              </a:rPr>
              <a:t>INTO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v_fname</a:t>
            </a:r>
            <a:r>
              <a:rPr lang="en-US" dirty="0">
                <a:solidFill>
                  <a:prstClr val="black"/>
                </a:solidFill>
                <a:latin typeface="Courier New" pitchFamily="49" charset="0"/>
              </a:rPr>
              <a:t>,</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v_deptno</a:t>
            </a:r>
            <a:r>
              <a:rPr lang="en-US" dirty="0">
                <a:solidFill>
                  <a:prstClr val="black"/>
                </a:solidFill>
                <a:latin typeface="Courier New" pitchFamily="49" charset="0"/>
              </a:rPr>
              <a:t/>
            </a:r>
            <a:br>
              <a:rPr lang="en-US" dirty="0">
                <a:solidFill>
                  <a:prstClr val="black"/>
                </a:solidFill>
                <a:latin typeface="Courier New" pitchFamily="49" charset="0"/>
              </a:rPr>
            </a:br>
            <a:r>
              <a:rPr lang="en-US" dirty="0">
                <a:solidFill>
                  <a:prstClr val="black"/>
                </a:solidFill>
                <a:latin typeface="Courier New" pitchFamily="49" charset="0"/>
              </a:rPr>
              <a:t>FROM …</a:t>
            </a:r>
          </a:p>
        </p:txBody>
      </p:sp>
      <p:sp>
        <p:nvSpPr>
          <p:cNvPr id="17413" name="Text Box 5"/>
          <p:cNvSpPr txBox="1">
            <a:spLocks noChangeArrowheads="1"/>
          </p:cNvSpPr>
          <p:nvPr/>
        </p:nvSpPr>
        <p:spPr bwMode="auto">
          <a:xfrm>
            <a:off x="8174039" y="4414838"/>
            <a:ext cx="141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r>
              <a:rPr lang="en-US">
                <a:solidFill>
                  <a:prstClr val="black"/>
                </a:solidFill>
                <a:latin typeface="Courier New" pitchFamily="49" charset="0"/>
              </a:rPr>
              <a:t>v_fname</a:t>
            </a:r>
          </a:p>
        </p:txBody>
      </p:sp>
      <p:sp>
        <p:nvSpPr>
          <p:cNvPr id="17414" name="Text Box 6"/>
          <p:cNvSpPr txBox="1">
            <a:spLocks noChangeArrowheads="1"/>
          </p:cNvSpPr>
          <p:nvPr/>
        </p:nvSpPr>
        <p:spPr bwMode="auto">
          <a:xfrm>
            <a:off x="8050213" y="5484813"/>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r>
              <a:rPr lang="en-US">
                <a:solidFill>
                  <a:prstClr val="black"/>
                </a:solidFill>
                <a:latin typeface="Courier New" pitchFamily="49" charset="0"/>
              </a:rPr>
              <a:t>v_deptno</a:t>
            </a:r>
          </a:p>
        </p:txBody>
      </p:sp>
      <p:pic>
        <p:nvPicPr>
          <p:cNvPr id="1231879" name="Picture 7" descr="D:\PL_SQL\MY_LESSONS\Graphics\Les01\table001.gif"/>
          <p:cNvPicPr>
            <a:picLocks noChangeAspect="1" noChangeArrowheads="1"/>
          </p:cNvPicPr>
          <p:nvPr/>
        </p:nvPicPr>
        <p:blipFill>
          <a:blip r:embed="rId3" cstate="print"/>
          <a:srcRect/>
          <a:stretch>
            <a:fillRect/>
          </a:stretch>
        </p:blipFill>
        <p:spPr bwMode="gray">
          <a:xfrm>
            <a:off x="2979738" y="4497388"/>
            <a:ext cx="1211262" cy="1630362"/>
          </a:xfrm>
          <a:prstGeom prst="rect">
            <a:avLst/>
          </a:prstGeom>
          <a:noFill/>
          <a:ln w="9525">
            <a:noFill/>
            <a:miter lim="800000"/>
            <a:headEnd/>
            <a:tailEnd/>
          </a:ln>
        </p:spPr>
      </p:pic>
      <p:sp>
        <p:nvSpPr>
          <p:cNvPr id="10248" name="Rectangle 8"/>
          <p:cNvSpPr>
            <a:spLocks noChangeArrowheads="1"/>
          </p:cNvSpPr>
          <p:nvPr/>
        </p:nvSpPr>
        <p:spPr bwMode="blackWhite">
          <a:xfrm>
            <a:off x="7315200" y="4445000"/>
            <a:ext cx="914400" cy="30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dirty="0">
                <a:solidFill>
                  <a:prstClr val="black"/>
                </a:solidFill>
              </a:rPr>
              <a:t>Jennifer</a:t>
            </a:r>
          </a:p>
        </p:txBody>
      </p:sp>
      <p:sp>
        <p:nvSpPr>
          <p:cNvPr id="10249" name="Rectangle 9"/>
          <p:cNvSpPr>
            <a:spLocks noChangeArrowheads="1"/>
          </p:cNvSpPr>
          <p:nvPr/>
        </p:nvSpPr>
        <p:spPr bwMode="blackWhite">
          <a:xfrm>
            <a:off x="7583488" y="5514975"/>
            <a:ext cx="381000" cy="30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dirty="0">
                <a:solidFill>
                  <a:prstClr val="black"/>
                </a:solidFill>
              </a:rPr>
              <a:t>10</a:t>
            </a:r>
          </a:p>
        </p:txBody>
      </p:sp>
      <p:sp>
        <p:nvSpPr>
          <p:cNvPr id="17418" name="Freeform 10"/>
          <p:cNvSpPr>
            <a:spLocks/>
          </p:cNvSpPr>
          <p:nvPr/>
        </p:nvSpPr>
        <p:spPr bwMode="auto">
          <a:xfrm>
            <a:off x="3073400" y="4152900"/>
            <a:ext cx="1955800" cy="876300"/>
          </a:xfrm>
          <a:custGeom>
            <a:avLst/>
            <a:gdLst>
              <a:gd name="T0" fmla="*/ 0 w 624"/>
              <a:gd name="T1" fmla="*/ 2147483647 h 192"/>
              <a:gd name="T2" fmla="*/ 0 w 624"/>
              <a:gd name="T3" fmla="*/ 0 h 192"/>
              <a:gd name="T4" fmla="*/ 2147483647 w 624"/>
              <a:gd name="T5" fmla="*/ 0 h 192"/>
              <a:gd name="T6" fmla="*/ 0 60000 65536"/>
              <a:gd name="T7" fmla="*/ 0 60000 65536"/>
              <a:gd name="T8" fmla="*/ 0 60000 65536"/>
              <a:gd name="T9" fmla="*/ 0 w 624"/>
              <a:gd name="T10" fmla="*/ 0 h 192"/>
              <a:gd name="T11" fmla="*/ 624 w 624"/>
              <a:gd name="T12" fmla="*/ 192 h 192"/>
            </a:gdLst>
            <a:ahLst/>
            <a:cxnLst>
              <a:cxn ang="T6">
                <a:pos x="T0" y="T1"/>
              </a:cxn>
              <a:cxn ang="T7">
                <a:pos x="T2" y="T3"/>
              </a:cxn>
              <a:cxn ang="T8">
                <a:pos x="T4" y="T5"/>
              </a:cxn>
            </a:cxnLst>
            <a:rect l="T9" t="T10" r="T11" b="T12"/>
            <a:pathLst>
              <a:path w="624" h="192">
                <a:moveTo>
                  <a:pt x="0" y="192"/>
                </a:moveTo>
                <a:lnTo>
                  <a:pt x="0" y="0"/>
                </a:lnTo>
                <a:lnTo>
                  <a:pt x="624"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19" name="Freeform 11"/>
          <p:cNvSpPr>
            <a:spLocks/>
          </p:cNvSpPr>
          <p:nvPr/>
        </p:nvSpPr>
        <p:spPr bwMode="auto">
          <a:xfrm>
            <a:off x="3378200" y="4432300"/>
            <a:ext cx="1663700" cy="482600"/>
          </a:xfrm>
          <a:custGeom>
            <a:avLst/>
            <a:gdLst>
              <a:gd name="T0" fmla="*/ 2147483647 w 944"/>
              <a:gd name="T1" fmla="*/ 0 h 304"/>
              <a:gd name="T2" fmla="*/ 0 w 944"/>
              <a:gd name="T3" fmla="*/ 0 h 304"/>
              <a:gd name="T4" fmla="*/ 0 w 944"/>
              <a:gd name="T5" fmla="*/ 2147483647 h 304"/>
              <a:gd name="T6" fmla="*/ 0 60000 65536"/>
              <a:gd name="T7" fmla="*/ 0 60000 65536"/>
              <a:gd name="T8" fmla="*/ 0 60000 65536"/>
              <a:gd name="T9" fmla="*/ 0 w 944"/>
              <a:gd name="T10" fmla="*/ 0 h 304"/>
              <a:gd name="T11" fmla="*/ 944 w 944"/>
              <a:gd name="T12" fmla="*/ 304 h 304"/>
            </a:gdLst>
            <a:ahLst/>
            <a:cxnLst>
              <a:cxn ang="T6">
                <a:pos x="T0" y="T1"/>
              </a:cxn>
              <a:cxn ang="T7">
                <a:pos x="T2" y="T3"/>
              </a:cxn>
              <a:cxn ang="T8">
                <a:pos x="T4" y="T5"/>
              </a:cxn>
            </a:cxnLst>
            <a:rect l="T9" t="T10" r="T11" b="T12"/>
            <a:pathLst>
              <a:path w="944" h="304">
                <a:moveTo>
                  <a:pt x="944" y="0"/>
                </a:moveTo>
                <a:lnTo>
                  <a:pt x="0" y="0"/>
                </a:lnTo>
                <a:lnTo>
                  <a:pt x="0" y="304"/>
                </a:lnTo>
              </a:path>
            </a:pathLst>
          </a:custGeom>
          <a:noFill/>
          <a:ln w="28575" cap="flat"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20" name="Freeform 12"/>
          <p:cNvSpPr>
            <a:spLocks/>
          </p:cNvSpPr>
          <p:nvPr/>
        </p:nvSpPr>
        <p:spPr bwMode="auto">
          <a:xfrm flipV="1">
            <a:off x="6781800" y="5280025"/>
            <a:ext cx="990600" cy="215900"/>
          </a:xfrm>
          <a:custGeom>
            <a:avLst/>
            <a:gdLst>
              <a:gd name="T0" fmla="*/ 0 w 912"/>
              <a:gd name="T1" fmla="*/ 2147483647 h 192"/>
              <a:gd name="T2" fmla="*/ 2147483647 w 912"/>
              <a:gd name="T3" fmla="*/ 2147483647 h 192"/>
              <a:gd name="T4" fmla="*/ 2147483647 w 912"/>
              <a:gd name="T5" fmla="*/ 0 h 192"/>
              <a:gd name="T6" fmla="*/ 0 60000 65536"/>
              <a:gd name="T7" fmla="*/ 0 60000 65536"/>
              <a:gd name="T8" fmla="*/ 0 60000 65536"/>
              <a:gd name="T9" fmla="*/ 0 w 912"/>
              <a:gd name="T10" fmla="*/ 0 h 192"/>
              <a:gd name="T11" fmla="*/ 912 w 912"/>
              <a:gd name="T12" fmla="*/ 192 h 192"/>
            </a:gdLst>
            <a:ahLst/>
            <a:cxnLst>
              <a:cxn ang="T6">
                <a:pos x="T0" y="T1"/>
              </a:cxn>
              <a:cxn ang="T7">
                <a:pos x="T2" y="T3"/>
              </a:cxn>
              <a:cxn ang="T8">
                <a:pos x="T4" y="T5"/>
              </a:cxn>
            </a:cxnLst>
            <a:rect l="T9" t="T10" r="T11" b="T12"/>
            <a:pathLst>
              <a:path w="912" h="192">
                <a:moveTo>
                  <a:pt x="0" y="192"/>
                </a:moveTo>
                <a:lnTo>
                  <a:pt x="912" y="192"/>
                </a:lnTo>
                <a:lnTo>
                  <a:pt x="912"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21" name="Freeform 13"/>
          <p:cNvSpPr>
            <a:spLocks/>
          </p:cNvSpPr>
          <p:nvPr/>
        </p:nvSpPr>
        <p:spPr bwMode="auto">
          <a:xfrm>
            <a:off x="6781800" y="4757738"/>
            <a:ext cx="990600" cy="215900"/>
          </a:xfrm>
          <a:custGeom>
            <a:avLst/>
            <a:gdLst>
              <a:gd name="T0" fmla="*/ 0 w 912"/>
              <a:gd name="T1" fmla="*/ 2147483647 h 192"/>
              <a:gd name="T2" fmla="*/ 2147483647 w 912"/>
              <a:gd name="T3" fmla="*/ 2147483647 h 192"/>
              <a:gd name="T4" fmla="*/ 2147483647 w 912"/>
              <a:gd name="T5" fmla="*/ 0 h 192"/>
              <a:gd name="T6" fmla="*/ 0 60000 65536"/>
              <a:gd name="T7" fmla="*/ 0 60000 65536"/>
              <a:gd name="T8" fmla="*/ 0 60000 65536"/>
              <a:gd name="T9" fmla="*/ 0 w 912"/>
              <a:gd name="T10" fmla="*/ 0 h 192"/>
              <a:gd name="T11" fmla="*/ 912 w 912"/>
              <a:gd name="T12" fmla="*/ 192 h 192"/>
            </a:gdLst>
            <a:ahLst/>
            <a:cxnLst>
              <a:cxn ang="T6">
                <a:pos x="T0" y="T1"/>
              </a:cxn>
              <a:cxn ang="T7">
                <a:pos x="T2" y="T3"/>
              </a:cxn>
              <a:cxn ang="T8">
                <a:pos x="T4" y="T5"/>
              </a:cxn>
            </a:cxnLst>
            <a:rect l="T9" t="T10" r="T11" b="T12"/>
            <a:pathLst>
              <a:path w="912" h="192">
                <a:moveTo>
                  <a:pt x="0" y="192"/>
                </a:moveTo>
                <a:lnTo>
                  <a:pt x="912" y="192"/>
                </a:lnTo>
                <a:lnTo>
                  <a:pt x="912"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23</a:t>
            </a:fld>
            <a:endParaRPr lang="en-US" dirty="0"/>
          </a:p>
        </p:txBody>
      </p:sp>
    </p:spTree>
    <p:extLst>
      <p:ext uri="{BB962C8B-B14F-4D97-AF65-F5344CB8AC3E}">
        <p14:creationId xmlns:p14="http://schemas.microsoft.com/office/powerpoint/2010/main" val="1575062315"/>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dirty="0"/>
              <a:t>User-Defined Functions in SQL Statements</a:t>
            </a:r>
          </a:p>
        </p:txBody>
      </p:sp>
      <p:sp>
        <p:nvSpPr>
          <p:cNvPr id="27651" name="Rectangle 3"/>
          <p:cNvSpPr>
            <a:spLocks noGrp="1" noChangeArrowheads="1"/>
          </p:cNvSpPr>
          <p:nvPr>
            <p:ph sz="quarter" idx="1"/>
          </p:nvPr>
        </p:nvSpPr>
        <p:spPr>
          <a:xfrm>
            <a:off x="2133600" y="1447800"/>
            <a:ext cx="7918450" cy="3411538"/>
          </a:xfrm>
        </p:spPr>
        <p:txBody>
          <a:bodyPr>
            <a:normAutofit fontScale="92500" lnSpcReduction="10000"/>
          </a:bodyPr>
          <a:lstStyle/>
          <a:p>
            <a:pPr marL="0" indent="0">
              <a:buNone/>
            </a:pPr>
            <a:r>
              <a:rPr lang="en-US">
                <a:latin typeface="Arial" pitchFamily="34" charset="0"/>
              </a:rPr>
              <a:t>User-defined functions act like built-in single-row functions and can be used in:</a:t>
            </a:r>
          </a:p>
          <a:p>
            <a:pPr lvl="1" eaLnBrk="1" hangingPunct="1">
              <a:buFont typeface="Courier New" pitchFamily="49" charset="0"/>
              <a:buChar char="o"/>
            </a:pPr>
            <a:r>
              <a:rPr lang="en-US"/>
              <a:t>The </a:t>
            </a:r>
            <a:r>
              <a:rPr lang="en-US">
                <a:latin typeface="Courier New" pitchFamily="49" charset="0"/>
              </a:rPr>
              <a:t>SELECT</a:t>
            </a:r>
            <a:r>
              <a:rPr lang="en-US"/>
              <a:t> list or clause of a query</a:t>
            </a:r>
          </a:p>
          <a:p>
            <a:pPr lvl="1" eaLnBrk="1" hangingPunct="1">
              <a:buFont typeface="Courier New" pitchFamily="49" charset="0"/>
              <a:buChar char="o"/>
            </a:pPr>
            <a:r>
              <a:rPr lang="en-US"/>
              <a:t>Conditional expressions of the </a:t>
            </a:r>
            <a:r>
              <a:rPr lang="en-US">
                <a:latin typeface="Courier New" pitchFamily="49" charset="0"/>
              </a:rPr>
              <a:t>WHERE</a:t>
            </a:r>
            <a:r>
              <a:rPr lang="en-US"/>
              <a:t> and </a:t>
            </a:r>
            <a:r>
              <a:rPr lang="en-US">
                <a:latin typeface="Courier New" pitchFamily="49" charset="0"/>
              </a:rPr>
              <a:t>HAVING</a:t>
            </a:r>
            <a:r>
              <a:rPr lang="en-US"/>
              <a:t> clauses</a:t>
            </a:r>
          </a:p>
          <a:p>
            <a:pPr lvl="1" eaLnBrk="1" hangingPunct="1">
              <a:buFont typeface="Courier New" pitchFamily="49" charset="0"/>
              <a:buChar char="o"/>
            </a:pPr>
            <a:r>
              <a:rPr lang="en-US"/>
              <a:t>The </a:t>
            </a:r>
            <a:r>
              <a:rPr lang="en-US">
                <a:latin typeface="Courier New" pitchFamily="49" charset="0"/>
              </a:rPr>
              <a:t>CONNECT</a:t>
            </a:r>
            <a:r>
              <a:rPr lang="en-US"/>
              <a:t> </a:t>
            </a:r>
            <a:r>
              <a:rPr lang="en-US">
                <a:latin typeface="Courier New" pitchFamily="49" charset="0"/>
              </a:rPr>
              <a:t>BY</a:t>
            </a:r>
            <a:r>
              <a:rPr lang="en-US"/>
              <a:t>, </a:t>
            </a:r>
            <a:r>
              <a:rPr lang="en-US">
                <a:latin typeface="Courier New" pitchFamily="49" charset="0"/>
              </a:rPr>
              <a:t>START</a:t>
            </a:r>
            <a:r>
              <a:rPr lang="en-US"/>
              <a:t> </a:t>
            </a:r>
            <a:r>
              <a:rPr lang="en-US">
                <a:latin typeface="Courier New" pitchFamily="49" charset="0"/>
              </a:rPr>
              <a:t>WITH</a:t>
            </a:r>
            <a:r>
              <a:rPr lang="en-US"/>
              <a:t>, </a:t>
            </a:r>
            <a:r>
              <a:rPr lang="en-US">
                <a:latin typeface="Courier New" pitchFamily="49" charset="0"/>
              </a:rPr>
              <a:t>ORDER</a:t>
            </a:r>
            <a:r>
              <a:rPr lang="en-US"/>
              <a:t> </a:t>
            </a:r>
            <a:r>
              <a:rPr lang="en-US">
                <a:latin typeface="Courier New" pitchFamily="49" charset="0"/>
              </a:rPr>
              <a:t>BY</a:t>
            </a:r>
            <a:r>
              <a:rPr lang="en-US"/>
              <a:t>, and </a:t>
            </a:r>
            <a:r>
              <a:rPr lang="en-US">
                <a:latin typeface="Courier New" pitchFamily="49" charset="0"/>
              </a:rPr>
              <a:t>GROUP</a:t>
            </a:r>
            <a:r>
              <a:rPr lang="en-US"/>
              <a:t> </a:t>
            </a:r>
            <a:r>
              <a:rPr lang="en-US">
                <a:latin typeface="Courier New" pitchFamily="49" charset="0"/>
              </a:rPr>
              <a:t>BY</a:t>
            </a:r>
            <a:r>
              <a:rPr lang="en-US"/>
              <a:t> clauses of a query</a:t>
            </a:r>
          </a:p>
          <a:p>
            <a:pPr lvl="1" eaLnBrk="1" hangingPunct="1">
              <a:buFont typeface="Courier New" pitchFamily="49" charset="0"/>
              <a:buChar char="o"/>
            </a:pPr>
            <a:r>
              <a:rPr lang="en-US"/>
              <a:t>The </a:t>
            </a:r>
            <a:r>
              <a:rPr lang="en-US">
                <a:latin typeface="Courier New" pitchFamily="49" charset="0"/>
              </a:rPr>
              <a:t>VALUES</a:t>
            </a:r>
            <a:r>
              <a:rPr lang="en-US"/>
              <a:t> clause of the </a:t>
            </a:r>
            <a:r>
              <a:rPr lang="en-US">
                <a:latin typeface="Courier New" pitchFamily="49" charset="0"/>
              </a:rPr>
              <a:t>INSERT</a:t>
            </a:r>
            <a:r>
              <a:rPr lang="en-US"/>
              <a:t> statement</a:t>
            </a:r>
          </a:p>
          <a:p>
            <a:pPr lvl="1" eaLnBrk="1" hangingPunct="1">
              <a:buFont typeface="Courier New" pitchFamily="49" charset="0"/>
              <a:buChar char="o"/>
            </a:pPr>
            <a:r>
              <a:rPr lang="en-US"/>
              <a:t>The </a:t>
            </a:r>
            <a:r>
              <a:rPr lang="en-US">
                <a:latin typeface="Courier New" pitchFamily="49" charset="0"/>
              </a:rPr>
              <a:t>SET</a:t>
            </a:r>
            <a:r>
              <a:rPr lang="en-US"/>
              <a:t> clause of the </a:t>
            </a:r>
            <a:r>
              <a:rPr lang="en-US">
                <a:latin typeface="Courier New" pitchFamily="49" charset="0"/>
              </a:rPr>
              <a:t>UPDATE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230</a:t>
            </a:fld>
            <a:endParaRPr lang="en-US" dirty="0">
              <a:solidFill>
                <a:srgbClr val="464653"/>
              </a:solidFill>
            </a:endParaRPr>
          </a:p>
        </p:txBody>
      </p:sp>
    </p:spTree>
    <p:extLst>
      <p:ext uri="{BB962C8B-B14F-4D97-AF65-F5344CB8AC3E}">
        <p14:creationId xmlns:p14="http://schemas.microsoft.com/office/powerpoint/2010/main" val="16240054"/>
      </p:ext>
    </p:extLst>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dirty="0"/>
              <a:t>Restrictions Calling Functions from SQL Expressions</a:t>
            </a:r>
          </a:p>
        </p:txBody>
      </p:sp>
      <p:sp>
        <p:nvSpPr>
          <p:cNvPr id="18435" name="Rectangle 3"/>
          <p:cNvSpPr>
            <a:spLocks noGrp="1" noChangeArrowheads="1"/>
          </p:cNvSpPr>
          <p:nvPr>
            <p:ph sz="quarter" idx="1"/>
          </p:nvPr>
        </p:nvSpPr>
        <p:spPr>
          <a:xfrm>
            <a:off x="2133600" y="1443039"/>
            <a:ext cx="7918450" cy="3532187"/>
          </a:xfrm>
        </p:spPr>
        <p:txBody>
          <a:bodyPr>
            <a:normAutofit fontScale="92500" lnSpcReduction="20000"/>
          </a:bodyPr>
          <a:lstStyle/>
          <a:p>
            <a:pPr marL="548640" lvl="1" indent="-274320">
              <a:buFont typeface="Courier New" pitchFamily="49" charset="0"/>
              <a:buChar char="o"/>
              <a:defRPr/>
            </a:pPr>
            <a:r>
              <a:rPr lang="en-US" dirty="0"/>
              <a:t>User-defined functions that are callable from SQL expressions must:</a:t>
            </a:r>
          </a:p>
          <a:p>
            <a:pPr marL="822960" lvl="2">
              <a:buClr>
                <a:schemeClr val="bg1">
                  <a:shade val="50000"/>
                </a:schemeClr>
              </a:buClr>
              <a:buFont typeface="Wingdings" pitchFamily="2" charset="2"/>
              <a:buChar char="Ø"/>
              <a:defRPr/>
            </a:pPr>
            <a:r>
              <a:rPr lang="en-US" dirty="0"/>
              <a:t>Be stored in the database</a:t>
            </a:r>
          </a:p>
          <a:p>
            <a:pPr marL="822960" lvl="2">
              <a:buClr>
                <a:schemeClr val="bg1">
                  <a:shade val="50000"/>
                </a:schemeClr>
              </a:buClr>
              <a:buFont typeface="Wingdings" pitchFamily="2" charset="2"/>
              <a:buChar char="Ø"/>
              <a:defRPr/>
            </a:pPr>
            <a:r>
              <a:rPr lang="en-US" dirty="0"/>
              <a:t>Accept only </a:t>
            </a:r>
            <a:r>
              <a:rPr lang="en-US" dirty="0">
                <a:latin typeface="Courier New" pitchFamily="49" charset="0"/>
              </a:rPr>
              <a:t>IN</a:t>
            </a:r>
            <a:r>
              <a:rPr lang="en-US" dirty="0"/>
              <a:t> parameters with valid SQL data types, not PL/SQL</a:t>
            </a:r>
            <a:r>
              <a:rPr lang="en-US" dirty="0">
                <a:cs typeface="Arial" charset="0"/>
              </a:rPr>
              <a:t>-</a:t>
            </a:r>
            <a:r>
              <a:rPr lang="en-US" dirty="0"/>
              <a:t>specific types</a:t>
            </a:r>
          </a:p>
          <a:p>
            <a:pPr marL="822960" lvl="2">
              <a:buClr>
                <a:schemeClr val="bg1">
                  <a:shade val="50000"/>
                </a:schemeClr>
              </a:buClr>
              <a:buFont typeface="Wingdings" pitchFamily="2" charset="2"/>
              <a:buChar char="Ø"/>
              <a:defRPr/>
            </a:pPr>
            <a:r>
              <a:rPr lang="en-US" dirty="0"/>
              <a:t>Return valid SQL data types, not PL/SQL-specific types</a:t>
            </a:r>
          </a:p>
          <a:p>
            <a:pPr marL="548640" lvl="1" indent="-274320">
              <a:buFont typeface="Courier New" pitchFamily="49" charset="0"/>
              <a:buChar char="o"/>
              <a:defRPr/>
            </a:pPr>
            <a:r>
              <a:rPr lang="en-US" dirty="0"/>
              <a:t>When calling functions in SQL statements:</a:t>
            </a:r>
          </a:p>
          <a:p>
            <a:pPr marL="822960" lvl="2">
              <a:buClr>
                <a:schemeClr val="bg1">
                  <a:shade val="50000"/>
                </a:schemeClr>
              </a:buClr>
              <a:buFont typeface="Wingdings" pitchFamily="2" charset="2"/>
              <a:buChar char="Ø"/>
              <a:defRPr/>
            </a:pPr>
            <a:r>
              <a:rPr lang="en-US" dirty="0"/>
              <a:t>You must own the function or have the </a:t>
            </a:r>
            <a:r>
              <a:rPr lang="en-US" dirty="0">
                <a:latin typeface="Courier New" pitchFamily="49" charset="0"/>
              </a:rPr>
              <a:t>EXECUTE</a:t>
            </a:r>
            <a:r>
              <a:rPr lang="en-US" dirty="0"/>
              <a:t> privilege</a:t>
            </a:r>
          </a:p>
          <a:p>
            <a:pPr marL="822960" lvl="2">
              <a:buClr>
                <a:schemeClr val="bg1">
                  <a:shade val="50000"/>
                </a:schemeClr>
              </a:buClr>
              <a:buFont typeface="Wingdings" pitchFamily="2" charset="2"/>
              <a:buChar char="Ø"/>
              <a:defRPr/>
            </a:pPr>
            <a:r>
              <a:rPr lang="en-US" dirty="0"/>
              <a:t>You may need to enable the </a:t>
            </a:r>
            <a:r>
              <a:rPr lang="en-US" dirty="0">
                <a:latin typeface="Courier New" pitchFamily="49" charset="0"/>
              </a:rPr>
              <a:t>PARALLEL_ENABLE</a:t>
            </a:r>
            <a:r>
              <a:rPr lang="en-US" dirty="0"/>
              <a:t> keyword to allow a parallel execution of the SQL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231</a:t>
            </a:fld>
            <a:endParaRPr lang="en-US" dirty="0">
              <a:solidFill>
                <a:srgbClr val="464653"/>
              </a:solidFill>
            </a:endParaRPr>
          </a:p>
        </p:txBody>
      </p:sp>
    </p:spTree>
    <p:extLst>
      <p:ext uri="{BB962C8B-B14F-4D97-AF65-F5344CB8AC3E}">
        <p14:creationId xmlns:p14="http://schemas.microsoft.com/office/powerpoint/2010/main" val="1680374986"/>
      </p:ext>
    </p:extLst>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defRPr/>
            </a:pPr>
            <a:r>
              <a:rPr lang="en-US" dirty="0"/>
              <a:t>Controlling Side Effects</a:t>
            </a:r>
          </a:p>
        </p:txBody>
      </p:sp>
      <p:sp>
        <p:nvSpPr>
          <p:cNvPr id="19459" name="Rectangle 3"/>
          <p:cNvSpPr>
            <a:spLocks noGrp="1" noChangeArrowheads="1"/>
          </p:cNvSpPr>
          <p:nvPr>
            <p:ph sz="quarter" idx="1"/>
          </p:nvPr>
        </p:nvSpPr>
        <p:spPr>
          <a:xfrm>
            <a:off x="2133600" y="1443039"/>
            <a:ext cx="7918450" cy="3005137"/>
          </a:xfrm>
        </p:spPr>
        <p:txBody>
          <a:bodyPr>
            <a:normAutofit fontScale="85000" lnSpcReduction="10000"/>
          </a:bodyPr>
          <a:lstStyle/>
          <a:p>
            <a:pPr marL="0" indent="0">
              <a:buNone/>
              <a:defRPr/>
            </a:pPr>
            <a:r>
              <a:rPr lang="en-US" dirty="0">
                <a:latin typeface="Arial" charset="0"/>
              </a:rPr>
              <a:t>Functions called from:</a:t>
            </a:r>
          </a:p>
          <a:p>
            <a:pPr marL="548640" lvl="1" indent="-274320">
              <a:buFont typeface="Courier New" pitchFamily="49" charset="0"/>
              <a:buChar char="o"/>
              <a:defRPr/>
            </a:pPr>
            <a:r>
              <a:rPr lang="en-US" dirty="0"/>
              <a:t>A </a:t>
            </a:r>
            <a:r>
              <a:rPr lang="en-US" dirty="0">
                <a:latin typeface="Courier New" pitchFamily="49" charset="0"/>
              </a:rPr>
              <a:t>SELECT</a:t>
            </a:r>
            <a:r>
              <a:rPr lang="en-US" dirty="0"/>
              <a:t> statement cannot contain DML statements</a:t>
            </a:r>
          </a:p>
          <a:p>
            <a:pPr marL="548640" lvl="1" indent="-274320">
              <a:buFont typeface="Courier New" pitchFamily="49" charset="0"/>
              <a:buChar char="o"/>
              <a:defRPr/>
            </a:pPr>
            <a:r>
              <a:rPr lang="en-US" dirty="0"/>
              <a:t>An </a:t>
            </a:r>
            <a:r>
              <a:rPr lang="en-US" dirty="0">
                <a:latin typeface="Courier New" pitchFamily="49" charset="0"/>
              </a:rPr>
              <a:t>UPDATE</a:t>
            </a:r>
            <a:r>
              <a:rPr lang="en-US" dirty="0"/>
              <a:t> or </a:t>
            </a:r>
            <a:r>
              <a:rPr lang="en-US" dirty="0">
                <a:latin typeface="Courier New" pitchFamily="49" charset="0"/>
              </a:rPr>
              <a:t>DELETE</a:t>
            </a:r>
            <a:r>
              <a:rPr lang="en-US" dirty="0"/>
              <a:t> statement on a table </a:t>
            </a:r>
            <a:r>
              <a:rPr lang="en-US" dirty="0">
                <a:latin typeface="Courier New" pitchFamily="49" charset="0"/>
              </a:rPr>
              <a:t>T</a:t>
            </a:r>
            <a:r>
              <a:rPr lang="en-US" dirty="0"/>
              <a:t> cannot query or contain DML on the same table </a:t>
            </a:r>
            <a:r>
              <a:rPr lang="en-US" dirty="0">
                <a:latin typeface="Courier New" pitchFamily="49" charset="0"/>
              </a:rPr>
              <a:t>T</a:t>
            </a:r>
          </a:p>
          <a:p>
            <a:pPr marL="548640" lvl="1" indent="-274320">
              <a:buFont typeface="Courier New" pitchFamily="49" charset="0"/>
              <a:buChar char="o"/>
              <a:defRPr/>
            </a:pPr>
            <a:r>
              <a:rPr lang="en-US" dirty="0"/>
              <a:t>SQL statements cannot end transactions (that is, cannot execute </a:t>
            </a:r>
            <a:r>
              <a:rPr lang="en-US" dirty="0">
                <a:latin typeface="Courier New" pitchFamily="49" charset="0"/>
              </a:rPr>
              <a:t>COMMIT</a:t>
            </a:r>
            <a:r>
              <a:rPr lang="en-US" dirty="0"/>
              <a:t> or </a:t>
            </a:r>
            <a:r>
              <a:rPr lang="en-US" dirty="0">
                <a:latin typeface="Courier New" pitchFamily="49" charset="0"/>
              </a:rPr>
              <a:t>ROLLBACK</a:t>
            </a:r>
            <a:r>
              <a:rPr lang="en-US" dirty="0"/>
              <a:t> operations)</a:t>
            </a:r>
          </a:p>
          <a:p>
            <a:pPr marL="0" indent="0">
              <a:buNone/>
              <a:defRPr/>
            </a:pPr>
            <a:r>
              <a:rPr lang="en-US" b="1" dirty="0">
                <a:latin typeface="Arial" charset="0"/>
              </a:rPr>
              <a:t>Note: </a:t>
            </a:r>
            <a:r>
              <a:rPr lang="en-US" dirty="0">
                <a:latin typeface="Arial" charset="0"/>
              </a:rPr>
              <a:t>Calls to subprograms that break these restrictions are also not allowed in the function.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232</a:t>
            </a:fld>
            <a:endParaRPr lang="en-US" dirty="0">
              <a:solidFill>
                <a:srgbClr val="464653"/>
              </a:solidFill>
            </a:endParaRPr>
          </a:p>
        </p:txBody>
      </p:sp>
    </p:spTree>
    <p:extLst>
      <p:ext uri="{BB962C8B-B14F-4D97-AF65-F5344CB8AC3E}">
        <p14:creationId xmlns:p14="http://schemas.microsoft.com/office/powerpoint/2010/main" val="1953230738"/>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365125"/>
            <a:ext cx="10515600" cy="695579"/>
          </a:xfrm>
        </p:spPr>
        <p:txBody>
          <a:bodyPr>
            <a:normAutofit fontScale="90000"/>
          </a:bodyPr>
          <a:lstStyle/>
          <a:p>
            <a:pPr>
              <a:defRPr/>
            </a:pPr>
            <a:r>
              <a:rPr lang="en-US"/>
              <a:t>Restrictions on Calling Functions </a:t>
            </a:r>
            <a:br>
              <a:rPr lang="en-US"/>
            </a:br>
            <a:r>
              <a:rPr lang="en-US"/>
              <a:t>from SQL: Example</a:t>
            </a:r>
          </a:p>
        </p:txBody>
      </p:sp>
      <p:sp>
        <p:nvSpPr>
          <p:cNvPr id="20483" name="Rectangle 3"/>
          <p:cNvSpPr>
            <a:spLocks noChangeArrowheads="1"/>
          </p:cNvSpPr>
          <p:nvPr/>
        </p:nvSpPr>
        <p:spPr bwMode="gray">
          <a:xfrm>
            <a:off x="2133600" y="1371600"/>
            <a:ext cx="7924800"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85000"/>
              </a:lnSpc>
              <a:tabLst>
                <a:tab pos="1200150" algn="l"/>
              </a:tabLst>
              <a:defRPr/>
            </a:pPr>
            <a:r>
              <a:rPr lang="en-US" sz="1600">
                <a:solidFill>
                  <a:srgbClr val="000000"/>
                </a:solidFill>
                <a:latin typeface="Courier New" pitchFamily="49" charset="0"/>
              </a:rPr>
              <a:t>CREATE OR REPLACE FUNCTION dml_call_sql(p_sal NUMBER)</a:t>
            </a:r>
          </a:p>
          <a:p>
            <a:pPr eaLnBrk="0" hangingPunct="0">
              <a:lnSpc>
                <a:spcPct val="85000"/>
              </a:lnSpc>
              <a:tabLst>
                <a:tab pos="1200150" algn="l"/>
              </a:tabLst>
              <a:defRPr/>
            </a:pPr>
            <a:r>
              <a:rPr lang="en-US" sz="1600">
                <a:solidFill>
                  <a:srgbClr val="000000"/>
                </a:solidFill>
                <a:latin typeface="Courier New" pitchFamily="49" charset="0"/>
              </a:rPr>
              <a:t>   RETURN NUMBER IS</a:t>
            </a:r>
          </a:p>
          <a:p>
            <a:pPr eaLnBrk="0" hangingPunct="0">
              <a:lnSpc>
                <a:spcPct val="85000"/>
              </a:lnSpc>
              <a:tabLst>
                <a:tab pos="1200150" algn="l"/>
              </a:tabLst>
              <a:defRPr/>
            </a:pPr>
            <a:r>
              <a:rPr lang="en-US" sz="1600">
                <a:solidFill>
                  <a:srgbClr val="000000"/>
                </a:solidFill>
                <a:latin typeface="Courier New" pitchFamily="49" charset="0"/>
              </a:rPr>
              <a:t>BEGIN</a:t>
            </a:r>
          </a:p>
          <a:p>
            <a:pPr eaLnBrk="0" hangingPunct="0">
              <a:lnSpc>
                <a:spcPct val="85000"/>
              </a:lnSpc>
              <a:tabLst>
                <a:tab pos="1200150" algn="l"/>
              </a:tabLst>
              <a:defRPr/>
            </a:pPr>
            <a:r>
              <a:rPr lang="en-US" sz="1600">
                <a:solidFill>
                  <a:srgbClr val="000000"/>
                </a:solidFill>
                <a:latin typeface="Courier New" pitchFamily="49" charset="0"/>
              </a:rPr>
              <a:t>  INSERT INTO employees(employee_id, last_name,</a:t>
            </a:r>
            <a:br>
              <a:rPr lang="en-US" sz="1600">
                <a:solidFill>
                  <a:srgbClr val="000000"/>
                </a:solidFill>
                <a:latin typeface="Courier New" pitchFamily="49" charset="0"/>
              </a:rPr>
            </a:br>
            <a:r>
              <a:rPr lang="en-US" sz="1600">
                <a:solidFill>
                  <a:srgbClr val="000000"/>
                </a:solidFill>
                <a:latin typeface="Courier New" pitchFamily="49" charset="0"/>
              </a:rPr>
              <a:t>                 email, hire_date, job_id, salary)</a:t>
            </a:r>
          </a:p>
          <a:p>
            <a:pPr eaLnBrk="0" hangingPunct="0">
              <a:lnSpc>
                <a:spcPct val="85000"/>
              </a:lnSpc>
              <a:tabLst>
                <a:tab pos="1200150" algn="l"/>
              </a:tabLst>
              <a:defRPr/>
            </a:pPr>
            <a:r>
              <a:rPr lang="en-US" sz="1600">
                <a:solidFill>
                  <a:srgbClr val="000000"/>
                </a:solidFill>
                <a:latin typeface="Courier New" pitchFamily="49" charset="0"/>
              </a:rPr>
              <a:t>  VALUES(1, 'Frost', 'jfrost@company.com',</a:t>
            </a:r>
          </a:p>
          <a:p>
            <a:pPr eaLnBrk="0" hangingPunct="0">
              <a:lnSpc>
                <a:spcPct val="85000"/>
              </a:lnSpc>
              <a:tabLst>
                <a:tab pos="1200150" algn="l"/>
              </a:tabLst>
              <a:defRPr/>
            </a:pPr>
            <a:r>
              <a:rPr lang="en-US" sz="1600">
                <a:solidFill>
                  <a:srgbClr val="000000"/>
                </a:solidFill>
                <a:latin typeface="Courier New" pitchFamily="49" charset="0"/>
              </a:rPr>
              <a:t>         SYSDATE, 'SA_MAN', p_sal);</a:t>
            </a:r>
          </a:p>
          <a:p>
            <a:pPr eaLnBrk="0" hangingPunct="0">
              <a:lnSpc>
                <a:spcPct val="85000"/>
              </a:lnSpc>
              <a:tabLst>
                <a:tab pos="1200150" algn="l"/>
              </a:tabLst>
              <a:defRPr/>
            </a:pPr>
            <a:r>
              <a:rPr lang="en-US" sz="1600">
                <a:solidFill>
                  <a:srgbClr val="000000"/>
                </a:solidFill>
                <a:latin typeface="Courier New" pitchFamily="49" charset="0"/>
              </a:rPr>
              <a:t>  RETURN (p_sal + 100);</a:t>
            </a:r>
          </a:p>
          <a:p>
            <a:pPr eaLnBrk="0" hangingPunct="0">
              <a:lnSpc>
                <a:spcPct val="85000"/>
              </a:lnSpc>
              <a:tabLst>
                <a:tab pos="1200150" algn="l"/>
              </a:tabLst>
              <a:defRPr/>
            </a:pPr>
            <a:r>
              <a:rPr lang="en-US" sz="1600">
                <a:solidFill>
                  <a:srgbClr val="000000"/>
                </a:solidFill>
                <a:latin typeface="Courier New" pitchFamily="49" charset="0"/>
              </a:rPr>
              <a:t>END;</a:t>
            </a:r>
          </a:p>
        </p:txBody>
      </p:sp>
      <p:sp>
        <p:nvSpPr>
          <p:cNvPr id="20484" name="Rectangle 4"/>
          <p:cNvSpPr>
            <a:spLocks noChangeArrowheads="1"/>
          </p:cNvSpPr>
          <p:nvPr/>
        </p:nvSpPr>
        <p:spPr bwMode="gray">
          <a:xfrm>
            <a:off x="2133600" y="3476625"/>
            <a:ext cx="79248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85000"/>
              </a:lnSpc>
              <a:tabLst>
                <a:tab pos="1200150" algn="l"/>
              </a:tabLst>
              <a:defRPr/>
            </a:pPr>
            <a:r>
              <a:rPr lang="en-US" sz="1600">
                <a:solidFill>
                  <a:srgbClr val="000000"/>
                </a:solidFill>
                <a:latin typeface="Courier New" pitchFamily="49" charset="0"/>
              </a:rPr>
              <a:t>UPDATE employees</a:t>
            </a:r>
          </a:p>
          <a:p>
            <a:pPr eaLnBrk="0" hangingPunct="0">
              <a:lnSpc>
                <a:spcPct val="85000"/>
              </a:lnSpc>
              <a:tabLst>
                <a:tab pos="1200150" algn="l"/>
              </a:tabLst>
              <a:defRPr/>
            </a:pPr>
            <a:r>
              <a:rPr lang="en-US" sz="1600">
                <a:solidFill>
                  <a:srgbClr val="000000"/>
                </a:solidFill>
                <a:latin typeface="Courier New" pitchFamily="49" charset="0"/>
              </a:rPr>
              <a:t>  SET salary = dml_call_sql(2000)</a:t>
            </a:r>
          </a:p>
          <a:p>
            <a:pPr eaLnBrk="0" hangingPunct="0">
              <a:lnSpc>
                <a:spcPct val="85000"/>
              </a:lnSpc>
              <a:tabLst>
                <a:tab pos="1200150" algn="l"/>
              </a:tabLst>
              <a:defRPr/>
            </a:pPr>
            <a:r>
              <a:rPr lang="en-US" sz="1600">
                <a:solidFill>
                  <a:srgbClr val="000000"/>
                </a:solidFill>
                <a:latin typeface="Courier New" pitchFamily="49" charset="0"/>
              </a:rPr>
              <a:t>WHERE employee_id = 170;</a:t>
            </a:r>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44876" y="4378325"/>
            <a:ext cx="5256213" cy="1841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233</a:t>
            </a:fld>
            <a:endParaRPr lang="en-US">
              <a:solidFill>
                <a:srgbClr val="464653"/>
              </a:solidFill>
            </a:endParaRPr>
          </a:p>
        </p:txBody>
      </p:sp>
    </p:spTree>
    <p:extLst>
      <p:ext uri="{BB962C8B-B14F-4D97-AF65-F5344CB8AC3E}">
        <p14:creationId xmlns:p14="http://schemas.microsoft.com/office/powerpoint/2010/main" val="20968565"/>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Named and Mixed Notation from SQL</a:t>
            </a:r>
          </a:p>
        </p:txBody>
      </p:sp>
      <p:sp>
        <p:nvSpPr>
          <p:cNvPr id="21507" name="Rectangle 3"/>
          <p:cNvSpPr>
            <a:spLocks noGrp="1" noChangeArrowheads="1"/>
          </p:cNvSpPr>
          <p:nvPr>
            <p:ph sz="quarter" idx="1"/>
          </p:nvPr>
        </p:nvSpPr>
        <p:spPr>
          <a:xfrm>
            <a:off x="2133600" y="1443039"/>
            <a:ext cx="7918450" cy="3976687"/>
          </a:xfrm>
        </p:spPr>
        <p:txBody>
          <a:bodyPr>
            <a:normAutofit fontScale="85000" lnSpcReduction="10000"/>
          </a:bodyPr>
          <a:lstStyle/>
          <a:p>
            <a:pPr marL="548640" lvl="1" indent="-274320">
              <a:buFont typeface="Courier New" pitchFamily="49" charset="0"/>
              <a:buChar char="o"/>
              <a:defRPr/>
            </a:pPr>
            <a:r>
              <a:rPr lang="en-US" dirty="0"/>
              <a:t>PL/SQL allows arguments in a subroutine call to be specified using positional, named, or mixed notation.</a:t>
            </a:r>
          </a:p>
          <a:p>
            <a:pPr marL="548640" lvl="1" indent="-274320">
              <a:buFont typeface="Courier New" pitchFamily="49" charset="0"/>
              <a:buChar char="o"/>
              <a:defRPr/>
            </a:pPr>
            <a:r>
              <a:rPr lang="en-US" dirty="0"/>
              <a:t>Prior to Oracle Database 19c, only the positional notation is supported in calls from SQL.</a:t>
            </a:r>
          </a:p>
          <a:p>
            <a:pPr marL="548640" lvl="1" indent="-274320">
              <a:buFont typeface="Courier New" pitchFamily="49" charset="0"/>
              <a:buChar char="o"/>
              <a:defRPr/>
            </a:pPr>
            <a:r>
              <a:rPr lang="en-US" dirty="0"/>
              <a:t>Starting in Oracle Database 19c, named and mixed notation can be used for specifying arguments in calls to PL/SQL subroutines from SQL statements.</a:t>
            </a:r>
          </a:p>
          <a:p>
            <a:pPr marL="548640" lvl="1" indent="-274320">
              <a:buFont typeface="Courier New" pitchFamily="49" charset="0"/>
              <a:buChar char="o"/>
              <a:defRPr/>
            </a:pPr>
            <a:r>
              <a:rPr lang="en-US" dirty="0"/>
              <a:t>For long parameter lists, with most having default values, you can omit values from the optional parameters.</a:t>
            </a:r>
          </a:p>
          <a:p>
            <a:pPr marL="548640" lvl="1" indent="-274320">
              <a:buFont typeface="Courier New" pitchFamily="49" charset="0"/>
              <a:buChar char="o"/>
              <a:defRPr/>
            </a:pPr>
            <a:r>
              <a:rPr lang="en-US" dirty="0"/>
              <a:t>You can avoid duplicating the default value of the optional parameter at each call site.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234</a:t>
            </a:fld>
            <a:endParaRPr lang="en-US" dirty="0">
              <a:solidFill>
                <a:srgbClr val="464653"/>
              </a:solidFill>
            </a:endParaRPr>
          </a:p>
        </p:txBody>
      </p:sp>
    </p:spTree>
    <p:extLst>
      <p:ext uri="{BB962C8B-B14F-4D97-AF65-F5344CB8AC3E}">
        <p14:creationId xmlns:p14="http://schemas.microsoft.com/office/powerpoint/2010/main" val="14187054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lgn="ctr">
              <a:defRPr/>
            </a:pPr>
            <a:r>
              <a:rPr lang="en-US" dirty="0"/>
              <a:t>Named and Mixed Notation from SQL: Example</a:t>
            </a:r>
          </a:p>
        </p:txBody>
      </p:sp>
      <p:sp>
        <p:nvSpPr>
          <p:cNvPr id="22531" name="Rectangle 3"/>
          <p:cNvSpPr>
            <a:spLocks noChangeArrowheads="1"/>
          </p:cNvSpPr>
          <p:nvPr/>
        </p:nvSpPr>
        <p:spPr bwMode="blackGray">
          <a:xfrm>
            <a:off x="2147888" y="1135063"/>
            <a:ext cx="7886700" cy="312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FUNCTION f(</a:t>
            </a:r>
          </a:p>
          <a:p>
            <a:pPr marL="457200" indent="-457200" defTabSz="400050" eaLnBrk="0" hangingPunct="0">
              <a:tabLst>
                <a:tab pos="400050" algn="r"/>
                <a:tab pos="673100" algn="l"/>
              </a:tabLst>
              <a:defRPr/>
            </a:pPr>
            <a:r>
              <a:rPr lang="en-US">
                <a:solidFill>
                  <a:prstClr val="black"/>
                </a:solidFill>
                <a:latin typeface="Courier New" pitchFamily="49" charset="0"/>
              </a:rPr>
              <a:t>  p_parameter_1 IN NUMBER DEFAULT 1,</a:t>
            </a:r>
          </a:p>
          <a:p>
            <a:pPr marL="457200" indent="-457200" defTabSz="400050" eaLnBrk="0" hangingPunct="0">
              <a:tabLst>
                <a:tab pos="400050" algn="r"/>
                <a:tab pos="673100" algn="l"/>
              </a:tabLst>
              <a:defRPr/>
            </a:pPr>
            <a:r>
              <a:rPr lang="en-US">
                <a:solidFill>
                  <a:prstClr val="black"/>
                </a:solidFill>
                <a:latin typeface="Courier New" pitchFamily="49" charset="0"/>
              </a:rPr>
              <a:t>  p_parameter_5 IN NUMBER DEFAULT 5) </a:t>
            </a:r>
          </a:p>
          <a:p>
            <a:pPr marL="457200" indent="-457200" defTabSz="400050" eaLnBrk="0" hangingPunct="0">
              <a:tabLst>
                <a:tab pos="400050" algn="r"/>
                <a:tab pos="673100" algn="l"/>
              </a:tabLst>
              <a:defRPr/>
            </a:pPr>
            <a:r>
              <a:rPr lang="en-US">
                <a:solidFill>
                  <a:prstClr val="black"/>
                </a:solidFill>
                <a:latin typeface="Courier New" pitchFamily="49" charset="0"/>
              </a:rPr>
              <a:t>RETURN NUMBER</a:t>
            </a:r>
          </a:p>
          <a:p>
            <a:pPr marL="457200" indent="-457200" defTabSz="400050" eaLnBrk="0" hangingPunct="0">
              <a:tabLst>
                <a:tab pos="400050" algn="r"/>
                <a:tab pos="673100" algn="l"/>
              </a:tabLst>
              <a:defRPr/>
            </a:pPr>
            <a:r>
              <a:rPr lang="en-US">
                <a:solidFill>
                  <a:prstClr val="black"/>
                </a:solidFill>
                <a:latin typeface="Courier New" pitchFamily="49" charset="0"/>
              </a:rPr>
              <a:t>IS</a:t>
            </a:r>
          </a:p>
          <a:p>
            <a:pPr marL="457200" indent="-457200" defTabSz="400050" eaLnBrk="0" hangingPunct="0">
              <a:tabLst>
                <a:tab pos="400050" algn="r"/>
                <a:tab pos="673100" algn="l"/>
              </a:tabLst>
              <a:defRPr/>
            </a:pPr>
            <a:r>
              <a:rPr lang="en-US">
                <a:solidFill>
                  <a:prstClr val="black"/>
                </a:solidFill>
                <a:latin typeface="Courier New" pitchFamily="49" charset="0"/>
              </a:rPr>
              <a:t> v_var number;</a:t>
            </a:r>
          </a:p>
          <a:p>
            <a:pPr marL="457200" indent="-457200" defTabSz="400050" eaLnBrk="0" hangingPunct="0">
              <a:tabLst>
                <a:tab pos="400050" algn="r"/>
                <a:tab pos="673100" algn="l"/>
              </a:tabLst>
              <a:defRPr/>
            </a:pPr>
            <a:r>
              <a:rPr lang="en-US">
                <a:solidFill>
                  <a:prstClr val="black"/>
                </a:solidFill>
                <a:latin typeface="Courier New" pitchFamily="49" charset="0"/>
              </a:rPr>
              <a:t>BEGIN</a:t>
            </a:r>
          </a:p>
          <a:p>
            <a:pPr marL="457200" indent="-457200" defTabSz="400050" eaLnBrk="0" hangingPunct="0">
              <a:tabLst>
                <a:tab pos="400050" algn="r"/>
                <a:tab pos="673100" algn="l"/>
              </a:tabLst>
              <a:defRPr/>
            </a:pPr>
            <a:r>
              <a:rPr lang="en-US">
                <a:solidFill>
                  <a:prstClr val="black"/>
                </a:solidFill>
                <a:latin typeface="Courier New" pitchFamily="49" charset="0"/>
              </a:rPr>
              <a:t>  v_var := p_parameter_1 + (p_parameter_5 * 2);</a:t>
            </a:r>
          </a:p>
          <a:p>
            <a:pPr marL="457200" indent="-457200" defTabSz="400050" eaLnBrk="0" hangingPunct="0">
              <a:tabLst>
                <a:tab pos="400050" algn="r"/>
                <a:tab pos="673100" algn="l"/>
              </a:tabLst>
              <a:defRPr/>
            </a:pPr>
            <a:r>
              <a:rPr lang="en-US">
                <a:solidFill>
                  <a:prstClr val="black"/>
                </a:solidFill>
                <a:latin typeface="Courier New" pitchFamily="49" charset="0"/>
              </a:rPr>
              <a:t>  RETURN v_var;</a:t>
            </a:r>
          </a:p>
          <a:p>
            <a:pPr marL="457200" indent="-457200" defTabSz="400050" eaLnBrk="0" hangingPunct="0">
              <a:tabLst>
                <a:tab pos="400050" algn="r"/>
                <a:tab pos="673100" algn="l"/>
              </a:tabLst>
              <a:defRPr/>
            </a:pPr>
            <a:r>
              <a:rPr lang="en-US">
                <a:solidFill>
                  <a:prstClr val="black"/>
                </a:solidFill>
                <a:latin typeface="Courier New" pitchFamily="49" charset="0"/>
              </a:rPr>
              <a:t>END f;</a:t>
            </a:r>
          </a:p>
          <a:p>
            <a:pPr marL="457200" indent="-457200" defTabSz="400050" eaLnBrk="0" hangingPunct="0">
              <a:tabLst>
                <a:tab pos="400050" algn="r"/>
                <a:tab pos="673100" algn="l"/>
              </a:tabLst>
              <a:defRPr/>
            </a:pPr>
            <a:r>
              <a:rPr lang="en-US">
                <a:solidFill>
                  <a:prstClr val="black"/>
                </a:solidFill>
                <a:latin typeface="Courier New" pitchFamily="49" charset="0"/>
              </a:rPr>
              <a:t>/</a:t>
            </a:r>
          </a:p>
        </p:txBody>
      </p:sp>
      <p:sp>
        <p:nvSpPr>
          <p:cNvPr id="22532" name="Rectangle 4"/>
          <p:cNvSpPr>
            <a:spLocks noChangeArrowheads="1"/>
          </p:cNvSpPr>
          <p:nvPr/>
        </p:nvSpPr>
        <p:spPr bwMode="blackGray">
          <a:xfrm>
            <a:off x="2149475" y="4740275"/>
            <a:ext cx="788670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f(p_parameter_5 =&gt; 10) FROM DUAL;</a:t>
            </a:r>
          </a:p>
        </p:txBody>
      </p:sp>
      <p:pic>
        <p:nvPicPr>
          <p:cNvPr id="327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1" y="5326064"/>
            <a:ext cx="3573463" cy="9223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277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343400"/>
            <a:ext cx="1409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235</a:t>
            </a:fld>
            <a:endParaRPr lang="en-US">
              <a:solidFill>
                <a:srgbClr val="464653"/>
              </a:solidFill>
            </a:endParaRPr>
          </a:p>
        </p:txBody>
      </p:sp>
    </p:spTree>
    <p:extLst>
      <p:ext uri="{BB962C8B-B14F-4D97-AF65-F5344CB8AC3E}">
        <p14:creationId xmlns:p14="http://schemas.microsoft.com/office/powerpoint/2010/main" val="2222547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6"/>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169150" y="3581400"/>
            <a:ext cx="2889250" cy="2514600"/>
          </a:xfrm>
          <a:prstGeom prst="rect">
            <a:avLst/>
          </a:prstGeom>
          <a:ln/>
        </p:spPr>
        <p:style>
          <a:lnRef idx="2">
            <a:schemeClr val="dk1"/>
          </a:lnRef>
          <a:fillRef idx="1">
            <a:schemeClr val="lt1"/>
          </a:fillRef>
          <a:effectRef idx="0">
            <a:schemeClr val="dk1"/>
          </a:effectRef>
          <a:fontRef idx="minor">
            <a:schemeClr val="dk1"/>
          </a:fontRef>
        </p:style>
      </p:pic>
      <p:pic>
        <p:nvPicPr>
          <p:cNvPr id="23555" name="Picture 15"/>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724401" y="3657601"/>
            <a:ext cx="1889125" cy="2176463"/>
          </a:xfrm>
          <a:prstGeom prst="rect">
            <a:avLst/>
          </a:prstGeom>
          <a:ln/>
        </p:spPr>
        <p:style>
          <a:lnRef idx="2">
            <a:schemeClr val="dk1"/>
          </a:lnRef>
          <a:fillRef idx="1">
            <a:schemeClr val="lt1"/>
          </a:fillRef>
          <a:effectRef idx="0">
            <a:schemeClr val="dk1"/>
          </a:effectRef>
          <a:fontRef idx="minor">
            <a:schemeClr val="dk1"/>
          </a:fontRef>
        </p:style>
      </p:pic>
      <p:pic>
        <p:nvPicPr>
          <p:cNvPr id="23556" name="Picture 3"/>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93925" y="3429000"/>
            <a:ext cx="2459038" cy="10731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23557" name="Rectangle 4"/>
          <p:cNvSpPr>
            <a:spLocks noGrp="1" noChangeArrowheads="1"/>
          </p:cNvSpPr>
          <p:nvPr>
            <p:ph type="title"/>
          </p:nvPr>
        </p:nvSpPr>
        <p:spPr/>
        <p:txBody>
          <a:bodyPr>
            <a:normAutofit/>
          </a:bodyPr>
          <a:lstStyle/>
          <a:p>
            <a:pPr>
              <a:defRPr/>
            </a:pPr>
            <a:r>
              <a:rPr lang="en-US" dirty="0"/>
              <a:t>Removing Functions:</a:t>
            </a:r>
          </a:p>
        </p:txBody>
      </p:sp>
      <p:sp>
        <p:nvSpPr>
          <p:cNvPr id="23558" name="Content Placeholder 15"/>
          <p:cNvSpPr>
            <a:spLocks noGrp="1"/>
          </p:cNvSpPr>
          <p:nvPr>
            <p:ph sz="quarter" idx="1"/>
          </p:nvPr>
        </p:nvSpPr>
        <p:spPr>
          <a:xfrm>
            <a:off x="2133600" y="1447800"/>
            <a:ext cx="7918450" cy="1582738"/>
          </a:xfrm>
        </p:spPr>
        <p:txBody>
          <a:bodyPr>
            <a:normAutofit fontScale="92500" lnSpcReduction="10000"/>
          </a:bodyPr>
          <a:lstStyle/>
          <a:p>
            <a:pPr marL="548640" lvl="1" indent="-274320">
              <a:buFont typeface="Courier New" pitchFamily="49" charset="0"/>
              <a:buChar char="o"/>
              <a:defRPr/>
            </a:pPr>
            <a:r>
              <a:rPr lang="en-US" dirty="0"/>
              <a:t>Using the </a:t>
            </a:r>
            <a:r>
              <a:rPr lang="en-US" dirty="0">
                <a:latin typeface="Courier New" pitchFamily="49" charset="0"/>
              </a:rPr>
              <a:t>DROP</a:t>
            </a:r>
            <a:r>
              <a:rPr lang="en-US" dirty="0"/>
              <a:t> statement:</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Using SQL Developer:</a:t>
            </a:r>
          </a:p>
        </p:txBody>
      </p:sp>
      <p:sp>
        <p:nvSpPr>
          <p:cNvPr id="23559" name="Rectangle 6"/>
          <p:cNvSpPr>
            <a:spLocks noChangeArrowheads="1"/>
          </p:cNvSpPr>
          <p:nvPr/>
        </p:nvSpPr>
        <p:spPr bwMode="blackGray">
          <a:xfrm>
            <a:off x="2133600" y="19050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DROP FUNCTION f;</a:t>
            </a:r>
          </a:p>
          <a:p>
            <a:pPr eaLnBrk="0" hangingPunct="0">
              <a:lnSpc>
                <a:spcPct val="95000"/>
              </a:lnSpc>
              <a:tabLst>
                <a:tab pos="1200150" algn="l"/>
              </a:tabLst>
              <a:defRPr/>
            </a:pPr>
            <a:endParaRPr lang="en-US" i="1" dirty="0">
              <a:solidFill>
                <a:srgbClr val="000000"/>
              </a:solidFill>
              <a:latin typeface="Courier New" pitchFamily="49" charset="0"/>
            </a:endParaRPr>
          </a:p>
        </p:txBody>
      </p:sp>
      <p:sp>
        <p:nvSpPr>
          <p:cNvPr id="33800" name="Rectangle 7"/>
          <p:cNvSpPr>
            <a:spLocks noChangeArrowheads="1"/>
          </p:cNvSpPr>
          <p:nvPr/>
        </p:nvSpPr>
        <p:spPr bwMode="gray">
          <a:xfrm>
            <a:off x="2438400" y="3730625"/>
            <a:ext cx="1143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1" name="Rectangle 8"/>
          <p:cNvSpPr>
            <a:spLocks noChangeArrowheads="1"/>
          </p:cNvSpPr>
          <p:nvPr/>
        </p:nvSpPr>
        <p:spPr bwMode="gray">
          <a:xfrm>
            <a:off x="8285164" y="5738813"/>
            <a:ext cx="827087"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2" name="Oval 9"/>
          <p:cNvSpPr>
            <a:spLocks noChangeArrowheads="1"/>
          </p:cNvSpPr>
          <p:nvPr/>
        </p:nvSpPr>
        <p:spPr bwMode="blackWhite">
          <a:xfrm>
            <a:off x="3135314" y="4538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3563" name="Oval 10"/>
          <p:cNvSpPr>
            <a:spLocks noChangeArrowheads="1"/>
          </p:cNvSpPr>
          <p:nvPr/>
        </p:nvSpPr>
        <p:spPr bwMode="blackWhite">
          <a:xfrm>
            <a:off x="8408989" y="6172200"/>
            <a:ext cx="409575"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3804" name="Rectangle 12"/>
          <p:cNvSpPr>
            <a:spLocks noChangeArrowheads="1"/>
          </p:cNvSpPr>
          <p:nvPr/>
        </p:nvSpPr>
        <p:spPr bwMode="gray">
          <a:xfrm>
            <a:off x="4724400" y="5029200"/>
            <a:ext cx="1905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5" name="Oval 13"/>
          <p:cNvSpPr>
            <a:spLocks noChangeArrowheads="1"/>
          </p:cNvSpPr>
          <p:nvPr/>
        </p:nvSpPr>
        <p:spPr bwMode="blackWhite">
          <a:xfrm>
            <a:off x="5470526" y="5894389"/>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2</a:t>
            </a:r>
          </a:p>
        </p:txBody>
      </p:sp>
      <p:sp>
        <p:nvSpPr>
          <p:cNvPr id="33806" name="Line 14"/>
          <p:cNvSpPr>
            <a:spLocks noChangeShapeType="1"/>
          </p:cNvSpPr>
          <p:nvPr/>
        </p:nvSpPr>
        <p:spPr bwMode="auto">
          <a:xfrm>
            <a:off x="6629400" y="5105400"/>
            <a:ext cx="5334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236</a:t>
            </a:fld>
            <a:endParaRPr lang="en-US" dirty="0">
              <a:solidFill>
                <a:srgbClr val="464653"/>
              </a:solidFill>
            </a:endParaRPr>
          </a:p>
        </p:txBody>
      </p:sp>
    </p:spTree>
    <p:extLst>
      <p:ext uri="{BB962C8B-B14F-4D97-AF65-F5344CB8AC3E}">
        <p14:creationId xmlns:p14="http://schemas.microsoft.com/office/powerpoint/2010/main" val="1999023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title"/>
          </p:nvPr>
        </p:nvSpPr>
        <p:spPr>
          <a:xfrm>
            <a:off x="838200" y="365125"/>
            <a:ext cx="10515600" cy="722313"/>
          </a:xfrm>
        </p:spPr>
        <p:txBody>
          <a:bodyPr>
            <a:normAutofit fontScale="90000"/>
          </a:bodyPr>
          <a:lstStyle/>
          <a:p>
            <a:pPr>
              <a:defRPr/>
            </a:pPr>
            <a:r>
              <a:rPr lang="en-US"/>
              <a:t>Viewing Functions </a:t>
            </a:r>
            <a:br>
              <a:rPr lang="en-US"/>
            </a:br>
            <a:r>
              <a:rPr lang="en-US"/>
              <a:t>Using Data Dictionary Views</a:t>
            </a:r>
          </a:p>
        </p:txBody>
      </p:sp>
      <p:sp>
        <p:nvSpPr>
          <p:cNvPr id="24579" name="Rectangle 3"/>
          <p:cNvSpPr>
            <a:spLocks noChangeArrowheads="1"/>
          </p:cNvSpPr>
          <p:nvPr/>
        </p:nvSpPr>
        <p:spPr bwMode="blackGray">
          <a:xfrm>
            <a:off x="2143125" y="3140075"/>
            <a:ext cx="7886700" cy="10874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SELECT  text</a:t>
            </a:r>
          </a:p>
          <a:p>
            <a:pPr marL="457200" indent="-457200" defTabSz="400050" eaLnBrk="0" hangingPunct="0">
              <a:tabLst>
                <a:tab pos="400050" algn="r"/>
                <a:tab pos="673100" algn="l"/>
              </a:tabLst>
              <a:defRPr/>
            </a:pPr>
            <a:r>
              <a:rPr lang="en-US" sz="1600">
                <a:solidFill>
                  <a:prstClr val="black"/>
                </a:solidFill>
                <a:latin typeface="Courier New" pitchFamily="49" charset="0"/>
              </a:rPr>
              <a:t>FROM    user_source</a:t>
            </a:r>
          </a:p>
          <a:p>
            <a:pPr marL="457200" indent="-457200" defTabSz="400050" eaLnBrk="0" hangingPunct="0">
              <a:tabLst>
                <a:tab pos="400050" algn="r"/>
                <a:tab pos="673100" algn="l"/>
              </a:tabLst>
              <a:defRPr/>
            </a:pPr>
            <a:r>
              <a:rPr lang="en-US" sz="1600">
                <a:solidFill>
                  <a:prstClr val="black"/>
                </a:solidFill>
                <a:latin typeface="Courier New" pitchFamily="49" charset="0"/>
              </a:rPr>
              <a:t>WHERE   type = 'FUNCTION'</a:t>
            </a:r>
          </a:p>
          <a:p>
            <a:pPr marL="457200" indent="-457200" defTabSz="400050" eaLnBrk="0" hangingPunct="0">
              <a:tabLst>
                <a:tab pos="400050" algn="r"/>
                <a:tab pos="673100" algn="l"/>
              </a:tabLst>
              <a:defRPr/>
            </a:pPr>
            <a:r>
              <a:rPr lang="en-US" sz="1600">
                <a:solidFill>
                  <a:prstClr val="black"/>
                </a:solidFill>
                <a:latin typeface="Courier New" pitchFamily="49" charset="0"/>
              </a:rPr>
              <a:t>ORDER   BY line;</a:t>
            </a:r>
          </a:p>
        </p:txBody>
      </p:sp>
      <p:sp>
        <p:nvSpPr>
          <p:cNvPr id="24580" name="Rectangle 4"/>
          <p:cNvSpPr>
            <a:spLocks noChangeArrowheads="1"/>
          </p:cNvSpPr>
          <p:nvPr/>
        </p:nvSpPr>
        <p:spPr bwMode="blackGray">
          <a:xfrm>
            <a:off x="2144713" y="1347789"/>
            <a:ext cx="7886700" cy="3968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sz="1600">
                <a:solidFill>
                  <a:srgbClr val="000000"/>
                </a:solidFill>
                <a:latin typeface="Courier New" pitchFamily="49" charset="0"/>
              </a:rPr>
              <a:t>DESCRIBE </a:t>
            </a:r>
            <a:r>
              <a:rPr lang="en-US" sz="1600">
                <a:solidFill>
                  <a:prstClr val="black"/>
                </a:solidFill>
                <a:latin typeface="Courier New" pitchFamily="49" charset="0"/>
              </a:rPr>
              <a:t>USER_SOURCE</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b="10451"/>
          <a:stretch>
            <a:fillRect/>
          </a:stretch>
        </p:blipFill>
        <p:spPr bwMode="gray">
          <a:xfrm>
            <a:off x="4208463" y="1828800"/>
            <a:ext cx="4241800" cy="12065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4582"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b="45273"/>
          <a:stretch>
            <a:fillRect/>
          </a:stretch>
        </p:blipFill>
        <p:spPr bwMode="auto">
          <a:xfrm>
            <a:off x="4554539" y="4322763"/>
            <a:ext cx="3532187" cy="1828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4823" name="Text Box 7"/>
          <p:cNvSpPr txBox="1">
            <a:spLocks noChangeArrowheads="1"/>
          </p:cNvSpPr>
          <p:nvPr/>
        </p:nvSpPr>
        <p:spPr bwMode="auto">
          <a:xfrm>
            <a:off x="4462463" y="60452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237</a:t>
            </a:fld>
            <a:endParaRPr lang="en-US">
              <a:solidFill>
                <a:srgbClr val="464653"/>
              </a:solidFill>
            </a:endParaRPr>
          </a:p>
        </p:txBody>
      </p:sp>
    </p:spTree>
    <p:extLst>
      <p:ext uri="{BB962C8B-B14F-4D97-AF65-F5344CB8AC3E}">
        <p14:creationId xmlns:p14="http://schemas.microsoft.com/office/powerpoint/2010/main" val="20226288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43023" y="583719"/>
            <a:ext cx="10848977" cy="655430"/>
          </a:xfrm>
        </p:spPr>
        <p:txBody>
          <a:bodyPr>
            <a:normAutofit fontScale="90000"/>
          </a:bodyPr>
          <a:lstStyle/>
          <a:p>
            <a:pPr>
              <a:defRPr/>
            </a:pPr>
            <a:r>
              <a:rPr lang="en-US" dirty="0"/>
              <a:t>Debugging PL/SQL Subprograms </a:t>
            </a:r>
            <a:br>
              <a:rPr lang="en-US" dirty="0"/>
            </a:br>
            <a:endParaRPr lang="en-US" dirty="0"/>
          </a:p>
        </p:txBody>
      </p:sp>
      <p:sp>
        <p:nvSpPr>
          <p:cNvPr id="29699" name="Rectangle 3"/>
          <p:cNvSpPr>
            <a:spLocks noGrp="1" noChangeArrowheads="1"/>
          </p:cNvSpPr>
          <p:nvPr>
            <p:ph sz="quarter" idx="1"/>
          </p:nvPr>
        </p:nvSpPr>
        <p:spPr>
          <a:xfrm>
            <a:off x="2133600" y="1676401"/>
            <a:ext cx="7918450" cy="2524125"/>
          </a:xfrm>
        </p:spPr>
        <p:txBody>
          <a:bodyPr>
            <a:normAutofit fontScale="92500" lnSpcReduction="10000"/>
          </a:bodyPr>
          <a:lstStyle/>
          <a:p>
            <a:pPr marL="548640" lvl="1" indent="-274320">
              <a:buFont typeface="Courier New" pitchFamily="49" charset="0"/>
              <a:buChar char="o"/>
              <a:defRPr/>
            </a:pPr>
            <a:r>
              <a:rPr lang="en-US" dirty="0">
                <a:solidFill>
                  <a:srgbClr val="000000"/>
                </a:solidFill>
              </a:rPr>
              <a:t>You can use the debugger to control the execution of your PL/SQL program. </a:t>
            </a:r>
          </a:p>
          <a:p>
            <a:pPr marL="548640" lvl="1" indent="-274320">
              <a:buFont typeface="Courier New" pitchFamily="49" charset="0"/>
              <a:buChar char="o"/>
              <a:defRPr/>
            </a:pPr>
            <a:r>
              <a:rPr lang="en-US" dirty="0">
                <a:solidFill>
                  <a:srgbClr val="000000"/>
                </a:solidFill>
              </a:rPr>
              <a:t>To debug a PL/SQL subprogram, a </a:t>
            </a:r>
            <a:r>
              <a:rPr lang="en-US" i="1" dirty="0">
                <a:solidFill>
                  <a:srgbClr val="000000"/>
                </a:solidFill>
              </a:rPr>
              <a:t>security administrator</a:t>
            </a:r>
            <a:r>
              <a:rPr lang="en-US" dirty="0">
                <a:solidFill>
                  <a:srgbClr val="000000"/>
                </a:solidFill>
              </a:rPr>
              <a:t> needs to grant the following privileges to the application developer:</a:t>
            </a:r>
          </a:p>
          <a:p>
            <a:pPr marL="822960" lvl="2">
              <a:buClr>
                <a:schemeClr val="bg1">
                  <a:shade val="50000"/>
                </a:schemeClr>
              </a:buClr>
              <a:buFont typeface="Wingdings" pitchFamily="2" charset="2"/>
              <a:buChar char="Ø"/>
              <a:defRPr/>
            </a:pPr>
            <a:r>
              <a:rPr lang="en-US" dirty="0">
                <a:latin typeface="Courier New" pitchFamily="49" charset="0"/>
              </a:rPr>
              <a:t>DEBUG</a:t>
            </a:r>
            <a:r>
              <a:rPr lang="en-US" dirty="0">
                <a:latin typeface="Times New Roman" pitchFamily="18" charset="0"/>
                <a:cs typeface="Times New Roman" pitchFamily="18" charset="0"/>
              </a:rPr>
              <a:t> </a:t>
            </a:r>
            <a:r>
              <a:rPr lang="en-US" dirty="0">
                <a:latin typeface="Courier New" pitchFamily="49" charset="0"/>
              </a:rPr>
              <a:t>ANY</a:t>
            </a:r>
            <a:r>
              <a:rPr lang="en-US" dirty="0">
                <a:latin typeface="Times New Roman" pitchFamily="18" charset="0"/>
                <a:cs typeface="Times New Roman" pitchFamily="18" charset="0"/>
              </a:rPr>
              <a:t> </a:t>
            </a:r>
            <a:r>
              <a:rPr lang="en-US" dirty="0">
                <a:latin typeface="Courier New" pitchFamily="49" charset="0"/>
              </a:rPr>
              <a:t>PROCEDURE</a:t>
            </a:r>
          </a:p>
          <a:p>
            <a:pPr marL="822960" lvl="2">
              <a:buClr>
                <a:schemeClr val="bg1">
                  <a:shade val="50000"/>
                </a:schemeClr>
              </a:buClr>
              <a:buFont typeface="Wingdings" pitchFamily="2" charset="2"/>
              <a:buChar char="Ø"/>
              <a:defRPr/>
            </a:pPr>
            <a:r>
              <a:rPr lang="en-US" dirty="0">
                <a:latin typeface="Courier New" pitchFamily="49" charset="0"/>
              </a:rPr>
              <a:t>DEBUG</a:t>
            </a:r>
            <a:r>
              <a:rPr lang="en-US" dirty="0">
                <a:latin typeface="Times New Roman" pitchFamily="18" charset="0"/>
                <a:cs typeface="Times New Roman" pitchFamily="18" charset="0"/>
              </a:rPr>
              <a:t> </a:t>
            </a:r>
            <a:r>
              <a:rPr lang="en-US" dirty="0">
                <a:latin typeface="Courier New" pitchFamily="49" charset="0"/>
              </a:rPr>
              <a:t>CONNECT</a:t>
            </a:r>
            <a:r>
              <a:rPr lang="en-US" dirty="0">
                <a:latin typeface="Times New Roman" pitchFamily="18" charset="0"/>
                <a:cs typeface="Times New Roman" pitchFamily="18" charset="0"/>
              </a:rPr>
              <a:t> </a:t>
            </a:r>
            <a:r>
              <a:rPr lang="en-US" dirty="0">
                <a:latin typeface="Courier New" pitchFamily="49" charset="0"/>
              </a:rPr>
              <a:t>SESSION</a:t>
            </a:r>
          </a:p>
        </p:txBody>
      </p:sp>
      <p:sp>
        <p:nvSpPr>
          <p:cNvPr id="29700" name="Rectangle 4"/>
          <p:cNvSpPr>
            <a:spLocks noChangeArrowheads="1"/>
          </p:cNvSpPr>
          <p:nvPr/>
        </p:nvSpPr>
        <p:spPr bwMode="gray">
          <a:xfrm>
            <a:off x="2146300" y="4419600"/>
            <a:ext cx="78867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GRANT DEBUG ANY PROCEDURE TO ora61;</a:t>
            </a:r>
          </a:p>
          <a:p>
            <a:pPr marL="457200" indent="-457200" defTabSz="400050" eaLnBrk="0" hangingPunct="0">
              <a:tabLst>
                <a:tab pos="400050" algn="r"/>
                <a:tab pos="673100" algn="l"/>
              </a:tabLst>
              <a:defRPr/>
            </a:pPr>
            <a:r>
              <a:rPr lang="en-US" dirty="0">
                <a:solidFill>
                  <a:prstClr val="black"/>
                </a:solidFill>
                <a:latin typeface="Courier New" pitchFamily="49" charset="0"/>
              </a:rPr>
              <a:t>GRANT DEBUG CONNECT SESSION TO ora61;</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238</a:t>
            </a:fld>
            <a:endParaRPr lang="en-US" dirty="0">
              <a:solidFill>
                <a:srgbClr val="464653"/>
              </a:solidFill>
            </a:endParaRPr>
          </a:p>
        </p:txBody>
      </p:sp>
    </p:spTree>
    <p:extLst>
      <p:ext uri="{BB962C8B-B14F-4D97-AF65-F5344CB8AC3E}">
        <p14:creationId xmlns:p14="http://schemas.microsoft.com/office/powerpoint/2010/main" val="2061092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gray">
          <a:xfrm>
            <a:off x="4419600" y="21336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891" name="Line 3"/>
          <p:cNvSpPr>
            <a:spLocks noChangeShapeType="1"/>
          </p:cNvSpPr>
          <p:nvPr/>
        </p:nvSpPr>
        <p:spPr bwMode="gray">
          <a:xfrm>
            <a:off x="7002463" y="211455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0724"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0113" y="1720851"/>
            <a:ext cx="2354262" cy="830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5" name="Picture 5"/>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t="66141" r="49985" b="8856"/>
          <a:stretch>
            <a:fillRect/>
          </a:stretch>
        </p:blipFill>
        <p:spPr bwMode="gray">
          <a:xfrm>
            <a:off x="2185989" y="3581400"/>
            <a:ext cx="2587625" cy="1219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6"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50015" t="67703" b="4167"/>
          <a:stretch>
            <a:fillRect/>
          </a:stretch>
        </p:blipFill>
        <p:spPr bwMode="gray">
          <a:xfrm>
            <a:off x="2519364" y="4191000"/>
            <a:ext cx="2586037" cy="1371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7"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l="35997" r="32703" b="82991"/>
          <a:stretch>
            <a:fillRect/>
          </a:stretch>
        </p:blipFill>
        <p:spPr bwMode="auto">
          <a:xfrm>
            <a:off x="8458200" y="4479925"/>
            <a:ext cx="1524000" cy="762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6" name="Rectangle 8"/>
          <p:cNvSpPr>
            <a:spLocks noGrp="1" noChangeArrowheads="1"/>
          </p:cNvSpPr>
          <p:nvPr>
            <p:ph type="title"/>
          </p:nvPr>
        </p:nvSpPr>
        <p:spPr/>
        <p:txBody>
          <a:bodyPr/>
          <a:lstStyle/>
          <a:p>
            <a:pPr eaLnBrk="1" hangingPunct="1"/>
            <a:r>
              <a:rPr lang="en-US"/>
              <a:t>Debugging a Subprogram: Overview</a:t>
            </a:r>
          </a:p>
        </p:txBody>
      </p:sp>
      <p:sp>
        <p:nvSpPr>
          <p:cNvPr id="37897" name="Text Box 9"/>
          <p:cNvSpPr txBox="1">
            <a:spLocks noChangeArrowheads="1"/>
          </p:cNvSpPr>
          <p:nvPr/>
        </p:nvSpPr>
        <p:spPr bwMode="auto">
          <a:xfrm>
            <a:off x="2364705" y="2727325"/>
            <a:ext cx="1747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1. Edit procedure</a:t>
            </a:r>
          </a:p>
        </p:txBody>
      </p:sp>
      <p:sp>
        <p:nvSpPr>
          <p:cNvPr id="37898" name="Text Box 10"/>
          <p:cNvSpPr txBox="1">
            <a:spLocks noChangeArrowheads="1"/>
          </p:cNvSpPr>
          <p:nvPr/>
        </p:nvSpPr>
        <p:spPr bwMode="auto">
          <a:xfrm>
            <a:off x="5322383" y="2727325"/>
            <a:ext cx="1883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2. Add breakpoints</a:t>
            </a:r>
          </a:p>
        </p:txBody>
      </p:sp>
      <p:pic>
        <p:nvPicPr>
          <p:cNvPr id="30731" name="Picture 11"/>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r="19516" b="35263"/>
          <a:stretch>
            <a:fillRect/>
          </a:stretch>
        </p:blipFill>
        <p:spPr bwMode="gray">
          <a:xfrm>
            <a:off x="5053014" y="1630364"/>
            <a:ext cx="1957387" cy="1004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00" name="Rectangle 12"/>
          <p:cNvSpPr>
            <a:spLocks noChangeArrowheads="1"/>
          </p:cNvSpPr>
          <p:nvPr/>
        </p:nvSpPr>
        <p:spPr bwMode="gray">
          <a:xfrm>
            <a:off x="5048250" y="1568450"/>
            <a:ext cx="3810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1" name="Text Box 13"/>
          <p:cNvSpPr txBox="1">
            <a:spLocks noChangeArrowheads="1"/>
          </p:cNvSpPr>
          <p:nvPr/>
        </p:nvSpPr>
        <p:spPr bwMode="auto">
          <a:xfrm>
            <a:off x="7712765" y="2727325"/>
            <a:ext cx="21226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3. Compile for Debug</a:t>
            </a:r>
          </a:p>
        </p:txBody>
      </p:sp>
      <p:sp>
        <p:nvSpPr>
          <p:cNvPr id="37902" name="Rectangle 14"/>
          <p:cNvSpPr>
            <a:spLocks noChangeArrowheads="1"/>
          </p:cNvSpPr>
          <p:nvPr/>
        </p:nvSpPr>
        <p:spPr bwMode="gray">
          <a:xfrm>
            <a:off x="8791575" y="1720850"/>
            <a:ext cx="914400" cy="685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3" name="Freeform 15"/>
          <p:cNvSpPr>
            <a:spLocks/>
          </p:cNvSpPr>
          <p:nvPr/>
        </p:nvSpPr>
        <p:spPr bwMode="gray">
          <a:xfrm>
            <a:off x="8945563" y="4657725"/>
            <a:ext cx="685800" cy="609600"/>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7904" name="Line 16"/>
          <p:cNvSpPr>
            <a:spLocks noChangeShapeType="1"/>
          </p:cNvSpPr>
          <p:nvPr/>
        </p:nvSpPr>
        <p:spPr bwMode="auto">
          <a:xfrm>
            <a:off x="8839200" y="3124201"/>
            <a:ext cx="0" cy="13112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5" name="Text Box 17"/>
          <p:cNvSpPr txBox="1">
            <a:spLocks noChangeArrowheads="1"/>
          </p:cNvSpPr>
          <p:nvPr/>
        </p:nvSpPr>
        <p:spPr bwMode="auto">
          <a:xfrm>
            <a:off x="8697913" y="5591175"/>
            <a:ext cx="104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4. Debug</a:t>
            </a:r>
          </a:p>
        </p:txBody>
      </p:sp>
      <p:pic>
        <p:nvPicPr>
          <p:cNvPr id="30738" name="Picture 18"/>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788026" y="4191001"/>
            <a:ext cx="1985963" cy="11969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07" name="Rectangle 19"/>
          <p:cNvSpPr>
            <a:spLocks noChangeArrowheads="1"/>
          </p:cNvSpPr>
          <p:nvPr/>
        </p:nvSpPr>
        <p:spPr bwMode="gray">
          <a:xfrm>
            <a:off x="6092825" y="5181600"/>
            <a:ext cx="1066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8" name="Text Box 20"/>
          <p:cNvSpPr txBox="1">
            <a:spLocks noChangeArrowheads="1"/>
          </p:cNvSpPr>
          <p:nvPr/>
        </p:nvSpPr>
        <p:spPr bwMode="auto">
          <a:xfrm>
            <a:off x="5797550" y="5591176"/>
            <a:ext cx="2027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5. Enter parameter </a:t>
            </a:r>
            <a:br>
              <a:rPr lang="en-US" sz="1600">
                <a:solidFill>
                  <a:prstClr val="black"/>
                </a:solidFill>
              </a:rPr>
            </a:br>
            <a:r>
              <a:rPr lang="en-US" sz="1600">
                <a:solidFill>
                  <a:prstClr val="black"/>
                </a:solidFill>
              </a:rPr>
              <a:t>value(s)</a:t>
            </a:r>
          </a:p>
        </p:txBody>
      </p:sp>
      <p:sp>
        <p:nvSpPr>
          <p:cNvPr id="37909" name="Text Box 21"/>
          <p:cNvSpPr txBox="1">
            <a:spLocks noChangeArrowheads="1"/>
          </p:cNvSpPr>
          <p:nvPr/>
        </p:nvSpPr>
        <p:spPr bwMode="auto">
          <a:xfrm>
            <a:off x="2258295" y="5591176"/>
            <a:ext cx="257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6. Choose debugging tool,</a:t>
            </a:r>
            <a:br>
              <a:rPr lang="en-US" sz="1600">
                <a:solidFill>
                  <a:prstClr val="black"/>
                </a:solidFill>
              </a:rPr>
            </a:br>
            <a:r>
              <a:rPr lang="en-US" sz="1600">
                <a:solidFill>
                  <a:prstClr val="black"/>
                </a:solidFill>
              </a:rPr>
              <a:t>and monitor data</a:t>
            </a:r>
          </a:p>
        </p:txBody>
      </p:sp>
      <p:sp>
        <p:nvSpPr>
          <p:cNvPr id="37910" name="Line 22"/>
          <p:cNvSpPr>
            <a:spLocks noChangeShapeType="1"/>
          </p:cNvSpPr>
          <p:nvPr/>
        </p:nvSpPr>
        <p:spPr bwMode="gray">
          <a:xfrm flipH="1">
            <a:off x="5105400" y="4895850"/>
            <a:ext cx="685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0743" name="Picture 23"/>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23880" r="23473" b="84564"/>
          <a:stretch>
            <a:fillRect/>
          </a:stretch>
        </p:blipFill>
        <p:spPr bwMode="auto">
          <a:xfrm>
            <a:off x="7624763" y="1697038"/>
            <a:ext cx="2349500" cy="762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12" name="Line 24"/>
          <p:cNvSpPr>
            <a:spLocks noChangeShapeType="1"/>
          </p:cNvSpPr>
          <p:nvPr/>
        </p:nvSpPr>
        <p:spPr bwMode="gray">
          <a:xfrm flipH="1">
            <a:off x="7772400" y="4892675"/>
            <a:ext cx="685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3" name="Freeform 25"/>
          <p:cNvSpPr>
            <a:spLocks/>
          </p:cNvSpPr>
          <p:nvPr/>
        </p:nvSpPr>
        <p:spPr bwMode="gray">
          <a:xfrm>
            <a:off x="2309813" y="1989138"/>
            <a:ext cx="685800" cy="52546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7914" name="Rectangle 26"/>
          <p:cNvSpPr>
            <a:spLocks noChangeArrowheads="1"/>
          </p:cNvSpPr>
          <p:nvPr/>
        </p:nvSpPr>
        <p:spPr bwMode="gray">
          <a:xfrm>
            <a:off x="3116263" y="1647826"/>
            <a:ext cx="838200"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15" name="Freeform 27"/>
          <p:cNvSpPr>
            <a:spLocks/>
          </p:cNvSpPr>
          <p:nvPr/>
        </p:nvSpPr>
        <p:spPr bwMode="gray">
          <a:xfrm>
            <a:off x="9043988" y="1804988"/>
            <a:ext cx="914400" cy="48101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239</a:t>
            </a:fld>
            <a:endParaRPr lang="en-US">
              <a:solidFill>
                <a:srgbClr val="464653"/>
              </a:solidFill>
            </a:endParaRPr>
          </a:p>
        </p:txBody>
      </p:sp>
    </p:spTree>
    <p:extLst>
      <p:ext uri="{BB962C8B-B14F-4D97-AF65-F5344CB8AC3E}">
        <p14:creationId xmlns:p14="http://schemas.microsoft.com/office/powerpoint/2010/main" val="117420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9"/>
          <p:cNvSpPr>
            <a:spLocks noGrp="1" noChangeArrowheads="1"/>
          </p:cNvSpPr>
          <p:nvPr>
            <p:ph type="title"/>
          </p:nvPr>
        </p:nvSpPr>
        <p:spPr/>
        <p:txBody>
          <a:bodyPr/>
          <a:lstStyle/>
          <a:p>
            <a:pPr eaLnBrk="1" hangingPunct="1"/>
            <a:r>
              <a:rPr lang="en-US"/>
              <a:t>Requirements for Variable Names</a:t>
            </a:r>
          </a:p>
        </p:txBody>
      </p:sp>
      <p:sp>
        <p:nvSpPr>
          <p:cNvPr id="1232899" name="Rectangle 10"/>
          <p:cNvSpPr>
            <a:spLocks noGrp="1" noChangeArrowheads="1"/>
          </p:cNvSpPr>
          <p:nvPr>
            <p:ph sz="quarter" idx="1"/>
          </p:nvPr>
        </p:nvSpPr>
        <p:spPr>
          <a:xfrm>
            <a:off x="1981200" y="1219201"/>
            <a:ext cx="8229600" cy="4937125"/>
          </a:xfrm>
        </p:spPr>
        <p:txBody>
          <a:bodyPr/>
          <a:lstStyle/>
          <a:p>
            <a:pPr marL="0" indent="0">
              <a:buNone/>
            </a:pPr>
            <a:r>
              <a:rPr lang="en-US"/>
              <a:t>A variable name:</a:t>
            </a:r>
          </a:p>
          <a:p>
            <a:pPr lvl="1" eaLnBrk="1" hangingPunct="1">
              <a:buFont typeface="Courier New" pitchFamily="49" charset="0"/>
              <a:buChar char="o"/>
            </a:pPr>
            <a:r>
              <a:rPr lang="en-US"/>
              <a:t>Must start with a letter </a:t>
            </a:r>
          </a:p>
          <a:p>
            <a:pPr lvl="1" eaLnBrk="1" hangingPunct="1">
              <a:buFont typeface="Courier New" pitchFamily="49" charset="0"/>
              <a:buChar char="o"/>
            </a:pPr>
            <a:r>
              <a:rPr lang="en-US"/>
              <a:t>Can include letters or numbers</a:t>
            </a:r>
          </a:p>
          <a:p>
            <a:pPr lvl="1" eaLnBrk="1" hangingPunct="1">
              <a:buFont typeface="Courier New" pitchFamily="49" charset="0"/>
              <a:buChar char="o"/>
            </a:pPr>
            <a:r>
              <a:rPr lang="en-US"/>
              <a:t>Can include special characters (such as </a:t>
            </a:r>
            <a:r>
              <a:rPr lang="en-US">
                <a:latin typeface="Courier New" pitchFamily="49" charset="0"/>
              </a:rPr>
              <a:t>$</a:t>
            </a:r>
            <a:r>
              <a:rPr lang="en-US"/>
              <a:t>,</a:t>
            </a:r>
            <a:r>
              <a:rPr lang="en-US">
                <a:latin typeface="Courier New" pitchFamily="49" charset="0"/>
              </a:rPr>
              <a:t> _</a:t>
            </a:r>
            <a:r>
              <a:rPr lang="en-US"/>
              <a:t>, and </a:t>
            </a:r>
            <a:r>
              <a:rPr lang="en-US">
                <a:latin typeface="Courier New" pitchFamily="49" charset="0"/>
              </a:rPr>
              <a:t>#</a:t>
            </a:r>
            <a:r>
              <a:rPr lang="en-US"/>
              <a:t>)</a:t>
            </a:r>
          </a:p>
          <a:p>
            <a:pPr lvl="1" eaLnBrk="1" hangingPunct="1">
              <a:buFont typeface="Courier New" pitchFamily="49" charset="0"/>
              <a:buChar char="o"/>
            </a:pPr>
            <a:r>
              <a:rPr lang="en-US"/>
              <a:t>Must contain no more than 30 characters</a:t>
            </a:r>
          </a:p>
          <a:p>
            <a:pPr lvl="1" eaLnBrk="1" hangingPunct="1">
              <a:buFont typeface="Courier New" pitchFamily="49" charset="0"/>
              <a:buChar char="o"/>
            </a:pPr>
            <a:r>
              <a:rPr lang="en-US"/>
              <a:t>Must not include reserved words</a:t>
            </a:r>
          </a:p>
        </p:txBody>
      </p:sp>
      <p:grpSp>
        <p:nvGrpSpPr>
          <p:cNvPr id="1232900" name="Group 11"/>
          <p:cNvGrpSpPr>
            <a:grpSpLocks/>
          </p:cNvGrpSpPr>
          <p:nvPr/>
        </p:nvGrpSpPr>
        <p:grpSpPr bwMode="auto">
          <a:xfrm>
            <a:off x="3606800" y="4648200"/>
            <a:ext cx="4972050" cy="985838"/>
            <a:chOff x="1298" y="2928"/>
            <a:chExt cx="3132" cy="621"/>
          </a:xfrm>
        </p:grpSpPr>
        <p:pic>
          <p:nvPicPr>
            <p:cNvPr id="1232903" name="Picture 4" descr="D:\PL_SQL\MY_LESSONS\Graphics\Les01\dollar.gif"/>
            <p:cNvPicPr>
              <a:picLocks noChangeAspect="1" noChangeArrowheads="1"/>
            </p:cNvPicPr>
            <p:nvPr/>
          </p:nvPicPr>
          <p:blipFill>
            <a:blip r:embed="rId3" cstate="print">
              <a:grayscl/>
            </a:blip>
            <a:srcRect/>
            <a:stretch>
              <a:fillRect/>
            </a:stretch>
          </p:blipFill>
          <p:spPr bwMode="gray">
            <a:xfrm>
              <a:off x="2735" y="2975"/>
              <a:ext cx="259" cy="528"/>
            </a:xfrm>
            <a:prstGeom prst="rect">
              <a:avLst/>
            </a:prstGeom>
            <a:noFill/>
            <a:ln w="9525">
              <a:noFill/>
              <a:miter lim="800000"/>
              <a:headEnd/>
              <a:tailEnd/>
            </a:ln>
          </p:spPr>
        </p:pic>
        <p:pic>
          <p:nvPicPr>
            <p:cNvPr id="1232904" name="Picture 5" descr="D:\PL_SQL\MY_LESSONS\Graphics\Les01\number2.gif"/>
            <p:cNvPicPr>
              <a:picLocks noChangeAspect="1" noChangeArrowheads="1"/>
            </p:cNvPicPr>
            <p:nvPr/>
          </p:nvPicPr>
          <p:blipFill>
            <a:blip r:embed="rId4" cstate="print">
              <a:grayscl/>
            </a:blip>
            <a:srcRect/>
            <a:stretch>
              <a:fillRect/>
            </a:stretch>
          </p:blipFill>
          <p:spPr bwMode="gray">
            <a:xfrm>
              <a:off x="2065" y="2998"/>
              <a:ext cx="288" cy="482"/>
            </a:xfrm>
            <a:prstGeom prst="rect">
              <a:avLst/>
            </a:prstGeom>
            <a:noFill/>
            <a:ln w="9525">
              <a:noFill/>
              <a:miter lim="800000"/>
              <a:headEnd/>
              <a:tailEnd/>
            </a:ln>
          </p:spPr>
        </p:pic>
        <p:pic>
          <p:nvPicPr>
            <p:cNvPr id="1232905" name="Picture 6" descr="D:\PL_SQL\MY_LESSONS\Graphics\Les01\lettera.gif"/>
            <p:cNvPicPr>
              <a:picLocks noChangeAspect="1" noChangeArrowheads="1"/>
            </p:cNvPicPr>
            <p:nvPr/>
          </p:nvPicPr>
          <p:blipFill>
            <a:blip r:embed="rId5" cstate="print">
              <a:grayscl/>
            </a:blip>
            <a:srcRect/>
            <a:stretch>
              <a:fillRect/>
            </a:stretch>
          </p:blipFill>
          <p:spPr bwMode="gray">
            <a:xfrm>
              <a:off x="1298" y="2978"/>
              <a:ext cx="385" cy="521"/>
            </a:xfrm>
            <a:prstGeom prst="rect">
              <a:avLst/>
            </a:prstGeom>
            <a:noFill/>
            <a:ln w="9525">
              <a:noFill/>
              <a:miter lim="800000"/>
              <a:headEnd/>
              <a:tailEnd/>
            </a:ln>
          </p:spPr>
        </p:pic>
        <p:pic>
          <p:nvPicPr>
            <p:cNvPr id="1232906" name="Picture 7" descr="D:\PL_SQL\MY_LESSONS\Graphics\Les01\underscore.gif"/>
            <p:cNvPicPr>
              <a:picLocks noChangeAspect="1" noChangeArrowheads="1"/>
            </p:cNvPicPr>
            <p:nvPr/>
          </p:nvPicPr>
          <p:blipFill>
            <a:blip r:embed="rId6" cstate="print">
              <a:grayscl/>
            </a:blip>
            <a:srcRect/>
            <a:stretch>
              <a:fillRect/>
            </a:stretch>
          </p:blipFill>
          <p:spPr bwMode="gray">
            <a:xfrm>
              <a:off x="3376" y="3058"/>
              <a:ext cx="384" cy="362"/>
            </a:xfrm>
            <a:prstGeom prst="rect">
              <a:avLst/>
            </a:prstGeom>
            <a:noFill/>
            <a:ln w="9525">
              <a:noFill/>
              <a:miter lim="800000"/>
              <a:headEnd/>
              <a:tailEnd/>
            </a:ln>
          </p:spPr>
        </p:pic>
        <p:pic>
          <p:nvPicPr>
            <p:cNvPr id="1232907" name="Picture 8" descr="C:\Projects\6981-Sunitha\images\symbo026.gif"/>
            <p:cNvPicPr>
              <a:picLocks noChangeAspect="1" noChangeArrowheads="1"/>
            </p:cNvPicPr>
            <p:nvPr/>
          </p:nvPicPr>
          <p:blipFill>
            <a:blip r:embed="rId7" cstate="print">
              <a:grayscl/>
            </a:blip>
            <a:srcRect/>
            <a:stretch>
              <a:fillRect/>
            </a:stretch>
          </p:blipFill>
          <p:spPr bwMode="gray">
            <a:xfrm>
              <a:off x="4143" y="2928"/>
              <a:ext cx="287" cy="621"/>
            </a:xfrm>
            <a:prstGeom prst="rect">
              <a:avLst/>
            </a:prstGeom>
            <a:noFill/>
            <a:ln w="9525">
              <a:noFill/>
              <a:miter lim="800000"/>
              <a:headEnd/>
              <a:tailEnd/>
            </a:ln>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24</a:t>
            </a:fld>
            <a:endParaRPr lang="en-US" dirty="0"/>
          </a:p>
        </p:txBody>
      </p:sp>
    </p:spTree>
    <p:extLst>
      <p:ext uri="{BB962C8B-B14F-4D97-AF65-F5344CB8AC3E}">
        <p14:creationId xmlns:p14="http://schemas.microsoft.com/office/powerpoint/2010/main" val="220664624"/>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2679"/>
          <a:stretch>
            <a:fillRect/>
          </a:stretch>
        </p:blipFill>
        <p:spPr bwMode="auto">
          <a:xfrm>
            <a:off x="3581401" y="1387476"/>
            <a:ext cx="5256213" cy="47847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1747" name="Rectangle 3"/>
          <p:cNvSpPr>
            <a:spLocks noGrp="1" noChangeArrowheads="1"/>
          </p:cNvSpPr>
          <p:nvPr>
            <p:ph type="title"/>
          </p:nvPr>
        </p:nvSpPr>
        <p:spPr/>
        <p:txBody>
          <a:bodyPr>
            <a:normAutofit/>
          </a:bodyPr>
          <a:lstStyle/>
          <a:p>
            <a:pPr>
              <a:defRPr/>
            </a:pPr>
            <a:r>
              <a:rPr lang="en-US"/>
              <a:t>The Procedure or Function Code Editing Tab</a:t>
            </a:r>
          </a:p>
        </p:txBody>
      </p:sp>
      <p:sp>
        <p:nvSpPr>
          <p:cNvPr id="38916" name="Rectangle 4"/>
          <p:cNvSpPr>
            <a:spLocks noChangeArrowheads="1"/>
          </p:cNvSpPr>
          <p:nvPr/>
        </p:nvSpPr>
        <p:spPr bwMode="gray">
          <a:xfrm>
            <a:off x="5654675" y="1295400"/>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240</a:t>
            </a:fld>
            <a:endParaRPr lang="en-US">
              <a:solidFill>
                <a:srgbClr val="464653"/>
              </a:solidFill>
            </a:endParaRPr>
          </a:p>
        </p:txBody>
      </p:sp>
    </p:spTree>
    <p:extLst>
      <p:ext uri="{BB962C8B-B14F-4D97-AF65-F5344CB8AC3E}">
        <p14:creationId xmlns:p14="http://schemas.microsoft.com/office/powerpoint/2010/main" val="2006739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4"/>
          <p:cNvSpPr>
            <a:spLocks noGrp="1" noChangeArrowheads="1"/>
          </p:cNvSpPr>
          <p:nvPr>
            <p:ph type="title"/>
          </p:nvPr>
        </p:nvSpPr>
        <p:spPr/>
        <p:txBody>
          <a:bodyPr/>
          <a:lstStyle/>
          <a:p>
            <a:pPr eaLnBrk="1" hangingPunct="1"/>
            <a:r>
              <a:rPr lang="en-US"/>
              <a:t>The Procedure or Function Tab Toolbar</a:t>
            </a:r>
          </a:p>
        </p:txBody>
      </p:sp>
      <p:graphicFrame>
        <p:nvGraphicFramePr>
          <p:cNvPr id="373763" name="Group 3"/>
          <p:cNvGraphicFramePr>
            <a:graphicFrameLocks noGrp="1"/>
          </p:cNvGraphicFramePr>
          <p:nvPr/>
        </p:nvGraphicFramePr>
        <p:xfrm>
          <a:off x="2170114" y="3098801"/>
          <a:ext cx="7826375" cy="3155951"/>
        </p:xfrm>
        <a:graphic>
          <a:graphicData uri="http://schemas.openxmlformats.org/drawingml/2006/table">
            <a:tbl>
              <a:tblPr>
                <a:tableStyleId>{5940675A-B579-460E-94D1-54222C63F5DA}</a:tableStyleId>
              </a:tblPr>
              <a:tblGrid>
                <a:gridCol w="1939925">
                  <a:extLst>
                    <a:ext uri="{9D8B030D-6E8A-4147-A177-3AD203B41FA5}">
                      <a16:colId xmlns:a16="http://schemas.microsoft.com/office/drawing/2014/main" xmlns="" val="20000"/>
                    </a:ext>
                  </a:extLst>
                </a:gridCol>
                <a:gridCol w="5886450">
                  <a:extLst>
                    <a:ext uri="{9D8B030D-6E8A-4147-A177-3AD203B41FA5}">
                      <a16:colId xmlns:a16="http://schemas.microsoft.com/office/drawing/2014/main" xmlns="" val="20001"/>
                    </a:ext>
                  </a:extLst>
                </a:gridCol>
              </a:tblGrid>
              <a:tr h="47634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0"/>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1.  Run</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Starts normal execution of the function or procedure, and displays the results in the Running - Log tab</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1"/>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2.  Debug</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Executes the subprogram in debug mode, and displays the Debugging - Log tab, which includes the debugging toolbar for controlling execution</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2"/>
                  </a:ext>
                </a:extLst>
              </a:tr>
              <a:tr h="3963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3.  Compile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Compiles the subprogram</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3"/>
                  </a:ext>
                </a:extLst>
              </a:tr>
              <a:tr h="4541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4.  Compile for Debug</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Compiles the subprogram so that it can be debugged</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4"/>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5.  Profile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the Profile window that you use to specify parameter values for running, debugging, or profiling a PL/SQL function or procedure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xmlns="" val="10005"/>
                  </a:ext>
                </a:extLst>
              </a:tr>
            </a:tbl>
          </a:graphicData>
        </a:graphic>
      </p:graphicFrame>
      <p:pic>
        <p:nvPicPr>
          <p:cNvPr id="32796" name="Picture 3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29633" b="91016"/>
          <a:stretch>
            <a:fillRect/>
          </a:stretch>
        </p:blipFill>
        <p:spPr bwMode="auto">
          <a:xfrm>
            <a:off x="3429001" y="1797051"/>
            <a:ext cx="4341813" cy="5191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2797" name="Oval 33"/>
          <p:cNvSpPr>
            <a:spLocks noChangeArrowheads="1"/>
          </p:cNvSpPr>
          <p:nvPr/>
        </p:nvSpPr>
        <p:spPr bwMode="blackWhite">
          <a:xfrm>
            <a:off x="8193089" y="19573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39964" name="Line 34"/>
          <p:cNvSpPr>
            <a:spLocks noChangeShapeType="1"/>
          </p:cNvSpPr>
          <p:nvPr/>
        </p:nvSpPr>
        <p:spPr bwMode="auto">
          <a:xfrm flipH="1">
            <a:off x="7583488" y="2166938"/>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5" name="Rectangle 35"/>
          <p:cNvSpPr>
            <a:spLocks noChangeArrowheads="1"/>
          </p:cNvSpPr>
          <p:nvPr/>
        </p:nvSpPr>
        <p:spPr bwMode="auto">
          <a:xfrm>
            <a:off x="5875338" y="1720850"/>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66" name="Freeform 36"/>
          <p:cNvSpPr>
            <a:spLocks/>
          </p:cNvSpPr>
          <p:nvPr/>
        </p:nvSpPr>
        <p:spPr bwMode="auto">
          <a:xfrm>
            <a:off x="5935663" y="2217739"/>
            <a:ext cx="304800" cy="473075"/>
          </a:xfrm>
          <a:custGeom>
            <a:avLst/>
            <a:gdLst>
              <a:gd name="T0" fmla="*/ 0 w 192"/>
              <a:gd name="T1" fmla="*/ 2147483647 h 432"/>
              <a:gd name="T2" fmla="*/ 2147483647 w 192"/>
              <a:gd name="T3" fmla="*/ 2147483647 h 432"/>
              <a:gd name="T4" fmla="*/ 2147483647 w 192"/>
              <a:gd name="T5" fmla="*/ 0 h 432"/>
              <a:gd name="T6" fmla="*/ 0 60000 65536"/>
              <a:gd name="T7" fmla="*/ 0 60000 65536"/>
              <a:gd name="T8" fmla="*/ 0 60000 65536"/>
              <a:gd name="T9" fmla="*/ 0 w 192"/>
              <a:gd name="T10" fmla="*/ 0 h 432"/>
              <a:gd name="T11" fmla="*/ 192 w 192"/>
              <a:gd name="T12" fmla="*/ 432 h 432"/>
            </a:gdLst>
            <a:ahLst/>
            <a:cxnLst>
              <a:cxn ang="T6">
                <a:pos x="T0" y="T1"/>
              </a:cxn>
              <a:cxn ang="T7">
                <a:pos x="T2" y="T3"/>
              </a:cxn>
              <a:cxn ang="T8">
                <a:pos x="T4" y="T5"/>
              </a:cxn>
            </a:cxnLst>
            <a:rect l="T9" t="T10" r="T11" b="T12"/>
            <a:pathLst>
              <a:path w="192" h="432">
                <a:moveTo>
                  <a:pt x="0" y="432"/>
                </a:moveTo>
                <a:lnTo>
                  <a:pt x="192" y="432"/>
                </a:lnTo>
                <a:lnTo>
                  <a:pt x="192"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9967" name="Line 37"/>
          <p:cNvSpPr>
            <a:spLocks noChangeShapeType="1"/>
          </p:cNvSpPr>
          <p:nvPr/>
        </p:nvSpPr>
        <p:spPr bwMode="auto">
          <a:xfrm flipV="1">
            <a:off x="6519863" y="221773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8" name="Line 38"/>
          <p:cNvSpPr>
            <a:spLocks noChangeShapeType="1"/>
          </p:cNvSpPr>
          <p:nvPr/>
        </p:nvSpPr>
        <p:spPr bwMode="auto">
          <a:xfrm flipV="1">
            <a:off x="7123113" y="225425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9" name="Line 39"/>
          <p:cNvSpPr>
            <a:spLocks noChangeShapeType="1"/>
          </p:cNvSpPr>
          <p:nvPr/>
        </p:nvSpPr>
        <p:spPr bwMode="auto">
          <a:xfrm>
            <a:off x="6842125" y="162877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2804" name="Oval 40"/>
          <p:cNvSpPr>
            <a:spLocks noChangeArrowheads="1"/>
          </p:cNvSpPr>
          <p:nvPr/>
        </p:nvSpPr>
        <p:spPr bwMode="blackWhite">
          <a:xfrm>
            <a:off x="6632575" y="12858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2805" name="Oval 41"/>
          <p:cNvSpPr>
            <a:spLocks noChangeArrowheads="1"/>
          </p:cNvSpPr>
          <p:nvPr/>
        </p:nvSpPr>
        <p:spPr bwMode="blackWhite">
          <a:xfrm>
            <a:off x="5597525" y="24812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2806" name="Oval 42"/>
          <p:cNvSpPr>
            <a:spLocks noChangeArrowheads="1"/>
          </p:cNvSpPr>
          <p:nvPr/>
        </p:nvSpPr>
        <p:spPr bwMode="blackWhite">
          <a:xfrm>
            <a:off x="6324601" y="2514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32807" name="Oval 43"/>
          <p:cNvSpPr>
            <a:spLocks noChangeArrowheads="1"/>
          </p:cNvSpPr>
          <p:nvPr/>
        </p:nvSpPr>
        <p:spPr bwMode="blackWhite">
          <a:xfrm>
            <a:off x="6904038" y="24812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241</a:t>
            </a:fld>
            <a:endParaRPr lang="en-US">
              <a:solidFill>
                <a:srgbClr val="464653"/>
              </a:solidFill>
            </a:endParaRPr>
          </a:p>
        </p:txBody>
      </p:sp>
    </p:spTree>
    <p:extLst>
      <p:ext uri="{BB962C8B-B14F-4D97-AF65-F5344CB8AC3E}">
        <p14:creationId xmlns:p14="http://schemas.microsoft.com/office/powerpoint/2010/main" val="19712837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8"/>
          <p:cNvSpPr>
            <a:spLocks noGrp="1" noChangeArrowheads="1"/>
          </p:cNvSpPr>
          <p:nvPr>
            <p:ph type="title"/>
          </p:nvPr>
        </p:nvSpPr>
        <p:spPr/>
        <p:txBody>
          <a:bodyPr/>
          <a:lstStyle/>
          <a:p>
            <a:pPr eaLnBrk="1" hangingPunct="1"/>
            <a:r>
              <a:rPr lang="en-US"/>
              <a:t>The Debugging – Log Tab Toolbar </a:t>
            </a:r>
          </a:p>
        </p:txBody>
      </p:sp>
      <p:sp>
        <p:nvSpPr>
          <p:cNvPr id="33795" name="Oval 3"/>
          <p:cNvSpPr>
            <a:spLocks noChangeArrowheads="1"/>
          </p:cNvSpPr>
          <p:nvPr/>
        </p:nvSpPr>
        <p:spPr bwMode="blackWhite">
          <a:xfrm>
            <a:off x="3376613" y="2676525"/>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33796" name="Oval 4"/>
          <p:cNvSpPr>
            <a:spLocks noChangeArrowheads="1"/>
          </p:cNvSpPr>
          <p:nvPr/>
        </p:nvSpPr>
        <p:spPr bwMode="blackWhite">
          <a:xfrm>
            <a:off x="3692525" y="13620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pic>
        <p:nvPicPr>
          <p:cNvPr id="3379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7424" b="74030"/>
          <a:stretch>
            <a:fillRect/>
          </a:stretch>
        </p:blipFill>
        <p:spPr bwMode="auto">
          <a:xfrm>
            <a:off x="3787776" y="2011364"/>
            <a:ext cx="5356225" cy="5349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3798" name="Oval 6"/>
          <p:cNvSpPr>
            <a:spLocks noChangeArrowheads="1"/>
          </p:cNvSpPr>
          <p:nvPr/>
        </p:nvSpPr>
        <p:spPr bwMode="blackWhite">
          <a:xfrm>
            <a:off x="2798764" y="21558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0967" name="Line 7"/>
          <p:cNvSpPr>
            <a:spLocks noChangeShapeType="1"/>
          </p:cNvSpPr>
          <p:nvPr/>
        </p:nvSpPr>
        <p:spPr bwMode="gray">
          <a:xfrm>
            <a:off x="3227388" y="235585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0968" name="Line 8"/>
          <p:cNvSpPr>
            <a:spLocks noChangeShapeType="1"/>
          </p:cNvSpPr>
          <p:nvPr/>
        </p:nvSpPr>
        <p:spPr bwMode="auto">
          <a:xfrm flipV="1">
            <a:off x="4548188" y="24622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0969" name="Freeform 9"/>
          <p:cNvSpPr>
            <a:spLocks/>
          </p:cNvSpPr>
          <p:nvPr/>
        </p:nvSpPr>
        <p:spPr bwMode="auto">
          <a:xfrm>
            <a:off x="3802064" y="2449513"/>
            <a:ext cx="312737" cy="436562"/>
          </a:xfrm>
          <a:custGeom>
            <a:avLst/>
            <a:gdLst>
              <a:gd name="T0" fmla="*/ 0 w 192"/>
              <a:gd name="T1" fmla="*/ 2147483647 h 384"/>
              <a:gd name="T2" fmla="*/ 2147483647 w 192"/>
              <a:gd name="T3" fmla="*/ 2147483647 h 384"/>
              <a:gd name="T4" fmla="*/ 2147483647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lnTo>
                  <a:pt x="192" y="384"/>
                </a:lnTo>
                <a:lnTo>
                  <a:pt x="192"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40970" name="Freeform 10"/>
          <p:cNvSpPr>
            <a:spLocks/>
          </p:cNvSpPr>
          <p:nvPr/>
        </p:nvSpPr>
        <p:spPr bwMode="auto">
          <a:xfrm>
            <a:off x="4114800" y="1579563"/>
            <a:ext cx="228600" cy="685800"/>
          </a:xfrm>
          <a:custGeom>
            <a:avLst/>
            <a:gdLst>
              <a:gd name="T0" fmla="*/ 0 w 144"/>
              <a:gd name="T1" fmla="*/ 0 h 480"/>
              <a:gd name="T2" fmla="*/ 2147483647 w 144"/>
              <a:gd name="T3" fmla="*/ 0 h 480"/>
              <a:gd name="T4" fmla="*/ 2147483647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lnTo>
                  <a:pt x="144" y="0"/>
                </a:lnTo>
                <a:lnTo>
                  <a:pt x="144" y="48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803" name="Oval 11"/>
          <p:cNvSpPr>
            <a:spLocks noChangeArrowheads="1"/>
          </p:cNvSpPr>
          <p:nvPr/>
        </p:nvSpPr>
        <p:spPr bwMode="blackWhite">
          <a:xfrm>
            <a:off x="4352926" y="2738439"/>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graphicFrame>
        <p:nvGraphicFramePr>
          <p:cNvPr id="375820" name="Group 12"/>
          <p:cNvGraphicFramePr>
            <a:graphicFrameLocks noGrp="1"/>
          </p:cNvGraphicFramePr>
          <p:nvPr/>
        </p:nvGraphicFramePr>
        <p:xfrm>
          <a:off x="2171701" y="3343275"/>
          <a:ext cx="7826375" cy="2865438"/>
        </p:xfrm>
        <a:graphic>
          <a:graphicData uri="http://schemas.openxmlformats.org/drawingml/2006/table">
            <a:tbl>
              <a:tblPr>
                <a:tableStyleId>{5940675A-B579-460E-94D1-54222C63F5DA}</a:tableStyleId>
              </a:tblPr>
              <a:tblGrid>
                <a:gridCol w="2492375">
                  <a:extLst>
                    <a:ext uri="{9D8B030D-6E8A-4147-A177-3AD203B41FA5}">
                      <a16:colId xmlns:a16="http://schemas.microsoft.com/office/drawing/2014/main" xmlns="" val="20000"/>
                    </a:ext>
                  </a:extLst>
                </a:gridCol>
                <a:gridCol w="5334000">
                  <a:extLst>
                    <a:ext uri="{9D8B030D-6E8A-4147-A177-3AD203B41FA5}">
                      <a16:colId xmlns:a16="http://schemas.microsoft.com/office/drawing/2014/main" xmlns="" val="20001"/>
                    </a:ext>
                  </a:extLst>
                </a:gridCol>
              </a:tblGrid>
              <a:tr h="42676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0"/>
                  </a:ext>
                </a:extLst>
              </a:tr>
              <a:tr h="39628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1.  Find Execution 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Goes to the next execution 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1"/>
                  </a:ext>
                </a:extLst>
              </a:tr>
              <a:tr h="6096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2.  Step Over</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Bypasses the next subprogram and goes to the next statement after the subprogram</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2"/>
                  </a:ext>
                </a:extLst>
              </a:tr>
              <a:tr h="82305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3.  Step Into</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Executes a single program statement at a time. If the execution point is located on a call to a subprogram, it steps into the first statement in that subprogram</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3"/>
                  </a:ext>
                </a:extLst>
              </a:tr>
              <a:tr h="6096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4.  Step Out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Leaves the current subprogram and goes to the next statement with a breakpoint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242</a:t>
            </a:fld>
            <a:endParaRPr lang="en-US">
              <a:solidFill>
                <a:srgbClr val="464653"/>
              </a:solidFill>
            </a:endParaRPr>
          </a:p>
        </p:txBody>
      </p:sp>
    </p:spTree>
    <p:extLst>
      <p:ext uri="{BB962C8B-B14F-4D97-AF65-F5344CB8AC3E}">
        <p14:creationId xmlns:p14="http://schemas.microsoft.com/office/powerpoint/2010/main" val="1722611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8"/>
          <p:cNvSpPr>
            <a:spLocks noGrp="1" noChangeArrowheads="1"/>
          </p:cNvSpPr>
          <p:nvPr>
            <p:ph type="title"/>
          </p:nvPr>
        </p:nvSpPr>
        <p:spPr/>
        <p:txBody>
          <a:bodyPr/>
          <a:lstStyle/>
          <a:p>
            <a:pPr eaLnBrk="1" hangingPunct="1"/>
            <a:r>
              <a:rPr lang="en-US"/>
              <a:t>The Debugging – Log Tab Toolbar </a:t>
            </a:r>
          </a:p>
        </p:txBody>
      </p:sp>
      <p:pic>
        <p:nvPicPr>
          <p:cNvPr id="3481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7424" b="74030"/>
          <a:stretch>
            <a:fillRect/>
          </a:stretch>
        </p:blipFill>
        <p:spPr bwMode="auto">
          <a:xfrm>
            <a:off x="3505201" y="2257425"/>
            <a:ext cx="5356225" cy="5349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4820" name="Oval 4"/>
          <p:cNvSpPr>
            <a:spLocks noChangeArrowheads="1"/>
          </p:cNvSpPr>
          <p:nvPr/>
        </p:nvSpPr>
        <p:spPr bwMode="blackWhite">
          <a:xfrm>
            <a:off x="5410200" y="17097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41989" name="Line 5"/>
          <p:cNvSpPr>
            <a:spLocks noChangeShapeType="1"/>
          </p:cNvSpPr>
          <p:nvPr/>
        </p:nvSpPr>
        <p:spPr bwMode="auto">
          <a:xfrm flipV="1">
            <a:off x="4746625" y="2708275"/>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1990" name="Line 6"/>
          <p:cNvSpPr>
            <a:spLocks noChangeShapeType="1"/>
          </p:cNvSpPr>
          <p:nvPr/>
        </p:nvSpPr>
        <p:spPr bwMode="auto">
          <a:xfrm flipV="1">
            <a:off x="5235575" y="270033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4823" name="Oval 7"/>
          <p:cNvSpPr>
            <a:spLocks noChangeArrowheads="1"/>
          </p:cNvSpPr>
          <p:nvPr/>
        </p:nvSpPr>
        <p:spPr bwMode="blackWhite">
          <a:xfrm>
            <a:off x="4562475" y="30686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6</a:t>
            </a:r>
          </a:p>
        </p:txBody>
      </p:sp>
      <p:sp>
        <p:nvSpPr>
          <p:cNvPr id="34824" name="Oval 8"/>
          <p:cNvSpPr>
            <a:spLocks noChangeArrowheads="1"/>
          </p:cNvSpPr>
          <p:nvPr/>
        </p:nvSpPr>
        <p:spPr bwMode="blackWhite">
          <a:xfrm>
            <a:off x="5051425" y="30686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8</a:t>
            </a:r>
          </a:p>
        </p:txBody>
      </p:sp>
      <p:graphicFrame>
        <p:nvGraphicFramePr>
          <p:cNvPr id="377865" name="Group 9"/>
          <p:cNvGraphicFramePr>
            <a:graphicFrameLocks noGrp="1"/>
          </p:cNvGraphicFramePr>
          <p:nvPr/>
        </p:nvGraphicFramePr>
        <p:xfrm>
          <a:off x="2171701" y="3844925"/>
          <a:ext cx="7826375" cy="2011390"/>
        </p:xfrm>
        <a:graphic>
          <a:graphicData uri="http://schemas.openxmlformats.org/drawingml/2006/table">
            <a:tbl>
              <a:tblPr>
                <a:tableStyleId>{5940675A-B579-460E-94D1-54222C63F5DA}</a:tableStyleId>
              </a:tblPr>
              <a:tblGrid>
                <a:gridCol w="2492375">
                  <a:extLst>
                    <a:ext uri="{9D8B030D-6E8A-4147-A177-3AD203B41FA5}">
                      <a16:colId xmlns:a16="http://schemas.microsoft.com/office/drawing/2014/main" xmlns="" val="20000"/>
                    </a:ext>
                  </a:extLst>
                </a:gridCol>
                <a:gridCol w="5334000">
                  <a:extLst>
                    <a:ext uri="{9D8B030D-6E8A-4147-A177-3AD203B41FA5}">
                      <a16:colId xmlns:a16="http://schemas.microsoft.com/office/drawing/2014/main" xmlns="" val="20001"/>
                    </a:ext>
                  </a:extLst>
                </a:gridCol>
              </a:tblGrid>
              <a:tr h="42665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xmlns="" val="10000"/>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5. Step to End of Method</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Goes to the last statement of the current subprogram</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xmlns="" val="10001"/>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6. Resume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Continues execution</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xmlns="" val="10002"/>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7. Pause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Halts execution but does not exit</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xmlns="" val="10003"/>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8. Terminate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Halts and exits the execution</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xmlns="" val="10004"/>
                  </a:ext>
                </a:extLst>
              </a:tr>
            </a:tbl>
          </a:graphicData>
        </a:graphic>
      </p:graphicFrame>
      <p:sp>
        <p:nvSpPr>
          <p:cNvPr id="34847" name="Oval 35"/>
          <p:cNvSpPr>
            <a:spLocks noChangeArrowheads="1"/>
          </p:cNvSpPr>
          <p:nvPr/>
        </p:nvSpPr>
        <p:spPr bwMode="blackWhite">
          <a:xfrm>
            <a:off x="3638550" y="16668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42014" name="Freeform 36"/>
          <p:cNvSpPr>
            <a:spLocks/>
          </p:cNvSpPr>
          <p:nvPr/>
        </p:nvSpPr>
        <p:spPr bwMode="auto">
          <a:xfrm>
            <a:off x="4067175" y="1876425"/>
            <a:ext cx="457200" cy="609600"/>
          </a:xfrm>
          <a:custGeom>
            <a:avLst/>
            <a:gdLst>
              <a:gd name="T0" fmla="*/ 0 w 288"/>
              <a:gd name="T1" fmla="*/ 0 h 384"/>
              <a:gd name="T2" fmla="*/ 2147483647 w 288"/>
              <a:gd name="T3" fmla="*/ 0 h 384"/>
              <a:gd name="T4" fmla="*/ 2147483647 w 288"/>
              <a:gd name="T5" fmla="*/ 2147483647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42015" name="Freeform 37"/>
          <p:cNvSpPr>
            <a:spLocks/>
          </p:cNvSpPr>
          <p:nvPr/>
        </p:nvSpPr>
        <p:spPr bwMode="auto">
          <a:xfrm flipH="1">
            <a:off x="4953000" y="1905000"/>
            <a:ext cx="457200" cy="609600"/>
          </a:xfrm>
          <a:custGeom>
            <a:avLst/>
            <a:gdLst>
              <a:gd name="T0" fmla="*/ 0 w 288"/>
              <a:gd name="T1" fmla="*/ 0 h 384"/>
              <a:gd name="T2" fmla="*/ 2147483647 w 288"/>
              <a:gd name="T3" fmla="*/ 0 h 384"/>
              <a:gd name="T4" fmla="*/ 2147483647 w 288"/>
              <a:gd name="T5" fmla="*/ 2147483647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243</a:t>
            </a:fld>
            <a:endParaRPr lang="en-US">
              <a:solidFill>
                <a:srgbClr val="464653"/>
              </a:solidFill>
            </a:endParaRPr>
          </a:p>
        </p:txBody>
      </p:sp>
    </p:spTree>
    <p:extLst>
      <p:ext uri="{BB962C8B-B14F-4D97-AF65-F5344CB8AC3E}">
        <p14:creationId xmlns:p14="http://schemas.microsoft.com/office/powerpoint/2010/main" val="5569656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1"/>
          <p:cNvSpPr>
            <a:spLocks noGrp="1" noChangeArrowheads="1"/>
          </p:cNvSpPr>
          <p:nvPr>
            <p:ph type="title"/>
          </p:nvPr>
        </p:nvSpPr>
        <p:spPr/>
        <p:txBody>
          <a:bodyPr/>
          <a:lstStyle/>
          <a:p>
            <a:pPr eaLnBrk="1" hangingPunct="1"/>
            <a:r>
              <a:rPr lang="en-US"/>
              <a:t>Additional Tabs</a:t>
            </a:r>
          </a:p>
        </p:txBody>
      </p:sp>
      <p:graphicFrame>
        <p:nvGraphicFramePr>
          <p:cNvPr id="379907" name="Group 3"/>
          <p:cNvGraphicFramePr>
            <a:graphicFrameLocks noGrp="1"/>
          </p:cNvGraphicFramePr>
          <p:nvPr/>
        </p:nvGraphicFramePr>
        <p:xfrm>
          <a:off x="2155826" y="3352800"/>
          <a:ext cx="7826375" cy="2773364"/>
        </p:xfrm>
        <a:graphic>
          <a:graphicData uri="http://schemas.openxmlformats.org/drawingml/2006/table">
            <a:tbl>
              <a:tblPr>
                <a:tableStyleId>{5940675A-B579-460E-94D1-54222C63F5DA}</a:tableStyleId>
              </a:tblPr>
              <a:tblGrid>
                <a:gridCol w="1958975">
                  <a:extLst>
                    <a:ext uri="{9D8B030D-6E8A-4147-A177-3AD203B41FA5}">
                      <a16:colId xmlns:a16="http://schemas.microsoft.com/office/drawing/2014/main" xmlns="" val="20000"/>
                    </a:ext>
                  </a:extLst>
                </a:gridCol>
                <a:gridCol w="58674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Tab</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0"/>
                  </a:ext>
                </a:extLst>
              </a:tr>
              <a:tr h="43973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Breakpoints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breakpoints, both system-defined and user-defined. </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1"/>
                  </a:ext>
                </a:extLst>
              </a:tr>
              <a:tr h="6715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Smart Data</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information about variables. You can specify these preferences by right-clicking in the Smart Data window and selecting Preferences.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2"/>
                  </a:ext>
                </a:extLst>
              </a:tr>
              <a:tr h="6715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Data</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Located under the code text area; displays information about all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Watches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Located under the code text area; displays information about watches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4"/>
                  </a:ext>
                </a:extLst>
              </a:tr>
            </a:tbl>
          </a:graphicData>
        </a:graphic>
      </p:graphicFrame>
      <p:pic>
        <p:nvPicPr>
          <p:cNvPr id="35865" name="Picture 29"/>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971800" y="1457325"/>
            <a:ext cx="6134100" cy="16716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32" name="Rectangle 30"/>
          <p:cNvSpPr>
            <a:spLocks noChangeArrowheads="1"/>
          </p:cNvSpPr>
          <p:nvPr/>
        </p:nvSpPr>
        <p:spPr bwMode="auto">
          <a:xfrm>
            <a:off x="4391025" y="1390651"/>
            <a:ext cx="3657600" cy="354013"/>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244</a:t>
            </a:fld>
            <a:endParaRPr lang="en-US">
              <a:solidFill>
                <a:srgbClr val="464653"/>
              </a:solidFill>
            </a:endParaRPr>
          </a:p>
        </p:txBody>
      </p:sp>
    </p:spTree>
    <p:extLst>
      <p:ext uri="{BB962C8B-B14F-4D97-AF65-F5344CB8AC3E}">
        <p14:creationId xmlns:p14="http://schemas.microsoft.com/office/powerpoint/2010/main" val="2535587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098"/>
          <p:cNvSpPr>
            <a:spLocks noGrp="1" noChangeArrowheads="1"/>
          </p:cNvSpPr>
          <p:nvPr>
            <p:ph type="title"/>
          </p:nvPr>
        </p:nvSpPr>
        <p:spPr>
          <a:xfrm>
            <a:off x="984504" y="0"/>
            <a:ext cx="10515600" cy="1325563"/>
          </a:xfrm>
        </p:spPr>
        <p:txBody>
          <a:bodyPr>
            <a:normAutofit/>
          </a:bodyPr>
          <a:lstStyle/>
          <a:p>
            <a:pPr>
              <a:defRPr/>
            </a:pPr>
            <a:r>
              <a:rPr lang="en-US"/>
              <a:t>Debugging a Procedure Example:</a:t>
            </a:r>
            <a:br>
              <a:rPr lang="en-US"/>
            </a:br>
            <a:r>
              <a:rPr lang="en-US"/>
              <a:t>Creating a New </a:t>
            </a:r>
            <a:r>
              <a:rPr lang="en-US" dirty="0" err="1">
                <a:latin typeface="Courier New" pitchFamily="49" charset="0"/>
              </a:rPr>
              <a:t>emp_list</a:t>
            </a:r>
            <a:r>
              <a:rPr lang="en-US" dirty="0"/>
              <a:t> Procedure</a:t>
            </a:r>
          </a:p>
        </p:txBody>
      </p:sp>
      <p:pic>
        <p:nvPicPr>
          <p:cNvPr id="36867" name="Picture 4099"/>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381376" y="1447801"/>
            <a:ext cx="5421313" cy="48561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245</a:t>
            </a:fld>
            <a:endParaRPr lang="en-US">
              <a:solidFill>
                <a:srgbClr val="464653"/>
              </a:solidFill>
            </a:endParaRPr>
          </a:p>
        </p:txBody>
      </p:sp>
    </p:spTree>
    <p:extLst>
      <p:ext uri="{BB962C8B-B14F-4D97-AF65-F5344CB8AC3E}">
        <p14:creationId xmlns:p14="http://schemas.microsoft.com/office/powerpoint/2010/main" val="694036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a:defRPr/>
            </a:pPr>
            <a:r>
              <a:rPr lang="en-US"/>
              <a:t>Debugging a Procedure Example:</a:t>
            </a:r>
            <a:br>
              <a:rPr lang="en-US"/>
            </a:br>
            <a:r>
              <a:rPr lang="en-US"/>
              <a:t>Creating a New </a:t>
            </a:r>
            <a:r>
              <a:rPr lang="en-US">
                <a:latin typeface="Courier New" pitchFamily="49" charset="0"/>
              </a:rPr>
              <a:t>get_location</a:t>
            </a:r>
            <a:r>
              <a:rPr lang="en-US"/>
              <a:t> Function</a:t>
            </a:r>
          </a:p>
        </p:txBody>
      </p:sp>
      <p:pic>
        <p:nvPicPr>
          <p:cNvPr id="3789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95600" y="1981201"/>
            <a:ext cx="6362700" cy="23987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246</a:t>
            </a:fld>
            <a:endParaRPr lang="en-US">
              <a:solidFill>
                <a:srgbClr val="464653"/>
              </a:solidFill>
            </a:endParaRPr>
          </a:p>
        </p:txBody>
      </p:sp>
    </p:spTree>
    <p:extLst>
      <p:ext uri="{BB962C8B-B14F-4D97-AF65-F5344CB8AC3E}">
        <p14:creationId xmlns:p14="http://schemas.microsoft.com/office/powerpoint/2010/main" val="5705779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673476" y="1371600"/>
            <a:ext cx="4479925" cy="4953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8915" name="Rectangle 3"/>
          <p:cNvSpPr>
            <a:spLocks noGrp="1" noChangeArrowheads="1"/>
          </p:cNvSpPr>
          <p:nvPr>
            <p:ph type="title"/>
          </p:nvPr>
        </p:nvSpPr>
        <p:spPr>
          <a:xfrm>
            <a:off x="838200" y="365126"/>
            <a:ext cx="10515600" cy="862014"/>
          </a:xfrm>
        </p:spPr>
        <p:txBody>
          <a:bodyPr>
            <a:normAutofit fontScale="90000"/>
          </a:bodyPr>
          <a:lstStyle/>
          <a:p>
            <a:pPr>
              <a:defRPr/>
            </a:pPr>
            <a:r>
              <a:rPr lang="en-US" dirty="0"/>
              <a:t>Setting Breakpoints and Compiling </a:t>
            </a:r>
            <a:br>
              <a:rPr lang="en-US" dirty="0"/>
            </a:br>
            <a:r>
              <a:rPr lang="en-US" dirty="0" err="1">
                <a:latin typeface="Courier New" pitchFamily="49" charset="0"/>
              </a:rPr>
              <a:t>emp_list</a:t>
            </a:r>
            <a:r>
              <a:rPr lang="en-US" dirty="0"/>
              <a:t> for Debug Mode</a:t>
            </a:r>
          </a:p>
        </p:txBody>
      </p:sp>
      <p:sp>
        <p:nvSpPr>
          <p:cNvPr id="46084" name="Rectangle 4"/>
          <p:cNvSpPr>
            <a:spLocks noChangeArrowheads="1"/>
          </p:cNvSpPr>
          <p:nvPr/>
        </p:nvSpPr>
        <p:spPr bwMode="gray">
          <a:xfrm>
            <a:off x="3614738" y="3778250"/>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5" name="Rectangle 5"/>
          <p:cNvSpPr>
            <a:spLocks noChangeArrowheads="1"/>
          </p:cNvSpPr>
          <p:nvPr/>
        </p:nvSpPr>
        <p:spPr bwMode="gray">
          <a:xfrm>
            <a:off x="3606800" y="5554663"/>
            <a:ext cx="173355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6" name="Rectangle 6"/>
          <p:cNvSpPr>
            <a:spLocks noChangeArrowheads="1"/>
          </p:cNvSpPr>
          <p:nvPr/>
        </p:nvSpPr>
        <p:spPr bwMode="gray">
          <a:xfrm>
            <a:off x="4684713" y="1355726"/>
            <a:ext cx="762000" cy="220663"/>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6087" name="Rectangle 7"/>
          <p:cNvSpPr>
            <a:spLocks noChangeArrowheads="1"/>
          </p:cNvSpPr>
          <p:nvPr/>
        </p:nvSpPr>
        <p:spPr bwMode="gray">
          <a:xfrm>
            <a:off x="3614738" y="4235450"/>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8" name="Rectangle 8"/>
          <p:cNvSpPr>
            <a:spLocks noChangeArrowheads="1"/>
          </p:cNvSpPr>
          <p:nvPr/>
        </p:nvSpPr>
        <p:spPr bwMode="gray">
          <a:xfrm>
            <a:off x="3617913" y="4700588"/>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9" name="Rectangle 9"/>
          <p:cNvSpPr>
            <a:spLocks noChangeArrowheads="1"/>
          </p:cNvSpPr>
          <p:nvPr/>
        </p:nvSpPr>
        <p:spPr bwMode="gray">
          <a:xfrm>
            <a:off x="3617913" y="3421063"/>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90" name="Freeform 10"/>
          <p:cNvSpPr>
            <a:spLocks/>
          </p:cNvSpPr>
          <p:nvPr/>
        </p:nvSpPr>
        <p:spPr bwMode="auto">
          <a:xfrm>
            <a:off x="6172200" y="1500188"/>
            <a:ext cx="990600" cy="457200"/>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247</a:t>
            </a:fld>
            <a:endParaRPr lang="en-US">
              <a:solidFill>
                <a:srgbClr val="464653"/>
              </a:solidFill>
            </a:endParaRPr>
          </a:p>
        </p:txBody>
      </p:sp>
    </p:spTree>
    <p:extLst>
      <p:ext uri="{BB962C8B-B14F-4D97-AF65-F5344CB8AC3E}">
        <p14:creationId xmlns:p14="http://schemas.microsoft.com/office/powerpoint/2010/main" val="11961491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365126"/>
            <a:ext cx="10515600" cy="785812"/>
          </a:xfrm>
        </p:spPr>
        <p:txBody>
          <a:bodyPr>
            <a:normAutofit fontScale="90000"/>
          </a:bodyPr>
          <a:lstStyle/>
          <a:p>
            <a:pPr>
              <a:defRPr/>
            </a:pPr>
            <a:r>
              <a:rPr lang="en-US" dirty="0"/>
              <a:t>Compiling the </a:t>
            </a:r>
            <a:r>
              <a:rPr lang="en-US" dirty="0" err="1">
                <a:latin typeface="Courier New" pitchFamily="49" charset="0"/>
              </a:rPr>
              <a:t>get_location</a:t>
            </a:r>
            <a:r>
              <a:rPr lang="en-US" dirty="0">
                <a:latin typeface="Times New Roman" pitchFamily="18" charset="0"/>
              </a:rPr>
              <a:t> </a:t>
            </a:r>
            <a:br>
              <a:rPr lang="en-US" dirty="0">
                <a:latin typeface="Times New Roman" pitchFamily="18" charset="0"/>
              </a:rPr>
            </a:br>
            <a:r>
              <a:rPr lang="en-US" dirty="0"/>
              <a:t>Function for Debug Mode</a:t>
            </a:r>
            <a:endParaRPr lang="en-US" dirty="0">
              <a:latin typeface="Courier New" pitchFamily="49" charset="0"/>
            </a:endParaRPr>
          </a:p>
        </p:txBody>
      </p:sp>
      <p:pic>
        <p:nvPicPr>
          <p:cNvPr id="3993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871914" y="1325564"/>
            <a:ext cx="4479925" cy="49228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08" name="Rectangle 4"/>
          <p:cNvSpPr>
            <a:spLocks noChangeArrowheads="1"/>
          </p:cNvSpPr>
          <p:nvPr/>
        </p:nvSpPr>
        <p:spPr bwMode="gray">
          <a:xfrm>
            <a:off x="3810000" y="5738813"/>
            <a:ext cx="1447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7109" name="Rectangle 5"/>
          <p:cNvSpPr>
            <a:spLocks noChangeArrowheads="1"/>
          </p:cNvSpPr>
          <p:nvPr/>
        </p:nvSpPr>
        <p:spPr bwMode="gray">
          <a:xfrm>
            <a:off x="6697664" y="1287463"/>
            <a:ext cx="922337" cy="2206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10" name="Freeform 6"/>
          <p:cNvSpPr>
            <a:spLocks/>
          </p:cNvSpPr>
          <p:nvPr/>
        </p:nvSpPr>
        <p:spPr bwMode="auto">
          <a:xfrm>
            <a:off x="6340476" y="1431925"/>
            <a:ext cx="1127125" cy="457200"/>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248</a:t>
            </a:fld>
            <a:endParaRPr lang="en-US">
              <a:solidFill>
                <a:srgbClr val="464653"/>
              </a:solidFill>
            </a:endParaRPr>
          </a:p>
        </p:txBody>
      </p:sp>
    </p:spTree>
    <p:extLst>
      <p:ext uri="{BB962C8B-B14F-4D97-AF65-F5344CB8AC3E}">
        <p14:creationId xmlns:p14="http://schemas.microsoft.com/office/powerpoint/2010/main" val="2963899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78915"/>
          <a:stretch>
            <a:fillRect/>
          </a:stretch>
        </p:blipFill>
        <p:spPr bwMode="auto">
          <a:xfrm>
            <a:off x="2209801" y="1371601"/>
            <a:ext cx="4868863" cy="94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8131" name="Freeform 3"/>
          <p:cNvSpPr>
            <a:spLocks/>
          </p:cNvSpPr>
          <p:nvPr/>
        </p:nvSpPr>
        <p:spPr bwMode="auto">
          <a:xfrm>
            <a:off x="4479925" y="1516064"/>
            <a:ext cx="990600" cy="541337"/>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40964" name="Picture 4"/>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1031"/>
          <a:stretch>
            <a:fillRect/>
          </a:stretch>
        </p:blipFill>
        <p:spPr bwMode="auto">
          <a:xfrm>
            <a:off x="4800600" y="2095500"/>
            <a:ext cx="5181600" cy="4152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965" name="Rectangle 12"/>
          <p:cNvSpPr>
            <a:spLocks noGrp="1" noChangeArrowheads="1"/>
          </p:cNvSpPr>
          <p:nvPr>
            <p:ph type="title"/>
          </p:nvPr>
        </p:nvSpPr>
        <p:spPr>
          <a:xfrm>
            <a:off x="838200" y="365126"/>
            <a:ext cx="10515600" cy="892176"/>
          </a:xfrm>
        </p:spPr>
        <p:txBody>
          <a:bodyPr>
            <a:normAutofit fontScale="90000"/>
          </a:bodyPr>
          <a:lstStyle/>
          <a:p>
            <a:pPr>
              <a:defRPr/>
            </a:pPr>
            <a:r>
              <a:rPr lang="en-US"/>
              <a:t>Debugging </a:t>
            </a:r>
            <a:r>
              <a:rPr lang="en-US" dirty="0" err="1">
                <a:latin typeface="Courier New" pitchFamily="49" charset="0"/>
              </a:rPr>
              <a:t>emp_list</a:t>
            </a:r>
            <a:r>
              <a:rPr lang="en-US" dirty="0"/>
              <a:t> and Entering </a:t>
            </a:r>
            <a:br>
              <a:rPr lang="en-US" dirty="0"/>
            </a:br>
            <a:r>
              <a:rPr lang="en-US" dirty="0"/>
              <a:t>Values for the </a:t>
            </a:r>
            <a:r>
              <a:rPr lang="en-US" dirty="0">
                <a:latin typeface="Courier New" pitchFamily="49" charset="0"/>
              </a:rPr>
              <a:t>PMAXROWS</a:t>
            </a:r>
            <a:r>
              <a:rPr lang="en-US" dirty="0"/>
              <a:t> Parameter</a:t>
            </a:r>
          </a:p>
        </p:txBody>
      </p:sp>
      <p:sp>
        <p:nvSpPr>
          <p:cNvPr id="48134" name="Rectangle 6"/>
          <p:cNvSpPr>
            <a:spLocks noChangeArrowheads="1"/>
          </p:cNvSpPr>
          <p:nvPr/>
        </p:nvSpPr>
        <p:spPr bwMode="gray">
          <a:xfrm>
            <a:off x="5972175" y="4343400"/>
            <a:ext cx="304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8135" name="Rectangle 7"/>
          <p:cNvSpPr>
            <a:spLocks noChangeArrowheads="1"/>
          </p:cNvSpPr>
          <p:nvPr/>
        </p:nvSpPr>
        <p:spPr bwMode="gray">
          <a:xfrm>
            <a:off x="8289925" y="5907088"/>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8136" name="Text Box 8"/>
          <p:cNvSpPr txBox="1">
            <a:spLocks noChangeArrowheads="1"/>
          </p:cNvSpPr>
          <p:nvPr/>
        </p:nvSpPr>
        <p:spPr bwMode="auto">
          <a:xfrm>
            <a:off x="2189060" y="3213101"/>
            <a:ext cx="26148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Enter the procedure’s</a:t>
            </a:r>
            <a:br>
              <a:rPr lang="en-US" sz="1600">
                <a:solidFill>
                  <a:prstClr val="black"/>
                </a:solidFill>
              </a:rPr>
            </a:br>
            <a:r>
              <a:rPr lang="en-US" sz="1600">
                <a:solidFill>
                  <a:prstClr val="black"/>
                </a:solidFill>
              </a:rPr>
              <a:t>parameter value using the </a:t>
            </a:r>
            <a:br>
              <a:rPr lang="en-US" sz="1600">
                <a:solidFill>
                  <a:prstClr val="black"/>
                </a:solidFill>
              </a:rPr>
            </a:br>
            <a:r>
              <a:rPr lang="en-US" sz="1600">
                <a:solidFill>
                  <a:prstClr val="black"/>
                </a:solidFill>
              </a:rPr>
              <a:t>anonymous block.</a:t>
            </a:r>
          </a:p>
        </p:txBody>
      </p:sp>
      <p:sp>
        <p:nvSpPr>
          <p:cNvPr id="48137" name="Freeform 11"/>
          <p:cNvSpPr>
            <a:spLocks/>
          </p:cNvSpPr>
          <p:nvPr/>
        </p:nvSpPr>
        <p:spPr bwMode="auto">
          <a:xfrm>
            <a:off x="3497263" y="4006850"/>
            <a:ext cx="1676400" cy="457200"/>
          </a:xfrm>
          <a:custGeom>
            <a:avLst/>
            <a:gdLst>
              <a:gd name="T0" fmla="*/ 0 w 1056"/>
              <a:gd name="T1" fmla="*/ 0 h 288"/>
              <a:gd name="T2" fmla="*/ 0 w 1056"/>
              <a:gd name="T3" fmla="*/ 2147483647 h 288"/>
              <a:gd name="T4" fmla="*/ 2147483647 w 1056"/>
              <a:gd name="T5" fmla="*/ 2147483647 h 288"/>
              <a:gd name="T6" fmla="*/ 0 60000 65536"/>
              <a:gd name="T7" fmla="*/ 0 60000 65536"/>
              <a:gd name="T8" fmla="*/ 0 60000 65536"/>
              <a:gd name="T9" fmla="*/ 0 w 1056"/>
              <a:gd name="T10" fmla="*/ 0 h 288"/>
              <a:gd name="T11" fmla="*/ 1056 w 1056"/>
              <a:gd name="T12" fmla="*/ 288 h 288"/>
            </a:gdLst>
            <a:ahLst/>
            <a:cxnLst>
              <a:cxn ang="T6">
                <a:pos x="T0" y="T1"/>
              </a:cxn>
              <a:cxn ang="T7">
                <a:pos x="T2" y="T3"/>
              </a:cxn>
              <a:cxn ang="T8">
                <a:pos x="T4" y="T5"/>
              </a:cxn>
            </a:cxnLst>
            <a:rect l="T9" t="T10" r="T11" b="T12"/>
            <a:pathLst>
              <a:path w="1056" h="288">
                <a:moveTo>
                  <a:pt x="0" y="0"/>
                </a:moveTo>
                <a:lnTo>
                  <a:pt x="0" y="288"/>
                </a:lnTo>
                <a:lnTo>
                  <a:pt x="1056" y="288"/>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249</a:t>
            </a:fld>
            <a:endParaRPr lang="en-US">
              <a:solidFill>
                <a:srgbClr val="464653"/>
              </a:solidFill>
            </a:endParaRPr>
          </a:p>
        </p:txBody>
      </p:sp>
    </p:spTree>
    <p:extLst>
      <p:ext uri="{BB962C8B-B14F-4D97-AF65-F5344CB8AC3E}">
        <p14:creationId xmlns:p14="http://schemas.microsoft.com/office/powerpoint/2010/main" val="159101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Rectangle 4"/>
          <p:cNvSpPr>
            <a:spLocks noGrp="1" noChangeArrowheads="1"/>
          </p:cNvSpPr>
          <p:nvPr>
            <p:ph type="title"/>
          </p:nvPr>
        </p:nvSpPr>
        <p:spPr/>
        <p:txBody>
          <a:bodyPr/>
          <a:lstStyle/>
          <a:p>
            <a:pPr eaLnBrk="1" hangingPunct="1"/>
            <a:r>
              <a:rPr lang="en-US"/>
              <a:t>Handling Variables in PL/SQL</a:t>
            </a:r>
          </a:p>
        </p:txBody>
      </p:sp>
      <p:sp>
        <p:nvSpPr>
          <p:cNvPr id="1233923" name="Rectangle 5"/>
          <p:cNvSpPr>
            <a:spLocks noGrp="1" noChangeArrowheads="1"/>
          </p:cNvSpPr>
          <p:nvPr>
            <p:ph sz="quarter" idx="1"/>
          </p:nvPr>
        </p:nvSpPr>
        <p:spPr>
          <a:xfrm>
            <a:off x="1981200" y="1219201"/>
            <a:ext cx="8229600" cy="4937125"/>
          </a:xfrm>
        </p:spPr>
        <p:txBody>
          <a:bodyPr/>
          <a:lstStyle/>
          <a:p>
            <a:pPr marL="0" indent="0">
              <a:buNone/>
            </a:pPr>
            <a:r>
              <a:rPr lang="en-US"/>
              <a:t>Variables are:</a:t>
            </a:r>
          </a:p>
          <a:p>
            <a:pPr lvl="1" eaLnBrk="1" hangingPunct="1">
              <a:buFont typeface="Courier New" pitchFamily="49" charset="0"/>
              <a:buChar char="o"/>
            </a:pPr>
            <a:r>
              <a:rPr lang="en-US"/>
              <a:t>Declared and (optionally) initialized in the declarative section</a:t>
            </a:r>
          </a:p>
          <a:p>
            <a:pPr lvl="1" eaLnBrk="1" hangingPunct="1">
              <a:buFont typeface="Courier New" pitchFamily="49" charset="0"/>
              <a:buChar char="o"/>
            </a:pPr>
            <a:r>
              <a:rPr lang="en-US"/>
              <a:t>Used and assigned new values in the executable section</a:t>
            </a:r>
          </a:p>
          <a:p>
            <a:pPr lvl="1" eaLnBrk="1" hangingPunct="1">
              <a:buFont typeface="Courier New" pitchFamily="49" charset="0"/>
              <a:buChar char="o"/>
            </a:pPr>
            <a:r>
              <a:rPr lang="en-US"/>
              <a:t>Passed as parameters to PL/SQL subprograms</a:t>
            </a:r>
          </a:p>
          <a:p>
            <a:pPr lvl="1" eaLnBrk="1" hangingPunct="1">
              <a:buFont typeface="Courier New" pitchFamily="49" charset="0"/>
              <a:buChar char="o"/>
            </a:pPr>
            <a:r>
              <a:rPr lang="en-US"/>
              <a:t>Used to hold the output of a PL/SQL subprogram</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25</a:t>
            </a:fld>
            <a:endParaRPr lang="en-US" dirty="0"/>
          </a:p>
        </p:txBody>
      </p:sp>
    </p:spTree>
    <p:extLst>
      <p:ext uri="{BB962C8B-B14F-4D97-AF65-F5344CB8AC3E}">
        <p14:creationId xmlns:p14="http://schemas.microsoft.com/office/powerpoint/2010/main" val="1207752184"/>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t="4059"/>
          <a:stretch>
            <a:fillRect/>
          </a:stretch>
        </p:blipFill>
        <p:spPr bwMode="auto">
          <a:xfrm>
            <a:off x="4213226" y="1371600"/>
            <a:ext cx="4473575" cy="4876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1987" name="Rectangle 3"/>
          <p:cNvSpPr>
            <a:spLocks noGrp="1" noChangeArrowheads="1"/>
          </p:cNvSpPr>
          <p:nvPr>
            <p:ph type="title"/>
          </p:nvPr>
        </p:nvSpPr>
        <p:spPr>
          <a:xfrm>
            <a:off x="838200" y="365125"/>
            <a:ext cx="10515600" cy="860425"/>
          </a:xfrm>
        </p:spPr>
        <p:txBody>
          <a:bodyPr>
            <a:normAutofit fontScale="90000"/>
          </a:bodyPr>
          <a:lstStyle/>
          <a:p>
            <a:pPr algn="ctr">
              <a:defRPr/>
            </a:pPr>
            <a:r>
              <a:rPr lang="en-US" dirty="0"/>
              <a:t>Debugging </a:t>
            </a:r>
            <a:r>
              <a:rPr lang="en-US" dirty="0" err="1">
                <a:latin typeface="Courier New" pitchFamily="49" charset="0"/>
              </a:rPr>
              <a:t>emp_list</a:t>
            </a:r>
            <a:r>
              <a:rPr lang="en-US" dirty="0">
                <a:latin typeface="Courier New" pitchFamily="49" charset="0"/>
              </a:rPr>
              <a:t>:</a:t>
            </a:r>
            <a:r>
              <a:rPr lang="en-US" dirty="0"/>
              <a:t> Step Into (F7) the Code</a:t>
            </a:r>
          </a:p>
        </p:txBody>
      </p:sp>
      <p:sp>
        <p:nvSpPr>
          <p:cNvPr id="49156" name="Rectangle 4"/>
          <p:cNvSpPr>
            <a:spLocks noChangeArrowheads="1"/>
          </p:cNvSpPr>
          <p:nvPr/>
        </p:nvSpPr>
        <p:spPr bwMode="gray">
          <a:xfrm>
            <a:off x="3733801" y="1333500"/>
            <a:ext cx="5414963"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7" name="Rectangle 5"/>
          <p:cNvSpPr>
            <a:spLocks noChangeArrowheads="1"/>
          </p:cNvSpPr>
          <p:nvPr/>
        </p:nvSpPr>
        <p:spPr bwMode="gray">
          <a:xfrm>
            <a:off x="4076700" y="5105400"/>
            <a:ext cx="47244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8" name="Rectangle 6"/>
          <p:cNvSpPr>
            <a:spLocks noChangeArrowheads="1"/>
          </p:cNvSpPr>
          <p:nvPr/>
        </p:nvSpPr>
        <p:spPr bwMode="gray">
          <a:xfrm>
            <a:off x="4124325" y="3048000"/>
            <a:ext cx="3810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9" name="Text Box 7"/>
          <p:cNvSpPr txBox="1">
            <a:spLocks noChangeArrowheads="1"/>
          </p:cNvSpPr>
          <p:nvPr/>
        </p:nvSpPr>
        <p:spPr bwMode="auto">
          <a:xfrm>
            <a:off x="2185064" y="2832101"/>
            <a:ext cx="16353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Program </a:t>
            </a:r>
            <a:br>
              <a:rPr lang="en-US" sz="1600">
                <a:solidFill>
                  <a:prstClr val="black"/>
                </a:solidFill>
              </a:rPr>
            </a:br>
            <a:r>
              <a:rPr lang="en-US" sz="1600">
                <a:solidFill>
                  <a:prstClr val="black"/>
                </a:solidFill>
              </a:rPr>
              <a:t>control stops at </a:t>
            </a:r>
            <a:br>
              <a:rPr lang="en-US" sz="1600">
                <a:solidFill>
                  <a:prstClr val="black"/>
                </a:solidFill>
              </a:rPr>
            </a:br>
            <a:r>
              <a:rPr lang="en-US" sz="1600">
                <a:solidFill>
                  <a:prstClr val="black"/>
                </a:solidFill>
              </a:rPr>
              <a:t>first breakpoint.</a:t>
            </a:r>
          </a:p>
        </p:txBody>
      </p:sp>
      <p:sp>
        <p:nvSpPr>
          <p:cNvPr id="41992" name="Oval 8"/>
          <p:cNvSpPr>
            <a:spLocks noChangeArrowheads="1"/>
          </p:cNvSpPr>
          <p:nvPr/>
        </p:nvSpPr>
        <p:spPr bwMode="blackWhite">
          <a:xfrm>
            <a:off x="3733800" y="2633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250</a:t>
            </a:fld>
            <a:endParaRPr lang="en-US">
              <a:solidFill>
                <a:srgbClr val="464653"/>
              </a:solidFill>
            </a:endParaRPr>
          </a:p>
        </p:txBody>
      </p:sp>
    </p:spTree>
    <p:extLst>
      <p:ext uri="{BB962C8B-B14F-4D97-AF65-F5344CB8AC3E}">
        <p14:creationId xmlns:p14="http://schemas.microsoft.com/office/powerpoint/2010/main" val="15157644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286001" y="1329899"/>
            <a:ext cx="4405313" cy="48641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1" name="Rectangle 3"/>
          <p:cNvSpPr>
            <a:spLocks noGrp="1" noChangeArrowheads="1"/>
          </p:cNvSpPr>
          <p:nvPr>
            <p:ph type="title"/>
          </p:nvPr>
        </p:nvSpPr>
        <p:spPr/>
        <p:txBody>
          <a:bodyPr>
            <a:normAutofit/>
          </a:bodyPr>
          <a:lstStyle/>
          <a:p>
            <a:pPr algn="ctr">
              <a:defRPr/>
            </a:pPr>
            <a:r>
              <a:rPr lang="en-US" dirty="0"/>
              <a:t>Debugging </a:t>
            </a:r>
            <a:r>
              <a:rPr lang="en-US" dirty="0" err="1">
                <a:latin typeface="Courier New" pitchFamily="49" charset="0"/>
              </a:rPr>
              <a:t>emp_list</a:t>
            </a:r>
            <a:r>
              <a:rPr lang="en-US" dirty="0">
                <a:latin typeface="Courier New" pitchFamily="49" charset="0"/>
              </a:rPr>
              <a:t>:</a:t>
            </a:r>
            <a:r>
              <a:rPr lang="en-US" dirty="0"/>
              <a:t> Step Into (F7) the Code</a:t>
            </a:r>
          </a:p>
        </p:txBody>
      </p:sp>
      <p:sp>
        <p:nvSpPr>
          <p:cNvPr id="50180" name="Rectangle 4"/>
          <p:cNvSpPr>
            <a:spLocks noChangeArrowheads="1"/>
          </p:cNvSpPr>
          <p:nvPr/>
        </p:nvSpPr>
        <p:spPr bwMode="gray">
          <a:xfrm>
            <a:off x="2209800" y="2390775"/>
            <a:ext cx="2362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1" name="Text Box 5"/>
          <p:cNvSpPr txBox="1">
            <a:spLocks noChangeArrowheads="1"/>
          </p:cNvSpPr>
          <p:nvPr/>
        </p:nvSpPr>
        <p:spPr bwMode="auto">
          <a:xfrm>
            <a:off x="7940483" y="2403475"/>
            <a:ext cx="19768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Step Into (F7):</a:t>
            </a:r>
            <a:br>
              <a:rPr lang="en-US" sz="1600">
                <a:solidFill>
                  <a:prstClr val="black"/>
                </a:solidFill>
              </a:rPr>
            </a:br>
            <a:r>
              <a:rPr lang="en-US" sz="1600">
                <a:solidFill>
                  <a:prstClr val="black"/>
                </a:solidFill>
              </a:rPr>
              <a:t>Steps into and </a:t>
            </a:r>
            <a:br>
              <a:rPr lang="en-US" sz="1600">
                <a:solidFill>
                  <a:prstClr val="black"/>
                </a:solidFill>
              </a:rPr>
            </a:br>
            <a:r>
              <a:rPr lang="en-US" sz="1600">
                <a:solidFill>
                  <a:prstClr val="black"/>
                </a:solidFill>
              </a:rPr>
              <a:t>executes the cursor</a:t>
            </a:r>
            <a:br>
              <a:rPr lang="en-US" sz="1600">
                <a:solidFill>
                  <a:prstClr val="black"/>
                </a:solidFill>
              </a:rPr>
            </a:br>
            <a:r>
              <a:rPr lang="en-US" sz="1600">
                <a:solidFill>
                  <a:prstClr val="black"/>
                </a:solidFill>
              </a:rPr>
              <a:t>code. Control is </a:t>
            </a:r>
            <a:br>
              <a:rPr lang="en-US" sz="1600">
                <a:solidFill>
                  <a:prstClr val="black"/>
                </a:solidFill>
              </a:rPr>
            </a:br>
            <a:r>
              <a:rPr lang="en-US" sz="1600">
                <a:solidFill>
                  <a:prstClr val="black"/>
                </a:solidFill>
              </a:rPr>
              <a:t>transferred to </a:t>
            </a:r>
            <a:br>
              <a:rPr lang="en-US" sz="1600">
                <a:solidFill>
                  <a:prstClr val="black"/>
                </a:solidFill>
              </a:rPr>
            </a:br>
            <a:r>
              <a:rPr lang="en-US" sz="1600">
                <a:solidFill>
                  <a:prstClr val="black"/>
                </a:solidFill>
              </a:rPr>
              <a:t>cursor definition.</a:t>
            </a:r>
          </a:p>
        </p:txBody>
      </p:sp>
      <p:sp>
        <p:nvSpPr>
          <p:cNvPr id="43014" name="Oval 6"/>
          <p:cNvSpPr>
            <a:spLocks noChangeArrowheads="1"/>
          </p:cNvSpPr>
          <p:nvPr/>
        </p:nvSpPr>
        <p:spPr bwMode="blackWhite">
          <a:xfrm>
            <a:off x="3124200" y="1871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3015" name="Oval 7"/>
          <p:cNvSpPr>
            <a:spLocks noChangeArrowheads="1"/>
          </p:cNvSpPr>
          <p:nvPr/>
        </p:nvSpPr>
        <p:spPr bwMode="blackWhite">
          <a:xfrm>
            <a:off x="8229601" y="4614864"/>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pic>
        <p:nvPicPr>
          <p:cNvPr id="43016" name="Picture 8"/>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24324"/>
          <a:stretch>
            <a:fillRect/>
          </a:stretch>
        </p:blipFill>
        <p:spPr bwMode="auto">
          <a:xfrm>
            <a:off x="6858001" y="5070049"/>
            <a:ext cx="3108325" cy="7127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3017" name="Picture 9"/>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r="42801"/>
          <a:stretch>
            <a:fillRect/>
          </a:stretch>
        </p:blipFill>
        <p:spPr bwMode="auto">
          <a:xfrm>
            <a:off x="4800601" y="2914650"/>
            <a:ext cx="2925763" cy="4841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8" name="Oval 10"/>
          <p:cNvSpPr>
            <a:spLocks noChangeArrowheads="1"/>
          </p:cNvSpPr>
          <p:nvPr/>
        </p:nvSpPr>
        <p:spPr bwMode="blackWhite">
          <a:xfrm>
            <a:off x="7162801" y="24384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50187" name="Freeform 11"/>
          <p:cNvSpPr>
            <a:spLocks/>
          </p:cNvSpPr>
          <p:nvPr/>
        </p:nvSpPr>
        <p:spPr bwMode="auto">
          <a:xfrm>
            <a:off x="4572000" y="2514600"/>
            <a:ext cx="16764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0188" name="Rectangle 12"/>
          <p:cNvSpPr>
            <a:spLocks noChangeArrowheads="1"/>
          </p:cNvSpPr>
          <p:nvPr/>
        </p:nvSpPr>
        <p:spPr bwMode="gray">
          <a:xfrm>
            <a:off x="4876800" y="3067050"/>
            <a:ext cx="2362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9" name="Line 13"/>
          <p:cNvSpPr>
            <a:spLocks noChangeShapeType="1"/>
          </p:cNvSpPr>
          <p:nvPr/>
        </p:nvSpPr>
        <p:spPr bwMode="auto">
          <a:xfrm>
            <a:off x="7543800" y="3409950"/>
            <a:ext cx="0" cy="1676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251</a:t>
            </a:fld>
            <a:endParaRPr lang="en-US">
              <a:solidFill>
                <a:srgbClr val="464653"/>
              </a:solidFill>
            </a:endParaRPr>
          </a:p>
        </p:txBody>
      </p:sp>
    </p:spTree>
    <p:extLst>
      <p:ext uri="{BB962C8B-B14F-4D97-AF65-F5344CB8AC3E}">
        <p14:creationId xmlns:p14="http://schemas.microsoft.com/office/powerpoint/2010/main" val="9478004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Viewing the Data</a:t>
            </a:r>
          </a:p>
        </p:txBody>
      </p:sp>
      <p:pic>
        <p:nvPicPr>
          <p:cNvPr id="44035"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l="1460" t="18871" r="47600" b="74918"/>
          <a:stretch>
            <a:fillRect/>
          </a:stretch>
        </p:blipFill>
        <p:spPr bwMode="gray">
          <a:xfrm>
            <a:off x="2209800" y="1371601"/>
            <a:ext cx="3505200"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1204" name="Freeform 4"/>
          <p:cNvSpPr>
            <a:spLocks/>
          </p:cNvSpPr>
          <p:nvPr/>
        </p:nvSpPr>
        <p:spPr bwMode="auto">
          <a:xfrm>
            <a:off x="3101975" y="1773238"/>
            <a:ext cx="1066800" cy="685800"/>
          </a:xfrm>
          <a:custGeom>
            <a:avLst/>
            <a:gdLst>
              <a:gd name="T0" fmla="*/ 0 w 336"/>
              <a:gd name="T1" fmla="*/ 0 h 576"/>
              <a:gd name="T2" fmla="*/ 0 w 336"/>
              <a:gd name="T3" fmla="*/ 2147483647 h 576"/>
              <a:gd name="T4" fmla="*/ 2147483647 w 336"/>
              <a:gd name="T5" fmla="*/ 2147483647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1205" name="Freeform 5"/>
          <p:cNvSpPr>
            <a:spLocks/>
          </p:cNvSpPr>
          <p:nvPr/>
        </p:nvSpPr>
        <p:spPr bwMode="auto">
          <a:xfrm>
            <a:off x="4054475" y="4362450"/>
            <a:ext cx="1257300" cy="914400"/>
          </a:xfrm>
          <a:custGeom>
            <a:avLst/>
            <a:gdLst>
              <a:gd name="T0" fmla="*/ 0 w 336"/>
              <a:gd name="T1" fmla="*/ 0 h 576"/>
              <a:gd name="T2" fmla="*/ 0 w 336"/>
              <a:gd name="T3" fmla="*/ 2147483647 h 576"/>
              <a:gd name="T4" fmla="*/ 2147483647 w 336"/>
              <a:gd name="T5" fmla="*/ 2147483647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4403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80038" y="4449764"/>
            <a:ext cx="4602162" cy="17986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4039"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63428"/>
          <a:stretch>
            <a:fillRect/>
          </a:stretch>
        </p:blipFill>
        <p:spPr bwMode="auto">
          <a:xfrm>
            <a:off x="4187826" y="1905001"/>
            <a:ext cx="4632325" cy="1870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4040" name="Picture 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62176" y="3844926"/>
            <a:ext cx="3641725" cy="5175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1209" name="Rectangle 9"/>
          <p:cNvSpPr>
            <a:spLocks noChangeArrowheads="1"/>
          </p:cNvSpPr>
          <p:nvPr/>
        </p:nvSpPr>
        <p:spPr bwMode="auto">
          <a:xfrm>
            <a:off x="4191000" y="2362200"/>
            <a:ext cx="4648200" cy="8382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1210" name="Rectangle 10"/>
          <p:cNvSpPr>
            <a:spLocks noChangeArrowheads="1"/>
          </p:cNvSpPr>
          <p:nvPr/>
        </p:nvSpPr>
        <p:spPr bwMode="auto">
          <a:xfrm>
            <a:off x="5334000" y="4867275"/>
            <a:ext cx="4724400" cy="8382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252</a:t>
            </a:fld>
            <a:endParaRPr lang="en-US">
              <a:solidFill>
                <a:srgbClr val="464653"/>
              </a:solidFill>
            </a:endParaRPr>
          </a:p>
        </p:txBody>
      </p:sp>
    </p:spTree>
    <p:extLst>
      <p:ext uri="{BB962C8B-B14F-4D97-AF65-F5344CB8AC3E}">
        <p14:creationId xmlns:p14="http://schemas.microsoft.com/office/powerpoint/2010/main" val="14261951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026"/>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81225" y="1362076"/>
            <a:ext cx="5302250" cy="196532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45059" name="Rectangle 1027"/>
          <p:cNvSpPr>
            <a:spLocks noGrp="1" noChangeArrowheads="1"/>
          </p:cNvSpPr>
          <p:nvPr>
            <p:ph type="title"/>
          </p:nvPr>
        </p:nvSpPr>
        <p:spPr>
          <a:xfrm>
            <a:off x="838200" y="365125"/>
            <a:ext cx="10515600" cy="731837"/>
          </a:xfrm>
        </p:spPr>
        <p:txBody>
          <a:bodyPr>
            <a:normAutofit fontScale="90000"/>
          </a:bodyPr>
          <a:lstStyle/>
          <a:p>
            <a:pPr algn="ctr">
              <a:defRPr/>
            </a:pPr>
            <a:r>
              <a:rPr lang="en-US" dirty="0"/>
              <a:t>Modifying the Variables</a:t>
            </a:r>
            <a:br>
              <a:rPr lang="en-US" dirty="0"/>
            </a:br>
            <a:r>
              <a:rPr lang="en-US" dirty="0"/>
              <a:t>While Debugging the Code</a:t>
            </a:r>
          </a:p>
        </p:txBody>
      </p:sp>
      <p:sp>
        <p:nvSpPr>
          <p:cNvPr id="52228" name="Rectangle 1028"/>
          <p:cNvSpPr>
            <a:spLocks noChangeArrowheads="1"/>
          </p:cNvSpPr>
          <p:nvPr/>
        </p:nvSpPr>
        <p:spPr bwMode="auto">
          <a:xfrm>
            <a:off x="2133600" y="2895600"/>
            <a:ext cx="685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29" name="Rectangle 1029"/>
          <p:cNvSpPr>
            <a:spLocks noChangeArrowheads="1"/>
          </p:cNvSpPr>
          <p:nvPr/>
        </p:nvSpPr>
        <p:spPr bwMode="auto">
          <a:xfrm>
            <a:off x="2743200" y="1371600"/>
            <a:ext cx="167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5062" name="Picture 1030"/>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19764" y="3276600"/>
            <a:ext cx="3043237" cy="20462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2231" name="Rectangle 1031"/>
          <p:cNvSpPr>
            <a:spLocks noChangeArrowheads="1"/>
          </p:cNvSpPr>
          <p:nvPr/>
        </p:nvSpPr>
        <p:spPr bwMode="auto">
          <a:xfrm>
            <a:off x="6805613" y="4972050"/>
            <a:ext cx="1066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2" name="Rectangle 1032"/>
          <p:cNvSpPr>
            <a:spLocks noChangeArrowheads="1"/>
          </p:cNvSpPr>
          <p:nvPr/>
        </p:nvSpPr>
        <p:spPr bwMode="auto">
          <a:xfrm>
            <a:off x="5691188" y="4486275"/>
            <a:ext cx="1066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3" name="Rectangle 1033"/>
          <p:cNvSpPr>
            <a:spLocks noChangeArrowheads="1"/>
          </p:cNvSpPr>
          <p:nvPr/>
        </p:nvSpPr>
        <p:spPr bwMode="auto">
          <a:xfrm>
            <a:off x="4267200" y="2895600"/>
            <a:ext cx="685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5066" name="Picture 1034"/>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66495"/>
          <a:stretch>
            <a:fillRect/>
          </a:stretch>
        </p:blipFill>
        <p:spPr bwMode="auto">
          <a:xfrm>
            <a:off x="4495800" y="5486400"/>
            <a:ext cx="5475288" cy="7318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2235" name="Rectangle 1035"/>
          <p:cNvSpPr>
            <a:spLocks noChangeArrowheads="1"/>
          </p:cNvSpPr>
          <p:nvPr/>
        </p:nvSpPr>
        <p:spPr bwMode="auto">
          <a:xfrm>
            <a:off x="4343400" y="5715000"/>
            <a:ext cx="3048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5068" name="Oval 1036"/>
          <p:cNvSpPr>
            <a:spLocks noChangeArrowheads="1"/>
          </p:cNvSpPr>
          <p:nvPr/>
        </p:nvSpPr>
        <p:spPr bwMode="blackWhite">
          <a:xfrm>
            <a:off x="2328864" y="32766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5069" name="Oval 1037"/>
          <p:cNvSpPr>
            <a:spLocks noChangeArrowheads="1"/>
          </p:cNvSpPr>
          <p:nvPr/>
        </p:nvSpPr>
        <p:spPr bwMode="blackWhite">
          <a:xfrm>
            <a:off x="5186363" y="4448175"/>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45070" name="Oval 1038"/>
          <p:cNvSpPr>
            <a:spLocks noChangeArrowheads="1"/>
          </p:cNvSpPr>
          <p:nvPr/>
        </p:nvSpPr>
        <p:spPr bwMode="blackWhite">
          <a:xfrm>
            <a:off x="2286001" y="12954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5071" name="Oval 1039"/>
          <p:cNvSpPr>
            <a:spLocks noChangeArrowheads="1"/>
          </p:cNvSpPr>
          <p:nvPr/>
        </p:nvSpPr>
        <p:spPr bwMode="blackWhite">
          <a:xfrm>
            <a:off x="7929563" y="4910139"/>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253</a:t>
            </a:fld>
            <a:endParaRPr lang="en-US">
              <a:solidFill>
                <a:srgbClr val="464653"/>
              </a:solidFill>
            </a:endParaRPr>
          </a:p>
        </p:txBody>
      </p:sp>
    </p:spTree>
    <p:extLst>
      <p:ext uri="{BB962C8B-B14F-4D97-AF65-F5344CB8AC3E}">
        <p14:creationId xmlns:p14="http://schemas.microsoft.com/office/powerpoint/2010/main" val="11644718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872038" y="4716464"/>
            <a:ext cx="5110162" cy="14557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6083" name="Picture 3"/>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6551"/>
          <a:stretch>
            <a:fillRect/>
          </a:stretch>
        </p:blipFill>
        <p:spPr bwMode="auto">
          <a:xfrm>
            <a:off x="2171700" y="1409700"/>
            <a:ext cx="4800600" cy="14668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6084" name="Rectangle 4"/>
          <p:cNvSpPr>
            <a:spLocks noGrp="1" noChangeArrowheads="1"/>
          </p:cNvSpPr>
          <p:nvPr>
            <p:ph type="title"/>
          </p:nvPr>
        </p:nvSpPr>
        <p:spPr/>
        <p:txBody>
          <a:bodyPr>
            <a:normAutofit/>
          </a:bodyPr>
          <a:lstStyle/>
          <a:p>
            <a:pPr>
              <a:defRPr/>
            </a:pPr>
            <a:r>
              <a:rPr lang="en-US"/>
              <a:t>Debugging </a:t>
            </a:r>
            <a:r>
              <a:rPr lang="en-US">
                <a:latin typeface="Courier New" pitchFamily="49" charset="0"/>
              </a:rPr>
              <a:t>emp_list</a:t>
            </a:r>
            <a:r>
              <a:rPr lang="en-US">
                <a:latin typeface="Times New Roman" pitchFamily="18" charset="0"/>
              </a:rPr>
              <a:t>: </a:t>
            </a:r>
            <a:r>
              <a:rPr lang="en-US"/>
              <a:t>Step Over the Code</a:t>
            </a:r>
          </a:p>
        </p:txBody>
      </p:sp>
      <p:sp>
        <p:nvSpPr>
          <p:cNvPr id="46085" name="Oval 5"/>
          <p:cNvSpPr>
            <a:spLocks noChangeArrowheads="1"/>
          </p:cNvSpPr>
          <p:nvPr/>
        </p:nvSpPr>
        <p:spPr bwMode="blackWhite">
          <a:xfrm>
            <a:off x="4572000" y="1447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53254" name="Text Box 6"/>
          <p:cNvSpPr txBox="1">
            <a:spLocks noChangeArrowheads="1"/>
          </p:cNvSpPr>
          <p:nvPr/>
        </p:nvSpPr>
        <p:spPr bwMode="auto">
          <a:xfrm>
            <a:off x="7005638" y="1371601"/>
            <a:ext cx="27432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Step Over (F8):</a:t>
            </a:r>
            <a:br>
              <a:rPr lang="en-US" sz="1600">
                <a:solidFill>
                  <a:prstClr val="black"/>
                </a:solidFill>
              </a:rPr>
            </a:br>
            <a:r>
              <a:rPr lang="en-US" sz="1600">
                <a:solidFill>
                  <a:prstClr val="black"/>
                </a:solidFill>
              </a:rPr>
              <a:t>Executes the Cursor </a:t>
            </a:r>
          </a:p>
          <a:p>
            <a:pPr eaLnBrk="1" hangingPunct="1">
              <a:spcBef>
                <a:spcPct val="20000"/>
              </a:spcBef>
              <a:buClr>
                <a:srgbClr val="FF0000"/>
              </a:buClr>
              <a:buFont typeface="Arial" pitchFamily="34" charset="0"/>
              <a:buNone/>
            </a:pPr>
            <a:r>
              <a:rPr lang="en-US" sz="1600">
                <a:solidFill>
                  <a:prstClr val="black"/>
                </a:solidFill>
              </a:rPr>
              <a:t>(same as F7),</a:t>
            </a:r>
          </a:p>
          <a:p>
            <a:pPr eaLnBrk="1" hangingPunct="1">
              <a:spcBef>
                <a:spcPct val="20000"/>
              </a:spcBef>
              <a:buClr>
                <a:srgbClr val="FF0000"/>
              </a:buClr>
              <a:buFont typeface="Arial" pitchFamily="34" charset="0"/>
              <a:buNone/>
            </a:pPr>
            <a:r>
              <a:rPr lang="en-US" sz="1600">
                <a:solidFill>
                  <a:prstClr val="black"/>
                </a:solidFill>
              </a:rPr>
              <a:t>but control is not transferred</a:t>
            </a:r>
          </a:p>
          <a:p>
            <a:pPr eaLnBrk="1" hangingPunct="1">
              <a:spcBef>
                <a:spcPct val="20000"/>
              </a:spcBef>
              <a:buClr>
                <a:srgbClr val="FF0000"/>
              </a:buClr>
              <a:buFont typeface="Arial" pitchFamily="34" charset="0"/>
              <a:buNone/>
            </a:pPr>
            <a:r>
              <a:rPr lang="en-US" sz="1600">
                <a:solidFill>
                  <a:prstClr val="black"/>
                </a:solidFill>
              </a:rPr>
              <a:t>to Open Cursor code</a:t>
            </a:r>
          </a:p>
        </p:txBody>
      </p:sp>
      <p:pic>
        <p:nvPicPr>
          <p:cNvPr id="46087"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965576" y="3048001"/>
            <a:ext cx="5110163" cy="1489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6088" name="Oval 8"/>
          <p:cNvSpPr>
            <a:spLocks noChangeArrowheads="1"/>
          </p:cNvSpPr>
          <p:nvPr/>
        </p:nvSpPr>
        <p:spPr bwMode="blackWhite">
          <a:xfrm>
            <a:off x="6294438" y="320040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6089" name="Oval 9"/>
          <p:cNvSpPr>
            <a:spLocks noChangeArrowheads="1"/>
          </p:cNvSpPr>
          <p:nvPr/>
        </p:nvSpPr>
        <p:spPr bwMode="blackWhite">
          <a:xfrm>
            <a:off x="7467601" y="49530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53258" name="Rectangle 10"/>
          <p:cNvSpPr>
            <a:spLocks noChangeArrowheads="1"/>
          </p:cNvSpPr>
          <p:nvPr/>
        </p:nvSpPr>
        <p:spPr bwMode="auto">
          <a:xfrm>
            <a:off x="5572409" y="1416050"/>
            <a:ext cx="401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p>
            <a:pPr algn="ctr" defTabSz="228600">
              <a:spcBef>
                <a:spcPct val="20000"/>
              </a:spcBef>
              <a:buClr>
                <a:srgbClr val="FF0000"/>
              </a:buClr>
            </a:pPr>
            <a:r>
              <a:rPr lang="en-US" sz="1600">
                <a:solidFill>
                  <a:srgbClr val="9FB8CD"/>
                </a:solidFill>
              </a:rPr>
              <a:t>F8</a:t>
            </a:r>
          </a:p>
        </p:txBody>
      </p:sp>
      <p:sp>
        <p:nvSpPr>
          <p:cNvPr id="53259" name="Freeform 11"/>
          <p:cNvSpPr>
            <a:spLocks/>
          </p:cNvSpPr>
          <p:nvPr/>
        </p:nvSpPr>
        <p:spPr bwMode="auto">
          <a:xfrm>
            <a:off x="5943600" y="1600200"/>
            <a:ext cx="533400" cy="1524000"/>
          </a:xfrm>
          <a:custGeom>
            <a:avLst/>
            <a:gdLst>
              <a:gd name="T0" fmla="*/ 0 w 336"/>
              <a:gd name="T1" fmla="*/ 0 h 1008"/>
              <a:gd name="T2" fmla="*/ 2147483647 w 336"/>
              <a:gd name="T3" fmla="*/ 0 h 1008"/>
              <a:gd name="T4" fmla="*/ 2147483647 w 336"/>
              <a:gd name="T5" fmla="*/ 2147483647 h 1008"/>
              <a:gd name="T6" fmla="*/ 0 60000 65536"/>
              <a:gd name="T7" fmla="*/ 0 60000 65536"/>
              <a:gd name="T8" fmla="*/ 0 60000 65536"/>
              <a:gd name="T9" fmla="*/ 0 w 336"/>
              <a:gd name="T10" fmla="*/ 0 h 1008"/>
              <a:gd name="T11" fmla="*/ 336 w 336"/>
              <a:gd name="T12" fmla="*/ 1008 h 1008"/>
            </a:gdLst>
            <a:ahLst/>
            <a:cxnLst>
              <a:cxn ang="T6">
                <a:pos x="T0" y="T1"/>
              </a:cxn>
              <a:cxn ang="T7">
                <a:pos x="T2" y="T3"/>
              </a:cxn>
              <a:cxn ang="T8">
                <a:pos x="T4" y="T5"/>
              </a:cxn>
            </a:cxnLst>
            <a:rect l="T9" t="T10" r="T11" b="T12"/>
            <a:pathLst>
              <a:path w="336" h="1008">
                <a:moveTo>
                  <a:pt x="0" y="0"/>
                </a:moveTo>
                <a:lnTo>
                  <a:pt x="336" y="0"/>
                </a:lnTo>
                <a:lnTo>
                  <a:pt x="336" y="100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3260" name="Rectangle 12"/>
          <p:cNvSpPr>
            <a:spLocks noChangeArrowheads="1"/>
          </p:cNvSpPr>
          <p:nvPr/>
        </p:nvSpPr>
        <p:spPr bwMode="auto">
          <a:xfrm>
            <a:off x="6791609" y="3244850"/>
            <a:ext cx="401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p>
            <a:pPr algn="ctr" defTabSz="228600">
              <a:spcBef>
                <a:spcPct val="20000"/>
              </a:spcBef>
              <a:buClr>
                <a:srgbClr val="FF0000"/>
              </a:buClr>
            </a:pPr>
            <a:r>
              <a:rPr lang="en-US" sz="1600">
                <a:solidFill>
                  <a:srgbClr val="9FB8CD"/>
                </a:solidFill>
              </a:rPr>
              <a:t>F8</a:t>
            </a:r>
          </a:p>
        </p:txBody>
      </p:sp>
      <p:sp>
        <p:nvSpPr>
          <p:cNvPr id="53261" name="Freeform 13"/>
          <p:cNvSpPr>
            <a:spLocks/>
          </p:cNvSpPr>
          <p:nvPr/>
        </p:nvSpPr>
        <p:spPr bwMode="auto">
          <a:xfrm>
            <a:off x="7162800" y="3400425"/>
            <a:ext cx="533400" cy="1524000"/>
          </a:xfrm>
          <a:custGeom>
            <a:avLst/>
            <a:gdLst>
              <a:gd name="T0" fmla="*/ 0 w 336"/>
              <a:gd name="T1" fmla="*/ 0 h 1008"/>
              <a:gd name="T2" fmla="*/ 2147483647 w 336"/>
              <a:gd name="T3" fmla="*/ 0 h 1008"/>
              <a:gd name="T4" fmla="*/ 2147483647 w 336"/>
              <a:gd name="T5" fmla="*/ 2147483647 h 1008"/>
              <a:gd name="T6" fmla="*/ 0 60000 65536"/>
              <a:gd name="T7" fmla="*/ 0 60000 65536"/>
              <a:gd name="T8" fmla="*/ 0 60000 65536"/>
              <a:gd name="T9" fmla="*/ 0 w 336"/>
              <a:gd name="T10" fmla="*/ 0 h 1008"/>
              <a:gd name="T11" fmla="*/ 336 w 336"/>
              <a:gd name="T12" fmla="*/ 1008 h 1008"/>
            </a:gdLst>
            <a:ahLst/>
            <a:cxnLst>
              <a:cxn ang="T6">
                <a:pos x="T0" y="T1"/>
              </a:cxn>
              <a:cxn ang="T7">
                <a:pos x="T2" y="T3"/>
              </a:cxn>
              <a:cxn ang="T8">
                <a:pos x="T4" y="T5"/>
              </a:cxn>
            </a:cxnLst>
            <a:rect l="T9" t="T10" r="T11" b="T12"/>
            <a:pathLst>
              <a:path w="336" h="1008">
                <a:moveTo>
                  <a:pt x="0" y="0"/>
                </a:moveTo>
                <a:lnTo>
                  <a:pt x="336" y="0"/>
                </a:lnTo>
                <a:lnTo>
                  <a:pt x="336" y="100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254</a:t>
            </a:fld>
            <a:endParaRPr lang="en-US">
              <a:solidFill>
                <a:srgbClr val="464653"/>
              </a:solidFill>
            </a:endParaRPr>
          </a:p>
        </p:txBody>
      </p:sp>
    </p:spTree>
    <p:extLst>
      <p:ext uri="{BB962C8B-B14F-4D97-AF65-F5344CB8AC3E}">
        <p14:creationId xmlns:p14="http://schemas.microsoft.com/office/powerpoint/2010/main" val="17050797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1700" y="3995738"/>
            <a:ext cx="3619500" cy="22018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7" name="Picture 3"/>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324601" y="4495801"/>
            <a:ext cx="3687763" cy="1616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8" name="Picture 4"/>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39839" r="55351" b="29391"/>
          <a:stretch>
            <a:fillRect/>
          </a:stretch>
        </p:blipFill>
        <p:spPr bwMode="auto">
          <a:xfrm>
            <a:off x="2190750" y="1828800"/>
            <a:ext cx="2000250" cy="1524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9" name="Picture 5"/>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r="35707" b="83534"/>
          <a:stretch>
            <a:fillRect/>
          </a:stretch>
        </p:blipFill>
        <p:spPr bwMode="auto">
          <a:xfrm>
            <a:off x="7299326" y="1752600"/>
            <a:ext cx="1920875" cy="304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10" name="Rectangle 6"/>
          <p:cNvSpPr>
            <a:spLocks noGrp="1" noChangeArrowheads="1"/>
          </p:cNvSpPr>
          <p:nvPr>
            <p:ph type="title"/>
          </p:nvPr>
        </p:nvSpPr>
        <p:spPr/>
        <p:txBody>
          <a:bodyPr>
            <a:normAutofit/>
          </a:bodyPr>
          <a:lstStyle/>
          <a:p>
            <a:pPr algn="ctr">
              <a:defRPr/>
            </a:pPr>
            <a:r>
              <a:rPr lang="en-US" dirty="0"/>
              <a:t>Debugging </a:t>
            </a:r>
            <a:r>
              <a:rPr lang="en-US" dirty="0" err="1">
                <a:latin typeface="Courier New" pitchFamily="49" charset="0"/>
              </a:rPr>
              <a:t>emp_list</a:t>
            </a:r>
            <a:r>
              <a:rPr lang="en-US" dirty="0">
                <a:latin typeface="Times New Roman" pitchFamily="18" charset="0"/>
              </a:rPr>
              <a:t>:</a:t>
            </a:r>
            <a:r>
              <a:rPr lang="en-US" dirty="0"/>
              <a:t/>
            </a:r>
            <a:br>
              <a:rPr lang="en-US" dirty="0"/>
            </a:br>
            <a:r>
              <a:rPr lang="en-US" dirty="0"/>
              <a:t>Step Out of the Code (Shift + F7)</a:t>
            </a:r>
          </a:p>
        </p:txBody>
      </p:sp>
      <p:pic>
        <p:nvPicPr>
          <p:cNvPr id="47111" name="Picture 7"/>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t="34502" r="56210" b="30997"/>
          <a:stretch>
            <a:fillRect/>
          </a:stretch>
        </p:blipFill>
        <p:spPr bwMode="gray">
          <a:xfrm>
            <a:off x="4648200" y="1828800"/>
            <a:ext cx="1981200" cy="1219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4280" name="Rectangle 8"/>
          <p:cNvSpPr>
            <a:spLocks noChangeArrowheads="1"/>
          </p:cNvSpPr>
          <p:nvPr/>
        </p:nvSpPr>
        <p:spPr bwMode="gray">
          <a:xfrm>
            <a:off x="2176464" y="1876425"/>
            <a:ext cx="1862137"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13" name="Oval 9"/>
          <p:cNvSpPr>
            <a:spLocks noChangeArrowheads="1"/>
          </p:cNvSpPr>
          <p:nvPr/>
        </p:nvSpPr>
        <p:spPr bwMode="blackWhite">
          <a:xfrm>
            <a:off x="2819400" y="13716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7114" name="Oval 10"/>
          <p:cNvSpPr>
            <a:spLocks noChangeArrowheads="1"/>
          </p:cNvSpPr>
          <p:nvPr/>
        </p:nvSpPr>
        <p:spPr bwMode="blackWhite">
          <a:xfrm>
            <a:off x="5257801" y="1371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7115" name="Oval 11"/>
          <p:cNvSpPr>
            <a:spLocks noChangeArrowheads="1"/>
          </p:cNvSpPr>
          <p:nvPr/>
        </p:nvSpPr>
        <p:spPr bwMode="blackWhite">
          <a:xfrm>
            <a:off x="9410700" y="16002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47116" name="Oval 12"/>
          <p:cNvSpPr>
            <a:spLocks noChangeArrowheads="1"/>
          </p:cNvSpPr>
          <p:nvPr/>
        </p:nvSpPr>
        <p:spPr bwMode="blackWhite">
          <a:xfrm>
            <a:off x="8809038" y="56054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54285" name="Line 13"/>
          <p:cNvSpPr>
            <a:spLocks noChangeShapeType="1"/>
          </p:cNvSpPr>
          <p:nvPr/>
        </p:nvSpPr>
        <p:spPr bwMode="gray">
          <a:xfrm>
            <a:off x="4191000" y="2209800"/>
            <a:ext cx="457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6" name="Line 14"/>
          <p:cNvSpPr>
            <a:spLocks noChangeShapeType="1"/>
          </p:cNvSpPr>
          <p:nvPr/>
        </p:nvSpPr>
        <p:spPr bwMode="gray">
          <a:xfrm>
            <a:off x="6629400" y="22098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7" name="Line 15"/>
          <p:cNvSpPr>
            <a:spLocks noChangeShapeType="1"/>
          </p:cNvSpPr>
          <p:nvPr/>
        </p:nvSpPr>
        <p:spPr bwMode="gray">
          <a:xfrm>
            <a:off x="8458200" y="3962400"/>
            <a:ext cx="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8" name="Rectangle 16"/>
          <p:cNvSpPr>
            <a:spLocks noChangeArrowheads="1"/>
          </p:cNvSpPr>
          <p:nvPr/>
        </p:nvSpPr>
        <p:spPr bwMode="gray">
          <a:xfrm>
            <a:off x="6324600" y="5724525"/>
            <a:ext cx="2286000" cy="2428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289" name="Rectangle 17"/>
          <p:cNvSpPr>
            <a:spLocks noChangeArrowheads="1"/>
          </p:cNvSpPr>
          <p:nvPr/>
        </p:nvSpPr>
        <p:spPr bwMode="gray">
          <a:xfrm>
            <a:off x="7219950" y="1704975"/>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22" name="Oval 18"/>
          <p:cNvSpPr>
            <a:spLocks noChangeArrowheads="1"/>
          </p:cNvSpPr>
          <p:nvPr/>
        </p:nvSpPr>
        <p:spPr bwMode="blackWhite">
          <a:xfrm>
            <a:off x="3467100" y="35052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8</a:t>
            </a:r>
          </a:p>
        </p:txBody>
      </p:sp>
      <p:sp>
        <p:nvSpPr>
          <p:cNvPr id="54291" name="Line 19"/>
          <p:cNvSpPr>
            <a:spLocks noChangeShapeType="1"/>
          </p:cNvSpPr>
          <p:nvPr/>
        </p:nvSpPr>
        <p:spPr bwMode="gray">
          <a:xfrm flipH="1">
            <a:off x="6553200" y="4662488"/>
            <a:ext cx="457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7124" name="Picture 20"/>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1129" t="8067" r="23212" b="71765"/>
          <a:stretch>
            <a:fillRect/>
          </a:stretch>
        </p:blipFill>
        <p:spPr bwMode="auto">
          <a:xfrm>
            <a:off x="7305676" y="2209800"/>
            <a:ext cx="1914525" cy="381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25" name="Picture 21"/>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t="36182" r="25154"/>
          <a:stretch>
            <a:fillRect/>
          </a:stretch>
        </p:blipFill>
        <p:spPr bwMode="auto">
          <a:xfrm>
            <a:off x="7292976" y="2720976"/>
            <a:ext cx="1927225"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26" name="Picture 22"/>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t="11787" r="27858"/>
          <a:stretch>
            <a:fillRect/>
          </a:stretch>
        </p:blipFill>
        <p:spPr bwMode="auto">
          <a:xfrm>
            <a:off x="7296150" y="3238500"/>
            <a:ext cx="1924050" cy="7127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27" name="Oval 23"/>
          <p:cNvSpPr>
            <a:spLocks noChangeArrowheads="1"/>
          </p:cNvSpPr>
          <p:nvPr/>
        </p:nvSpPr>
        <p:spPr bwMode="blackWhite">
          <a:xfrm>
            <a:off x="9410700" y="21383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47128" name="Oval 24"/>
          <p:cNvSpPr>
            <a:spLocks noChangeArrowheads="1"/>
          </p:cNvSpPr>
          <p:nvPr/>
        </p:nvSpPr>
        <p:spPr bwMode="blackWhite">
          <a:xfrm>
            <a:off x="9410700" y="269081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47129" name="Oval 25"/>
          <p:cNvSpPr>
            <a:spLocks noChangeArrowheads="1"/>
          </p:cNvSpPr>
          <p:nvPr/>
        </p:nvSpPr>
        <p:spPr bwMode="blackWhite">
          <a:xfrm>
            <a:off x="9410700" y="32385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6</a:t>
            </a:r>
          </a:p>
        </p:txBody>
      </p:sp>
      <p:sp>
        <p:nvSpPr>
          <p:cNvPr id="54298" name="Rectangle 26"/>
          <p:cNvSpPr>
            <a:spLocks noChangeArrowheads="1"/>
          </p:cNvSpPr>
          <p:nvPr/>
        </p:nvSpPr>
        <p:spPr bwMode="gray">
          <a:xfrm>
            <a:off x="7239000" y="23622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299" name="Rectangle 27"/>
          <p:cNvSpPr>
            <a:spLocks noChangeArrowheads="1"/>
          </p:cNvSpPr>
          <p:nvPr/>
        </p:nvSpPr>
        <p:spPr bwMode="gray">
          <a:xfrm>
            <a:off x="7239000" y="28956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0" name="Rectangle 28"/>
          <p:cNvSpPr>
            <a:spLocks noChangeArrowheads="1"/>
          </p:cNvSpPr>
          <p:nvPr/>
        </p:nvSpPr>
        <p:spPr bwMode="gray">
          <a:xfrm>
            <a:off x="7239000" y="32766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1" name="Rectangle 29"/>
          <p:cNvSpPr>
            <a:spLocks noChangeArrowheads="1"/>
          </p:cNvSpPr>
          <p:nvPr/>
        </p:nvSpPr>
        <p:spPr bwMode="gray">
          <a:xfrm>
            <a:off x="8743950" y="4410075"/>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2" name="Line 30"/>
          <p:cNvSpPr>
            <a:spLocks noChangeShapeType="1"/>
          </p:cNvSpPr>
          <p:nvPr/>
        </p:nvSpPr>
        <p:spPr bwMode="auto">
          <a:xfrm flipH="1">
            <a:off x="5791200" y="5334000"/>
            <a:ext cx="514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255</a:t>
            </a:fld>
            <a:endParaRPr lang="en-US">
              <a:solidFill>
                <a:srgbClr val="464653"/>
              </a:solidFill>
            </a:endParaRPr>
          </a:p>
        </p:txBody>
      </p:sp>
    </p:spTree>
    <p:extLst>
      <p:ext uri="{BB962C8B-B14F-4D97-AF65-F5344CB8AC3E}">
        <p14:creationId xmlns:p14="http://schemas.microsoft.com/office/powerpoint/2010/main" val="14198975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pPr>
              <a:defRPr/>
            </a:pPr>
            <a:r>
              <a:rPr lang="en-US"/>
              <a:t>Debugging </a:t>
            </a:r>
            <a:r>
              <a:rPr lang="en-US">
                <a:latin typeface="Courier New" pitchFamily="49" charset="0"/>
              </a:rPr>
              <a:t>emp_list:</a:t>
            </a:r>
            <a:r>
              <a:rPr lang="en-US"/>
              <a:t> Run to Cursor (F4)</a:t>
            </a:r>
          </a:p>
        </p:txBody>
      </p:sp>
      <p:pic>
        <p:nvPicPr>
          <p:cNvPr id="4813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4189"/>
          <a:stretch>
            <a:fillRect/>
          </a:stretch>
        </p:blipFill>
        <p:spPr bwMode="gray">
          <a:xfrm>
            <a:off x="2209800" y="1357314"/>
            <a:ext cx="4800600" cy="46624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5300" name="Rectangle 4"/>
          <p:cNvSpPr>
            <a:spLocks noChangeArrowheads="1"/>
          </p:cNvSpPr>
          <p:nvPr/>
        </p:nvSpPr>
        <p:spPr bwMode="gray">
          <a:xfrm>
            <a:off x="2286000" y="3603625"/>
            <a:ext cx="2743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5301" name="Rectangle 5"/>
          <p:cNvSpPr>
            <a:spLocks noChangeArrowheads="1"/>
          </p:cNvSpPr>
          <p:nvPr/>
        </p:nvSpPr>
        <p:spPr bwMode="gray">
          <a:xfrm>
            <a:off x="4876801" y="4876800"/>
            <a:ext cx="173196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8134"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086600" y="4267201"/>
            <a:ext cx="2897188" cy="1497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5303" name="Line 7"/>
          <p:cNvSpPr>
            <a:spLocks noChangeShapeType="1"/>
          </p:cNvSpPr>
          <p:nvPr/>
        </p:nvSpPr>
        <p:spPr bwMode="auto">
          <a:xfrm>
            <a:off x="6597650" y="5029200"/>
            <a:ext cx="5334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5304" name="Text Box 8"/>
          <p:cNvSpPr txBox="1">
            <a:spLocks noChangeArrowheads="1"/>
          </p:cNvSpPr>
          <p:nvPr/>
        </p:nvSpPr>
        <p:spPr bwMode="auto">
          <a:xfrm>
            <a:off x="7151689" y="2286001"/>
            <a:ext cx="26955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Run to Cursor F4: </a:t>
            </a:r>
            <a:br>
              <a:rPr lang="en-US" sz="1600">
                <a:solidFill>
                  <a:prstClr val="black"/>
                </a:solidFill>
              </a:rPr>
            </a:br>
            <a:r>
              <a:rPr lang="en-US" sz="1600">
                <a:solidFill>
                  <a:prstClr val="black"/>
                </a:solidFill>
              </a:rPr>
              <a:t>Run to your cursor location </a:t>
            </a:r>
            <a:br>
              <a:rPr lang="en-US" sz="1600">
                <a:solidFill>
                  <a:prstClr val="black"/>
                </a:solidFill>
              </a:rPr>
            </a:br>
            <a:r>
              <a:rPr lang="en-US" sz="1600">
                <a:solidFill>
                  <a:prstClr val="black"/>
                </a:solidFill>
              </a:rPr>
              <a:t>without having to single </a:t>
            </a:r>
            <a:br>
              <a:rPr lang="en-US" sz="1600">
                <a:solidFill>
                  <a:prstClr val="black"/>
                </a:solidFill>
              </a:rPr>
            </a:br>
            <a:r>
              <a:rPr lang="en-US" sz="1600">
                <a:solidFill>
                  <a:prstClr val="black"/>
                </a:solidFill>
              </a:rPr>
              <a:t>step or set a breakpoint. </a:t>
            </a:r>
            <a:br>
              <a:rPr lang="en-US" sz="1600">
                <a:solidFill>
                  <a:prstClr val="black"/>
                </a:solidFill>
              </a:rPr>
            </a:br>
            <a:endParaRPr lang="en-US" sz="1600">
              <a:solidFill>
                <a:prstClr val="black"/>
              </a:solidFill>
            </a:endParaRPr>
          </a:p>
        </p:txBody>
      </p:sp>
      <p:sp>
        <p:nvSpPr>
          <p:cNvPr id="55305" name="Rectangle 9"/>
          <p:cNvSpPr>
            <a:spLocks noChangeArrowheads="1"/>
          </p:cNvSpPr>
          <p:nvPr/>
        </p:nvSpPr>
        <p:spPr bwMode="gray">
          <a:xfrm>
            <a:off x="2133600" y="2057400"/>
            <a:ext cx="381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256</a:t>
            </a:fld>
            <a:endParaRPr lang="en-US">
              <a:solidFill>
                <a:srgbClr val="464653"/>
              </a:solidFill>
            </a:endParaRPr>
          </a:p>
        </p:txBody>
      </p:sp>
    </p:spTree>
    <p:extLst>
      <p:ext uri="{BB962C8B-B14F-4D97-AF65-F5344CB8AC3E}">
        <p14:creationId xmlns:p14="http://schemas.microsoft.com/office/powerpoint/2010/main" val="20003738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365125"/>
            <a:ext cx="10515600" cy="647701"/>
          </a:xfrm>
        </p:spPr>
        <p:txBody>
          <a:bodyPr>
            <a:normAutofit fontScale="90000"/>
          </a:bodyPr>
          <a:lstStyle/>
          <a:p>
            <a:pPr>
              <a:defRPr/>
            </a:pPr>
            <a:r>
              <a:rPr lang="en-US" dirty="0"/>
              <a:t>Debugging </a:t>
            </a:r>
            <a:r>
              <a:rPr lang="en-US" dirty="0" err="1">
                <a:latin typeface="Courier New" pitchFamily="49" charset="0"/>
              </a:rPr>
              <a:t>emp_list</a:t>
            </a:r>
            <a:r>
              <a:rPr lang="en-US" dirty="0">
                <a:latin typeface="Times New Roman" pitchFamily="18" charset="0"/>
              </a:rPr>
              <a:t>: </a:t>
            </a:r>
            <a:r>
              <a:rPr lang="en-US" dirty="0"/>
              <a:t>Step to End of Method</a:t>
            </a:r>
          </a:p>
        </p:txBody>
      </p:sp>
      <p:pic>
        <p:nvPicPr>
          <p:cNvPr id="49155"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87576" y="1381126"/>
            <a:ext cx="4240213" cy="2435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9156" name="Picture 4"/>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35775" y="1371601"/>
            <a:ext cx="420688" cy="4540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5" name="Line 5"/>
          <p:cNvSpPr>
            <a:spLocks noChangeShapeType="1"/>
          </p:cNvSpPr>
          <p:nvPr/>
        </p:nvSpPr>
        <p:spPr bwMode="auto">
          <a:xfrm>
            <a:off x="6434138" y="16002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58" name="Picture 6"/>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607050" y="2317751"/>
            <a:ext cx="4364038" cy="23526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7" name="Line 7"/>
          <p:cNvSpPr>
            <a:spLocks noChangeShapeType="1"/>
          </p:cNvSpPr>
          <p:nvPr/>
        </p:nvSpPr>
        <p:spPr bwMode="auto">
          <a:xfrm>
            <a:off x="7031038" y="1828800"/>
            <a:ext cx="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60" name="Picture 8"/>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51975" y="4854576"/>
            <a:ext cx="420688" cy="4540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9" name="Line 9"/>
          <p:cNvSpPr>
            <a:spLocks noChangeShapeType="1"/>
          </p:cNvSpPr>
          <p:nvPr/>
        </p:nvSpPr>
        <p:spPr bwMode="auto">
          <a:xfrm>
            <a:off x="9677400" y="2862263"/>
            <a:ext cx="0" cy="1981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62" name="Picture 10"/>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291013" y="5105401"/>
            <a:ext cx="2101850" cy="10969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31" name="Text Box 11"/>
          <p:cNvSpPr txBox="1">
            <a:spLocks noChangeArrowheads="1"/>
          </p:cNvSpPr>
          <p:nvPr/>
        </p:nvSpPr>
        <p:spPr bwMode="auto">
          <a:xfrm>
            <a:off x="6400800" y="4876800"/>
            <a:ext cx="2789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Loops until </a:t>
            </a:r>
            <a:r>
              <a:rPr lang="en-US" sz="1600">
                <a:solidFill>
                  <a:prstClr val="black"/>
                </a:solidFill>
                <a:latin typeface="Courier New" pitchFamily="49" charset="0"/>
              </a:rPr>
              <a:t>i</a:t>
            </a:r>
            <a:r>
              <a:rPr lang="en-US" sz="1600">
                <a:solidFill>
                  <a:prstClr val="black"/>
                </a:solidFill>
              </a:rPr>
              <a:t> &lt;&gt; </a:t>
            </a:r>
            <a:r>
              <a:rPr lang="en-US" sz="1600">
                <a:solidFill>
                  <a:prstClr val="black"/>
                </a:solidFill>
                <a:latin typeface="Courier New" pitchFamily="49" charset="0"/>
              </a:rPr>
              <a:t>PMAXROWS</a:t>
            </a:r>
          </a:p>
        </p:txBody>
      </p:sp>
      <p:sp>
        <p:nvSpPr>
          <p:cNvPr id="56332" name="Freeform 12"/>
          <p:cNvSpPr>
            <a:spLocks/>
          </p:cNvSpPr>
          <p:nvPr/>
        </p:nvSpPr>
        <p:spPr bwMode="auto">
          <a:xfrm>
            <a:off x="6400800" y="5257800"/>
            <a:ext cx="1524000" cy="381000"/>
          </a:xfrm>
          <a:custGeom>
            <a:avLst/>
            <a:gdLst>
              <a:gd name="T0" fmla="*/ 2147483647 w 1104"/>
              <a:gd name="T1" fmla="*/ 0 h 480"/>
              <a:gd name="T2" fmla="*/ 2147483647 w 1104"/>
              <a:gd name="T3" fmla="*/ 2147483647 h 480"/>
              <a:gd name="T4" fmla="*/ 0 w 1104"/>
              <a:gd name="T5" fmla="*/ 2147483647 h 480"/>
              <a:gd name="T6" fmla="*/ 0 60000 65536"/>
              <a:gd name="T7" fmla="*/ 0 60000 65536"/>
              <a:gd name="T8" fmla="*/ 0 60000 65536"/>
              <a:gd name="T9" fmla="*/ 0 w 1104"/>
              <a:gd name="T10" fmla="*/ 0 h 480"/>
              <a:gd name="T11" fmla="*/ 1104 w 1104"/>
              <a:gd name="T12" fmla="*/ 480 h 480"/>
            </a:gdLst>
            <a:ahLst/>
            <a:cxnLst>
              <a:cxn ang="T6">
                <a:pos x="T0" y="T1"/>
              </a:cxn>
              <a:cxn ang="T7">
                <a:pos x="T2" y="T3"/>
              </a:cxn>
              <a:cxn ang="T8">
                <a:pos x="T4" y="T5"/>
              </a:cxn>
            </a:cxnLst>
            <a:rect l="T9" t="T10" r="T11" b="T12"/>
            <a:pathLst>
              <a:path w="1104" h="480">
                <a:moveTo>
                  <a:pt x="1104" y="0"/>
                </a:moveTo>
                <a:lnTo>
                  <a:pt x="1104" y="480"/>
                </a:lnTo>
                <a:lnTo>
                  <a:pt x="0" y="48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257</a:t>
            </a:fld>
            <a:endParaRPr lang="en-US">
              <a:solidFill>
                <a:srgbClr val="464653"/>
              </a:solidFill>
            </a:endParaRPr>
          </a:p>
        </p:txBody>
      </p:sp>
    </p:spTree>
    <p:extLst>
      <p:ext uri="{BB962C8B-B14F-4D97-AF65-F5344CB8AC3E}">
        <p14:creationId xmlns:p14="http://schemas.microsoft.com/office/powerpoint/2010/main" val="19888624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2"/>
          <p:cNvSpPr>
            <a:spLocks noChangeShapeType="1"/>
          </p:cNvSpPr>
          <p:nvPr/>
        </p:nvSpPr>
        <p:spPr bwMode="gray">
          <a:xfrm>
            <a:off x="4419600" y="155575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47" name="Line 3"/>
          <p:cNvSpPr>
            <a:spLocks noChangeShapeType="1"/>
          </p:cNvSpPr>
          <p:nvPr/>
        </p:nvSpPr>
        <p:spPr bwMode="gray">
          <a:xfrm>
            <a:off x="7002463" y="15367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50180"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0113" y="1143001"/>
            <a:ext cx="2354262" cy="830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0181" name="Rectangle 8"/>
          <p:cNvSpPr>
            <a:spLocks noGrp="1" noChangeArrowheads="1"/>
          </p:cNvSpPr>
          <p:nvPr>
            <p:ph type="title"/>
          </p:nvPr>
        </p:nvSpPr>
        <p:spPr>
          <a:xfrm>
            <a:off x="838200" y="126207"/>
            <a:ext cx="10515600" cy="858838"/>
          </a:xfrm>
        </p:spPr>
        <p:txBody>
          <a:bodyPr>
            <a:normAutofit fontScale="90000"/>
          </a:bodyPr>
          <a:lstStyle/>
          <a:p>
            <a:pPr algn="ctr">
              <a:defRPr/>
            </a:pPr>
            <a:r>
              <a:rPr lang="en-US" dirty="0"/>
              <a:t>Debugging a Subprogram Remotely: Overview</a:t>
            </a:r>
          </a:p>
        </p:txBody>
      </p:sp>
      <p:sp>
        <p:nvSpPr>
          <p:cNvPr id="57350" name="Text Box 9"/>
          <p:cNvSpPr txBox="1">
            <a:spLocks noChangeArrowheads="1"/>
          </p:cNvSpPr>
          <p:nvPr/>
        </p:nvSpPr>
        <p:spPr bwMode="auto">
          <a:xfrm>
            <a:off x="2464891" y="2160589"/>
            <a:ext cx="15472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1. Edit procedure</a:t>
            </a:r>
          </a:p>
        </p:txBody>
      </p:sp>
      <p:sp>
        <p:nvSpPr>
          <p:cNvPr id="57351" name="Text Box 10"/>
          <p:cNvSpPr txBox="1">
            <a:spLocks noChangeArrowheads="1"/>
          </p:cNvSpPr>
          <p:nvPr/>
        </p:nvSpPr>
        <p:spPr bwMode="auto">
          <a:xfrm>
            <a:off x="5237007" y="2192339"/>
            <a:ext cx="166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2. Add breakpoints</a:t>
            </a:r>
          </a:p>
        </p:txBody>
      </p:sp>
      <p:pic>
        <p:nvPicPr>
          <p:cNvPr id="50184" name="Picture 11"/>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19516" b="35263"/>
          <a:stretch>
            <a:fillRect/>
          </a:stretch>
        </p:blipFill>
        <p:spPr bwMode="gray">
          <a:xfrm>
            <a:off x="5053014" y="1052514"/>
            <a:ext cx="1957387" cy="1004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53" name="Rectangle 12"/>
          <p:cNvSpPr>
            <a:spLocks noChangeArrowheads="1"/>
          </p:cNvSpPr>
          <p:nvPr/>
        </p:nvSpPr>
        <p:spPr bwMode="gray">
          <a:xfrm>
            <a:off x="5048250" y="990600"/>
            <a:ext cx="3810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54" name="Text Box 13"/>
          <p:cNvSpPr txBox="1">
            <a:spLocks noChangeArrowheads="1"/>
          </p:cNvSpPr>
          <p:nvPr/>
        </p:nvSpPr>
        <p:spPr bwMode="auto">
          <a:xfrm>
            <a:off x="7835402" y="2160589"/>
            <a:ext cx="18758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3. Compile for Debug</a:t>
            </a:r>
          </a:p>
        </p:txBody>
      </p:sp>
      <p:sp>
        <p:nvSpPr>
          <p:cNvPr id="57355" name="Rectangle 14"/>
          <p:cNvSpPr>
            <a:spLocks noChangeArrowheads="1"/>
          </p:cNvSpPr>
          <p:nvPr/>
        </p:nvSpPr>
        <p:spPr bwMode="gray">
          <a:xfrm>
            <a:off x="8791575" y="1143000"/>
            <a:ext cx="914400" cy="685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50188" name="Picture 23"/>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l="23880" r="23473" b="84564"/>
          <a:stretch>
            <a:fillRect/>
          </a:stretch>
        </p:blipFill>
        <p:spPr bwMode="auto">
          <a:xfrm>
            <a:off x="7624763" y="1119188"/>
            <a:ext cx="2349500" cy="762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57" name="Freeform 25"/>
          <p:cNvSpPr>
            <a:spLocks/>
          </p:cNvSpPr>
          <p:nvPr/>
        </p:nvSpPr>
        <p:spPr bwMode="gray">
          <a:xfrm>
            <a:off x="2309813" y="1411288"/>
            <a:ext cx="685800" cy="52546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7358" name="Rectangle 26"/>
          <p:cNvSpPr>
            <a:spLocks noChangeArrowheads="1"/>
          </p:cNvSpPr>
          <p:nvPr/>
        </p:nvSpPr>
        <p:spPr bwMode="gray">
          <a:xfrm>
            <a:off x="3116263" y="1069976"/>
            <a:ext cx="838200"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59" name="Freeform 27"/>
          <p:cNvSpPr>
            <a:spLocks/>
          </p:cNvSpPr>
          <p:nvPr/>
        </p:nvSpPr>
        <p:spPr bwMode="gray">
          <a:xfrm>
            <a:off x="9043988" y="1227138"/>
            <a:ext cx="914400" cy="48101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nvGrpSpPr>
          <p:cNvPr id="57360" name="Group 33"/>
          <p:cNvGrpSpPr>
            <a:grpSpLocks/>
          </p:cNvGrpSpPr>
          <p:nvPr/>
        </p:nvGrpSpPr>
        <p:grpSpPr bwMode="auto">
          <a:xfrm>
            <a:off x="7762875" y="3048001"/>
            <a:ext cx="2362200" cy="695325"/>
            <a:chOff x="3888" y="1722"/>
            <a:chExt cx="1488" cy="438"/>
          </a:xfrm>
        </p:grpSpPr>
        <p:pic>
          <p:nvPicPr>
            <p:cNvPr id="50211" name="Picture 31"/>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l="4277" t="18271" r="34210" b="64534"/>
            <a:stretch>
              <a:fillRect/>
            </a:stretch>
          </p:blipFill>
          <p:spPr bwMode="auto">
            <a:xfrm>
              <a:off x="3888" y="1722"/>
              <a:ext cx="1122" cy="33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212" name="Picture 2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l="28947" t="75383" r="13158" b="8035"/>
            <a:stretch>
              <a:fillRect/>
            </a:stretch>
          </p:blipFill>
          <p:spPr bwMode="auto">
            <a:xfrm>
              <a:off x="4320" y="1836"/>
              <a:ext cx="1056" cy="324"/>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grpSp>
      <p:sp>
        <p:nvSpPr>
          <p:cNvPr id="57361" name="Text Box 34"/>
          <p:cNvSpPr txBox="1">
            <a:spLocks noChangeArrowheads="1"/>
          </p:cNvSpPr>
          <p:nvPr/>
        </p:nvSpPr>
        <p:spPr bwMode="auto">
          <a:xfrm>
            <a:off x="7848600" y="3781425"/>
            <a:ext cx="2203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4. Select Remote Debug</a:t>
            </a:r>
          </a:p>
        </p:txBody>
      </p:sp>
      <p:pic>
        <p:nvPicPr>
          <p:cNvPr id="50194" name="Picture 35"/>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276850" y="2667000"/>
            <a:ext cx="2147888" cy="10810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3" name="Text Box 36"/>
          <p:cNvSpPr txBox="1">
            <a:spLocks noChangeArrowheads="1"/>
          </p:cNvSpPr>
          <p:nvPr/>
        </p:nvSpPr>
        <p:spPr bwMode="auto">
          <a:xfrm>
            <a:off x="5207087" y="3781425"/>
            <a:ext cx="2411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5. Enter local machine IP </a:t>
            </a:r>
            <a:br>
              <a:rPr lang="en-US" sz="1400">
                <a:solidFill>
                  <a:prstClr val="black"/>
                </a:solidFill>
              </a:rPr>
            </a:br>
            <a:r>
              <a:rPr lang="en-US" sz="1400">
                <a:solidFill>
                  <a:prstClr val="black"/>
                </a:solidFill>
              </a:rPr>
              <a:t>address and debugging port</a:t>
            </a:r>
          </a:p>
        </p:txBody>
      </p:sp>
      <p:sp>
        <p:nvSpPr>
          <p:cNvPr id="57364" name="Text Box 45"/>
          <p:cNvSpPr txBox="1">
            <a:spLocks noChangeArrowheads="1"/>
          </p:cNvSpPr>
          <p:nvPr/>
        </p:nvSpPr>
        <p:spPr bwMode="auto">
          <a:xfrm>
            <a:off x="2104190" y="3362326"/>
            <a:ext cx="26019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6. Issue the debugger</a:t>
            </a:r>
            <a:br>
              <a:rPr lang="en-US" sz="1400">
                <a:solidFill>
                  <a:prstClr val="black"/>
                </a:solidFill>
              </a:rPr>
            </a:br>
            <a:r>
              <a:rPr lang="en-US" sz="1400">
                <a:solidFill>
                  <a:prstClr val="black"/>
                </a:solidFill>
              </a:rPr>
              <a:t>connection command and call </a:t>
            </a:r>
            <a:br>
              <a:rPr lang="en-US" sz="1400">
                <a:solidFill>
                  <a:prstClr val="black"/>
                </a:solidFill>
              </a:rPr>
            </a:br>
            <a:r>
              <a:rPr lang="en-US" sz="1400">
                <a:solidFill>
                  <a:prstClr val="black"/>
                </a:solidFill>
              </a:rPr>
              <a:t>procedure in another </a:t>
            </a:r>
            <a:br>
              <a:rPr lang="en-US" sz="1400">
                <a:solidFill>
                  <a:prstClr val="black"/>
                </a:solidFill>
              </a:rPr>
            </a:br>
            <a:r>
              <a:rPr lang="en-US" sz="1400">
                <a:solidFill>
                  <a:prstClr val="black"/>
                </a:solidFill>
              </a:rPr>
              <a:t>session such as SQL*Plus</a:t>
            </a:r>
          </a:p>
        </p:txBody>
      </p:sp>
      <p:pic>
        <p:nvPicPr>
          <p:cNvPr id="50197" name="Picture 52"/>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t="67703" r="64713" b="19795"/>
          <a:stretch>
            <a:fillRect/>
          </a:stretch>
        </p:blipFill>
        <p:spPr bwMode="gray">
          <a:xfrm>
            <a:off x="5391151" y="4495800"/>
            <a:ext cx="1825625" cy="609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198" name="Picture 53"/>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50015" t="67703" r="14728" b="20770"/>
          <a:stretch>
            <a:fillRect/>
          </a:stretch>
        </p:blipFill>
        <p:spPr bwMode="gray">
          <a:xfrm>
            <a:off x="5854700" y="5076826"/>
            <a:ext cx="1824038" cy="5619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7" name="Text Box 54"/>
          <p:cNvSpPr txBox="1">
            <a:spLocks noChangeArrowheads="1"/>
          </p:cNvSpPr>
          <p:nvPr/>
        </p:nvSpPr>
        <p:spPr bwMode="auto">
          <a:xfrm>
            <a:off x="5480051" y="5724526"/>
            <a:ext cx="2303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8. Debug and monitor data</a:t>
            </a:r>
            <a:br>
              <a:rPr lang="en-US" sz="1400">
                <a:solidFill>
                  <a:prstClr val="black"/>
                </a:solidFill>
              </a:rPr>
            </a:br>
            <a:r>
              <a:rPr lang="en-US" sz="1400">
                <a:solidFill>
                  <a:prstClr val="black"/>
                </a:solidFill>
              </a:rPr>
              <a:t>using debugging tools</a:t>
            </a:r>
          </a:p>
        </p:txBody>
      </p:sp>
      <p:pic>
        <p:nvPicPr>
          <p:cNvPr id="50200" name="Picture 58"/>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l="16910" t="9291" r="24933" b="58916"/>
          <a:stretch>
            <a:fillRect/>
          </a:stretch>
        </p:blipFill>
        <p:spPr bwMode="auto">
          <a:xfrm>
            <a:off x="1828800" y="2676525"/>
            <a:ext cx="3124200" cy="6223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9" name="Line 60"/>
          <p:cNvSpPr>
            <a:spLocks noChangeShapeType="1"/>
          </p:cNvSpPr>
          <p:nvPr/>
        </p:nvSpPr>
        <p:spPr bwMode="auto">
          <a:xfrm>
            <a:off x="8991600" y="2438400"/>
            <a:ext cx="0" cy="533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0" name="Text Box 61"/>
          <p:cNvSpPr txBox="1">
            <a:spLocks noChangeArrowheads="1"/>
          </p:cNvSpPr>
          <p:nvPr/>
        </p:nvSpPr>
        <p:spPr bwMode="auto">
          <a:xfrm>
            <a:off x="2099047" y="5753100"/>
            <a:ext cx="30091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7. When the breakpoint is reached, </a:t>
            </a:r>
            <a:br>
              <a:rPr lang="en-US" sz="1400">
                <a:solidFill>
                  <a:prstClr val="black"/>
                </a:solidFill>
              </a:rPr>
            </a:br>
            <a:r>
              <a:rPr lang="en-US" sz="1400">
                <a:solidFill>
                  <a:prstClr val="black"/>
                </a:solidFill>
              </a:rPr>
              <a:t>control passes to SQL Developer</a:t>
            </a:r>
          </a:p>
        </p:txBody>
      </p:sp>
      <p:pic>
        <p:nvPicPr>
          <p:cNvPr id="50203" name="Picture 64"/>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t="43800" r="77020"/>
          <a:stretch>
            <a:fillRect/>
          </a:stretch>
        </p:blipFill>
        <p:spPr bwMode="auto">
          <a:xfrm>
            <a:off x="2252663" y="4656139"/>
            <a:ext cx="1371600" cy="9350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204" name="Picture 65"/>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l="44682" t="43800" r="25955"/>
          <a:stretch>
            <a:fillRect/>
          </a:stretch>
        </p:blipFill>
        <p:spPr bwMode="auto">
          <a:xfrm>
            <a:off x="3186113" y="4791075"/>
            <a:ext cx="1752600" cy="9350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73" name="Line 67"/>
          <p:cNvSpPr>
            <a:spLocks noChangeShapeType="1"/>
          </p:cNvSpPr>
          <p:nvPr/>
        </p:nvSpPr>
        <p:spPr bwMode="auto">
          <a:xfrm flipH="1">
            <a:off x="4953000" y="3124200"/>
            <a:ext cx="304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4" name="Line 68"/>
          <p:cNvSpPr>
            <a:spLocks noChangeShapeType="1"/>
          </p:cNvSpPr>
          <p:nvPr/>
        </p:nvSpPr>
        <p:spPr bwMode="auto">
          <a:xfrm flipH="1">
            <a:off x="7439025" y="3352800"/>
            <a:ext cx="304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5" name="Line 71"/>
          <p:cNvSpPr>
            <a:spLocks noChangeShapeType="1"/>
          </p:cNvSpPr>
          <p:nvPr/>
        </p:nvSpPr>
        <p:spPr bwMode="auto">
          <a:xfrm>
            <a:off x="3429000" y="4305300"/>
            <a:ext cx="0" cy="304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6" name="Line 72"/>
          <p:cNvSpPr>
            <a:spLocks noChangeShapeType="1"/>
          </p:cNvSpPr>
          <p:nvPr/>
        </p:nvSpPr>
        <p:spPr bwMode="gray">
          <a:xfrm>
            <a:off x="4933950" y="52578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7" name="Rectangle 30"/>
          <p:cNvSpPr>
            <a:spLocks noChangeArrowheads="1"/>
          </p:cNvSpPr>
          <p:nvPr/>
        </p:nvSpPr>
        <p:spPr bwMode="auto">
          <a:xfrm>
            <a:off x="1733550" y="2590800"/>
            <a:ext cx="3276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78" name="Rectangle 73"/>
          <p:cNvSpPr>
            <a:spLocks noChangeArrowheads="1"/>
          </p:cNvSpPr>
          <p:nvPr/>
        </p:nvSpPr>
        <p:spPr bwMode="auto">
          <a:xfrm>
            <a:off x="1743076" y="3028950"/>
            <a:ext cx="1762125"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258</a:t>
            </a:fld>
            <a:endParaRPr lang="en-US">
              <a:solidFill>
                <a:srgbClr val="464653"/>
              </a:solidFill>
            </a:endParaRPr>
          </a:p>
        </p:txBody>
      </p:sp>
    </p:spTree>
    <p:extLst>
      <p:ext uri="{BB962C8B-B14F-4D97-AF65-F5344CB8AC3E}">
        <p14:creationId xmlns:p14="http://schemas.microsoft.com/office/powerpoint/2010/main" val="1217763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t>Summary</a:t>
            </a:r>
          </a:p>
        </p:txBody>
      </p:sp>
      <p:sp>
        <p:nvSpPr>
          <p:cNvPr id="52227" name="Rectangle 3"/>
          <p:cNvSpPr>
            <a:spLocks noGrp="1" noChangeArrowheads="1"/>
          </p:cNvSpPr>
          <p:nvPr>
            <p:ph sz="quarter" idx="1"/>
          </p:nvPr>
        </p:nvSpPr>
        <p:spPr>
          <a:xfrm>
            <a:off x="2133600" y="1447800"/>
            <a:ext cx="7918450" cy="3105150"/>
          </a:xfrm>
        </p:spPr>
        <p:txBody>
          <a:bodyPr>
            <a:normAutofit fontScale="92500" lnSpcReduction="2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Differentiate between a procedure and a function</a:t>
            </a:r>
          </a:p>
          <a:p>
            <a:pPr marL="548640" lvl="1" indent="-274320">
              <a:buFont typeface="Courier New" pitchFamily="49" charset="0"/>
              <a:buChar char="o"/>
              <a:defRPr/>
            </a:pPr>
            <a:r>
              <a:rPr lang="en-US" dirty="0"/>
              <a:t>Describe the uses of functions</a:t>
            </a:r>
          </a:p>
          <a:p>
            <a:pPr marL="548640" lvl="1" indent="-274320">
              <a:buFont typeface="Courier New" pitchFamily="49" charset="0"/>
              <a:buChar char="o"/>
              <a:defRPr/>
            </a:pPr>
            <a:r>
              <a:rPr lang="en-US" dirty="0"/>
              <a:t>Create stored functions</a:t>
            </a:r>
          </a:p>
          <a:p>
            <a:pPr marL="548640" lvl="1" indent="-274320">
              <a:buFont typeface="Courier New" pitchFamily="49" charset="0"/>
              <a:buChar char="o"/>
              <a:defRPr/>
            </a:pPr>
            <a:r>
              <a:rPr lang="en-US" dirty="0"/>
              <a:t>Invoke a function</a:t>
            </a:r>
          </a:p>
          <a:p>
            <a:pPr marL="548640" lvl="1" indent="-274320">
              <a:buFont typeface="Courier New" pitchFamily="49" charset="0"/>
              <a:buChar char="o"/>
              <a:defRPr/>
            </a:pPr>
            <a:r>
              <a:rPr lang="en-US" dirty="0"/>
              <a:t>Remove a function</a:t>
            </a:r>
          </a:p>
          <a:p>
            <a:pPr marL="548640" lvl="1" indent="-274320">
              <a:buFont typeface="Courier New" pitchFamily="49" charset="0"/>
              <a:buChar char="o"/>
              <a:defRPr/>
            </a:pPr>
            <a:r>
              <a:rPr lang="en-US" dirty="0"/>
              <a:t>Understand the basic functionality of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259</a:t>
            </a:fld>
            <a:endParaRPr lang="en-US" dirty="0">
              <a:solidFill>
                <a:srgbClr val="464653"/>
              </a:solidFill>
            </a:endParaRPr>
          </a:p>
        </p:txBody>
      </p:sp>
    </p:spTree>
    <p:extLst>
      <p:ext uri="{BB962C8B-B14F-4D97-AF65-F5344CB8AC3E}">
        <p14:creationId xmlns:p14="http://schemas.microsoft.com/office/powerpoint/2010/main" val="11785405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title"/>
          </p:nvPr>
        </p:nvSpPr>
        <p:spPr/>
        <p:txBody>
          <a:bodyPr>
            <a:normAutofit/>
          </a:bodyPr>
          <a:lstStyle/>
          <a:p>
            <a:pPr>
              <a:defRPr/>
            </a:pPr>
            <a:r>
              <a:rPr lang="en-US"/>
              <a:t>Declaring and Initializing PL/SQL Variables</a:t>
            </a:r>
          </a:p>
        </p:txBody>
      </p:sp>
      <p:sp>
        <p:nvSpPr>
          <p:cNvPr id="1234947" name="Rectangle 7"/>
          <p:cNvSpPr>
            <a:spLocks noGrp="1" noChangeArrowheads="1"/>
          </p:cNvSpPr>
          <p:nvPr>
            <p:ph sz="quarter" idx="1"/>
          </p:nvPr>
        </p:nvSpPr>
        <p:spPr>
          <a:xfrm>
            <a:off x="1981200" y="1219201"/>
            <a:ext cx="8229600" cy="4937125"/>
          </a:xfrm>
        </p:spPr>
        <p:txBody>
          <a:bodyPr/>
          <a:lstStyle/>
          <a:p>
            <a:pPr marL="0" indent="0">
              <a:buNone/>
            </a:pPr>
            <a:r>
              <a:rPr lang="en-US"/>
              <a:t>Syntax:</a:t>
            </a:r>
          </a:p>
          <a:p>
            <a:pPr marL="0" indent="0"/>
            <a:endParaRPr lang="en-US"/>
          </a:p>
          <a:p>
            <a:pPr marL="0" indent="0"/>
            <a:endParaRPr lang="en-US"/>
          </a:p>
          <a:p>
            <a:pPr marL="0" indent="0">
              <a:buNone/>
            </a:pPr>
            <a:r>
              <a:rPr lang="en-US"/>
              <a:t>Examples:</a:t>
            </a:r>
          </a:p>
        </p:txBody>
      </p:sp>
      <p:sp>
        <p:nvSpPr>
          <p:cNvPr id="13316" name="Rectangle 4"/>
          <p:cNvSpPr>
            <a:spLocks noChangeArrowheads="1"/>
          </p:cNvSpPr>
          <p:nvPr/>
        </p:nvSpPr>
        <p:spPr bwMode="blackGray">
          <a:xfrm>
            <a:off x="2135188" y="1933575"/>
            <a:ext cx="7923212" cy="641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i="1" dirty="0">
                <a:solidFill>
                  <a:srgbClr val="000000"/>
                </a:solidFill>
                <a:latin typeface="Courier New" pitchFamily="49" charset="0"/>
              </a:rPr>
              <a:t>identifier</a:t>
            </a:r>
            <a:r>
              <a:rPr lang="en-US" dirty="0">
                <a:solidFill>
                  <a:srgbClr val="000000"/>
                </a:solidFill>
                <a:latin typeface="Courier New" pitchFamily="49" charset="0"/>
              </a:rPr>
              <a:t> [CONSTANT] </a:t>
            </a:r>
            <a:r>
              <a:rPr lang="en-US" i="1" dirty="0" err="1">
                <a:solidFill>
                  <a:srgbClr val="000000"/>
                </a:solidFill>
                <a:latin typeface="Courier New" pitchFamily="49" charset="0"/>
              </a:rPr>
              <a:t>datatype</a:t>
            </a:r>
            <a:r>
              <a:rPr lang="en-US" dirty="0">
                <a:solidFill>
                  <a:srgbClr val="000000"/>
                </a:solidFill>
                <a:latin typeface="Courier New" pitchFamily="49" charset="0"/>
              </a:rPr>
              <a:t> [NOT NULL]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 | DEFAULT </a:t>
            </a:r>
            <a:r>
              <a:rPr lang="en-US" i="1" dirty="0" err="1">
                <a:solidFill>
                  <a:srgbClr val="000000"/>
                </a:solidFill>
                <a:latin typeface="Courier New" pitchFamily="49" charset="0"/>
              </a:rPr>
              <a:t>expr</a:t>
            </a:r>
            <a:r>
              <a:rPr lang="en-US" dirty="0">
                <a:solidFill>
                  <a:srgbClr val="000000"/>
                </a:solidFill>
                <a:latin typeface="Courier New" pitchFamily="49" charset="0"/>
              </a:rPr>
              <a:t>];</a:t>
            </a:r>
          </a:p>
        </p:txBody>
      </p:sp>
      <p:sp>
        <p:nvSpPr>
          <p:cNvPr id="13317" name="Rectangle 5"/>
          <p:cNvSpPr>
            <a:spLocks noChangeArrowheads="1"/>
          </p:cNvSpPr>
          <p:nvPr/>
        </p:nvSpPr>
        <p:spPr bwMode="blackGray">
          <a:xfrm>
            <a:off x="2133601" y="3236914"/>
            <a:ext cx="7923213" cy="14509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v_hiredate</a:t>
            </a:r>
            <a:r>
              <a:rPr lang="en-US" dirty="0">
                <a:solidFill>
                  <a:srgbClr val="000000"/>
                </a:solidFill>
                <a:latin typeface="Courier New" pitchFamily="49" charset="0"/>
              </a:rPr>
              <a:t>		DATE;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v_deptno</a:t>
            </a:r>
            <a:r>
              <a:rPr lang="en-US" dirty="0">
                <a:solidFill>
                  <a:srgbClr val="000000"/>
                </a:solidFill>
                <a:latin typeface="Courier New" pitchFamily="49" charset="0"/>
              </a:rPr>
              <a:t>			NUMBER(2) NOT NULL := 10;</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v_location</a:t>
            </a:r>
            <a:r>
              <a:rPr lang="en-US" dirty="0">
                <a:solidFill>
                  <a:srgbClr val="000000"/>
                </a:solidFill>
                <a:latin typeface="Courier New" pitchFamily="49" charset="0"/>
              </a:rPr>
              <a:t>		VARCHAR2(13) := 'Atlanta';</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c_comm</a:t>
            </a:r>
            <a:r>
              <a:rPr lang="en-US" dirty="0">
                <a:solidFill>
                  <a:srgbClr val="000000"/>
                </a:solidFill>
                <a:latin typeface="Courier New" pitchFamily="49" charset="0"/>
              </a:rPr>
              <a:t>				CONSTANT NUMBER := 1400;</a:t>
            </a:r>
            <a:r>
              <a:rPr lang="en-US" sz="2000" dirty="0">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26</a:t>
            </a:fld>
            <a:endParaRPr lang="en-US" dirty="0"/>
          </a:p>
        </p:txBody>
      </p:sp>
    </p:spTree>
    <p:extLst>
      <p:ext uri="{BB962C8B-B14F-4D97-AF65-F5344CB8AC3E}">
        <p14:creationId xmlns:p14="http://schemas.microsoft.com/office/powerpoint/2010/main" val="1950856466"/>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dirty="0"/>
              <a:t>Introduction to Oracle PL/SQL</a:t>
            </a:r>
            <a:br>
              <a:rPr lang="en-US" dirty="0"/>
            </a:br>
            <a:r>
              <a:rPr lang="en-US" dirty="0"/>
              <a:t/>
            </a:r>
            <a:br>
              <a:rPr lang="en-US" dirty="0"/>
            </a:br>
            <a:r>
              <a:rPr lang="en-US" sz="2200" dirty="0"/>
              <a:t>Module 11: Creating Packages</a:t>
            </a:r>
          </a:p>
        </p:txBody>
      </p:sp>
      <p:sp>
        <p:nvSpPr>
          <p:cNvPr id="2" name="Slide Number Placeholder 1"/>
          <p:cNvSpPr>
            <a:spLocks noGrp="1"/>
          </p:cNvSpPr>
          <p:nvPr>
            <p:ph type="sldNum" sz="quarter" idx="12"/>
          </p:nvPr>
        </p:nvSpPr>
        <p:spPr/>
        <p:txBody>
          <a:bodyPr/>
          <a:lstStyle/>
          <a:p>
            <a:pPr>
              <a:defRPr/>
            </a:pPr>
            <a:fld id="{FCA581FF-B5E3-48C4-93EC-79391F5E5A85}" type="slidenum">
              <a:rPr lang="en-US" smtClean="0">
                <a:solidFill>
                  <a:srgbClr val="464653"/>
                </a:solidFill>
              </a:rPr>
              <a:pPr>
                <a:defRPr/>
              </a:pPr>
              <a:t>260</a:t>
            </a:fld>
            <a:endParaRPr lang="en-US" dirty="0">
              <a:solidFill>
                <a:srgbClr val="464653"/>
              </a:solidFill>
            </a:endParaRPr>
          </a:p>
        </p:txBody>
      </p:sp>
    </p:spTree>
    <p:extLst>
      <p:ext uri="{BB962C8B-B14F-4D97-AF65-F5344CB8AC3E}">
        <p14:creationId xmlns:p14="http://schemas.microsoft.com/office/powerpoint/2010/main" val="41285783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packages and list their components</a:t>
            </a:r>
          </a:p>
          <a:p>
            <a:pPr lvl="1" eaLnBrk="1" hangingPunct="1">
              <a:buFont typeface="Courier New" pitchFamily="49" charset="0"/>
              <a:buChar char="o"/>
            </a:pPr>
            <a:r>
              <a:rPr lang="en-US"/>
              <a:t>Create a package to group together related variables, cursors, constants, exceptions, procedures, and functions</a:t>
            </a:r>
          </a:p>
          <a:p>
            <a:pPr lvl="1" eaLnBrk="1" hangingPunct="1">
              <a:buFont typeface="Courier New" pitchFamily="49" charset="0"/>
              <a:buChar char="o"/>
            </a:pPr>
            <a:r>
              <a:rPr lang="en-US"/>
              <a:t>Designate a package construct as either public or private</a:t>
            </a:r>
          </a:p>
          <a:p>
            <a:pPr lvl="1" eaLnBrk="1" hangingPunct="1">
              <a:buFont typeface="Courier New" pitchFamily="49" charset="0"/>
              <a:buChar char="o"/>
            </a:pPr>
            <a:r>
              <a:rPr lang="en-US"/>
              <a:t>Invoke a package construct</a:t>
            </a:r>
          </a:p>
          <a:p>
            <a:pPr lvl="1" eaLnBrk="1" hangingPunct="1">
              <a:buFont typeface="Courier New" pitchFamily="49" charset="0"/>
              <a:buChar char="o"/>
            </a:pPr>
            <a:r>
              <a:rPr lang="en-US"/>
              <a:t>Describe the use of a bodiless package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261</a:t>
            </a:fld>
            <a:endParaRPr lang="en-US" dirty="0">
              <a:solidFill>
                <a:srgbClr val="464653"/>
              </a:solidFill>
            </a:endParaRPr>
          </a:p>
        </p:txBody>
      </p:sp>
    </p:spTree>
    <p:extLst>
      <p:ext uri="{BB962C8B-B14F-4D97-AF65-F5344CB8AC3E}">
        <p14:creationId xmlns:p14="http://schemas.microsoft.com/office/powerpoint/2010/main" val="8345748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What Are PL/SQL Packages?</a:t>
            </a:r>
          </a:p>
        </p:txBody>
      </p:sp>
      <p:sp>
        <p:nvSpPr>
          <p:cNvPr id="17411" name="Rectangle 3"/>
          <p:cNvSpPr>
            <a:spLocks noGrp="1" noChangeArrowheads="1"/>
          </p:cNvSpPr>
          <p:nvPr>
            <p:ph sz="quarter" idx="1"/>
          </p:nvPr>
        </p:nvSpPr>
        <p:spPr>
          <a:xfrm>
            <a:off x="1981200" y="1219201"/>
            <a:ext cx="8229600" cy="4937125"/>
          </a:xfrm>
        </p:spPr>
        <p:txBody>
          <a:bodyPr>
            <a:normAutofit fontScale="92500" lnSpcReduction="10000"/>
          </a:bodyPr>
          <a:lstStyle/>
          <a:p>
            <a:pPr lvl="1" eaLnBrk="1" hangingPunct="1">
              <a:buFont typeface="Courier New" pitchFamily="49" charset="0"/>
              <a:buChar char="o"/>
            </a:pPr>
            <a:r>
              <a:rPr lang="en-US"/>
              <a:t>A package is a schema object that groups logically related PL/SQL types, variables, and subprograms. </a:t>
            </a:r>
          </a:p>
          <a:p>
            <a:pPr lvl="1" eaLnBrk="1" hangingPunct="1">
              <a:buFont typeface="Courier New" pitchFamily="49" charset="0"/>
              <a:buChar char="o"/>
            </a:pPr>
            <a:r>
              <a:rPr lang="en-US"/>
              <a:t>Packages usually have two parts: </a:t>
            </a:r>
          </a:p>
          <a:p>
            <a:pPr lvl="2" eaLnBrk="1" hangingPunct="1">
              <a:buFont typeface="Wingdings" pitchFamily="2" charset="2"/>
              <a:buChar char="Ø"/>
            </a:pPr>
            <a:r>
              <a:rPr lang="en-US"/>
              <a:t>A specification (spec) </a:t>
            </a:r>
          </a:p>
          <a:p>
            <a:pPr lvl="2" eaLnBrk="1" hangingPunct="1">
              <a:buFont typeface="Wingdings" pitchFamily="2" charset="2"/>
              <a:buChar char="Ø"/>
            </a:pPr>
            <a:r>
              <a:rPr lang="en-US"/>
              <a:t>A body </a:t>
            </a:r>
          </a:p>
          <a:p>
            <a:pPr lvl="1" eaLnBrk="1" hangingPunct="1">
              <a:buFont typeface="Courier New" pitchFamily="49" charset="0"/>
              <a:buChar char="o"/>
            </a:pPr>
            <a:r>
              <a:rPr lang="en-US"/>
              <a:t>The specification is the interface to the package. It declares the types, variables, constants, exceptions, cursors, and subprograms that can be referenced from outside the package. </a:t>
            </a:r>
          </a:p>
          <a:p>
            <a:pPr lvl="1" eaLnBrk="1" hangingPunct="1">
              <a:buFont typeface="Courier New" pitchFamily="49" charset="0"/>
              <a:buChar char="o"/>
            </a:pPr>
            <a:r>
              <a:rPr lang="en-US"/>
              <a:t>The body defines the queries for the cursors and the code for the subprograms.</a:t>
            </a:r>
          </a:p>
          <a:p>
            <a:pPr lvl="1" eaLnBrk="1" hangingPunct="1">
              <a:buFont typeface="Courier New" pitchFamily="49" charset="0"/>
              <a:buChar char="o"/>
            </a:pPr>
            <a:r>
              <a:rPr lang="en-US"/>
              <a:t>Enable the Oracle server to read multiple objects into memory at once.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262</a:t>
            </a:fld>
            <a:endParaRPr lang="en-US" dirty="0">
              <a:solidFill>
                <a:srgbClr val="464653"/>
              </a:solidFill>
            </a:endParaRPr>
          </a:p>
        </p:txBody>
      </p:sp>
    </p:spTree>
    <p:extLst>
      <p:ext uri="{BB962C8B-B14F-4D97-AF65-F5344CB8AC3E}">
        <p14:creationId xmlns:p14="http://schemas.microsoft.com/office/powerpoint/2010/main" val="241440003"/>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Advantages of Using Packages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Modularity: Encapsulating related constructs</a:t>
            </a:r>
          </a:p>
          <a:p>
            <a:pPr lvl="1" eaLnBrk="1" hangingPunct="1">
              <a:buFont typeface="Courier New" pitchFamily="49" charset="0"/>
              <a:buChar char="o"/>
            </a:pPr>
            <a:r>
              <a:rPr lang="en-US"/>
              <a:t>Easier maintenance: Keeping logically related functionality together</a:t>
            </a:r>
          </a:p>
          <a:p>
            <a:pPr lvl="1" eaLnBrk="1" hangingPunct="1">
              <a:buFont typeface="Courier New" pitchFamily="49" charset="0"/>
              <a:buChar char="o"/>
            </a:pPr>
            <a:r>
              <a:rPr lang="en-US"/>
              <a:t>Easier application design: Coding and compiling the specification and body separately</a:t>
            </a:r>
          </a:p>
          <a:p>
            <a:pPr lvl="1" eaLnBrk="1" hangingPunct="1">
              <a:buFont typeface="Courier New" pitchFamily="49" charset="0"/>
              <a:buChar char="o"/>
            </a:pPr>
            <a:r>
              <a:rPr lang="en-US"/>
              <a:t>Hiding information: </a:t>
            </a:r>
          </a:p>
          <a:p>
            <a:pPr lvl="2" eaLnBrk="1" hangingPunct="1">
              <a:buFont typeface="Wingdings" pitchFamily="2" charset="2"/>
              <a:buChar char="Ø"/>
            </a:pPr>
            <a:r>
              <a:rPr lang="en-US"/>
              <a:t>Only the declarations in the package specification are visible and accessible to applications</a:t>
            </a:r>
          </a:p>
          <a:p>
            <a:pPr lvl="2" eaLnBrk="1" hangingPunct="1">
              <a:buFont typeface="Wingdings" pitchFamily="2" charset="2"/>
              <a:buChar char="Ø"/>
            </a:pPr>
            <a:r>
              <a:rPr lang="en-US"/>
              <a:t>Private constructs in the package body are hidden and inaccessible</a:t>
            </a:r>
          </a:p>
          <a:p>
            <a:pPr lvl="2" eaLnBrk="1" hangingPunct="1">
              <a:buFont typeface="Wingdings" pitchFamily="2" charset="2"/>
              <a:buChar char="Ø"/>
            </a:pPr>
            <a:r>
              <a:rPr lang="en-US"/>
              <a:t>All coding is hidden in the package body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263</a:t>
            </a:fld>
            <a:endParaRPr lang="en-US" dirty="0">
              <a:solidFill>
                <a:srgbClr val="464653"/>
              </a:solidFill>
            </a:endParaRPr>
          </a:p>
        </p:txBody>
      </p:sp>
    </p:spTree>
    <p:extLst>
      <p:ext uri="{BB962C8B-B14F-4D97-AF65-F5344CB8AC3E}">
        <p14:creationId xmlns:p14="http://schemas.microsoft.com/office/powerpoint/2010/main" val="206995824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Advantages of Using Packages</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Added functionality: Persistency of public variables and cursors</a:t>
            </a:r>
          </a:p>
          <a:p>
            <a:pPr lvl="1" eaLnBrk="1" hangingPunct="1">
              <a:buFont typeface="Courier New" pitchFamily="49" charset="0"/>
              <a:buChar char="o"/>
            </a:pPr>
            <a:r>
              <a:rPr lang="en-US"/>
              <a:t>Better performance: </a:t>
            </a:r>
          </a:p>
          <a:p>
            <a:pPr lvl="2" eaLnBrk="1" hangingPunct="1">
              <a:buFont typeface="Wingdings" pitchFamily="2" charset="2"/>
              <a:buChar char="Ø"/>
            </a:pPr>
            <a:r>
              <a:rPr lang="en-US"/>
              <a:t>The entire package is loaded into memory when the package is first referenced.</a:t>
            </a:r>
          </a:p>
          <a:p>
            <a:pPr lvl="2" eaLnBrk="1" hangingPunct="1">
              <a:buFont typeface="Wingdings" pitchFamily="2" charset="2"/>
              <a:buChar char="Ø"/>
            </a:pPr>
            <a:r>
              <a:rPr lang="en-US"/>
              <a:t>There is only one copy in memory for all users.</a:t>
            </a:r>
          </a:p>
          <a:p>
            <a:pPr lvl="2" eaLnBrk="1" hangingPunct="1">
              <a:buFont typeface="Wingdings" pitchFamily="2" charset="2"/>
              <a:buChar char="Ø"/>
            </a:pPr>
            <a:r>
              <a:rPr lang="en-US"/>
              <a:t>The dependency hierarchy is simplified.</a:t>
            </a:r>
          </a:p>
          <a:p>
            <a:pPr lvl="1" eaLnBrk="1" hangingPunct="1">
              <a:buFont typeface="Courier New" pitchFamily="49" charset="0"/>
              <a:buChar char="o"/>
            </a:pPr>
            <a:r>
              <a:rPr lang="en-US"/>
              <a:t>Overloading: Multiple subprograms of the same name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264</a:t>
            </a:fld>
            <a:endParaRPr lang="en-US" dirty="0">
              <a:solidFill>
                <a:srgbClr val="464653"/>
              </a:solidFill>
            </a:endParaRPr>
          </a:p>
        </p:txBody>
      </p:sp>
    </p:spTree>
    <p:extLst>
      <p:ext uri="{BB962C8B-B14F-4D97-AF65-F5344CB8AC3E}">
        <p14:creationId xmlns:p14="http://schemas.microsoft.com/office/powerpoint/2010/main" val="48865559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Components of a PL/SQL Package </a:t>
            </a:r>
          </a:p>
        </p:txBody>
      </p:sp>
      <p:sp>
        <p:nvSpPr>
          <p:cNvPr id="9219" name="AutoShape 3"/>
          <p:cNvSpPr>
            <a:spLocks noChangeArrowheads="1"/>
          </p:cNvSpPr>
          <p:nvPr/>
        </p:nvSpPr>
        <p:spPr bwMode="blackWhite">
          <a:xfrm rot="16200000" flipV="1">
            <a:off x="3651251" y="2073276"/>
            <a:ext cx="1273175" cy="5238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9220" name="AutoShape 4"/>
          <p:cNvSpPr>
            <a:spLocks noChangeArrowheads="1"/>
          </p:cNvSpPr>
          <p:nvPr/>
        </p:nvSpPr>
        <p:spPr bwMode="blackWhite">
          <a:xfrm rot="16200000" flipV="1">
            <a:off x="3050382" y="4415632"/>
            <a:ext cx="2446337"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9221" name="AutoShape 5"/>
          <p:cNvSpPr>
            <a:spLocks noChangeArrowheads="1"/>
          </p:cNvSpPr>
          <p:nvPr/>
        </p:nvSpPr>
        <p:spPr bwMode="blackWhite">
          <a:xfrm>
            <a:off x="4481513" y="1611314"/>
            <a:ext cx="3644900" cy="1455737"/>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22" name="AutoShape 6"/>
          <p:cNvSpPr>
            <a:spLocks noChangeArrowheads="1"/>
          </p:cNvSpPr>
          <p:nvPr/>
        </p:nvSpPr>
        <p:spPr bwMode="blackWhite">
          <a:xfrm>
            <a:off x="4473575" y="3200400"/>
            <a:ext cx="3652838" cy="28956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23" name="Rectangle 7"/>
          <p:cNvSpPr>
            <a:spLocks noChangeArrowheads="1"/>
          </p:cNvSpPr>
          <p:nvPr/>
        </p:nvSpPr>
        <p:spPr bwMode="blackWhite">
          <a:xfrm>
            <a:off x="4773613" y="2341563"/>
            <a:ext cx="31242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rPr>
              <a:t>Procedure A declaration;</a:t>
            </a:r>
          </a:p>
        </p:txBody>
      </p:sp>
      <p:sp>
        <p:nvSpPr>
          <p:cNvPr id="9224" name="Rectangle 8"/>
          <p:cNvSpPr>
            <a:spLocks noChangeArrowheads="1"/>
          </p:cNvSpPr>
          <p:nvPr/>
        </p:nvSpPr>
        <p:spPr bwMode="blackWhite">
          <a:xfrm>
            <a:off x="4773613" y="1806575"/>
            <a:ext cx="1524000" cy="3683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variable</a:t>
            </a:r>
          </a:p>
        </p:txBody>
      </p:sp>
      <p:sp>
        <p:nvSpPr>
          <p:cNvPr id="9225" name="Rectangle 9"/>
          <p:cNvSpPr>
            <a:spLocks noChangeArrowheads="1"/>
          </p:cNvSpPr>
          <p:nvPr/>
        </p:nvSpPr>
        <p:spPr bwMode="blackWhite">
          <a:xfrm>
            <a:off x="4773613" y="4419600"/>
            <a:ext cx="3124200" cy="15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defTabSz="228600" eaLnBrk="0" hangingPunct="0">
              <a:lnSpc>
                <a:spcPct val="85000"/>
              </a:lnSpc>
              <a:defRPr/>
            </a:pPr>
            <a:r>
              <a:rPr lang="en-US">
                <a:solidFill>
                  <a:prstClr val="black"/>
                </a:solidFill>
              </a:rPr>
              <a:t>Procedure A definition</a:t>
            </a:r>
            <a:br>
              <a:rPr lang="en-US">
                <a:solidFill>
                  <a:prstClr val="black"/>
                </a:solidFill>
              </a:rPr>
            </a:br>
            <a:r>
              <a:rPr lang="en-US">
                <a:solidFill>
                  <a:prstClr val="black"/>
                </a:solidFill>
              </a:rPr>
              <a:t/>
            </a:r>
            <a:br>
              <a:rPr lang="en-US">
                <a:solidFill>
                  <a:prstClr val="black"/>
                </a:solidFill>
              </a:rPr>
            </a:br>
            <a:endParaRPr lang="en-US">
              <a:solidFill>
                <a:prstClr val="black"/>
              </a:solidFill>
            </a:endParaRPr>
          </a:p>
          <a:p>
            <a:pPr defTabSz="228600" eaLnBrk="0" hangingPunct="0">
              <a:lnSpc>
                <a:spcPct val="85000"/>
              </a:lnSpc>
              <a:defRPr/>
            </a:pPr>
            <a:r>
              <a:rPr lang="en-US">
                <a:solidFill>
                  <a:prstClr val="black"/>
                </a:solidFill>
              </a:rPr>
              <a:t>BEGIN</a:t>
            </a:r>
          </a:p>
          <a:p>
            <a:pPr defTabSz="228600" eaLnBrk="0" hangingPunct="0">
              <a:lnSpc>
                <a:spcPct val="85000"/>
              </a:lnSpc>
              <a:defRPr/>
            </a:pPr>
            <a:r>
              <a:rPr lang="en-US">
                <a:solidFill>
                  <a:prstClr val="black"/>
                </a:solidFill>
              </a:rPr>
              <a:t>…</a:t>
            </a:r>
          </a:p>
          <a:p>
            <a:pPr defTabSz="228600" eaLnBrk="0" hangingPunct="0">
              <a:lnSpc>
                <a:spcPct val="85000"/>
              </a:lnSpc>
              <a:defRPr/>
            </a:pPr>
            <a:r>
              <a:rPr lang="en-US">
                <a:solidFill>
                  <a:prstClr val="black"/>
                </a:solidFill>
              </a:rPr>
              <a:t>END;</a:t>
            </a:r>
          </a:p>
        </p:txBody>
      </p:sp>
      <p:sp>
        <p:nvSpPr>
          <p:cNvPr id="9226" name="Rectangle 10"/>
          <p:cNvSpPr>
            <a:spLocks noChangeArrowheads="1"/>
          </p:cNvSpPr>
          <p:nvPr/>
        </p:nvSpPr>
        <p:spPr bwMode="blackWhite">
          <a:xfrm>
            <a:off x="4773613" y="3787775"/>
            <a:ext cx="3122612"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rPr>
              <a:t>Procedure B definition </a:t>
            </a:r>
          </a:p>
          <a:p>
            <a:pPr defTabSz="822325" eaLnBrk="0" hangingPunct="0">
              <a:lnSpc>
                <a:spcPct val="85000"/>
              </a:lnSpc>
              <a:defRPr/>
            </a:pPr>
            <a:r>
              <a:rPr lang="en-US">
                <a:solidFill>
                  <a:prstClr val="black"/>
                </a:solidFill>
              </a:rPr>
              <a:t>…</a:t>
            </a:r>
          </a:p>
        </p:txBody>
      </p:sp>
      <p:sp>
        <p:nvSpPr>
          <p:cNvPr id="20491" name="Rectangle 11"/>
          <p:cNvSpPr>
            <a:spLocks noChangeArrowheads="1"/>
          </p:cNvSpPr>
          <p:nvPr/>
        </p:nvSpPr>
        <p:spPr bwMode="blackWhite">
          <a:xfrm>
            <a:off x="4926013" y="4724401"/>
            <a:ext cx="1524000" cy="366713"/>
          </a:xfrm>
          <a:prstGeom prst="rect">
            <a:avLst/>
          </a:prstGeom>
          <a:solidFill>
            <a:srgbClr val="CCFFCC"/>
          </a:solidFill>
          <a:ln w="28575">
            <a:solidFill>
              <a:schemeClr val="tx1"/>
            </a:solidFill>
            <a:miter lim="800000"/>
            <a:headEnd/>
            <a:tailEnd/>
          </a:ln>
        </p:spPr>
        <p:txBody>
          <a:bodyPr wrap="none" anchor="ctr"/>
          <a:lstStyle/>
          <a:p>
            <a:pPr algn="ctr" defTabSz="228600">
              <a:spcBef>
                <a:spcPct val="20000"/>
              </a:spcBef>
              <a:buClr>
                <a:srgbClr val="FF0000"/>
              </a:buClr>
            </a:pPr>
            <a:r>
              <a:rPr lang="en-US">
                <a:solidFill>
                  <a:prstClr val="black"/>
                </a:solidFill>
              </a:rPr>
              <a:t>variable</a:t>
            </a:r>
          </a:p>
        </p:txBody>
      </p:sp>
      <p:sp>
        <p:nvSpPr>
          <p:cNvPr id="20492" name="Rectangle 12"/>
          <p:cNvSpPr>
            <a:spLocks noChangeArrowheads="1"/>
          </p:cNvSpPr>
          <p:nvPr/>
        </p:nvSpPr>
        <p:spPr bwMode="blackWhite">
          <a:xfrm>
            <a:off x="4773614" y="3316288"/>
            <a:ext cx="1520825" cy="368300"/>
          </a:xfrm>
          <a:prstGeom prst="rect">
            <a:avLst/>
          </a:prstGeom>
          <a:solidFill>
            <a:srgbClr val="CCFFCC"/>
          </a:solidFill>
          <a:ln w="28575">
            <a:solidFill>
              <a:schemeClr val="tx1"/>
            </a:solidFill>
            <a:miter lim="800000"/>
            <a:headEnd/>
            <a:tailEnd/>
          </a:ln>
        </p:spPr>
        <p:txBody>
          <a:bodyPr wrap="none" anchor="ctr"/>
          <a:lstStyle/>
          <a:p>
            <a:pPr algn="ctr" defTabSz="228600">
              <a:spcBef>
                <a:spcPct val="20000"/>
              </a:spcBef>
              <a:buClr>
                <a:srgbClr val="FF0000"/>
              </a:buClr>
            </a:pPr>
            <a:r>
              <a:rPr lang="en-US">
                <a:solidFill>
                  <a:prstClr val="black"/>
                </a:solidFill>
              </a:rPr>
              <a:t>variable</a:t>
            </a:r>
          </a:p>
        </p:txBody>
      </p:sp>
      <p:sp>
        <p:nvSpPr>
          <p:cNvPr id="20493" name="Line 13"/>
          <p:cNvSpPr>
            <a:spLocks noChangeShapeType="1"/>
          </p:cNvSpPr>
          <p:nvPr/>
        </p:nvSpPr>
        <p:spPr bwMode="auto">
          <a:xfrm>
            <a:off x="8724900" y="1676400"/>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4" name="Line 14"/>
          <p:cNvSpPr>
            <a:spLocks noChangeShapeType="1"/>
          </p:cNvSpPr>
          <p:nvPr/>
        </p:nvSpPr>
        <p:spPr bwMode="auto">
          <a:xfrm>
            <a:off x="8496300" y="16764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5" name="Line 15"/>
          <p:cNvSpPr>
            <a:spLocks noChangeShapeType="1"/>
          </p:cNvSpPr>
          <p:nvPr/>
        </p:nvSpPr>
        <p:spPr bwMode="auto">
          <a:xfrm>
            <a:off x="8496300" y="30480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6" name="Line 16"/>
          <p:cNvSpPr>
            <a:spLocks noChangeShapeType="1"/>
          </p:cNvSpPr>
          <p:nvPr/>
        </p:nvSpPr>
        <p:spPr bwMode="auto">
          <a:xfrm>
            <a:off x="8724900" y="23526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7" name="Rectangle 17"/>
          <p:cNvSpPr>
            <a:spLocks noChangeArrowheads="1"/>
          </p:cNvSpPr>
          <p:nvPr/>
        </p:nvSpPr>
        <p:spPr bwMode="auto">
          <a:xfrm>
            <a:off x="8941547" y="2181225"/>
            <a:ext cx="830356" cy="3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Public</a:t>
            </a:r>
          </a:p>
        </p:txBody>
      </p:sp>
      <p:sp>
        <p:nvSpPr>
          <p:cNvPr id="20498" name="Line 18"/>
          <p:cNvSpPr>
            <a:spLocks noChangeShapeType="1"/>
          </p:cNvSpPr>
          <p:nvPr/>
        </p:nvSpPr>
        <p:spPr bwMode="auto">
          <a:xfrm>
            <a:off x="8724900" y="3276600"/>
            <a:ext cx="0" cy="2819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9" name="Line 19"/>
          <p:cNvSpPr>
            <a:spLocks noChangeShapeType="1"/>
          </p:cNvSpPr>
          <p:nvPr/>
        </p:nvSpPr>
        <p:spPr bwMode="auto">
          <a:xfrm>
            <a:off x="8496300" y="32766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0" name="Line 20"/>
          <p:cNvSpPr>
            <a:spLocks noChangeShapeType="1"/>
          </p:cNvSpPr>
          <p:nvPr/>
        </p:nvSpPr>
        <p:spPr bwMode="auto">
          <a:xfrm>
            <a:off x="8496300" y="60960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1" name="Line 21"/>
          <p:cNvSpPr>
            <a:spLocks noChangeShapeType="1"/>
          </p:cNvSpPr>
          <p:nvPr/>
        </p:nvSpPr>
        <p:spPr bwMode="auto">
          <a:xfrm>
            <a:off x="8724900" y="4648200"/>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2" name="Rectangle 22"/>
          <p:cNvSpPr>
            <a:spLocks noChangeArrowheads="1"/>
          </p:cNvSpPr>
          <p:nvPr/>
        </p:nvSpPr>
        <p:spPr bwMode="auto">
          <a:xfrm>
            <a:off x="8902082" y="4495800"/>
            <a:ext cx="909287" cy="3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Private</a:t>
            </a:r>
          </a:p>
        </p:txBody>
      </p:sp>
      <p:sp>
        <p:nvSpPr>
          <p:cNvPr id="20503" name="Rectangle 23"/>
          <p:cNvSpPr>
            <a:spLocks noChangeArrowheads="1"/>
          </p:cNvSpPr>
          <p:nvPr/>
        </p:nvSpPr>
        <p:spPr bwMode="auto">
          <a:xfrm>
            <a:off x="2722599" y="1546226"/>
            <a:ext cx="1469953"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specification</a:t>
            </a:r>
          </a:p>
        </p:txBody>
      </p:sp>
      <p:sp>
        <p:nvSpPr>
          <p:cNvPr id="20504" name="Rectangle 24"/>
          <p:cNvSpPr>
            <a:spLocks noChangeArrowheads="1"/>
          </p:cNvSpPr>
          <p:nvPr/>
        </p:nvSpPr>
        <p:spPr bwMode="auto">
          <a:xfrm>
            <a:off x="2941855" y="5105401"/>
            <a:ext cx="1018740"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body</a:t>
            </a:r>
          </a:p>
        </p:txBody>
      </p:sp>
      <p:pic>
        <p:nvPicPr>
          <p:cNvPr id="9241" name="Picture 25" descr="C:\Documents and Settings\gstokol\My Documents\My Pictures\package-spec.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271838" y="208597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26" descr="C:\Documents and Settings\gstokol\My Documents\My Pictures\package-body-codea011.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281363" y="3962400"/>
            <a:ext cx="77946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265</a:t>
            </a:fld>
            <a:endParaRPr lang="en-US">
              <a:solidFill>
                <a:srgbClr val="464653"/>
              </a:solidFill>
            </a:endParaRPr>
          </a:p>
        </p:txBody>
      </p:sp>
    </p:spTree>
    <p:extLst>
      <p:ext uri="{BB962C8B-B14F-4D97-AF65-F5344CB8AC3E}">
        <p14:creationId xmlns:p14="http://schemas.microsoft.com/office/powerpoint/2010/main" val="129693343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blackWhite">
          <a:xfrm rot="16200000" flipV="1">
            <a:off x="2888457" y="4633120"/>
            <a:ext cx="2286000" cy="4714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10243" name="AutoShape 3"/>
          <p:cNvSpPr>
            <a:spLocks noChangeArrowheads="1"/>
          </p:cNvSpPr>
          <p:nvPr/>
        </p:nvSpPr>
        <p:spPr bwMode="blackWhite">
          <a:xfrm rot="16200000" flipV="1">
            <a:off x="3402013" y="2217738"/>
            <a:ext cx="1349375"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10244" name="Rectangle 4"/>
          <p:cNvSpPr>
            <a:spLocks noGrp="1" noChangeArrowheads="1"/>
          </p:cNvSpPr>
          <p:nvPr>
            <p:ph type="title"/>
          </p:nvPr>
        </p:nvSpPr>
        <p:spPr/>
        <p:txBody>
          <a:bodyPr>
            <a:normAutofit/>
          </a:bodyPr>
          <a:lstStyle/>
          <a:p>
            <a:pPr>
              <a:defRPr/>
            </a:pPr>
            <a:r>
              <a:rPr lang="en-US"/>
              <a:t>Internal and External Visibility </a:t>
            </a:r>
            <a:br>
              <a:rPr lang="en-US"/>
            </a:br>
            <a:r>
              <a:rPr lang="en-US"/>
              <a:t>of a Package’s Components</a:t>
            </a:r>
          </a:p>
        </p:txBody>
      </p:sp>
      <p:sp>
        <p:nvSpPr>
          <p:cNvPr id="21509" name="Rectangle 5"/>
          <p:cNvSpPr>
            <a:spLocks noChangeArrowheads="1"/>
          </p:cNvSpPr>
          <p:nvPr/>
        </p:nvSpPr>
        <p:spPr bwMode="auto">
          <a:xfrm>
            <a:off x="2513049" y="1676401"/>
            <a:ext cx="1469953"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specification</a:t>
            </a:r>
          </a:p>
        </p:txBody>
      </p:sp>
      <p:sp>
        <p:nvSpPr>
          <p:cNvPr id="21510" name="Rectangle 6"/>
          <p:cNvSpPr>
            <a:spLocks noChangeArrowheads="1"/>
          </p:cNvSpPr>
          <p:nvPr/>
        </p:nvSpPr>
        <p:spPr bwMode="auto">
          <a:xfrm>
            <a:off x="2745005" y="5235576"/>
            <a:ext cx="1018740"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body</a:t>
            </a:r>
          </a:p>
        </p:txBody>
      </p:sp>
      <p:sp>
        <p:nvSpPr>
          <p:cNvPr id="10247" name="AutoShape 7"/>
          <p:cNvSpPr>
            <a:spLocks noChangeArrowheads="1"/>
          </p:cNvSpPr>
          <p:nvPr/>
        </p:nvSpPr>
        <p:spPr bwMode="blackWhite">
          <a:xfrm>
            <a:off x="4275138" y="1741489"/>
            <a:ext cx="4106862" cy="1455737"/>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0248" name="AutoShape 8"/>
          <p:cNvSpPr>
            <a:spLocks noChangeArrowheads="1"/>
          </p:cNvSpPr>
          <p:nvPr/>
        </p:nvSpPr>
        <p:spPr bwMode="blackWhite">
          <a:xfrm>
            <a:off x="4267200" y="3330575"/>
            <a:ext cx="4114800" cy="28956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0249" name="Rectangle 9"/>
          <p:cNvSpPr>
            <a:spLocks noChangeArrowheads="1"/>
          </p:cNvSpPr>
          <p:nvPr/>
        </p:nvSpPr>
        <p:spPr bwMode="blackWhite">
          <a:xfrm>
            <a:off x="4643438" y="2471738"/>
            <a:ext cx="31242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dirty="0">
                <a:solidFill>
                  <a:prstClr val="black"/>
                </a:solidFill>
                <a:latin typeface="Courier New" pitchFamily="49" charset="0"/>
              </a:rPr>
              <a:t>Procedure A;</a:t>
            </a:r>
          </a:p>
        </p:txBody>
      </p:sp>
      <p:sp>
        <p:nvSpPr>
          <p:cNvPr id="21514" name="Rectangle 10"/>
          <p:cNvSpPr>
            <a:spLocks noChangeArrowheads="1"/>
          </p:cNvSpPr>
          <p:nvPr/>
        </p:nvSpPr>
        <p:spPr bwMode="blackWhite">
          <a:xfrm>
            <a:off x="4643438" y="1936750"/>
            <a:ext cx="1524000" cy="368300"/>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public_var</a:t>
            </a:r>
          </a:p>
        </p:txBody>
      </p:sp>
      <p:sp>
        <p:nvSpPr>
          <p:cNvPr id="10251" name="Rectangle 11"/>
          <p:cNvSpPr>
            <a:spLocks noChangeArrowheads="1"/>
          </p:cNvSpPr>
          <p:nvPr/>
        </p:nvSpPr>
        <p:spPr bwMode="blackWhite">
          <a:xfrm>
            <a:off x="4643438" y="4578350"/>
            <a:ext cx="3124200" cy="15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defTabSz="228600" eaLnBrk="0" hangingPunct="0">
              <a:lnSpc>
                <a:spcPct val="85000"/>
              </a:lnSpc>
              <a:defRPr/>
            </a:pPr>
            <a:r>
              <a:rPr lang="en-US">
                <a:solidFill>
                  <a:prstClr val="black"/>
                </a:solidFill>
                <a:latin typeface="Courier New" pitchFamily="49" charset="0"/>
              </a:rPr>
              <a:t>Procedure A IS</a:t>
            </a:r>
            <a:r>
              <a:rPr lang="en-US">
                <a:solidFill>
                  <a:prstClr val="black"/>
                </a:solidFill>
              </a:rPr>
              <a:t/>
            </a:r>
            <a:br>
              <a:rPr lang="en-US">
                <a:solidFill>
                  <a:prstClr val="black"/>
                </a:solidFill>
              </a:rPr>
            </a:br>
            <a:r>
              <a:rPr lang="en-US">
                <a:solidFill>
                  <a:prstClr val="black"/>
                </a:solidFill>
              </a:rPr>
              <a:t/>
            </a:r>
            <a:br>
              <a:rPr lang="en-US">
                <a:solidFill>
                  <a:prstClr val="black"/>
                </a:solidFill>
              </a:rPr>
            </a:br>
            <a:endParaRPr lang="en-US">
              <a:solidFill>
                <a:prstClr val="black"/>
              </a:solidFill>
            </a:endParaRPr>
          </a:p>
          <a:p>
            <a:pPr defTabSz="228600" eaLnBrk="0" hangingPunct="0">
              <a:lnSpc>
                <a:spcPct val="85000"/>
              </a:lnSpc>
              <a:defRPr/>
            </a:pPr>
            <a:r>
              <a:rPr lang="en-US">
                <a:solidFill>
                  <a:prstClr val="black"/>
                </a:solidFill>
                <a:latin typeface="Courier New" pitchFamily="49" charset="0"/>
              </a:rPr>
              <a:t>BEGIN</a:t>
            </a:r>
          </a:p>
          <a:p>
            <a:pPr defTabSz="228600" eaLnBrk="0" hangingPunct="0">
              <a:lnSpc>
                <a:spcPct val="85000"/>
              </a:lnSpc>
              <a:defRPr/>
            </a:pPr>
            <a:r>
              <a:rPr lang="en-US">
                <a:solidFill>
                  <a:prstClr val="black"/>
                </a:solidFill>
                <a:latin typeface="Courier New" pitchFamily="49" charset="0"/>
              </a:rPr>
              <a:t>…</a:t>
            </a:r>
          </a:p>
          <a:p>
            <a:pPr defTabSz="228600" eaLnBrk="0" hangingPunct="0">
              <a:lnSpc>
                <a:spcPct val="85000"/>
              </a:lnSpc>
              <a:defRPr/>
            </a:pPr>
            <a:r>
              <a:rPr lang="en-US">
                <a:solidFill>
                  <a:prstClr val="black"/>
                </a:solidFill>
                <a:latin typeface="Courier New" pitchFamily="49" charset="0"/>
              </a:rPr>
              <a:t>END;</a:t>
            </a:r>
          </a:p>
        </p:txBody>
      </p:sp>
      <p:sp>
        <p:nvSpPr>
          <p:cNvPr id="10252" name="Rectangle 12"/>
          <p:cNvSpPr>
            <a:spLocks noChangeArrowheads="1"/>
          </p:cNvSpPr>
          <p:nvPr/>
        </p:nvSpPr>
        <p:spPr bwMode="blackWhite">
          <a:xfrm>
            <a:off x="4643438" y="3940175"/>
            <a:ext cx="3122612"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latin typeface="Courier New" pitchFamily="49" charset="0"/>
              </a:rPr>
              <a:t>Procedure B IS</a:t>
            </a:r>
            <a:br>
              <a:rPr lang="en-US">
                <a:solidFill>
                  <a:prstClr val="black"/>
                </a:solidFill>
                <a:latin typeface="Courier New" pitchFamily="49" charset="0"/>
              </a:rPr>
            </a:br>
            <a:r>
              <a:rPr lang="en-US">
                <a:solidFill>
                  <a:prstClr val="black"/>
                </a:solidFill>
                <a:latin typeface="Courier New" pitchFamily="49" charset="0"/>
              </a:rPr>
              <a:t>BEGIN … END;</a:t>
            </a:r>
          </a:p>
        </p:txBody>
      </p:sp>
      <p:sp>
        <p:nvSpPr>
          <p:cNvPr id="21517" name="Rectangle 13"/>
          <p:cNvSpPr>
            <a:spLocks noChangeArrowheads="1"/>
          </p:cNvSpPr>
          <p:nvPr/>
        </p:nvSpPr>
        <p:spPr bwMode="blackWhite">
          <a:xfrm>
            <a:off x="4795838" y="4854576"/>
            <a:ext cx="1524000" cy="366713"/>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local_var</a:t>
            </a:r>
          </a:p>
        </p:txBody>
      </p:sp>
      <p:sp>
        <p:nvSpPr>
          <p:cNvPr id="21518" name="Rectangle 14"/>
          <p:cNvSpPr>
            <a:spLocks noChangeArrowheads="1"/>
          </p:cNvSpPr>
          <p:nvPr/>
        </p:nvSpPr>
        <p:spPr bwMode="blackWhite">
          <a:xfrm>
            <a:off x="4643438" y="3429001"/>
            <a:ext cx="1636712" cy="385763"/>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private_var</a:t>
            </a:r>
          </a:p>
        </p:txBody>
      </p:sp>
      <p:pic>
        <p:nvPicPr>
          <p:cNvPr id="10255" name="Picture 15" descr="C:\Documents and Settings\gstokol\My Documents\My Pictures\package-spec.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067051" y="2216151"/>
            <a:ext cx="7794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16" descr="C:\Documents and Settings\gstokol\My Documents\My Pictures\package-body-codea011.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062288" y="4092575"/>
            <a:ext cx="77946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Line 17"/>
          <p:cNvSpPr>
            <a:spLocks noChangeShapeType="1"/>
          </p:cNvSpPr>
          <p:nvPr/>
        </p:nvSpPr>
        <p:spPr bwMode="blackWhite">
          <a:xfrm flipH="1">
            <a:off x="7772400" y="416877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2" name="Line 18"/>
          <p:cNvSpPr>
            <a:spLocks noChangeShapeType="1"/>
          </p:cNvSpPr>
          <p:nvPr/>
        </p:nvSpPr>
        <p:spPr bwMode="blackWhite">
          <a:xfrm>
            <a:off x="7772400" y="5616575"/>
            <a:ext cx="457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3" name="Line 19"/>
          <p:cNvSpPr>
            <a:spLocks noChangeShapeType="1"/>
          </p:cNvSpPr>
          <p:nvPr/>
        </p:nvSpPr>
        <p:spPr bwMode="blackWhite">
          <a:xfrm flipV="1">
            <a:off x="8229600" y="2035175"/>
            <a:ext cx="0" cy="3581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4" name="Line 20"/>
          <p:cNvSpPr>
            <a:spLocks noChangeShapeType="1"/>
          </p:cNvSpPr>
          <p:nvPr/>
        </p:nvSpPr>
        <p:spPr bwMode="blackWhite">
          <a:xfrm flipH="1">
            <a:off x="6172200" y="2035175"/>
            <a:ext cx="2057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5" name="Line 21"/>
          <p:cNvSpPr>
            <a:spLocks noChangeShapeType="1"/>
          </p:cNvSpPr>
          <p:nvPr/>
        </p:nvSpPr>
        <p:spPr bwMode="blackWhite">
          <a:xfrm flipH="1">
            <a:off x="6292850" y="3635375"/>
            <a:ext cx="19367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6" name="Line 22"/>
          <p:cNvSpPr>
            <a:spLocks noChangeShapeType="1"/>
          </p:cNvSpPr>
          <p:nvPr/>
        </p:nvSpPr>
        <p:spPr bwMode="auto">
          <a:xfrm flipH="1">
            <a:off x="8382000" y="241617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7" name="Line 23"/>
          <p:cNvSpPr>
            <a:spLocks noChangeShapeType="1"/>
          </p:cNvSpPr>
          <p:nvPr/>
        </p:nvSpPr>
        <p:spPr bwMode="blackWhite">
          <a:xfrm flipH="1">
            <a:off x="4403725" y="4259263"/>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8" name="Line 24"/>
          <p:cNvSpPr>
            <a:spLocks noChangeShapeType="1"/>
          </p:cNvSpPr>
          <p:nvPr/>
        </p:nvSpPr>
        <p:spPr bwMode="blackWhite">
          <a:xfrm>
            <a:off x="4403725" y="20351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9" name="Line 25"/>
          <p:cNvSpPr>
            <a:spLocks noChangeShapeType="1"/>
          </p:cNvSpPr>
          <p:nvPr/>
        </p:nvSpPr>
        <p:spPr bwMode="blackWhite">
          <a:xfrm>
            <a:off x="4403725" y="27971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30" name="Line 26"/>
          <p:cNvSpPr>
            <a:spLocks noChangeShapeType="1"/>
          </p:cNvSpPr>
          <p:nvPr/>
        </p:nvSpPr>
        <p:spPr bwMode="blackWhite">
          <a:xfrm>
            <a:off x="4403725" y="36353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31" name="Line 27"/>
          <p:cNvSpPr>
            <a:spLocks noChangeShapeType="1"/>
          </p:cNvSpPr>
          <p:nvPr/>
        </p:nvSpPr>
        <p:spPr bwMode="blackWhite">
          <a:xfrm>
            <a:off x="4405313" y="2024063"/>
            <a:ext cx="0" cy="22399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32" name="Picture 28" descr="C:\Documents and Settings\gstokol\My Documents\My Pictures\plsq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783639" y="1676400"/>
            <a:ext cx="814387"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3" name="Rectangle 29"/>
          <p:cNvSpPr>
            <a:spLocks noChangeArrowheads="1"/>
          </p:cNvSpPr>
          <p:nvPr/>
        </p:nvSpPr>
        <p:spPr bwMode="auto">
          <a:xfrm>
            <a:off x="8669864" y="2994026"/>
            <a:ext cx="1040348"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External</a:t>
            </a:r>
          </a:p>
          <a:p>
            <a:pPr algn="ctr" eaLnBrk="0" hangingPunct="0">
              <a:lnSpc>
                <a:spcPct val="90000"/>
              </a:lnSpc>
            </a:pPr>
            <a:r>
              <a:rPr lang="en-US">
                <a:solidFill>
                  <a:prstClr val="black"/>
                </a:solidFill>
              </a:rPr>
              <a:t>code</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266</a:t>
            </a:fld>
            <a:endParaRPr lang="en-US">
              <a:solidFill>
                <a:srgbClr val="464653"/>
              </a:solidFill>
            </a:endParaRPr>
          </a:p>
        </p:txBody>
      </p:sp>
    </p:spTree>
    <p:extLst>
      <p:ext uri="{BB962C8B-B14F-4D97-AF65-F5344CB8AC3E}">
        <p14:creationId xmlns:p14="http://schemas.microsoft.com/office/powerpoint/2010/main" val="59545658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blackWhite">
          <a:xfrm>
            <a:off x="7653338"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2531" name="Rectangle 3"/>
          <p:cNvSpPr>
            <a:spLocks noGrp="1" noChangeArrowheads="1"/>
          </p:cNvSpPr>
          <p:nvPr>
            <p:ph type="title"/>
          </p:nvPr>
        </p:nvSpPr>
        <p:spPr/>
        <p:txBody>
          <a:bodyPr/>
          <a:lstStyle/>
          <a:p>
            <a:pPr eaLnBrk="1" hangingPunct="1"/>
            <a:r>
              <a:rPr lang="en-US"/>
              <a:t>Developing PL/SQL Packages: Overview</a:t>
            </a:r>
          </a:p>
        </p:txBody>
      </p:sp>
      <p:sp>
        <p:nvSpPr>
          <p:cNvPr id="22532" name="Rectangle 4"/>
          <p:cNvSpPr>
            <a:spLocks noChangeArrowheads="1"/>
          </p:cNvSpPr>
          <p:nvPr/>
        </p:nvSpPr>
        <p:spPr bwMode="auto">
          <a:xfrm>
            <a:off x="2185988" y="3733801"/>
            <a:ext cx="1447800" cy="72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Create/edit package spec and body</a:t>
            </a:r>
          </a:p>
        </p:txBody>
      </p:sp>
      <p:sp>
        <p:nvSpPr>
          <p:cNvPr id="22533" name="Rectangle 5"/>
          <p:cNvSpPr>
            <a:spLocks noChangeArrowheads="1"/>
          </p:cNvSpPr>
          <p:nvPr/>
        </p:nvSpPr>
        <p:spPr bwMode="auto">
          <a:xfrm>
            <a:off x="3994150" y="5780089"/>
            <a:ext cx="19812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Invoke package subprograms</a:t>
            </a:r>
          </a:p>
        </p:txBody>
      </p:sp>
      <p:sp>
        <p:nvSpPr>
          <p:cNvPr id="22534" name="Line 6"/>
          <p:cNvSpPr>
            <a:spLocks noChangeShapeType="1"/>
          </p:cNvSpPr>
          <p:nvPr/>
        </p:nvSpPr>
        <p:spPr bwMode="gray">
          <a:xfrm>
            <a:off x="3446464" y="3257550"/>
            <a:ext cx="6683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35" name="Rectangle 7"/>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22536" name="Text Box 8"/>
          <p:cNvSpPr txBox="1">
            <a:spLocks noChangeArrowheads="1"/>
          </p:cNvSpPr>
          <p:nvPr/>
        </p:nvSpPr>
        <p:spPr bwMode="auto">
          <a:xfrm>
            <a:off x="4857750" y="42957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NO</a:t>
            </a:r>
          </a:p>
        </p:txBody>
      </p:sp>
      <p:sp>
        <p:nvSpPr>
          <p:cNvPr id="22537" name="Text Box 9"/>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YES</a:t>
            </a:r>
          </a:p>
        </p:txBody>
      </p:sp>
      <p:pic>
        <p:nvPicPr>
          <p:cNvPr id="11274" name="Picture 10"/>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62201" y="2057400"/>
            <a:ext cx="11398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1275" name="Picture 11" descr="C:\Documents and Settings\rajmishr\My Documents\My Pictures\iasicon0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95601" y="2362200"/>
            <a:ext cx="72231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AutoShape 12"/>
          <p:cNvSpPr>
            <a:spLocks noChangeArrowheads="1"/>
          </p:cNvSpPr>
          <p:nvPr/>
        </p:nvSpPr>
        <p:spPr bwMode="gray">
          <a:xfrm rot="5400000" flipH="1">
            <a:off x="3186907" y="2818607"/>
            <a:ext cx="446087" cy="342900"/>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1277" name="Picture 13" descr="DB2xDB_Icons: Document, SQL Code "/>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46301" y="2438401"/>
            <a:ext cx="4921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descr="C:\Documents and Settings\lserhal\My Documents\My Pictures\Graphics Library\view.gif"/>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437313" y="2971800"/>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3" name="Group 15"/>
          <p:cNvGrpSpPr>
            <a:grpSpLocks/>
          </p:cNvGrpSpPr>
          <p:nvPr/>
        </p:nvGrpSpPr>
        <p:grpSpPr bwMode="auto">
          <a:xfrm>
            <a:off x="4038600" y="2209800"/>
            <a:ext cx="1581150" cy="1600200"/>
            <a:chOff x="1584" y="1434"/>
            <a:chExt cx="996" cy="1008"/>
          </a:xfrm>
        </p:grpSpPr>
        <p:pic>
          <p:nvPicPr>
            <p:cNvPr id="11300" name="Picture 16" descr="C:\Projects\4021-Nancy\Gifs\compile.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728" y="1434"/>
              <a:ext cx="62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1" name="Picture 17" descr="Symbols: Alert"/>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584" y="1818"/>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2" name="Picture 18" descr="C:\Documents and Settings\lserhal\My Documents\My Pictures\Graphics Library\exception.gif"/>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94" y="1482"/>
              <a:ext cx="2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44" name="Text Box 19"/>
          <p:cNvSpPr txBox="1">
            <a:spLocks noChangeArrowheads="1"/>
          </p:cNvSpPr>
          <p:nvPr/>
        </p:nvSpPr>
        <p:spPr bwMode="auto">
          <a:xfrm>
            <a:off x="7882484" y="32162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11281" name="Picture 20"/>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280401" y="2895600"/>
            <a:ext cx="11604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1282" name="Picture 21" descr="C:\Documents and Settings\lserhal\Desktop\Graphics Used in 10g NF\data dictionary gray.gif"/>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450263"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7" name="Group 22"/>
          <p:cNvGrpSpPr>
            <a:grpSpLocks/>
          </p:cNvGrpSpPr>
          <p:nvPr/>
        </p:nvGrpSpPr>
        <p:grpSpPr bwMode="auto">
          <a:xfrm>
            <a:off x="8777289" y="4038600"/>
            <a:ext cx="517525" cy="679450"/>
            <a:chOff x="4080" y="2640"/>
            <a:chExt cx="767" cy="1002"/>
          </a:xfrm>
        </p:grpSpPr>
        <p:pic>
          <p:nvPicPr>
            <p:cNvPr id="11297" name="Picture 23"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Picture 24"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Picture 25"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48" name="Text Box 26"/>
          <p:cNvSpPr txBox="1">
            <a:spLocks noChangeArrowheads="1"/>
          </p:cNvSpPr>
          <p:nvPr/>
        </p:nvSpPr>
        <p:spPr bwMode="auto">
          <a:xfrm>
            <a:off x="7978776" y="48006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22549" name="Group 27"/>
          <p:cNvGrpSpPr>
            <a:grpSpLocks/>
          </p:cNvGrpSpPr>
          <p:nvPr/>
        </p:nvGrpSpPr>
        <p:grpSpPr bwMode="auto">
          <a:xfrm>
            <a:off x="7634288" y="1371601"/>
            <a:ext cx="704850" cy="758825"/>
            <a:chOff x="3780" y="960"/>
            <a:chExt cx="444" cy="478"/>
          </a:xfrm>
        </p:grpSpPr>
        <p:pic>
          <p:nvPicPr>
            <p:cNvPr id="11295" name="Picture 28" descr="C:\Documents and Settings\rajmishr\My Documents\My Pictures\iasicon06.gif"/>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AutoShape 29"/>
            <p:cNvSpPr>
              <a:spLocks noChangeArrowheads="1"/>
            </p:cNvSpPr>
            <p:nvPr/>
          </p:nvSpPr>
          <p:spPr bwMode="gray">
            <a:xfrm rot="5400000" flipH="1">
              <a:off x="3990" y="1201"/>
              <a:ext cx="236" cy="233"/>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22550" name="Text Box 30"/>
          <p:cNvSpPr txBox="1">
            <a:spLocks noChangeArrowheads="1"/>
          </p:cNvSpPr>
          <p:nvPr/>
        </p:nvSpPr>
        <p:spPr bwMode="auto">
          <a:xfrm>
            <a:off x="7928934" y="22098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pic>
        <p:nvPicPr>
          <p:cNvPr id="11287" name="Picture 31"/>
          <p:cNvPicPr>
            <a:picLocks noChangeAspect="1" noChangeArrowheads="1"/>
          </p:cNvPicPr>
          <p:nvPr/>
        </p:nvPicPr>
        <p:blipFill>
          <a:blip r:embed="rId12">
            <a:duotone>
              <a:prstClr val="black"/>
              <a:schemeClr val="accent5">
                <a:tint val="45000"/>
                <a:satMod val="400000"/>
              </a:schemeClr>
            </a:duotone>
            <a:extLst>
              <a:ext uri="{28A0092B-C50C-407E-A947-70E740481C1C}">
                <a14:useLocalDpi xmlns:a14="http://schemas.microsoft.com/office/drawing/2010/main" val="0"/>
              </a:ext>
            </a:extLst>
          </a:blip>
          <a:srcRect r="65688" b="13147"/>
          <a:stretch>
            <a:fillRect/>
          </a:stretch>
        </p:blipFill>
        <p:spPr bwMode="gray">
          <a:xfrm>
            <a:off x="8123238" y="16002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52" name="Line 32"/>
          <p:cNvSpPr>
            <a:spLocks noChangeShapeType="1"/>
          </p:cNvSpPr>
          <p:nvPr/>
        </p:nvSpPr>
        <p:spPr bwMode="auto">
          <a:xfrm>
            <a:off x="4876800" y="4227513"/>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53" name="Rectangle 33"/>
          <p:cNvSpPr>
            <a:spLocks noChangeArrowheads="1"/>
          </p:cNvSpPr>
          <p:nvPr/>
        </p:nvSpPr>
        <p:spPr bwMode="auto">
          <a:xfrm>
            <a:off x="60960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22554" name="Line 34"/>
          <p:cNvSpPr>
            <a:spLocks noChangeShapeType="1"/>
          </p:cNvSpPr>
          <p:nvPr/>
        </p:nvSpPr>
        <p:spPr bwMode="auto">
          <a:xfrm>
            <a:off x="5551488" y="3267075"/>
            <a:ext cx="8953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55" name="Freeform 35"/>
          <p:cNvSpPr>
            <a:spLocks/>
          </p:cNvSpPr>
          <p:nvPr/>
        </p:nvSpPr>
        <p:spPr bwMode="auto">
          <a:xfrm>
            <a:off x="2971800" y="1336675"/>
            <a:ext cx="4038600" cy="15240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11292" name="Picture 36" descr="C:\Documents and Settings\gstokol\My Documents\My Pictures\package-gif.gif"/>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532313" y="4616450"/>
            <a:ext cx="7937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37" descr="C:\Documents and Settings\gstokol\My Documents\My Pictures\package-spec.gif"/>
          <p:cNvPicPr>
            <a:picLocks noChangeAspect="1" noChangeArrowheads="1"/>
          </p:cNvPicPr>
          <p:nvPr/>
        </p:nvPicPr>
        <p:blipFill>
          <a:blip r:embed="rId1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78075" y="2286001"/>
            <a:ext cx="66833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38" descr="C:\Documents and Settings\gstokol\My Documents\My Pictures\package-body-codea011.gif"/>
          <p:cNvPicPr>
            <a:picLocks noChangeAspect="1" noChangeArrowheads="1"/>
          </p:cNvPicPr>
          <p:nvPr/>
        </p:nvPicPr>
        <p:blipFill>
          <a:blip r:embed="rId1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90800" y="2779713"/>
            <a:ext cx="64293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267</a:t>
            </a:fld>
            <a:endParaRPr lang="en-US">
              <a:solidFill>
                <a:srgbClr val="464653"/>
              </a:solidFill>
            </a:endParaRPr>
          </a:p>
        </p:txBody>
      </p:sp>
    </p:spTree>
    <p:extLst>
      <p:ext uri="{BB962C8B-B14F-4D97-AF65-F5344CB8AC3E}">
        <p14:creationId xmlns:p14="http://schemas.microsoft.com/office/powerpoint/2010/main" val="1288559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40631" y="292999"/>
            <a:ext cx="10848977" cy="655430"/>
          </a:xfrm>
        </p:spPr>
        <p:txBody>
          <a:bodyPr>
            <a:normAutofit fontScale="90000"/>
          </a:bodyPr>
          <a:lstStyle/>
          <a:p>
            <a:pPr>
              <a:defRPr/>
            </a:pPr>
            <a:r>
              <a:rPr lang="en-US" dirty="0"/>
              <a:t/>
            </a:r>
            <a:br>
              <a:rPr lang="en-US" dirty="0"/>
            </a:br>
            <a:r>
              <a:rPr lang="en-US" dirty="0"/>
              <a:t>Using the </a:t>
            </a:r>
            <a:r>
              <a:rPr lang="en-US" dirty="0">
                <a:latin typeface="Courier New" pitchFamily="49" charset="0"/>
              </a:rPr>
              <a:t>CREATE PACKAGE</a:t>
            </a:r>
            <a:r>
              <a:rPr lang="en-US" dirty="0"/>
              <a:t> Statement</a:t>
            </a:r>
          </a:p>
        </p:txBody>
      </p:sp>
      <p:sp>
        <p:nvSpPr>
          <p:cNvPr id="13315" name="Rectangle 3"/>
          <p:cNvSpPr>
            <a:spLocks noGrp="1" noChangeArrowheads="1"/>
          </p:cNvSpPr>
          <p:nvPr>
            <p:ph sz="quarter" idx="1"/>
          </p:nvPr>
        </p:nvSpPr>
        <p:spPr>
          <a:xfrm>
            <a:off x="2133600" y="1447801"/>
            <a:ext cx="7918450" cy="4081463"/>
          </a:xfrm>
        </p:spPr>
        <p:txBody>
          <a:bodyPr>
            <a:normAutofit fontScale="92500" lnSpcReduction="20000"/>
          </a:bodyPr>
          <a:lstStyle/>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548640" lvl="1" indent="-274320">
              <a:buFont typeface="Wingdings 3"/>
              <a:buChar char=""/>
              <a:defRPr/>
            </a:pPr>
            <a:endParaRPr lang="en-US" dirty="0"/>
          </a:p>
          <a:p>
            <a:pPr marL="548640" lvl="1" indent="-274320">
              <a:buFont typeface="Courier New" pitchFamily="49" charset="0"/>
              <a:buChar char="o"/>
              <a:defRPr/>
            </a:pPr>
            <a:r>
              <a:rPr lang="en-US" dirty="0"/>
              <a:t>The </a:t>
            </a:r>
            <a:r>
              <a:rPr lang="en-US" dirty="0">
                <a:latin typeface="Courier New" pitchFamily="49" charset="0"/>
              </a:rPr>
              <a:t>OR REPLACE</a:t>
            </a:r>
            <a:r>
              <a:rPr lang="en-US" dirty="0"/>
              <a:t> option drops and re-creates the package specification.</a:t>
            </a:r>
          </a:p>
          <a:p>
            <a:pPr marL="548640" lvl="1" indent="-274320">
              <a:buFont typeface="Courier New" pitchFamily="49" charset="0"/>
              <a:buChar char="o"/>
              <a:defRPr/>
            </a:pPr>
            <a:r>
              <a:rPr lang="en-US" dirty="0"/>
              <a:t>Variables declared in the package specification are initialized to </a:t>
            </a:r>
            <a:r>
              <a:rPr lang="en-US" dirty="0">
                <a:latin typeface="Courier New" pitchFamily="49" charset="0"/>
              </a:rPr>
              <a:t>NULL</a:t>
            </a:r>
            <a:r>
              <a:rPr lang="en-US" dirty="0"/>
              <a:t> by default.</a:t>
            </a:r>
          </a:p>
          <a:p>
            <a:pPr marL="548640" lvl="1" indent="-274320">
              <a:buFont typeface="Courier New" pitchFamily="49" charset="0"/>
              <a:buChar char="o"/>
              <a:defRPr/>
            </a:pPr>
            <a:r>
              <a:rPr lang="en-US" dirty="0"/>
              <a:t>All the constructs declared in a package specification are visible to users who are granted privileges on the package.</a:t>
            </a:r>
          </a:p>
        </p:txBody>
      </p:sp>
      <p:sp>
        <p:nvSpPr>
          <p:cNvPr id="13316" name="Rectangle 4"/>
          <p:cNvSpPr>
            <a:spLocks noChangeArrowheads="1"/>
          </p:cNvSpPr>
          <p:nvPr/>
        </p:nvSpPr>
        <p:spPr bwMode="blackGray">
          <a:xfrm>
            <a:off x="2149476" y="1773238"/>
            <a:ext cx="7908925" cy="12747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7000"/>
              </a:lnSpc>
              <a:tabLst>
                <a:tab pos="1200150" algn="l"/>
              </a:tabLst>
              <a:defRPr/>
            </a:pPr>
            <a:r>
              <a:rPr lang="en-US" sz="2000" dirty="0">
                <a:solidFill>
                  <a:prstClr val="black"/>
                </a:solidFill>
                <a:latin typeface="Courier New" pitchFamily="49" charset="0"/>
              </a:rPr>
              <a:t>CREATE [OR REPLACE] PACKAGE </a:t>
            </a:r>
            <a:r>
              <a:rPr lang="en-US" sz="2000" i="1" dirty="0" err="1">
                <a:solidFill>
                  <a:prstClr val="black"/>
                </a:solidFill>
                <a:latin typeface="Courier New" pitchFamily="49" charset="0"/>
              </a:rPr>
              <a:t>package_name</a:t>
            </a:r>
            <a:r>
              <a:rPr lang="en-US" sz="2000" i="1" dirty="0">
                <a:solidFill>
                  <a:prstClr val="black"/>
                </a:solidFill>
                <a:latin typeface="Courier New" pitchFamily="49" charset="0"/>
              </a:rPr>
              <a:t> </a:t>
            </a:r>
            <a:r>
              <a:rPr lang="en-US" sz="2000" dirty="0">
                <a:solidFill>
                  <a:prstClr val="black"/>
                </a:solidFill>
                <a:latin typeface="Courier New" pitchFamily="49" charset="0"/>
              </a:rPr>
              <a:t>IS|AS</a:t>
            </a:r>
          </a:p>
          <a:p>
            <a:pPr eaLnBrk="0" hangingPunct="0">
              <a:lnSpc>
                <a:spcPct val="97000"/>
              </a:lnSpc>
              <a:tabLst>
                <a:tab pos="1200150" algn="l"/>
              </a:tabLst>
              <a:defRPr/>
            </a:pPr>
            <a:r>
              <a:rPr lang="en-US" sz="2000" dirty="0">
                <a:solidFill>
                  <a:prstClr val="black"/>
                </a:solidFill>
                <a:latin typeface="Courier New" pitchFamily="49" charset="0"/>
              </a:rPr>
              <a:t>    </a:t>
            </a:r>
            <a:r>
              <a:rPr lang="en-US" sz="2000" i="1" dirty="0">
                <a:solidFill>
                  <a:prstClr val="black"/>
                </a:solidFill>
                <a:latin typeface="Courier New" pitchFamily="49" charset="0"/>
              </a:rPr>
              <a:t>public type and variable declarations</a:t>
            </a:r>
          </a:p>
          <a:p>
            <a:pPr eaLnBrk="0" hangingPunct="0">
              <a:lnSpc>
                <a:spcPct val="97000"/>
              </a:lnSpc>
              <a:tabLst>
                <a:tab pos="1200150" algn="l"/>
              </a:tabLst>
              <a:defRPr/>
            </a:pPr>
            <a:r>
              <a:rPr lang="en-US" sz="2000" i="1" dirty="0">
                <a:solidFill>
                  <a:prstClr val="black"/>
                </a:solidFill>
                <a:latin typeface="Courier New" pitchFamily="49" charset="0"/>
              </a:rPr>
              <a:t>    subprogram specifications</a:t>
            </a:r>
            <a:endParaRPr lang="en-US" sz="2000" dirty="0">
              <a:solidFill>
                <a:prstClr val="black"/>
              </a:solidFill>
              <a:latin typeface="Courier New" pitchFamily="49" charset="0"/>
            </a:endParaRPr>
          </a:p>
          <a:p>
            <a:pPr eaLnBrk="0" hangingPunct="0">
              <a:lnSpc>
                <a:spcPct val="97000"/>
              </a:lnSpc>
              <a:tabLst>
                <a:tab pos="1200150" algn="l"/>
              </a:tabLst>
              <a:defRPr/>
            </a:pPr>
            <a:r>
              <a:rPr lang="en-US" sz="2000" dirty="0">
                <a:solidFill>
                  <a:prstClr val="black"/>
                </a:solidFill>
                <a:latin typeface="Courier New" pitchFamily="49" charset="0"/>
              </a:rPr>
              <a:t>END [</a:t>
            </a:r>
            <a:r>
              <a:rPr lang="en-US" sz="2000" i="1" dirty="0" err="1">
                <a:solidFill>
                  <a:prstClr val="black"/>
                </a:solidFill>
                <a:latin typeface="Courier New" pitchFamily="49" charset="0"/>
              </a:rPr>
              <a:t>package_name</a:t>
            </a:r>
            <a:r>
              <a:rPr lang="en-US" sz="2000" dirty="0">
                <a:solidFill>
                  <a:prstClr val="black"/>
                </a:solidFill>
                <a:latin typeface="Courier New" pitchFamily="49" charset="0"/>
              </a:rPr>
              <a:t>]</a:t>
            </a:r>
            <a:r>
              <a:rPr lang="en-US" sz="2000" i="1"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268</a:t>
            </a:fld>
            <a:endParaRPr lang="en-US" dirty="0">
              <a:solidFill>
                <a:srgbClr val="464653"/>
              </a:solidFill>
            </a:endParaRPr>
          </a:p>
        </p:txBody>
      </p:sp>
    </p:spTree>
    <p:extLst>
      <p:ext uri="{BB962C8B-B14F-4D97-AF65-F5344CB8AC3E}">
        <p14:creationId xmlns:p14="http://schemas.microsoft.com/office/powerpoint/2010/main" val="924139665"/>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t>Example of a Package Specification: </a:t>
            </a:r>
            <a:r>
              <a:rPr lang="en-US" dirty="0" err="1">
                <a:latin typeface="Courier New" pitchFamily="49" charset="0"/>
              </a:rPr>
              <a:t>comm_pkg</a:t>
            </a:r>
            <a:endParaRPr lang="en-US" dirty="0"/>
          </a:p>
        </p:txBody>
      </p:sp>
      <p:sp>
        <p:nvSpPr>
          <p:cNvPr id="16387" name="Rectangle 3"/>
          <p:cNvSpPr>
            <a:spLocks noGrp="1" noChangeArrowheads="1"/>
          </p:cNvSpPr>
          <p:nvPr>
            <p:ph sz="quarter" idx="1"/>
          </p:nvPr>
        </p:nvSpPr>
        <p:spPr>
          <a:xfrm>
            <a:off x="2133600" y="2320926"/>
            <a:ext cx="7366000" cy="3775075"/>
          </a:xfrm>
        </p:spPr>
        <p:txBody>
          <a:bodyPr>
            <a:normAutofit fontScale="85000" lnSpcReduction="20000"/>
          </a:bodyPr>
          <a:lstStyle/>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548640" lvl="1" indent="-274320">
              <a:buFont typeface="Courier New" pitchFamily="49" charset="0"/>
              <a:buChar char="o"/>
              <a:defRPr/>
            </a:pPr>
            <a:r>
              <a:rPr lang="en-US" dirty="0">
                <a:latin typeface="Courier New" pitchFamily="49" charset="0"/>
              </a:rPr>
              <a:t>V_STD_COMM</a:t>
            </a:r>
            <a:r>
              <a:rPr lang="en-US" dirty="0"/>
              <a:t> is a </a:t>
            </a:r>
            <a:r>
              <a:rPr lang="en-US" i="1" dirty="0"/>
              <a:t>public</a:t>
            </a:r>
            <a:r>
              <a:rPr lang="en-US" dirty="0"/>
              <a:t> global variable initialized to </a:t>
            </a:r>
            <a:r>
              <a:rPr lang="en-US" dirty="0">
                <a:latin typeface="Courier New" pitchFamily="49" charset="0"/>
              </a:rPr>
              <a:t>0.10</a:t>
            </a:r>
            <a:r>
              <a:rPr lang="en-US" dirty="0"/>
              <a:t>.</a:t>
            </a:r>
          </a:p>
          <a:p>
            <a:pPr marL="548640" lvl="1" indent="-274320">
              <a:buFont typeface="Courier New" pitchFamily="49" charset="0"/>
              <a:buChar char="o"/>
              <a:defRPr/>
            </a:pPr>
            <a:r>
              <a:rPr lang="en-US" dirty="0">
                <a:latin typeface="Courier New" pitchFamily="49" charset="0"/>
              </a:rPr>
              <a:t>RESET_COMM</a:t>
            </a:r>
            <a:r>
              <a:rPr lang="en-US" dirty="0"/>
              <a:t> is a </a:t>
            </a:r>
            <a:r>
              <a:rPr lang="en-US" i="1" dirty="0"/>
              <a:t>public</a:t>
            </a:r>
            <a:r>
              <a:rPr lang="en-US" dirty="0"/>
              <a:t> procedure used to reset the standard commission based on some business rules. It is implemented in the package body.</a:t>
            </a:r>
          </a:p>
        </p:txBody>
      </p:sp>
      <p:sp>
        <p:nvSpPr>
          <p:cNvPr id="16388" name="Rectangle 4"/>
          <p:cNvSpPr>
            <a:spLocks noChangeArrowheads="1"/>
          </p:cNvSpPr>
          <p:nvPr/>
        </p:nvSpPr>
        <p:spPr bwMode="blackGray">
          <a:xfrm>
            <a:off x="2155826" y="1509713"/>
            <a:ext cx="7902575"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 The package spec with a public variable and a </a:t>
            </a:r>
          </a:p>
          <a:p>
            <a:pPr eaLnBrk="0" hangingPunct="0">
              <a:tabLst>
                <a:tab pos="1200150" algn="l"/>
              </a:tabLst>
              <a:defRPr/>
            </a:pPr>
            <a:r>
              <a:rPr lang="en-US" dirty="0">
                <a:solidFill>
                  <a:srgbClr val="000000"/>
                </a:solidFill>
                <a:latin typeface="Courier New" pitchFamily="49" charset="0"/>
              </a:rPr>
              <a:t>-- public procedure that are accessible from </a:t>
            </a:r>
          </a:p>
          <a:p>
            <a:pPr eaLnBrk="0" hangingPunct="0">
              <a:tabLst>
                <a:tab pos="1200150" algn="l"/>
              </a:tabLst>
              <a:defRPr/>
            </a:pPr>
            <a:r>
              <a:rPr lang="en-US" dirty="0">
                <a:solidFill>
                  <a:srgbClr val="000000"/>
                </a:solidFill>
                <a:latin typeface="Courier New" pitchFamily="49" charset="0"/>
              </a:rPr>
              <a:t>-- outside the package. </a:t>
            </a:r>
          </a:p>
          <a:p>
            <a:pPr eaLnBrk="0" hangingPunct="0">
              <a:tabLst>
                <a:tab pos="1200150" algn="l"/>
              </a:tabLst>
              <a:defRPr/>
            </a:pP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CREATE OR REPLACE PACKAGE </a:t>
            </a:r>
            <a:r>
              <a:rPr lang="en-US" dirty="0" err="1">
                <a:solidFill>
                  <a:srgbClr val="000000"/>
                </a:solidFill>
                <a:latin typeface="Courier New" pitchFamily="49" charset="0"/>
              </a:rPr>
              <a:t>comm_pkg</a:t>
            </a:r>
            <a:r>
              <a:rPr lang="en-US" dirty="0">
                <a:solidFill>
                  <a:srgbClr val="000000"/>
                </a:solidFill>
                <a:latin typeface="Courier New" pitchFamily="49" charset="0"/>
              </a:rPr>
              <a:t> IS</a:t>
            </a:r>
          </a:p>
          <a:p>
            <a:pPr eaLnBrk="0" hangingPunct="0">
              <a:tabLst>
                <a:tab pos="120015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v_std_comm</a:t>
            </a:r>
            <a:r>
              <a:rPr lang="en-US" dirty="0">
                <a:solidFill>
                  <a:srgbClr val="000000"/>
                </a:solidFill>
                <a:latin typeface="Courier New" pitchFamily="49" charset="0"/>
              </a:rPr>
              <a:t> NUMBER := 0.10;  --initialized to 0.10</a:t>
            </a:r>
          </a:p>
          <a:p>
            <a:pPr eaLnBrk="0" hangingPunct="0">
              <a:tabLst>
                <a:tab pos="1200150" algn="l"/>
              </a:tabLst>
              <a:defRPr/>
            </a:pPr>
            <a:r>
              <a:rPr lang="en-US" dirty="0">
                <a:solidFill>
                  <a:srgbClr val="000000"/>
                </a:solidFill>
                <a:latin typeface="Courier New" pitchFamily="49" charset="0"/>
              </a:rPr>
              <a:t>  PROCEDURE </a:t>
            </a:r>
            <a:r>
              <a:rPr lang="en-US" dirty="0" err="1">
                <a:solidFill>
                  <a:srgbClr val="000000"/>
                </a:solidFill>
                <a:latin typeface="Courier New" pitchFamily="49" charset="0"/>
              </a:rPr>
              <a:t>reset_comm</a:t>
            </a:r>
            <a:r>
              <a:rPr lang="en-US" dirty="0">
                <a:solidFill>
                  <a:srgbClr val="000000"/>
                </a:solidFill>
                <a:latin typeface="Courier New" pitchFamily="49" charset="0"/>
              </a:rPr>
              <a:t>(</a:t>
            </a:r>
            <a:r>
              <a:rPr lang="en-US" dirty="0" err="1">
                <a:solidFill>
                  <a:srgbClr val="000000"/>
                </a:solidFill>
                <a:latin typeface="Courier New" pitchFamily="49" charset="0"/>
              </a:rPr>
              <a:t>p_new_comm</a:t>
            </a:r>
            <a:r>
              <a:rPr lang="en-US" dirty="0">
                <a:solidFill>
                  <a:srgbClr val="000000"/>
                </a:solidFill>
                <a:latin typeface="Courier New" pitchFamily="49" charset="0"/>
              </a:rPr>
              <a:t> NUMBER);</a:t>
            </a:r>
          </a:p>
          <a:p>
            <a:pPr eaLnBrk="0" hangingPunct="0">
              <a:tabLst>
                <a:tab pos="1200150" algn="l"/>
              </a:tabLst>
              <a:defRPr/>
            </a:pPr>
            <a:r>
              <a:rPr lang="en-US" dirty="0">
                <a:solidFill>
                  <a:srgbClr val="000000"/>
                </a:solidFill>
                <a:latin typeface="Courier New" pitchFamily="49" charset="0"/>
              </a:rPr>
              <a:t>END </a:t>
            </a:r>
            <a:r>
              <a:rPr lang="en-US" dirty="0" err="1">
                <a:solidFill>
                  <a:srgbClr val="000000"/>
                </a:solidFill>
                <a:latin typeface="Courier New" pitchFamily="49" charset="0"/>
              </a:rPr>
              <a:t>comm_pkg</a:t>
            </a:r>
            <a:r>
              <a:rPr lang="en-US" dirty="0">
                <a:solidFill>
                  <a:srgbClr val="000000"/>
                </a:solidFill>
                <a:latin typeface="Courier New" pitchFamily="49" charset="0"/>
              </a:rPr>
              <a:t>;</a:t>
            </a:r>
          </a:p>
          <a:p>
            <a:pPr eaLnBrk="0" hangingPunct="0">
              <a:tabLst>
                <a:tab pos="120015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269</a:t>
            </a:fld>
            <a:endParaRPr lang="en-US" dirty="0">
              <a:solidFill>
                <a:srgbClr val="464653"/>
              </a:solidFill>
            </a:endParaRPr>
          </a:p>
        </p:txBody>
      </p:sp>
    </p:spTree>
    <p:extLst>
      <p:ext uri="{BB962C8B-B14F-4D97-AF65-F5344CB8AC3E}">
        <p14:creationId xmlns:p14="http://schemas.microsoft.com/office/powerpoint/2010/main" val="2188586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Declaring and Initializing PL/SQL Variables</a:t>
            </a:r>
          </a:p>
        </p:txBody>
      </p:sp>
      <p:sp>
        <p:nvSpPr>
          <p:cNvPr id="14339" name="Rectangle 3"/>
          <p:cNvSpPr>
            <a:spLocks noChangeArrowheads="1"/>
          </p:cNvSpPr>
          <p:nvPr/>
        </p:nvSpPr>
        <p:spPr bwMode="blackGray">
          <a:xfrm>
            <a:off x="2794000" y="1295400"/>
            <a:ext cx="7112000" cy="2514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dirty="0">
                <a:solidFill>
                  <a:prstClr val="black"/>
                </a:solidFill>
                <a:latin typeface="Courier New" pitchFamily="49" charset="0"/>
              </a:rPr>
              <a:t>DECLARE</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v_myName</a:t>
            </a:r>
            <a:r>
              <a:rPr lang="en-US" dirty="0">
                <a:solidFill>
                  <a:prstClr val="black"/>
                </a:solidFill>
                <a:latin typeface="Courier New" pitchFamily="49" charset="0"/>
              </a:rPr>
              <a:t> VARCHAR2(20);</a:t>
            </a:r>
          </a:p>
          <a:p>
            <a:pPr defTabSz="400050" eaLnBrk="0" hangingPunct="0">
              <a:tabLst>
                <a:tab pos="400050" algn="r"/>
                <a:tab pos="673100" algn="l"/>
              </a:tabLst>
              <a:defRPr/>
            </a:pPr>
            <a:r>
              <a:rPr lang="en-US" dirty="0">
                <a:solidFill>
                  <a:prstClr val="black"/>
                </a:solidFill>
                <a:latin typeface="Courier New" pitchFamily="49" charset="0"/>
              </a:rPr>
              <a:t>BEGIN</a:t>
            </a:r>
            <a:br>
              <a:rPr lang="en-US" dirty="0">
                <a:solidFill>
                  <a:prstClr val="black"/>
                </a:solidFill>
                <a:latin typeface="Courier New" pitchFamily="49" charset="0"/>
              </a:rPr>
            </a:br>
            <a:r>
              <a:rPr lang="en-US" dirty="0">
                <a:solidFill>
                  <a:prstClr val="black"/>
                </a:solidFill>
                <a:latin typeface="Courier New" pitchFamily="49" charset="0"/>
              </a:rPr>
              <a:t> DBMS_OUTPUT.PUT_LINE('My name is: '|| </a:t>
            </a:r>
            <a:r>
              <a:rPr lang="en-US" dirty="0" err="1">
                <a:solidFill>
                  <a:prstClr val="black"/>
                </a:solidFill>
                <a:latin typeface="Courier New" pitchFamily="49" charset="0"/>
              </a:rPr>
              <a:t>v_myName</a:t>
            </a:r>
            <a:r>
              <a:rPr lang="en-US" dirty="0">
                <a:solidFill>
                  <a:prstClr val="black"/>
                </a:solidFill>
                <a:latin typeface="Courier New" pitchFamily="49" charset="0"/>
              </a:rPr>
              <a:t>);</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v_myName</a:t>
            </a:r>
            <a:r>
              <a:rPr lang="en-US" dirty="0">
                <a:solidFill>
                  <a:prstClr val="black"/>
                </a:solidFill>
                <a:latin typeface="Courier New" pitchFamily="49" charset="0"/>
              </a:rPr>
              <a:t> := 'John';</a:t>
            </a:r>
          </a:p>
          <a:p>
            <a:pPr defTabSz="400050" eaLnBrk="0" hangingPunct="0">
              <a:tabLst>
                <a:tab pos="400050" algn="r"/>
                <a:tab pos="673100" algn="l"/>
              </a:tabLst>
              <a:defRPr/>
            </a:pPr>
            <a:r>
              <a:rPr lang="en-US" dirty="0">
                <a:solidFill>
                  <a:prstClr val="black"/>
                </a:solidFill>
                <a:latin typeface="Courier New" pitchFamily="49" charset="0"/>
              </a:rPr>
              <a:t> DBMS_OUTPUT.PUT_LINE('My name is: '|| </a:t>
            </a:r>
            <a:r>
              <a:rPr lang="en-US" dirty="0" err="1">
                <a:solidFill>
                  <a:prstClr val="black"/>
                </a:solidFill>
                <a:latin typeface="Courier New" pitchFamily="49" charset="0"/>
              </a:rPr>
              <a:t>v_myName</a:t>
            </a:r>
            <a:r>
              <a:rPr lang="en-US" dirty="0">
                <a:solidFill>
                  <a:prstClr val="black"/>
                </a:solidFill>
                <a:latin typeface="Courier New" pitchFamily="49" charset="0"/>
              </a:rPr>
              <a:t>);</a:t>
            </a:r>
          </a:p>
          <a:p>
            <a:pPr defTabSz="400050" eaLnBrk="0" hangingPunct="0">
              <a:tabLst>
                <a:tab pos="400050" algn="r"/>
                <a:tab pos="673100" algn="l"/>
              </a:tabLst>
              <a:defRPr/>
            </a:pPr>
            <a:r>
              <a:rPr lang="en-US" dirty="0">
                <a:solidFill>
                  <a:prstClr val="black"/>
                </a:solidFill>
                <a:latin typeface="Courier New" pitchFamily="49" charset="0"/>
              </a:rPr>
              <a:t>END;</a:t>
            </a:r>
          </a:p>
          <a:p>
            <a:pPr defTabSz="400050" eaLnBrk="0" hangingPunct="0">
              <a:tabLst>
                <a:tab pos="400050" algn="r"/>
                <a:tab pos="673100" algn="l"/>
              </a:tabLst>
              <a:defRPr/>
            </a:pPr>
            <a:r>
              <a:rPr lang="en-US" dirty="0">
                <a:solidFill>
                  <a:prstClr val="black"/>
                </a:solidFill>
                <a:latin typeface="Courier New" pitchFamily="49" charset="0"/>
              </a:rPr>
              <a:t>/</a:t>
            </a:r>
          </a:p>
        </p:txBody>
      </p:sp>
      <p:sp>
        <p:nvSpPr>
          <p:cNvPr id="14340" name="Rectangle 4"/>
          <p:cNvSpPr>
            <a:spLocks noChangeArrowheads="1"/>
          </p:cNvSpPr>
          <p:nvPr/>
        </p:nvSpPr>
        <p:spPr bwMode="blackGray">
          <a:xfrm>
            <a:off x="2794000" y="3886200"/>
            <a:ext cx="71120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a:solidFill>
                  <a:prstClr val="black"/>
                </a:solidFill>
                <a:latin typeface="Courier New" pitchFamily="49" charset="0"/>
              </a:rPr>
              <a:t>DECLARE</a:t>
            </a:r>
          </a:p>
          <a:p>
            <a:pPr defTabSz="400050" eaLnBrk="0" hangingPunct="0">
              <a:tabLst>
                <a:tab pos="400050" algn="r"/>
                <a:tab pos="673100" algn="l"/>
              </a:tabLst>
              <a:defRPr/>
            </a:pPr>
            <a:r>
              <a:rPr lang="en-US">
                <a:solidFill>
                  <a:prstClr val="black"/>
                </a:solidFill>
                <a:latin typeface="Courier New" pitchFamily="49" charset="0"/>
              </a:rPr>
              <a:t> v_myName VARCHAR2(20):= 'John';</a:t>
            </a:r>
          </a:p>
          <a:p>
            <a:pPr defTabSz="400050" eaLnBrk="0" hangingPunct="0">
              <a:tabLst>
                <a:tab pos="400050" algn="r"/>
                <a:tab pos="673100" algn="l"/>
              </a:tabLst>
              <a:defRPr/>
            </a:pPr>
            <a:r>
              <a:rPr lang="en-US">
                <a:solidFill>
                  <a:prstClr val="black"/>
                </a:solidFill>
                <a:latin typeface="Courier New" pitchFamily="49" charset="0"/>
              </a:rPr>
              <a:t>BEGIN</a:t>
            </a:r>
          </a:p>
          <a:p>
            <a:pPr defTabSz="400050" eaLnBrk="0" hangingPunct="0">
              <a:tabLst>
                <a:tab pos="400050" algn="r"/>
                <a:tab pos="673100" algn="l"/>
              </a:tabLst>
              <a:defRPr/>
            </a:pPr>
            <a:r>
              <a:rPr lang="en-US">
                <a:solidFill>
                  <a:prstClr val="black"/>
                </a:solidFill>
                <a:latin typeface="Courier New" pitchFamily="49" charset="0"/>
              </a:rPr>
              <a:t> v_myName := 'Steven';</a:t>
            </a:r>
          </a:p>
          <a:p>
            <a:pPr defTabSz="400050" eaLnBrk="0" hangingPunct="0">
              <a:tabLst>
                <a:tab pos="400050" algn="r"/>
                <a:tab pos="673100" algn="l"/>
              </a:tabLst>
              <a:defRPr/>
            </a:pPr>
            <a:r>
              <a:rPr lang="en-US">
                <a:solidFill>
                  <a:prstClr val="black"/>
                </a:solidFill>
                <a:latin typeface="Courier New" pitchFamily="49" charset="0"/>
              </a:rPr>
              <a:t> DBMS_OUTPUT.PUT_LINE('My name is: '|| v_myName);</a:t>
            </a:r>
          </a:p>
          <a:p>
            <a:pPr defTabSz="400050" eaLnBrk="0" hangingPunct="0">
              <a:tabLst>
                <a:tab pos="400050" algn="r"/>
                <a:tab pos="673100" algn="l"/>
              </a:tabLst>
              <a:defRPr/>
            </a:pPr>
            <a:r>
              <a:rPr lang="en-US">
                <a:solidFill>
                  <a:prstClr val="black"/>
                </a:solidFill>
                <a:latin typeface="Courier New" pitchFamily="49" charset="0"/>
              </a:rPr>
              <a:t>END; </a:t>
            </a:r>
          </a:p>
          <a:p>
            <a:pPr defTabSz="400050" eaLnBrk="0" hangingPunct="0">
              <a:tabLst>
                <a:tab pos="400050" algn="r"/>
                <a:tab pos="673100" algn="l"/>
              </a:tabLst>
              <a:defRPr/>
            </a:pPr>
            <a:r>
              <a:rPr lang="en-US">
                <a:solidFill>
                  <a:prstClr val="black"/>
                </a:solidFill>
                <a:latin typeface="Courier New" pitchFamily="49" charset="0"/>
              </a:rPr>
              <a:t>/</a:t>
            </a:r>
          </a:p>
        </p:txBody>
      </p:sp>
      <p:sp>
        <p:nvSpPr>
          <p:cNvPr id="14341" name="Oval 24"/>
          <p:cNvSpPr>
            <a:spLocks noChangeArrowheads="1"/>
          </p:cNvSpPr>
          <p:nvPr/>
        </p:nvSpPr>
        <p:spPr bwMode="blackWhite">
          <a:xfrm>
            <a:off x="2112964" y="20351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4342" name="Oval 24"/>
          <p:cNvSpPr>
            <a:spLocks noChangeArrowheads="1"/>
          </p:cNvSpPr>
          <p:nvPr/>
        </p:nvSpPr>
        <p:spPr bwMode="blackWhite">
          <a:xfrm>
            <a:off x="2112964" y="45624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27</a:t>
            </a:fld>
            <a:endParaRPr lang="en-US"/>
          </a:p>
        </p:txBody>
      </p:sp>
    </p:spTree>
    <p:extLst>
      <p:ext uri="{BB962C8B-B14F-4D97-AF65-F5344CB8AC3E}">
        <p14:creationId xmlns:p14="http://schemas.microsoft.com/office/powerpoint/2010/main" val="1121918466"/>
      </p:ext>
    </p:extLst>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Creating the Package Body</a:t>
            </a:r>
          </a:p>
        </p:txBody>
      </p:sp>
      <p:sp>
        <p:nvSpPr>
          <p:cNvPr id="17411" name="Rectangle 3"/>
          <p:cNvSpPr>
            <a:spLocks noGrp="1" noChangeArrowheads="1"/>
          </p:cNvSpPr>
          <p:nvPr>
            <p:ph sz="quarter" idx="1"/>
          </p:nvPr>
        </p:nvSpPr>
        <p:spPr>
          <a:xfrm>
            <a:off x="2133600" y="1890714"/>
            <a:ext cx="7366000" cy="4073525"/>
          </a:xfrm>
        </p:spPr>
        <p:txBody>
          <a:bodyPr>
            <a:normAutofit fontScale="85000" lnSpcReduction="10000"/>
          </a:bodyPr>
          <a:lstStyle/>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sz="2000" dirty="0">
              <a:latin typeface="Arial" charset="0"/>
            </a:endParaRPr>
          </a:p>
          <a:p>
            <a:pPr marL="548640" lvl="1" indent="-274320">
              <a:spcBef>
                <a:spcPct val="0"/>
              </a:spcBef>
              <a:buFont typeface="Courier New" pitchFamily="49" charset="0"/>
              <a:buChar char="o"/>
              <a:defRPr/>
            </a:pPr>
            <a:r>
              <a:rPr lang="en-US" dirty="0"/>
              <a:t>The </a:t>
            </a:r>
            <a:r>
              <a:rPr lang="en-US" dirty="0">
                <a:latin typeface="Courier New" pitchFamily="49" charset="0"/>
              </a:rPr>
              <a:t>OR</a:t>
            </a:r>
            <a:r>
              <a:rPr lang="en-US" dirty="0"/>
              <a:t> </a:t>
            </a:r>
            <a:r>
              <a:rPr lang="en-US" dirty="0">
                <a:latin typeface="Courier New" pitchFamily="49" charset="0"/>
              </a:rPr>
              <a:t>REPLACE</a:t>
            </a:r>
            <a:r>
              <a:rPr lang="en-US" dirty="0"/>
              <a:t> option drops and re-creates the package body.</a:t>
            </a:r>
          </a:p>
          <a:p>
            <a:pPr marL="548640" lvl="1" indent="-274320">
              <a:buFont typeface="Courier New" pitchFamily="49" charset="0"/>
              <a:buChar char="o"/>
              <a:defRPr/>
            </a:pPr>
            <a:r>
              <a:rPr lang="en-US" dirty="0"/>
              <a:t>Identifiers defined in the package body are </a:t>
            </a:r>
            <a:r>
              <a:rPr lang="en-US" i="1" dirty="0"/>
              <a:t>private</a:t>
            </a:r>
            <a:r>
              <a:rPr lang="en-US" dirty="0"/>
              <a:t> and not visible outside the package body.</a:t>
            </a:r>
          </a:p>
          <a:p>
            <a:pPr marL="548640" lvl="1" indent="-274320">
              <a:buFont typeface="Courier New" pitchFamily="49" charset="0"/>
              <a:buChar char="o"/>
              <a:defRPr/>
            </a:pPr>
            <a:r>
              <a:rPr lang="en-US" dirty="0"/>
              <a:t>All </a:t>
            </a:r>
            <a:r>
              <a:rPr lang="en-US" i="1" dirty="0"/>
              <a:t>private</a:t>
            </a:r>
            <a:r>
              <a:rPr lang="en-US" dirty="0"/>
              <a:t> constructs must be declared before they are referenced.</a:t>
            </a:r>
          </a:p>
          <a:p>
            <a:pPr marL="548640" lvl="1" indent="-274320">
              <a:buFont typeface="Courier New" pitchFamily="49" charset="0"/>
              <a:buChar char="o"/>
              <a:defRPr/>
            </a:pPr>
            <a:r>
              <a:rPr lang="en-US" dirty="0"/>
              <a:t>Public constructs are visible to the package body.</a:t>
            </a:r>
          </a:p>
        </p:txBody>
      </p:sp>
      <p:sp>
        <p:nvSpPr>
          <p:cNvPr id="17412" name="Rectangle 4"/>
          <p:cNvSpPr>
            <a:spLocks noChangeArrowheads="1"/>
          </p:cNvSpPr>
          <p:nvPr/>
        </p:nvSpPr>
        <p:spPr bwMode="blackGray">
          <a:xfrm>
            <a:off x="2149476" y="1514476"/>
            <a:ext cx="7908925" cy="16240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CREATE [OR REPLACE] PACKAGE BODY </a:t>
            </a:r>
            <a:r>
              <a:rPr lang="en-US" i="1" dirty="0" err="1">
                <a:solidFill>
                  <a:srgbClr val="000000"/>
                </a:solidFill>
                <a:latin typeface="Courier New" pitchFamily="49" charset="0"/>
              </a:rPr>
              <a:t>package_name</a:t>
            </a:r>
            <a:r>
              <a:rPr lang="en-US" i="1" dirty="0">
                <a:solidFill>
                  <a:srgbClr val="000000"/>
                </a:solidFill>
                <a:latin typeface="Courier New" pitchFamily="49" charset="0"/>
              </a:rPr>
              <a:t> </a:t>
            </a:r>
            <a:r>
              <a:rPr lang="en-US" dirty="0">
                <a:solidFill>
                  <a:srgbClr val="000000"/>
                </a:solidFill>
                <a:latin typeface="Courier New" pitchFamily="49" charset="0"/>
              </a:rPr>
              <a:t>IS|AS</a:t>
            </a:r>
          </a:p>
          <a:p>
            <a:pPr eaLnBrk="0" hangingPunct="0">
              <a:tabLst>
                <a:tab pos="1200150"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private type and variable declarations</a:t>
            </a:r>
          </a:p>
          <a:p>
            <a:pPr eaLnBrk="0" hangingPunct="0">
              <a:tabLst>
                <a:tab pos="1200150" algn="l"/>
              </a:tabLst>
              <a:defRPr/>
            </a:pPr>
            <a:r>
              <a:rPr lang="en-US" i="1" dirty="0">
                <a:solidFill>
                  <a:srgbClr val="000000"/>
                </a:solidFill>
                <a:latin typeface="Courier New" pitchFamily="49" charset="0"/>
              </a:rPr>
              <a:t>    subprogram bodies</a:t>
            </a:r>
          </a:p>
          <a:p>
            <a:pPr eaLnBrk="0" hangingPunct="0">
              <a:tabLst>
                <a:tab pos="1200150" algn="l"/>
              </a:tabLst>
              <a:defRPr/>
            </a:pPr>
            <a:r>
              <a:rPr lang="en-US" i="1" dirty="0">
                <a:solidFill>
                  <a:srgbClr val="000000"/>
                </a:solidFill>
                <a:latin typeface="Courier New" pitchFamily="49" charset="0"/>
              </a:rPr>
              <a:t>[BEGIN initialization statements]</a:t>
            </a:r>
          </a:p>
          <a:p>
            <a:pPr eaLnBrk="0" hangingPunct="0">
              <a:tabLst>
                <a:tab pos="1200150" algn="l"/>
              </a:tabLst>
              <a:defRPr/>
            </a:pPr>
            <a:r>
              <a:rPr lang="en-US" dirty="0">
                <a:solidFill>
                  <a:srgbClr val="000000"/>
                </a:solidFill>
                <a:latin typeface="Courier New" pitchFamily="49" charset="0"/>
              </a:rPr>
              <a:t>END [</a:t>
            </a:r>
            <a:r>
              <a:rPr lang="en-US" i="1" dirty="0" err="1">
                <a:solidFill>
                  <a:srgbClr val="000000"/>
                </a:solidFill>
                <a:latin typeface="Courier New" pitchFamily="49" charset="0"/>
              </a:rPr>
              <a:t>package_name</a:t>
            </a:r>
            <a:r>
              <a:rPr lang="en-US" dirty="0">
                <a:solidFill>
                  <a:srgbClr val="000000"/>
                </a:solidFill>
                <a:latin typeface="Courier New" pitchFamily="49" charset="0"/>
              </a:rPr>
              <a:t>]</a:t>
            </a:r>
            <a:r>
              <a:rPr lang="en-US" i="1"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270</a:t>
            </a:fld>
            <a:endParaRPr lang="en-US" dirty="0">
              <a:solidFill>
                <a:srgbClr val="464653"/>
              </a:solidFill>
            </a:endParaRPr>
          </a:p>
        </p:txBody>
      </p:sp>
    </p:spTree>
    <p:extLst>
      <p:ext uri="{BB962C8B-B14F-4D97-AF65-F5344CB8AC3E}">
        <p14:creationId xmlns:p14="http://schemas.microsoft.com/office/powerpoint/2010/main" val="5799950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103695"/>
            <a:ext cx="10515600" cy="1325563"/>
          </a:xfrm>
        </p:spPr>
        <p:txBody>
          <a:bodyPr/>
          <a:lstStyle/>
          <a:p>
            <a:pPr eaLnBrk="1" hangingPunct="1"/>
            <a:r>
              <a:rPr lang="en-US"/>
              <a:t>Example of a Package Body: </a:t>
            </a:r>
            <a:r>
              <a:rPr lang="en-US" dirty="0" err="1">
                <a:latin typeface="Courier New" pitchFamily="49" charset="0"/>
              </a:rPr>
              <a:t>comm_pkg</a:t>
            </a:r>
            <a:endParaRPr lang="en-US" dirty="0"/>
          </a:p>
        </p:txBody>
      </p:sp>
      <p:sp>
        <p:nvSpPr>
          <p:cNvPr id="18435" name="Rectangle 3"/>
          <p:cNvSpPr>
            <a:spLocks noChangeArrowheads="1"/>
          </p:cNvSpPr>
          <p:nvPr/>
        </p:nvSpPr>
        <p:spPr bwMode="blackGray">
          <a:xfrm>
            <a:off x="2141539" y="1295400"/>
            <a:ext cx="7900987" cy="4953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a:t>
            </a:r>
            <a:r>
              <a:rPr lang="en-US" dirty="0">
                <a:solidFill>
                  <a:srgbClr val="9FB8CD"/>
                </a:solidFill>
                <a:latin typeface="Courier New" pitchFamily="49" charset="0"/>
              </a:rPr>
              <a:t>BODY</a:t>
            </a:r>
            <a:r>
              <a:rPr lang="en-US" dirty="0">
                <a:solidFill>
                  <a:prstClr val="black"/>
                </a:solidFill>
                <a:latin typeface="Courier New" pitchFamily="49" charset="0"/>
              </a:rPr>
              <a:t> </a:t>
            </a:r>
            <a:r>
              <a:rPr lang="en-US" dirty="0" err="1">
                <a:solidFill>
                  <a:prstClr val="black"/>
                </a:solidFill>
                <a:latin typeface="Courier New" pitchFamily="49" charset="0"/>
              </a:rPr>
              <a:t>comm_pkg</a:t>
            </a:r>
            <a:r>
              <a:rPr lang="en-US" dirty="0">
                <a:solidFill>
                  <a:prstClr val="black"/>
                </a:solidFill>
                <a:latin typeface="Courier New" pitchFamily="49" charset="0"/>
              </a:rPr>
              <a:t>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FUNCTION validate(</a:t>
            </a:r>
            <a:r>
              <a:rPr lang="en-US" dirty="0" err="1">
                <a:solidFill>
                  <a:prstClr val="black"/>
                </a:solidFill>
                <a:latin typeface="Courier New" pitchFamily="49" charset="0"/>
              </a:rPr>
              <a:t>p_comm</a:t>
            </a:r>
            <a:r>
              <a:rPr lang="en-US" dirty="0">
                <a:solidFill>
                  <a:prstClr val="black"/>
                </a:solidFill>
                <a:latin typeface="Courier New" pitchFamily="49" charset="0"/>
              </a:rPr>
              <a:t> NUMBER) RETURN BOOLEAN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v_max_comm</a:t>
            </a:r>
            <a:r>
              <a:rPr lang="en-US" dirty="0">
                <a:solidFill>
                  <a:prstClr val="black"/>
                </a:solidFill>
                <a:latin typeface="Courier New" pitchFamily="49" charset="0"/>
              </a:rPr>
              <a:t> 	</a:t>
            </a:r>
            <a:r>
              <a:rPr lang="en-US" dirty="0" err="1">
                <a:solidFill>
                  <a:prstClr val="black"/>
                </a:solidFill>
                <a:latin typeface="Courier New" pitchFamily="49" charset="0"/>
              </a:rPr>
              <a:t>employees.commission_pct%type</a:t>
            </a: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SELECT MAX(</a:t>
            </a:r>
            <a:r>
              <a:rPr lang="en-US" dirty="0" err="1">
                <a:solidFill>
                  <a:prstClr val="black"/>
                </a:solidFill>
                <a:latin typeface="Courier New" pitchFamily="49" charset="0"/>
              </a:rPr>
              <a:t>commission_pct</a:t>
            </a:r>
            <a:r>
              <a:rPr lang="en-US" dirty="0">
                <a:solidFill>
                  <a:prstClr val="black"/>
                </a:solidFill>
                <a:latin typeface="Courier New" pitchFamily="49" charset="0"/>
              </a:rPr>
              <a:t>) INTO </a:t>
            </a:r>
            <a:r>
              <a:rPr lang="en-US" dirty="0" err="1">
                <a:solidFill>
                  <a:prstClr val="black"/>
                </a:solidFill>
                <a:latin typeface="Courier New" pitchFamily="49" charset="0"/>
              </a:rPr>
              <a:t>v_max_comm</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FROM   employees;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p_comm</a:t>
            </a:r>
            <a:r>
              <a:rPr lang="en-US" dirty="0">
                <a:solidFill>
                  <a:prstClr val="black"/>
                </a:solidFill>
                <a:latin typeface="Courier New" pitchFamily="49" charset="0"/>
              </a:rPr>
              <a:t> BETWEEN 0.0 AND </a:t>
            </a:r>
            <a:r>
              <a:rPr lang="en-US" dirty="0" err="1">
                <a:solidFill>
                  <a:prstClr val="black"/>
                </a:solidFill>
                <a:latin typeface="Courier New" pitchFamily="49" charset="0"/>
              </a:rPr>
              <a:t>v_max_comm</a:t>
            </a: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END validate;</a:t>
            </a:r>
          </a:p>
          <a:p>
            <a:pPr defTabSz="400050" eaLnBrk="0" hangingPunct="0">
              <a:lnSpc>
                <a:spcPct val="95000"/>
              </a:lnSpc>
              <a:tabLst>
                <a:tab pos="571500" algn="l"/>
                <a:tab pos="1828800" algn="l"/>
              </a:tabLst>
              <a:defRPr/>
            </a:pP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reset_comm</a:t>
            </a:r>
            <a:r>
              <a:rPr lang="en-US" dirty="0">
                <a:solidFill>
                  <a:prstClr val="black"/>
                </a:solidFill>
                <a:latin typeface="Courier New" pitchFamily="49" charset="0"/>
              </a:rPr>
              <a:t> (</a:t>
            </a:r>
            <a:r>
              <a:rPr lang="en-US" dirty="0" err="1">
                <a:solidFill>
                  <a:prstClr val="black"/>
                </a:solidFill>
                <a:latin typeface="Courier New" pitchFamily="49" charset="0"/>
              </a:rPr>
              <a:t>p_new_comm</a:t>
            </a:r>
            <a:r>
              <a:rPr lang="en-US" dirty="0">
                <a:solidFill>
                  <a:prstClr val="black"/>
                </a:solidFill>
                <a:latin typeface="Courier New" pitchFamily="49" charset="0"/>
              </a:rPr>
              <a:t> NUMBER) IS </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IF validate(</a:t>
            </a:r>
            <a:r>
              <a:rPr lang="en-US" dirty="0" err="1">
                <a:solidFill>
                  <a:prstClr val="black"/>
                </a:solidFill>
                <a:latin typeface="Courier New" pitchFamily="49" charset="0"/>
              </a:rPr>
              <a:t>p_new_comm</a:t>
            </a:r>
            <a:r>
              <a:rPr lang="en-US" dirty="0">
                <a:solidFill>
                  <a:prstClr val="black"/>
                </a:solidFill>
                <a:latin typeface="Courier New" pitchFamily="49" charset="0"/>
              </a:rPr>
              <a:t>) THEN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v_std_comm</a:t>
            </a:r>
            <a:r>
              <a:rPr lang="en-US" dirty="0">
                <a:solidFill>
                  <a:prstClr val="black"/>
                </a:solidFill>
                <a:latin typeface="Courier New" pitchFamily="49" charset="0"/>
              </a:rPr>
              <a:t> := </a:t>
            </a:r>
            <a:r>
              <a:rPr lang="en-US" dirty="0" err="1">
                <a:solidFill>
                  <a:prstClr val="black"/>
                </a:solidFill>
                <a:latin typeface="Courier New" pitchFamily="49" charset="0"/>
              </a:rPr>
              <a:t>p_new_comm</a:t>
            </a:r>
            <a:r>
              <a:rPr lang="en-US" dirty="0">
                <a:solidFill>
                  <a:prstClr val="black"/>
                </a:solidFill>
                <a:latin typeface="Courier New" pitchFamily="49" charset="0"/>
              </a:rPr>
              <a:t>; -- reset public </a:t>
            </a:r>
            <a:r>
              <a:rPr lang="en-US" dirty="0" err="1">
                <a:solidFill>
                  <a:prstClr val="black"/>
                </a:solidFill>
                <a:latin typeface="Courier New" pitchFamily="49" charset="0"/>
              </a:rPr>
              <a:t>var</a:t>
            </a:r>
            <a:endParaRPr lang="en-US" dirty="0">
              <a:solidFill>
                <a:prstClr val="black"/>
              </a:solidFill>
              <a:latin typeface="Courier New" pitchFamily="49" charset="0"/>
            </a:endParaRPr>
          </a:p>
          <a:p>
            <a:pPr defTabSz="400050" eaLnBrk="0" hangingPunct="0">
              <a:lnSpc>
                <a:spcPct val="105000"/>
              </a:lnSpc>
              <a:tabLst>
                <a:tab pos="571500" algn="l"/>
                <a:tab pos="1828800" algn="l"/>
              </a:tabLst>
              <a:defRPr/>
            </a:pPr>
            <a:r>
              <a:rPr lang="en-US" dirty="0">
                <a:solidFill>
                  <a:prstClr val="black"/>
                </a:solidFill>
                <a:latin typeface="Courier New" pitchFamily="49" charset="0"/>
              </a:rPr>
              <a:t>    ELSE  RAISE_APPLICATION_ERROR(</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-20210, 'Bad Commission');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END IF;</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END </a:t>
            </a:r>
            <a:r>
              <a:rPr lang="en-US" dirty="0" err="1">
                <a:solidFill>
                  <a:prstClr val="black"/>
                </a:solidFill>
                <a:latin typeface="Courier New" pitchFamily="49" charset="0"/>
              </a:rPr>
              <a:t>reset_comm</a:t>
            </a:r>
            <a:r>
              <a:rPr lang="en-US" dirty="0">
                <a:solidFill>
                  <a:prstClr val="black"/>
                </a:solidFill>
                <a:latin typeface="Courier New" pitchFamily="49" charset="0"/>
              </a:rPr>
              <a:t>;</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comm_pkg</a:t>
            </a:r>
            <a:r>
              <a:rPr lang="en-US" dirty="0">
                <a:solidFill>
                  <a:prstClr val="black"/>
                </a:solidFill>
                <a:latin typeface="Courier New" pitchFamily="49" charset="0"/>
              </a:rPr>
              <a:t>;</a:t>
            </a:r>
          </a:p>
        </p:txBody>
      </p:sp>
      <p:sp>
        <p:nvSpPr>
          <p:cNvPr id="28676" name="Rectangle 4"/>
          <p:cNvSpPr>
            <a:spLocks noChangeArrowheads="1"/>
          </p:cNvSpPr>
          <p:nvPr/>
        </p:nvSpPr>
        <p:spPr bwMode="gray">
          <a:xfrm>
            <a:off x="5710238" y="1327151"/>
            <a:ext cx="709612" cy="2635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271</a:t>
            </a:fld>
            <a:endParaRPr lang="en-US">
              <a:solidFill>
                <a:srgbClr val="464653"/>
              </a:solidFill>
            </a:endParaRPr>
          </a:p>
        </p:txBody>
      </p:sp>
    </p:spTree>
    <p:extLst>
      <p:ext uri="{BB962C8B-B14F-4D97-AF65-F5344CB8AC3E}">
        <p14:creationId xmlns:p14="http://schemas.microsoft.com/office/powerpoint/2010/main" val="157332447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
          <p:cNvSpPr>
            <a:spLocks noGrp="1" noChangeArrowheads="1"/>
          </p:cNvSpPr>
          <p:nvPr>
            <p:ph type="title"/>
          </p:nvPr>
        </p:nvSpPr>
        <p:spPr>
          <a:xfrm>
            <a:off x="838200" y="365125"/>
            <a:ext cx="10515600" cy="822325"/>
          </a:xfrm>
        </p:spPr>
        <p:txBody>
          <a:bodyPr>
            <a:normAutofit fontScale="90000"/>
          </a:bodyPr>
          <a:lstStyle/>
          <a:p>
            <a:pPr algn="ctr">
              <a:defRPr/>
            </a:pPr>
            <a:r>
              <a:rPr lang="en-US" dirty="0"/>
              <a:t>Invoking the Package Subprograms: Examples</a:t>
            </a:r>
          </a:p>
        </p:txBody>
      </p:sp>
      <p:sp>
        <p:nvSpPr>
          <p:cNvPr id="29699" name="Rectangle 3"/>
          <p:cNvSpPr>
            <a:spLocks noGrp="1" noChangeArrowheads="1"/>
          </p:cNvSpPr>
          <p:nvPr>
            <p:ph type="body" idx="4294967295"/>
          </p:nvPr>
        </p:nvSpPr>
        <p:spPr>
          <a:xfrm>
            <a:off x="1524000" y="1447800"/>
            <a:ext cx="7366000" cy="3544888"/>
          </a:xfrm>
        </p:spPr>
        <p:txBody>
          <a:bodyPr/>
          <a:lstStyle/>
          <a:p>
            <a:pPr lvl="1" eaLnBrk="1" hangingPunct="1">
              <a:buFont typeface="Arial" pitchFamily="34" charset="0"/>
              <a:buNone/>
            </a:pPr>
            <a:endParaRPr lang="en-US"/>
          </a:p>
          <a:p>
            <a:pPr lvl="1" eaLnBrk="1" hangingPunct="1"/>
            <a:endParaRPr lang="en-US"/>
          </a:p>
          <a:p>
            <a:pPr lvl="1" eaLnBrk="1" hangingPunct="1"/>
            <a:endParaRPr lang="en-US"/>
          </a:p>
          <a:p>
            <a:pPr lvl="1" eaLnBrk="1" hangingPunct="1"/>
            <a:endParaRPr lang="en-US"/>
          </a:p>
          <a:p>
            <a:pPr lvl="2" eaLnBrk="1" hangingPunct="1"/>
            <a:endParaRPr lang="en-US"/>
          </a:p>
          <a:p>
            <a:pPr lvl="2" eaLnBrk="1" hangingPunct="1"/>
            <a:endParaRPr lang="en-US"/>
          </a:p>
          <a:p>
            <a:pPr lvl="2" eaLnBrk="1" hangingPunct="1">
              <a:lnSpc>
                <a:spcPct val="110000"/>
              </a:lnSpc>
            </a:pPr>
            <a:endParaRPr lang="en-US"/>
          </a:p>
          <a:p>
            <a:pPr lvl="1" eaLnBrk="1" hangingPunct="1"/>
            <a:endParaRPr lang="en-US"/>
          </a:p>
          <a:p>
            <a:pPr lvl="1" eaLnBrk="1" hangingPunct="1">
              <a:lnSpc>
                <a:spcPct val="115000"/>
              </a:lnSpc>
              <a:buFont typeface="Arial" pitchFamily="34" charset="0"/>
              <a:buNone/>
            </a:pPr>
            <a:endParaRPr lang="en-US"/>
          </a:p>
        </p:txBody>
      </p:sp>
      <p:sp>
        <p:nvSpPr>
          <p:cNvPr id="19460" name="Rectangle 4"/>
          <p:cNvSpPr>
            <a:spLocks noChangeArrowheads="1"/>
          </p:cNvSpPr>
          <p:nvPr/>
        </p:nvSpPr>
        <p:spPr bwMode="blackGray">
          <a:xfrm>
            <a:off x="2149475" y="1371600"/>
            <a:ext cx="7924800"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Invoke a function within the same packages:</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CREATE OR REPLACE PACKAGE BODY comm_pkg IS ...</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PROCEDURE reset_comm(p_new_comm NUMBER) IS</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BEGIN</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IF validate(p_new_comm) THEN</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v_std_comm := p_new_comm;</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ELSE ... </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END IF;</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END reset_comm;</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END comm_pkg;</a:t>
            </a:r>
          </a:p>
        </p:txBody>
      </p:sp>
      <p:sp>
        <p:nvSpPr>
          <p:cNvPr id="29701" name="Rectangle 5"/>
          <p:cNvSpPr>
            <a:spLocks noChangeArrowheads="1"/>
          </p:cNvSpPr>
          <p:nvPr/>
        </p:nvSpPr>
        <p:spPr bwMode="gray">
          <a:xfrm>
            <a:off x="3168650" y="2374900"/>
            <a:ext cx="2851150" cy="3048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19462" name="Rectangle 6"/>
          <p:cNvSpPr>
            <a:spLocks noChangeArrowheads="1"/>
          </p:cNvSpPr>
          <p:nvPr/>
        </p:nvSpPr>
        <p:spPr bwMode="blackGray">
          <a:xfrm>
            <a:off x="2157413" y="4275138"/>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125000"/>
              </a:lnSpc>
              <a:tabLst>
                <a:tab pos="400050" algn="r"/>
                <a:tab pos="571500" algn="l"/>
              </a:tabLst>
              <a:defRPr/>
            </a:pPr>
            <a:r>
              <a:rPr lang="en-US">
                <a:solidFill>
                  <a:srgbClr val="000000"/>
                </a:solidFill>
                <a:latin typeface="Courier New" pitchFamily="49" charset="0"/>
              </a:rPr>
              <a:t>-- Invoke a package procedure from SQL*Plus:	</a:t>
            </a:r>
          </a:p>
          <a:p>
            <a:pPr defTabSz="400050" eaLnBrk="0" hangingPunct="0">
              <a:lnSpc>
                <a:spcPct val="125000"/>
              </a:lnSpc>
              <a:tabLst>
                <a:tab pos="400050" algn="r"/>
                <a:tab pos="571500" algn="l"/>
              </a:tabLst>
              <a:defRPr/>
            </a:pPr>
            <a:r>
              <a:rPr lang="en-US">
                <a:solidFill>
                  <a:srgbClr val="000000"/>
                </a:solidFill>
                <a:latin typeface="Courier New" pitchFamily="49" charset="0"/>
              </a:rPr>
              <a:t>EXECUTE comm_pkg.reset_comm(0.15)</a:t>
            </a:r>
          </a:p>
        </p:txBody>
      </p:sp>
      <p:sp>
        <p:nvSpPr>
          <p:cNvPr id="19463" name="Rectangle 7"/>
          <p:cNvSpPr>
            <a:spLocks noChangeArrowheads="1"/>
          </p:cNvSpPr>
          <p:nvPr/>
        </p:nvSpPr>
        <p:spPr bwMode="blackGray">
          <a:xfrm>
            <a:off x="2154238" y="5334000"/>
            <a:ext cx="7904162"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125000"/>
              </a:lnSpc>
              <a:tabLst>
                <a:tab pos="400050" algn="r"/>
                <a:tab pos="519113" algn="l"/>
              </a:tabLst>
              <a:defRPr/>
            </a:pPr>
            <a:r>
              <a:rPr lang="en-US">
                <a:solidFill>
                  <a:srgbClr val="000000"/>
                </a:solidFill>
                <a:latin typeface="Courier New" pitchFamily="49" charset="0"/>
              </a:rPr>
              <a:t>-- Invoke a package procedure in a different schema:	</a:t>
            </a:r>
          </a:p>
          <a:p>
            <a:pPr defTabSz="400050" eaLnBrk="0" hangingPunct="0">
              <a:lnSpc>
                <a:spcPct val="125000"/>
              </a:lnSpc>
              <a:tabLst>
                <a:tab pos="400050" algn="r"/>
                <a:tab pos="519113" algn="l"/>
              </a:tabLst>
              <a:defRPr/>
            </a:pPr>
            <a:r>
              <a:rPr lang="en-US">
                <a:solidFill>
                  <a:srgbClr val="000000"/>
                </a:solidFill>
                <a:latin typeface="Courier New" pitchFamily="49" charset="0"/>
                <a:cs typeface="Times New Roman" pitchFamily="18" charset="0"/>
              </a:rPr>
              <a:t>EXECUTE scott.comm_pkg.reset_comm(0.15)</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272</a:t>
            </a:fld>
            <a:endParaRPr lang="en-US">
              <a:solidFill>
                <a:srgbClr val="464653"/>
              </a:solidFill>
            </a:endParaRPr>
          </a:p>
        </p:txBody>
      </p:sp>
    </p:spTree>
    <p:extLst>
      <p:ext uri="{BB962C8B-B14F-4D97-AF65-F5344CB8AC3E}">
        <p14:creationId xmlns:p14="http://schemas.microsoft.com/office/powerpoint/2010/main" val="16835174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0"/>
            <a:ext cx="10515600" cy="1325563"/>
          </a:xfrm>
        </p:spPr>
        <p:txBody>
          <a:bodyPr/>
          <a:lstStyle/>
          <a:p>
            <a:pPr eaLnBrk="1" hangingPunct="1"/>
            <a:r>
              <a:rPr lang="en-US"/>
              <a:t>Creating and Using Bodiless Packages</a:t>
            </a:r>
          </a:p>
        </p:txBody>
      </p:sp>
      <p:sp>
        <p:nvSpPr>
          <p:cNvPr id="21507" name="Rectangle 3"/>
          <p:cNvSpPr>
            <a:spLocks noChangeArrowheads="1"/>
          </p:cNvSpPr>
          <p:nvPr/>
        </p:nvSpPr>
        <p:spPr bwMode="blackGray">
          <a:xfrm>
            <a:off x="2133601" y="1311275"/>
            <a:ext cx="7916863" cy="1657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dirty="0">
                <a:solidFill>
                  <a:prstClr val="black"/>
                </a:solidFill>
                <a:latin typeface="Courier New" pitchFamily="49" charset="0"/>
              </a:rPr>
              <a:t>CREATE OR REPLACE PACKAGE </a:t>
            </a:r>
            <a:r>
              <a:rPr lang="en-US" sz="1600" dirty="0" err="1">
                <a:solidFill>
                  <a:prstClr val="black"/>
                </a:solidFill>
                <a:latin typeface="Courier New" pitchFamily="49" charset="0"/>
              </a:rPr>
              <a:t>global_consts</a:t>
            </a:r>
            <a:r>
              <a:rPr lang="en-US" sz="1600" dirty="0">
                <a:solidFill>
                  <a:prstClr val="black"/>
                </a:solidFill>
                <a:latin typeface="Courier New" pitchFamily="49" charset="0"/>
              </a:rPr>
              <a:t> IS</a:t>
            </a:r>
          </a:p>
          <a:p>
            <a:pPr defTabSz="400050" eaLnBrk="0" hangingPunct="0">
              <a:tabLst>
                <a:tab pos="571500" algn="l"/>
                <a:tab pos="1828800" algn="l"/>
              </a:tabLst>
              <a:defRPr/>
            </a:pPr>
            <a:r>
              <a:rPr lang="en-US" sz="1600" dirty="0">
                <a:solidFill>
                  <a:prstClr val="black"/>
                </a:solidFill>
                <a:latin typeface="Courier New" pitchFamily="49" charset="0"/>
              </a:rPr>
              <a:t>  c_mile_2_kilo    CONSTANT  NUMBER  :=  1.6093;</a:t>
            </a:r>
          </a:p>
          <a:p>
            <a:pPr defTabSz="400050" eaLnBrk="0" hangingPunct="0">
              <a:tabLst>
                <a:tab pos="571500" algn="l"/>
                <a:tab pos="1828800" algn="l"/>
              </a:tabLst>
              <a:defRPr/>
            </a:pPr>
            <a:r>
              <a:rPr lang="en-US" sz="1600" dirty="0">
                <a:solidFill>
                  <a:prstClr val="black"/>
                </a:solidFill>
                <a:latin typeface="Courier New" pitchFamily="49" charset="0"/>
              </a:rPr>
              <a:t>  c_kilo_2_mile    CONSTANT  NUMBER  :=  0.6214;</a:t>
            </a:r>
          </a:p>
          <a:p>
            <a:pPr defTabSz="400050" eaLnBrk="0" hangingPunct="0">
              <a:tabLst>
                <a:tab pos="571500" algn="l"/>
                <a:tab pos="1828800" algn="l"/>
              </a:tabLst>
              <a:defRPr/>
            </a:pPr>
            <a:r>
              <a:rPr lang="en-US" sz="1600" dirty="0">
                <a:solidFill>
                  <a:prstClr val="black"/>
                </a:solidFill>
                <a:latin typeface="Courier New" pitchFamily="49" charset="0"/>
              </a:rPr>
              <a:t>  c_yard_2_meter   CONSTANT  NUMBER  :=  0.9144;</a:t>
            </a:r>
          </a:p>
          <a:p>
            <a:pPr defTabSz="400050" eaLnBrk="0" hangingPunct="0">
              <a:tabLst>
                <a:tab pos="571500" algn="l"/>
                <a:tab pos="1828800" algn="l"/>
              </a:tabLst>
              <a:defRPr/>
            </a:pPr>
            <a:r>
              <a:rPr lang="en-US" sz="1600" dirty="0">
                <a:solidFill>
                  <a:prstClr val="black"/>
                </a:solidFill>
                <a:latin typeface="Courier New" pitchFamily="49" charset="0"/>
              </a:rPr>
              <a:t>  c_meter_2_yard   CONSTANT  NUMBER  :=  1.0936;</a:t>
            </a:r>
          </a:p>
          <a:p>
            <a:pPr defTabSz="400050" eaLnBrk="0" hangingPunct="0">
              <a:tabLst>
                <a:tab pos="571500" algn="l"/>
                <a:tab pos="1828800" algn="l"/>
              </a:tabLst>
              <a:defRPr/>
            </a:pPr>
            <a:r>
              <a:rPr lang="en-US" sz="1600" dirty="0">
                <a:solidFill>
                  <a:prstClr val="black"/>
                </a:solidFill>
                <a:latin typeface="Courier New" pitchFamily="49" charset="0"/>
              </a:rPr>
              <a:t>END </a:t>
            </a:r>
            <a:r>
              <a:rPr lang="en-US" sz="1600" dirty="0" err="1">
                <a:solidFill>
                  <a:prstClr val="black"/>
                </a:solidFill>
                <a:latin typeface="Courier New" pitchFamily="49" charset="0"/>
              </a:rPr>
              <a:t>global_consts</a:t>
            </a:r>
            <a:r>
              <a:rPr lang="en-US" sz="1600" dirty="0">
                <a:solidFill>
                  <a:prstClr val="black"/>
                </a:solidFill>
                <a:latin typeface="Courier New" pitchFamily="49" charset="0"/>
              </a:rPr>
              <a:t>;</a:t>
            </a:r>
          </a:p>
        </p:txBody>
      </p:sp>
      <p:sp>
        <p:nvSpPr>
          <p:cNvPr id="21508" name="Rectangle 4"/>
          <p:cNvSpPr>
            <a:spLocks noChangeArrowheads="1"/>
          </p:cNvSpPr>
          <p:nvPr/>
        </p:nvSpPr>
        <p:spPr bwMode="blackGray">
          <a:xfrm>
            <a:off x="2133601" y="2973389"/>
            <a:ext cx="7916863" cy="1343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a:solidFill>
                  <a:prstClr val="black"/>
                </a:solidFill>
                <a:latin typeface="Courier New" pitchFamily="49" charset="0"/>
              </a:rPr>
              <a:t>SET SERVEROUTPUT ON</a:t>
            </a:r>
          </a:p>
          <a:p>
            <a:pPr defTabSz="400050" eaLnBrk="0" hangingPunct="0">
              <a:tabLst>
                <a:tab pos="571500" algn="l"/>
                <a:tab pos="1828800" algn="l"/>
              </a:tabLst>
              <a:defRPr/>
            </a:pPr>
            <a:r>
              <a:rPr lang="en-US" sz="1600">
                <a:solidFill>
                  <a:prstClr val="black"/>
                </a:solidFill>
                <a:latin typeface="Courier New" pitchFamily="49" charset="0"/>
              </a:rPr>
              <a:t>BEGIN  </a:t>
            </a:r>
          </a:p>
          <a:p>
            <a:pPr defTabSz="400050" eaLnBrk="0" hangingPunct="0">
              <a:tabLst>
                <a:tab pos="571500" algn="l"/>
                <a:tab pos="1828800" algn="l"/>
              </a:tabLst>
              <a:defRPr/>
            </a:pPr>
            <a:r>
              <a:rPr lang="en-US" sz="1600">
                <a:solidFill>
                  <a:prstClr val="black"/>
                </a:solidFill>
                <a:latin typeface="Courier New" pitchFamily="49" charset="0"/>
              </a:rPr>
              <a:t>   DBMS_OUTPUT.PUT_LINE('20 miles = ' ||</a:t>
            </a:r>
          </a:p>
          <a:p>
            <a:pPr defTabSz="400050" eaLnBrk="0" hangingPunct="0">
              <a:tabLst>
                <a:tab pos="571500" algn="l"/>
                <a:tab pos="1828800" algn="l"/>
              </a:tabLst>
              <a:defRPr/>
            </a:pPr>
            <a:r>
              <a:rPr lang="en-US" sz="1600">
                <a:solidFill>
                  <a:prstClr val="black"/>
                </a:solidFill>
                <a:latin typeface="Courier New" pitchFamily="49" charset="0"/>
              </a:rPr>
              <a:t>        20 * global_consts.c_mile_2_kilo || ' km');</a:t>
            </a:r>
          </a:p>
          <a:p>
            <a:pPr defTabSz="400050" eaLnBrk="0" hangingPunct="0">
              <a:tabLst>
                <a:tab pos="571500" algn="l"/>
                <a:tab pos="1828800" algn="l"/>
              </a:tabLst>
              <a:defRPr/>
            </a:pPr>
            <a:r>
              <a:rPr lang="en-US" sz="1600">
                <a:solidFill>
                  <a:prstClr val="black"/>
                </a:solidFill>
                <a:latin typeface="Courier New" pitchFamily="49" charset="0"/>
              </a:rPr>
              <a:t>END;</a:t>
            </a:r>
          </a:p>
        </p:txBody>
      </p:sp>
      <p:sp>
        <p:nvSpPr>
          <p:cNvPr id="21509" name="Rectangle 5"/>
          <p:cNvSpPr>
            <a:spLocks noChangeArrowheads="1"/>
          </p:cNvSpPr>
          <p:nvPr/>
        </p:nvSpPr>
        <p:spPr bwMode="blackGray">
          <a:xfrm>
            <a:off x="2133600" y="4327525"/>
            <a:ext cx="7924800" cy="1874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a:solidFill>
                  <a:prstClr val="black"/>
                </a:solidFill>
                <a:latin typeface="Courier New" pitchFamily="49" charset="0"/>
              </a:rPr>
              <a:t>SET SERVEROUTPUT ON</a:t>
            </a:r>
          </a:p>
          <a:p>
            <a:pPr defTabSz="400050" eaLnBrk="0" hangingPunct="0">
              <a:tabLst>
                <a:tab pos="571500" algn="l"/>
                <a:tab pos="1828800" algn="l"/>
              </a:tabLst>
              <a:defRPr/>
            </a:pPr>
            <a:r>
              <a:rPr lang="en-US" sz="1600">
                <a:solidFill>
                  <a:prstClr val="black"/>
                </a:solidFill>
                <a:latin typeface="Courier New" pitchFamily="49" charset="0"/>
              </a:rPr>
              <a:t>CREATE FUNCTION mtr2yrd(p_m NUMBER) RETURN NUMBER IS</a:t>
            </a:r>
          </a:p>
          <a:p>
            <a:pPr defTabSz="400050" eaLnBrk="0" hangingPunct="0">
              <a:tabLst>
                <a:tab pos="571500" algn="l"/>
                <a:tab pos="1828800" algn="l"/>
              </a:tabLst>
              <a:defRPr/>
            </a:pPr>
            <a:r>
              <a:rPr lang="en-US" sz="1600">
                <a:solidFill>
                  <a:prstClr val="black"/>
                </a:solidFill>
                <a:latin typeface="Courier New" pitchFamily="49" charset="0"/>
              </a:rPr>
              <a:t>BEGIN</a:t>
            </a:r>
          </a:p>
          <a:p>
            <a:pPr defTabSz="400050" eaLnBrk="0" hangingPunct="0">
              <a:tabLst>
                <a:tab pos="571500" algn="l"/>
                <a:tab pos="1828800" algn="l"/>
              </a:tabLst>
              <a:defRPr/>
            </a:pPr>
            <a:r>
              <a:rPr lang="en-US" sz="1600">
                <a:solidFill>
                  <a:prstClr val="black"/>
                </a:solidFill>
                <a:latin typeface="Courier New" pitchFamily="49" charset="0"/>
              </a:rPr>
              <a:t>  RETURN (p_m * global_consts.c_meter_2_yard);</a:t>
            </a:r>
          </a:p>
          <a:p>
            <a:pPr defTabSz="400050" eaLnBrk="0" hangingPunct="0">
              <a:tabLst>
                <a:tab pos="571500" algn="l"/>
                <a:tab pos="1828800" algn="l"/>
              </a:tabLst>
              <a:defRPr/>
            </a:pPr>
            <a:r>
              <a:rPr lang="en-US" sz="1600">
                <a:solidFill>
                  <a:prstClr val="black"/>
                </a:solidFill>
                <a:latin typeface="Courier New" pitchFamily="49" charset="0"/>
              </a:rPr>
              <a:t>END mtr2yrd;</a:t>
            </a:r>
          </a:p>
          <a:p>
            <a:pPr defTabSz="400050" eaLnBrk="0" hangingPunct="0">
              <a:tabLst>
                <a:tab pos="571500" algn="l"/>
                <a:tab pos="1828800" algn="l"/>
              </a:tabLst>
              <a:defRPr/>
            </a:pPr>
            <a:r>
              <a:rPr lang="en-US" sz="1600">
                <a:solidFill>
                  <a:prstClr val="black"/>
                </a:solidFill>
                <a:latin typeface="Courier New" pitchFamily="49" charset="0"/>
              </a:rPr>
              <a:t>/</a:t>
            </a:r>
          </a:p>
          <a:p>
            <a:pPr defTabSz="400050" eaLnBrk="0" hangingPunct="0">
              <a:tabLst>
                <a:tab pos="571500" algn="l"/>
                <a:tab pos="1828800" algn="l"/>
              </a:tabLst>
              <a:defRPr/>
            </a:pPr>
            <a:r>
              <a:rPr lang="en-US" sz="1600">
                <a:solidFill>
                  <a:prstClr val="black"/>
                </a:solidFill>
                <a:latin typeface="Courier New" pitchFamily="49" charset="0"/>
              </a:rPr>
              <a:t>EXECUTE DBMS_OUTPUT.PUT_LINE(mtr2yrd(1))</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273</a:t>
            </a:fld>
            <a:endParaRPr lang="en-US">
              <a:solidFill>
                <a:srgbClr val="464653"/>
              </a:solidFill>
            </a:endParaRPr>
          </a:p>
        </p:txBody>
      </p:sp>
    </p:spTree>
    <p:extLst>
      <p:ext uri="{BB962C8B-B14F-4D97-AF65-F5344CB8AC3E}">
        <p14:creationId xmlns:p14="http://schemas.microsoft.com/office/powerpoint/2010/main" val="47071202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l="3882" r="1962" b="1392"/>
          <a:stretch>
            <a:fillRect/>
          </a:stretch>
        </p:blipFill>
        <p:spPr bwMode="auto">
          <a:xfrm>
            <a:off x="6248400" y="1905000"/>
            <a:ext cx="3657600" cy="2362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1" name="Picture 12"/>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7048" r="4846"/>
          <a:stretch>
            <a:fillRect/>
          </a:stretch>
        </p:blipFill>
        <p:spPr bwMode="auto">
          <a:xfrm>
            <a:off x="2219325" y="1920875"/>
            <a:ext cx="3810000" cy="20843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32" name="Rectangle 2"/>
          <p:cNvSpPr>
            <a:spLocks noGrp="1" noChangeArrowheads="1"/>
          </p:cNvSpPr>
          <p:nvPr>
            <p:ph type="title"/>
          </p:nvPr>
        </p:nvSpPr>
        <p:spPr>
          <a:xfrm>
            <a:off x="838200" y="365126"/>
            <a:ext cx="10515600" cy="776288"/>
          </a:xfrm>
        </p:spPr>
        <p:txBody>
          <a:bodyPr>
            <a:normAutofit fontScale="90000"/>
          </a:bodyPr>
          <a:lstStyle/>
          <a:p>
            <a:pPr algn="ctr">
              <a:defRPr/>
            </a:pPr>
            <a:r>
              <a:rPr lang="en-US" dirty="0"/>
              <a:t>Removing Packages: Using SQL Developer </a:t>
            </a:r>
            <a:br>
              <a:rPr lang="en-US" dirty="0"/>
            </a:br>
            <a:r>
              <a:rPr lang="en-US" dirty="0"/>
              <a:t>or the SQL </a:t>
            </a:r>
            <a:r>
              <a:rPr lang="en-US" dirty="0">
                <a:latin typeface="Courier New" pitchFamily="49" charset="0"/>
              </a:rPr>
              <a:t>DROP</a:t>
            </a:r>
            <a:r>
              <a:rPr lang="en-US" dirty="0"/>
              <a:t> Statement</a:t>
            </a:r>
          </a:p>
        </p:txBody>
      </p:sp>
      <p:sp>
        <p:nvSpPr>
          <p:cNvPr id="32773" name="Text Box 5"/>
          <p:cNvSpPr txBox="1">
            <a:spLocks noChangeArrowheads="1"/>
          </p:cNvSpPr>
          <p:nvPr/>
        </p:nvSpPr>
        <p:spPr bwMode="auto">
          <a:xfrm>
            <a:off x="2133600" y="1446213"/>
            <a:ext cx="4070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Drop package specification and body</a:t>
            </a:r>
          </a:p>
        </p:txBody>
      </p:sp>
      <p:sp>
        <p:nvSpPr>
          <p:cNvPr id="32774" name="Text Box 6"/>
          <p:cNvSpPr txBox="1">
            <a:spLocks noChangeArrowheads="1"/>
          </p:cNvSpPr>
          <p:nvPr/>
        </p:nvSpPr>
        <p:spPr bwMode="auto">
          <a:xfrm>
            <a:off x="6553200" y="1446213"/>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Drop package body only</a:t>
            </a:r>
          </a:p>
        </p:txBody>
      </p:sp>
      <p:sp>
        <p:nvSpPr>
          <p:cNvPr id="32775" name="Rectangle 7"/>
          <p:cNvSpPr>
            <a:spLocks noChangeArrowheads="1"/>
          </p:cNvSpPr>
          <p:nvPr/>
        </p:nvSpPr>
        <p:spPr bwMode="gray">
          <a:xfrm>
            <a:off x="3294063" y="3429000"/>
            <a:ext cx="23622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2776" name="Rectangle 8"/>
          <p:cNvSpPr>
            <a:spLocks noChangeArrowheads="1"/>
          </p:cNvSpPr>
          <p:nvPr/>
        </p:nvSpPr>
        <p:spPr bwMode="gray">
          <a:xfrm>
            <a:off x="7772400" y="3619500"/>
            <a:ext cx="19812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7" name="Rectangle 9"/>
          <p:cNvSpPr>
            <a:spLocks noChangeArrowheads="1"/>
          </p:cNvSpPr>
          <p:nvPr/>
        </p:nvSpPr>
        <p:spPr bwMode="blackGray">
          <a:xfrm>
            <a:off x="2144714" y="44196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 Remove the package specification and body</a:t>
            </a:r>
          </a:p>
          <a:p>
            <a:pPr eaLnBrk="0" hangingPunct="0">
              <a:tabLst>
                <a:tab pos="1200150" algn="l"/>
              </a:tabLst>
              <a:defRPr/>
            </a:pPr>
            <a:r>
              <a:rPr lang="en-US" dirty="0">
                <a:solidFill>
                  <a:srgbClr val="000000"/>
                </a:solidFill>
                <a:latin typeface="Courier New" pitchFamily="49" charset="0"/>
              </a:rPr>
              <a:t>DROP PACKAGE </a:t>
            </a:r>
            <a:r>
              <a:rPr lang="en-US" i="1" dirty="0" err="1">
                <a:solidFill>
                  <a:srgbClr val="000000"/>
                </a:solidFill>
                <a:latin typeface="Courier New" pitchFamily="49" charset="0"/>
              </a:rPr>
              <a:t>package_name</a:t>
            </a:r>
            <a:r>
              <a:rPr lang="en-US" i="1" dirty="0">
                <a:solidFill>
                  <a:srgbClr val="000000"/>
                </a:solidFill>
                <a:latin typeface="Courier New" pitchFamily="49" charset="0"/>
              </a:rPr>
              <a:t>;</a:t>
            </a:r>
          </a:p>
        </p:txBody>
      </p:sp>
      <p:sp>
        <p:nvSpPr>
          <p:cNvPr id="22538" name="Rectangle 10"/>
          <p:cNvSpPr>
            <a:spLocks noChangeArrowheads="1"/>
          </p:cNvSpPr>
          <p:nvPr/>
        </p:nvSpPr>
        <p:spPr bwMode="blackGray">
          <a:xfrm>
            <a:off x="2144714" y="54864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a:solidFill>
                  <a:srgbClr val="000000"/>
                </a:solidFill>
                <a:latin typeface="Courier New" pitchFamily="49" charset="0"/>
              </a:rPr>
              <a:t>-- Remove the package body only</a:t>
            </a:r>
          </a:p>
          <a:p>
            <a:pPr eaLnBrk="0" hangingPunct="0">
              <a:tabLst>
                <a:tab pos="1200150" algn="l"/>
              </a:tabLst>
              <a:defRPr/>
            </a:pPr>
            <a:r>
              <a:rPr lang="en-US">
                <a:solidFill>
                  <a:srgbClr val="000000"/>
                </a:solidFill>
                <a:latin typeface="Courier New" pitchFamily="49" charset="0"/>
              </a:rPr>
              <a:t>DROP PACKAGE BODY</a:t>
            </a:r>
            <a:r>
              <a:rPr lang="en-US" i="1">
                <a:solidFill>
                  <a:srgbClr val="000000"/>
                </a:solidFill>
                <a:latin typeface="Courier New" pitchFamily="49" charset="0"/>
              </a:rPr>
              <a:t> package_name;</a:t>
            </a:r>
            <a:r>
              <a:rPr lang="en-US" sz="2000" i="1">
                <a:solidFill>
                  <a:srgbClr val="000000"/>
                </a:solidFill>
                <a:latin typeface="Courier New" pitchFamily="49" charset="0"/>
              </a:rPr>
              <a:t> </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274</a:t>
            </a:fld>
            <a:endParaRPr lang="en-US">
              <a:solidFill>
                <a:srgbClr val="464653"/>
              </a:solidFill>
            </a:endParaRPr>
          </a:p>
        </p:txBody>
      </p:sp>
    </p:spTree>
    <p:extLst>
      <p:ext uri="{BB962C8B-B14F-4D97-AF65-F5344CB8AC3E}">
        <p14:creationId xmlns:p14="http://schemas.microsoft.com/office/powerpoint/2010/main" val="4859270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title"/>
          </p:nvPr>
        </p:nvSpPr>
        <p:spPr>
          <a:xfrm>
            <a:off x="838200" y="0"/>
            <a:ext cx="10515600" cy="1325563"/>
          </a:xfrm>
        </p:spPr>
        <p:txBody>
          <a:bodyPr>
            <a:normAutofit/>
          </a:bodyPr>
          <a:lstStyle/>
          <a:p>
            <a:pPr>
              <a:defRPr/>
            </a:pPr>
            <a:r>
              <a:rPr lang="en-US"/>
              <a:t>Viewing Packages Using the Data Dictionary</a:t>
            </a:r>
          </a:p>
        </p:txBody>
      </p:sp>
      <p:sp>
        <p:nvSpPr>
          <p:cNvPr id="23555" name="Rectangle 3"/>
          <p:cNvSpPr>
            <a:spLocks noChangeArrowheads="1"/>
          </p:cNvSpPr>
          <p:nvPr/>
        </p:nvSpPr>
        <p:spPr bwMode="blackGray">
          <a:xfrm>
            <a:off x="2127250" y="1173163"/>
            <a:ext cx="7888288"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dirty="0">
                <a:solidFill>
                  <a:srgbClr val="000000"/>
                </a:solidFill>
                <a:latin typeface="Courier New" pitchFamily="49" charset="0"/>
              </a:rPr>
              <a:t>-- View the package specification.</a:t>
            </a:r>
          </a:p>
          <a:p>
            <a:pPr eaLnBrk="0" hangingPunct="0">
              <a:lnSpc>
                <a:spcPct val="95000"/>
              </a:lnSpc>
              <a:tabLst>
                <a:tab pos="1200150" algn="l"/>
              </a:tabLst>
              <a:defRPr/>
            </a:pPr>
            <a:r>
              <a:rPr lang="en-US" dirty="0">
                <a:solidFill>
                  <a:srgbClr val="000000"/>
                </a:solidFill>
                <a:latin typeface="Courier New" pitchFamily="49" charset="0"/>
              </a:rPr>
              <a:t>SELECT text</a:t>
            </a:r>
          </a:p>
          <a:p>
            <a:pPr eaLnBrk="0" hangingPunct="0">
              <a:lnSpc>
                <a:spcPct val="95000"/>
              </a:lnSpc>
              <a:tabLst>
                <a:tab pos="1200150" algn="l"/>
              </a:tabLst>
              <a:defRPr/>
            </a:pPr>
            <a:r>
              <a:rPr lang="en-US" dirty="0">
                <a:solidFill>
                  <a:srgbClr val="000000"/>
                </a:solidFill>
                <a:latin typeface="Courier New" pitchFamily="49" charset="0"/>
              </a:rPr>
              <a:t>FROM   </a:t>
            </a:r>
            <a:r>
              <a:rPr lang="en-US" dirty="0" err="1">
                <a:solidFill>
                  <a:srgbClr val="000000"/>
                </a:solidFill>
                <a:latin typeface="Courier New" pitchFamily="49" charset="0"/>
              </a:rPr>
              <a:t>user_source</a:t>
            </a: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WHERE  name = 'COMM_PKG' AND type = 'PACKAGE'</a:t>
            </a:r>
          </a:p>
          <a:p>
            <a:pPr eaLnBrk="0" hangingPunct="0">
              <a:lnSpc>
                <a:spcPct val="95000"/>
              </a:lnSpc>
              <a:tabLst>
                <a:tab pos="1200150" algn="l"/>
              </a:tabLst>
              <a:defRPr/>
            </a:pPr>
            <a:r>
              <a:rPr lang="en-US" dirty="0">
                <a:solidFill>
                  <a:srgbClr val="000000"/>
                </a:solidFill>
                <a:latin typeface="Courier New" pitchFamily="49" charset="0"/>
              </a:rPr>
              <a:t>ORDER BY LINE;</a:t>
            </a:r>
          </a:p>
        </p:txBody>
      </p:sp>
      <p:sp>
        <p:nvSpPr>
          <p:cNvPr id="23556" name="Rectangle 4"/>
          <p:cNvSpPr>
            <a:spLocks noChangeArrowheads="1"/>
          </p:cNvSpPr>
          <p:nvPr/>
        </p:nvSpPr>
        <p:spPr bwMode="blackGray">
          <a:xfrm>
            <a:off x="2127251" y="3551238"/>
            <a:ext cx="7916863"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dirty="0">
                <a:solidFill>
                  <a:srgbClr val="000000"/>
                </a:solidFill>
                <a:latin typeface="Courier New" pitchFamily="49" charset="0"/>
              </a:rPr>
              <a:t>-- View the package body.</a:t>
            </a:r>
          </a:p>
          <a:p>
            <a:pPr eaLnBrk="0" hangingPunct="0">
              <a:lnSpc>
                <a:spcPct val="95000"/>
              </a:lnSpc>
              <a:tabLst>
                <a:tab pos="1200150" algn="l"/>
              </a:tabLst>
              <a:defRPr/>
            </a:pPr>
            <a:r>
              <a:rPr lang="en-US" dirty="0">
                <a:solidFill>
                  <a:srgbClr val="000000"/>
                </a:solidFill>
                <a:latin typeface="Courier New" pitchFamily="49" charset="0"/>
              </a:rPr>
              <a:t>SELECT text</a:t>
            </a:r>
          </a:p>
          <a:p>
            <a:pPr eaLnBrk="0" hangingPunct="0">
              <a:lnSpc>
                <a:spcPct val="95000"/>
              </a:lnSpc>
              <a:tabLst>
                <a:tab pos="1200150" algn="l"/>
              </a:tabLst>
              <a:defRPr/>
            </a:pPr>
            <a:r>
              <a:rPr lang="en-US" dirty="0">
                <a:solidFill>
                  <a:srgbClr val="000000"/>
                </a:solidFill>
                <a:latin typeface="Courier New" pitchFamily="49" charset="0"/>
              </a:rPr>
              <a:t>FROM   </a:t>
            </a:r>
            <a:r>
              <a:rPr lang="en-US" dirty="0" err="1">
                <a:solidFill>
                  <a:srgbClr val="000000"/>
                </a:solidFill>
                <a:latin typeface="Courier New" pitchFamily="49" charset="0"/>
              </a:rPr>
              <a:t>user_source</a:t>
            </a: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WHERE  name = 'COMM_PKG' AND type = 'PACKAGE BODY'</a:t>
            </a:r>
          </a:p>
          <a:p>
            <a:pPr eaLnBrk="0" hangingPunct="0">
              <a:lnSpc>
                <a:spcPct val="95000"/>
              </a:lnSpc>
              <a:tabLst>
                <a:tab pos="1200150" algn="l"/>
              </a:tabLst>
              <a:defRPr/>
            </a:pPr>
            <a:r>
              <a:rPr lang="en-US" dirty="0">
                <a:solidFill>
                  <a:srgbClr val="000000"/>
                </a:solidFill>
                <a:latin typeface="Courier New" pitchFamily="49" charset="0"/>
              </a:rPr>
              <a:t>ORDER BY LINE;</a:t>
            </a:r>
          </a:p>
        </p:txBody>
      </p:sp>
      <p:pic>
        <p:nvPicPr>
          <p:cNvPr id="2355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t="29988" r="36897"/>
          <a:stretch>
            <a:fillRect/>
          </a:stretch>
        </p:blipFill>
        <p:spPr bwMode="gray">
          <a:xfrm>
            <a:off x="4713288" y="2544763"/>
            <a:ext cx="2678112" cy="91281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355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t="12634" r="26854" b="47955"/>
          <a:stretch>
            <a:fillRect/>
          </a:stretch>
        </p:blipFill>
        <p:spPr bwMode="gray">
          <a:xfrm>
            <a:off x="4536282" y="4953000"/>
            <a:ext cx="3098800" cy="138271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275</a:t>
            </a:fld>
            <a:endParaRPr lang="en-US">
              <a:solidFill>
                <a:srgbClr val="464653"/>
              </a:solidFill>
            </a:endParaRPr>
          </a:p>
        </p:txBody>
      </p:sp>
    </p:spTree>
    <p:extLst>
      <p:ext uri="{BB962C8B-B14F-4D97-AF65-F5344CB8AC3E}">
        <p14:creationId xmlns:p14="http://schemas.microsoft.com/office/powerpoint/2010/main" val="21222583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Guidelines for Writing Packages</a:t>
            </a:r>
          </a:p>
        </p:txBody>
      </p:sp>
      <p:sp>
        <p:nvSpPr>
          <p:cNvPr id="35843" name="Rectangle 3"/>
          <p:cNvSpPr>
            <a:spLocks noGrp="1" noChangeArrowheads="1"/>
          </p:cNvSpPr>
          <p:nvPr>
            <p:ph sz="quarter" idx="1"/>
          </p:nvPr>
        </p:nvSpPr>
        <p:spPr>
          <a:xfrm>
            <a:off x="1981200" y="1219201"/>
            <a:ext cx="8229600" cy="4937125"/>
          </a:xfrm>
        </p:spPr>
        <p:txBody>
          <a:bodyPr>
            <a:normAutofit fontScale="92500"/>
          </a:bodyPr>
          <a:lstStyle/>
          <a:p>
            <a:pPr lvl="1" eaLnBrk="1" hangingPunct="1">
              <a:buFont typeface="Courier New" pitchFamily="49" charset="0"/>
              <a:buChar char="o"/>
            </a:pPr>
            <a:r>
              <a:rPr lang="en-US"/>
              <a:t>Develop packages for general use.</a:t>
            </a:r>
          </a:p>
          <a:p>
            <a:pPr lvl="1" eaLnBrk="1" hangingPunct="1">
              <a:buFont typeface="Courier New" pitchFamily="49" charset="0"/>
              <a:buChar char="o"/>
            </a:pPr>
            <a:r>
              <a:rPr lang="en-US"/>
              <a:t>Define the package specification before the body.</a:t>
            </a:r>
          </a:p>
          <a:p>
            <a:pPr lvl="1" eaLnBrk="1" hangingPunct="1">
              <a:buFont typeface="Courier New" pitchFamily="49" charset="0"/>
              <a:buChar char="o"/>
            </a:pPr>
            <a:r>
              <a:rPr lang="en-US"/>
              <a:t>The package specification should contain only those constructs that you want to be public.</a:t>
            </a:r>
          </a:p>
          <a:p>
            <a:pPr lvl="1" eaLnBrk="1" hangingPunct="1">
              <a:buFont typeface="Courier New" pitchFamily="49" charset="0"/>
              <a:buChar char="o"/>
            </a:pPr>
            <a:r>
              <a:rPr lang="en-US"/>
              <a:t>Place items in the declaration part of the package body when you must maintain them throughout a session or across transactions.</a:t>
            </a:r>
          </a:p>
          <a:p>
            <a:pPr lvl="1" eaLnBrk="1" hangingPunct="1">
              <a:buFont typeface="Courier New" pitchFamily="49" charset="0"/>
              <a:buChar char="o"/>
            </a:pPr>
            <a:r>
              <a:rPr lang="en-US"/>
              <a:t>The fine-grain dependency management reduces the need to recompile referencing subprograms when a package specification changes. </a:t>
            </a:r>
          </a:p>
          <a:p>
            <a:pPr lvl="1" eaLnBrk="1" hangingPunct="1">
              <a:buFont typeface="Courier New" pitchFamily="49" charset="0"/>
              <a:buChar char="o"/>
            </a:pPr>
            <a:r>
              <a:rPr lang="en-US"/>
              <a:t>The package specification should contain as few constructs as possible.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276</a:t>
            </a:fld>
            <a:endParaRPr lang="en-US" dirty="0">
              <a:solidFill>
                <a:srgbClr val="464653"/>
              </a:solidFill>
            </a:endParaRPr>
          </a:p>
        </p:txBody>
      </p:sp>
    </p:spTree>
    <p:extLst>
      <p:ext uri="{BB962C8B-B14F-4D97-AF65-F5344CB8AC3E}">
        <p14:creationId xmlns:p14="http://schemas.microsoft.com/office/powerpoint/2010/main" val="116295671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Summary</a:t>
            </a:r>
          </a:p>
        </p:txBody>
      </p:sp>
      <p:sp>
        <p:nvSpPr>
          <p:cNvPr id="3686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packages and list their components</a:t>
            </a:r>
          </a:p>
          <a:p>
            <a:pPr lvl="1" eaLnBrk="1" hangingPunct="1">
              <a:buFont typeface="Courier New" pitchFamily="49" charset="0"/>
              <a:buChar char="o"/>
            </a:pPr>
            <a:r>
              <a:rPr lang="en-US"/>
              <a:t>Create a package to group related variables, cursors, constants, exceptions, procedures, and functions</a:t>
            </a:r>
          </a:p>
          <a:p>
            <a:pPr lvl="1" eaLnBrk="1" hangingPunct="1">
              <a:buFont typeface="Courier New" pitchFamily="49" charset="0"/>
              <a:buChar char="o"/>
            </a:pPr>
            <a:r>
              <a:rPr lang="en-US"/>
              <a:t>Designate a package construct as either public or private</a:t>
            </a:r>
          </a:p>
          <a:p>
            <a:pPr lvl="1" eaLnBrk="1" hangingPunct="1">
              <a:buFont typeface="Courier New" pitchFamily="49" charset="0"/>
              <a:buChar char="o"/>
            </a:pPr>
            <a:r>
              <a:rPr lang="en-US"/>
              <a:t>Invoke a package construct</a:t>
            </a:r>
          </a:p>
          <a:p>
            <a:pPr lvl="1" eaLnBrk="1" hangingPunct="1">
              <a:buFont typeface="Courier New" pitchFamily="49" charset="0"/>
              <a:buChar char="o"/>
            </a:pPr>
            <a:r>
              <a:rPr lang="en-US"/>
              <a:t>Describe the use of a bodiless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277</a:t>
            </a:fld>
            <a:endParaRPr lang="en-US" dirty="0">
              <a:solidFill>
                <a:srgbClr val="464653"/>
              </a:solidFill>
            </a:endParaRPr>
          </a:p>
        </p:txBody>
      </p:sp>
    </p:spTree>
    <p:extLst>
      <p:ext uri="{BB962C8B-B14F-4D97-AF65-F5344CB8AC3E}">
        <p14:creationId xmlns:p14="http://schemas.microsoft.com/office/powerpoint/2010/main" val="214177684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19c: PL/SQL</a:t>
            </a:r>
            <a:br>
              <a:rPr lang="en-US" sz="4000" dirty="0"/>
            </a:br>
            <a:r>
              <a:rPr lang="en-US" sz="4000" dirty="0"/>
              <a:t/>
            </a:r>
            <a:br>
              <a:rPr lang="en-US" sz="4000" dirty="0"/>
            </a:br>
            <a:r>
              <a:rPr lang="en-US" sz="2200" dirty="0"/>
              <a:t>Module 12: Working with Packages</a:t>
            </a:r>
          </a:p>
        </p:txBody>
      </p:sp>
      <p:sp>
        <p:nvSpPr>
          <p:cNvPr id="2" name="Slide Number Placeholder 1"/>
          <p:cNvSpPr>
            <a:spLocks noGrp="1"/>
          </p:cNvSpPr>
          <p:nvPr>
            <p:ph type="sldNum" sz="quarter" idx="12"/>
          </p:nvPr>
        </p:nvSpPr>
        <p:spPr/>
        <p:txBody>
          <a:bodyPr/>
          <a:lstStyle/>
          <a:p>
            <a:pPr>
              <a:defRPr/>
            </a:pPr>
            <a:fld id="{9EC41FCF-A486-4E0E-9B17-B314F693C270}" type="slidenum">
              <a:rPr lang="en-US" smtClean="0">
                <a:solidFill>
                  <a:srgbClr val="464653"/>
                </a:solidFill>
              </a:rPr>
              <a:pPr>
                <a:defRPr/>
              </a:pPr>
              <a:t>278</a:t>
            </a:fld>
            <a:endParaRPr lang="en-US" dirty="0">
              <a:solidFill>
                <a:srgbClr val="464653"/>
              </a:solidFill>
            </a:endParaRPr>
          </a:p>
        </p:txBody>
      </p:sp>
    </p:spTree>
    <p:extLst>
      <p:ext uri="{BB962C8B-B14F-4D97-AF65-F5344CB8AC3E}">
        <p14:creationId xmlns:p14="http://schemas.microsoft.com/office/powerpoint/2010/main" val="162352172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Overload package procedures and functions</a:t>
            </a:r>
          </a:p>
          <a:p>
            <a:pPr lvl="1" eaLnBrk="1" hangingPunct="1">
              <a:buFont typeface="Courier New" pitchFamily="49" charset="0"/>
              <a:buChar char="o"/>
            </a:pPr>
            <a:r>
              <a:rPr lang="en-US"/>
              <a:t>Use forward declarations</a:t>
            </a:r>
          </a:p>
          <a:p>
            <a:pPr lvl="1" eaLnBrk="1" hangingPunct="1">
              <a:buFont typeface="Courier New" pitchFamily="49" charset="0"/>
              <a:buChar char="o"/>
            </a:pPr>
            <a:r>
              <a:rPr lang="en-US"/>
              <a:t>Create an initialization block in a package body</a:t>
            </a:r>
          </a:p>
          <a:p>
            <a:pPr lvl="1" eaLnBrk="1" hangingPunct="1">
              <a:buFont typeface="Courier New" pitchFamily="49" charset="0"/>
              <a:buChar char="o"/>
            </a:pPr>
            <a:r>
              <a:rPr lang="en-US"/>
              <a:t>Manage persistent package data states for the life of a session</a:t>
            </a:r>
          </a:p>
          <a:p>
            <a:pPr lvl="1" eaLnBrk="1" hangingPunct="1">
              <a:buFont typeface="Courier New" pitchFamily="49" charset="0"/>
              <a:buChar char="o"/>
            </a:pPr>
            <a:r>
              <a:rPr lang="en-US"/>
              <a:t>Use associative arrays (index-by tables) and records in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279</a:t>
            </a:fld>
            <a:endParaRPr lang="en-US" dirty="0">
              <a:solidFill>
                <a:srgbClr val="464653"/>
              </a:solidFill>
            </a:endParaRPr>
          </a:p>
        </p:txBody>
      </p:sp>
    </p:spTree>
    <p:extLst>
      <p:ext uri="{BB962C8B-B14F-4D97-AF65-F5344CB8AC3E}">
        <p14:creationId xmlns:p14="http://schemas.microsoft.com/office/powerpoint/2010/main" val="1099272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2"/>
          <p:cNvSpPr>
            <a:spLocks noGrp="1" noChangeArrowheads="1"/>
          </p:cNvSpPr>
          <p:nvPr>
            <p:ph type="title"/>
          </p:nvPr>
        </p:nvSpPr>
        <p:spPr/>
        <p:txBody>
          <a:bodyPr/>
          <a:lstStyle/>
          <a:p>
            <a:pPr eaLnBrk="1" hangingPunct="1"/>
            <a:r>
              <a:rPr lang="en-US"/>
              <a:t>Delimiters in String Literals</a:t>
            </a:r>
          </a:p>
        </p:txBody>
      </p:sp>
      <p:sp>
        <p:nvSpPr>
          <p:cNvPr id="15363" name="Rectangle 3"/>
          <p:cNvSpPr>
            <a:spLocks noChangeArrowheads="1"/>
          </p:cNvSpPr>
          <p:nvPr/>
        </p:nvSpPr>
        <p:spPr bwMode="blackGray">
          <a:xfrm>
            <a:off x="2133600" y="1371600"/>
            <a:ext cx="79248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dirty="0">
                <a:solidFill>
                  <a:prstClr val="black"/>
                </a:solidFill>
                <a:latin typeface="Courier New" pitchFamily="49" charset="0"/>
              </a:rPr>
              <a:t>DECLARE</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VARCHAR2(15);</a:t>
            </a:r>
          </a:p>
          <a:p>
            <a:pPr defTabSz="400050" eaLnBrk="0" hangingPunct="0">
              <a:tabLst>
                <a:tab pos="400050" algn="r"/>
                <a:tab pos="673100" algn="l"/>
              </a:tabLst>
              <a:defRPr/>
            </a:pPr>
            <a:r>
              <a:rPr lang="en-US" dirty="0">
                <a:solidFill>
                  <a:prstClr val="black"/>
                </a:solidFill>
                <a:latin typeface="Courier New" pitchFamily="49" charset="0"/>
              </a:rPr>
              <a:t>BEGIN</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 </a:t>
            </a:r>
            <a:r>
              <a:rPr lang="en-US" dirty="0" err="1">
                <a:solidFill>
                  <a:prstClr val="black"/>
                </a:solidFill>
                <a:latin typeface="Courier New" pitchFamily="49" charset="0"/>
              </a:rPr>
              <a:t>q'!Father's</a:t>
            </a:r>
            <a:r>
              <a:rPr lang="en-US" dirty="0">
                <a:solidFill>
                  <a:prstClr val="black"/>
                </a:solidFill>
                <a:latin typeface="Courier New" pitchFamily="49" charset="0"/>
              </a:rPr>
              <a:t> day!';</a:t>
            </a:r>
          </a:p>
          <a:p>
            <a:pPr defTabSz="400050" eaLnBrk="0" hangingPunct="0">
              <a:tabLst>
                <a:tab pos="400050" algn="r"/>
                <a:tab pos="673100" algn="l"/>
              </a:tabLst>
              <a:defRPr/>
            </a:pPr>
            <a:r>
              <a:rPr lang="en-US" dirty="0">
                <a:solidFill>
                  <a:prstClr val="black"/>
                </a:solidFill>
                <a:latin typeface="Courier New" pitchFamily="49" charset="0"/>
              </a:rPr>
              <a:t>  DBMS_OUTPUT.PUT_LINE('3rd Sunday in June is :</a:t>
            </a:r>
          </a:p>
          <a:p>
            <a:pPr defTabSz="400050" eaLnBrk="0" hangingPunct="0">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v_event</a:t>
            </a:r>
            <a:r>
              <a:rPr lang="en-US" dirty="0">
                <a:solidFill>
                  <a:prstClr val="black"/>
                </a:solidFill>
                <a:latin typeface="Courier New" pitchFamily="49" charset="0"/>
              </a:rPr>
              <a:t> );</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 q'[Mother's day]';</a:t>
            </a:r>
          </a:p>
          <a:p>
            <a:pPr defTabSz="400050" eaLnBrk="0" hangingPunct="0">
              <a:tabLst>
                <a:tab pos="400050" algn="r"/>
                <a:tab pos="673100" algn="l"/>
              </a:tabLst>
              <a:defRPr/>
            </a:pPr>
            <a:r>
              <a:rPr lang="en-US" dirty="0">
                <a:solidFill>
                  <a:prstClr val="black"/>
                </a:solidFill>
                <a:latin typeface="Courier New" pitchFamily="49" charset="0"/>
              </a:rPr>
              <a:t>  DBMS_OUTPUT.PUT_LINE('2nd Sunday in May is :</a:t>
            </a:r>
          </a:p>
          <a:p>
            <a:pPr defTabSz="400050" eaLnBrk="0" hangingPunct="0">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v_event</a:t>
            </a:r>
            <a:r>
              <a:rPr lang="en-US" dirty="0">
                <a:solidFill>
                  <a:prstClr val="black"/>
                </a:solidFill>
                <a:latin typeface="Courier New" pitchFamily="49" charset="0"/>
              </a:rPr>
              <a:t> );</a:t>
            </a:r>
          </a:p>
          <a:p>
            <a:pPr defTabSz="400050" eaLnBrk="0" hangingPunct="0">
              <a:tabLst>
                <a:tab pos="400050" algn="r"/>
                <a:tab pos="673100" algn="l"/>
              </a:tabLst>
              <a:defRPr/>
            </a:pPr>
            <a:r>
              <a:rPr lang="en-US" dirty="0">
                <a:solidFill>
                  <a:prstClr val="black"/>
                </a:solidFill>
                <a:latin typeface="Courier New" pitchFamily="49" charset="0"/>
              </a:rPr>
              <a:t>END;</a:t>
            </a:r>
          </a:p>
          <a:p>
            <a:pPr defTabSz="400050" eaLnBrk="0" hangingPunct="0">
              <a:tabLst>
                <a:tab pos="400050" algn="r"/>
                <a:tab pos="673100" algn="l"/>
              </a:tabLst>
              <a:defRPr/>
            </a:pPr>
            <a:r>
              <a:rPr lang="en-US" dirty="0">
                <a:solidFill>
                  <a:prstClr val="black"/>
                </a:solidFill>
                <a:latin typeface="Courier New" pitchFamily="49" charset="0"/>
              </a:rPr>
              <a:t>/</a:t>
            </a:r>
          </a:p>
        </p:txBody>
      </p:sp>
      <p:pic>
        <p:nvPicPr>
          <p:cNvPr id="1236996" name="Picture 4" descr="C:\Documents and Settings\tsrivast\My Documents\MyCourses\pl\D49990GC10\Images\img02_08a.bmp"/>
          <p:cNvPicPr>
            <a:picLocks noChangeAspect="1" noChangeArrowheads="1"/>
          </p:cNvPicPr>
          <p:nvPr/>
        </p:nvPicPr>
        <p:blipFill>
          <a:blip r:embed="rId3" cstate="print"/>
          <a:srcRect/>
          <a:stretch>
            <a:fillRect/>
          </a:stretch>
        </p:blipFill>
        <p:spPr bwMode="auto">
          <a:xfrm>
            <a:off x="4419600" y="5105400"/>
            <a:ext cx="5029200" cy="1017588"/>
          </a:xfrm>
          <a:prstGeom prst="rect">
            <a:avLst/>
          </a:prstGeom>
          <a:noFill/>
          <a:ln w="9525">
            <a:solidFill>
              <a:schemeClr val="tx1"/>
            </a:solidFill>
            <a:miter lim="800000"/>
            <a:headEnd/>
            <a:tailEnd/>
          </a:ln>
        </p:spPr>
      </p:pic>
      <p:sp>
        <p:nvSpPr>
          <p:cNvPr id="15365" name="AutoShape 5"/>
          <p:cNvSpPr>
            <a:spLocks noChangeArrowheads="1"/>
          </p:cNvSpPr>
          <p:nvPr/>
        </p:nvSpPr>
        <p:spPr bwMode="auto">
          <a:xfrm>
            <a:off x="2438400" y="5410200"/>
            <a:ext cx="1219200" cy="527050"/>
          </a:xfrm>
          <a:prstGeom prst="wedgeRectCallout">
            <a:avLst>
              <a:gd name="adj1" fmla="val 104949"/>
              <a:gd name="adj2" fmla="val -17468"/>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defRPr/>
            </a:pPr>
            <a:r>
              <a:rPr lang="en-US" sz="1400" dirty="0">
                <a:solidFill>
                  <a:prstClr val="black"/>
                </a:solidFill>
              </a:rPr>
              <a:t>Resulting output </a:t>
            </a: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28</a:t>
            </a:fld>
            <a:endParaRPr lang="en-US"/>
          </a:p>
        </p:txBody>
      </p:sp>
    </p:spTree>
    <p:extLst>
      <p:ext uri="{BB962C8B-B14F-4D97-AF65-F5344CB8AC3E}">
        <p14:creationId xmlns:p14="http://schemas.microsoft.com/office/powerpoint/2010/main" val="1062175603"/>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Overloading Subprograms in PL/SQL</a:t>
            </a:r>
          </a:p>
        </p:txBody>
      </p:sp>
      <p:sp>
        <p:nvSpPr>
          <p:cNvPr id="6147" name="Rectangle 3"/>
          <p:cNvSpPr>
            <a:spLocks noGrp="1" noChangeArrowheads="1"/>
          </p:cNvSpPr>
          <p:nvPr>
            <p:ph sz="quarter" idx="1"/>
          </p:nvPr>
        </p:nvSpPr>
        <p:spPr>
          <a:xfrm>
            <a:off x="2133600" y="1447800"/>
            <a:ext cx="7918450" cy="4311650"/>
          </a:xfrm>
        </p:spPr>
        <p:txBody>
          <a:bodyPr>
            <a:normAutofit fontScale="92500" lnSpcReduction="20000"/>
          </a:bodyPr>
          <a:lstStyle/>
          <a:p>
            <a:pPr marL="548640" lvl="1" indent="-274320">
              <a:buFont typeface="Courier New" pitchFamily="49" charset="0"/>
              <a:buChar char="o"/>
              <a:defRPr/>
            </a:pPr>
            <a:r>
              <a:rPr lang="en-US" dirty="0"/>
              <a:t>Enables you to create two or more subprograms with the same name</a:t>
            </a:r>
          </a:p>
          <a:p>
            <a:pPr marL="548640" lvl="1" indent="-274320">
              <a:buFont typeface="Courier New" pitchFamily="49" charset="0"/>
              <a:buChar char="o"/>
              <a:defRPr/>
            </a:pPr>
            <a:r>
              <a:rPr lang="en-US" dirty="0"/>
              <a:t>Requires that the subprogram’s formal parameters differ in number, order, or data type family</a:t>
            </a:r>
          </a:p>
          <a:p>
            <a:pPr marL="548640" lvl="1" indent="-274320">
              <a:buFont typeface="Courier New" pitchFamily="49" charset="0"/>
              <a:buChar char="o"/>
              <a:defRPr/>
            </a:pPr>
            <a:r>
              <a:rPr lang="en-US" dirty="0"/>
              <a:t>Enables you to build flexible ways for invoking subprograms with different data</a:t>
            </a:r>
          </a:p>
          <a:p>
            <a:pPr marL="548640" lvl="1" indent="-274320">
              <a:buFont typeface="Courier New" pitchFamily="49" charset="0"/>
              <a:buChar char="o"/>
              <a:defRPr/>
            </a:pPr>
            <a:r>
              <a:rPr lang="en-US" dirty="0"/>
              <a:t>Provides a way to extend functionality without loss of existing code; that is, adding new parameters to existing subprograms</a:t>
            </a:r>
          </a:p>
          <a:p>
            <a:pPr marL="548640" lvl="1" indent="-274320">
              <a:buFont typeface="Courier New" pitchFamily="49" charset="0"/>
              <a:buChar char="o"/>
              <a:defRPr/>
            </a:pPr>
            <a:r>
              <a:rPr lang="en-US" dirty="0"/>
              <a:t>Provides a way to overload local subprograms, package subprograms, and type methods, but not stand-alone subprograms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280</a:t>
            </a:fld>
            <a:endParaRPr lang="en-US" dirty="0">
              <a:solidFill>
                <a:srgbClr val="464653"/>
              </a:solidFill>
            </a:endParaRPr>
          </a:p>
        </p:txBody>
      </p:sp>
    </p:spTree>
    <p:extLst>
      <p:ext uri="{BB962C8B-B14F-4D97-AF65-F5344CB8AC3E}">
        <p14:creationId xmlns:p14="http://schemas.microsoft.com/office/powerpoint/2010/main" val="12581096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blackGray">
          <a:xfrm>
            <a:off x="2141538" y="1752600"/>
            <a:ext cx="7916862" cy="3276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a:t>
            </a:r>
            <a:r>
              <a:rPr lang="en-US" dirty="0" err="1">
                <a:solidFill>
                  <a:prstClr val="black"/>
                </a:solidFill>
                <a:latin typeface="Courier New" pitchFamily="49" charset="0"/>
              </a:rPr>
              <a:t>dept_pkg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add_department</a:t>
            </a:r>
            <a:r>
              <a:rPr lang="en-US" dirty="0">
                <a:solidFill>
                  <a:prstClr val="black"/>
                </a:solidFill>
                <a:latin typeface="Courier New" pitchFamily="49" charset="0"/>
              </a:rPr>
              <a:t/>
            </a:r>
            <a:br>
              <a:rPr lang="en-US" dirty="0">
                <a:solidFill>
                  <a:prstClr val="black"/>
                </a:solidFill>
                <a:latin typeface="Courier New" pitchFamily="49" charset="0"/>
              </a:rPr>
            </a:br>
            <a:r>
              <a:rPr lang="en-US" dirty="0">
                <a:solidFill>
                  <a:prstClr val="black"/>
                </a:solidFill>
                <a:latin typeface="Courier New" pitchFamily="49" charset="0"/>
              </a:rPr>
              <a:t>(</a:t>
            </a:r>
            <a:r>
              <a:rPr lang="en-US" dirty="0" err="1">
                <a:solidFill>
                  <a:prstClr val="black"/>
                </a:solidFill>
                <a:latin typeface="Courier New" pitchFamily="49" charset="0"/>
              </a:rPr>
              <a:t>p_deptno</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departments.department_id%TYPE</a:t>
            </a:r>
            <a:r>
              <a:rPr lang="en-US" dirty="0">
                <a:solidFill>
                  <a:prstClr val="black"/>
                </a:solidFill>
                <a:latin typeface="Courier New" pitchFamily="49" charset="0"/>
              </a:rPr>
              <a:t>,</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p_name</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departments.department_name%TYPE</a:t>
            </a:r>
            <a:r>
              <a:rPr lang="en-US" dirty="0">
                <a:solidFill>
                  <a:prstClr val="black"/>
                </a:solidFill>
                <a:latin typeface="Courier New" pitchFamily="49" charset="0"/>
              </a:rPr>
              <a:t> :='unknown',</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p_loc</a:t>
            </a:r>
            <a:r>
              <a:rPr lang="en-US" dirty="0">
                <a:solidFill>
                  <a:prstClr val="black"/>
                </a:solidFill>
                <a:latin typeface="Courier New" pitchFamily="49" charset="0"/>
              </a:rPr>
              <a:t>  </a:t>
            </a:r>
            <a:r>
              <a:rPr lang="en-US" dirty="0" err="1">
                <a:solidFill>
                  <a:prstClr val="black"/>
                </a:solidFill>
                <a:latin typeface="Courier New" pitchFamily="49" charset="0"/>
              </a:rPr>
              <a:t>departments.location_id%TYPE</a:t>
            </a:r>
            <a:r>
              <a:rPr lang="en-US" dirty="0">
                <a:solidFill>
                  <a:prstClr val="black"/>
                </a:solidFill>
                <a:latin typeface="Courier New" pitchFamily="49" charset="0"/>
              </a:rPr>
              <a:t> := 1700);</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add_department</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p_name</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departments.department_name%TYPE</a:t>
            </a:r>
            <a:r>
              <a:rPr lang="en-US" dirty="0">
                <a:solidFill>
                  <a:prstClr val="black"/>
                </a:solidFill>
                <a:latin typeface="Courier New" pitchFamily="49" charset="0"/>
              </a:rPr>
              <a:t> :='unknown',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p_loc</a:t>
            </a:r>
            <a:r>
              <a:rPr lang="en-US" dirty="0">
                <a:solidFill>
                  <a:prstClr val="black"/>
                </a:solidFill>
                <a:latin typeface="Courier New" pitchFamily="49" charset="0"/>
              </a:rPr>
              <a:t>  </a:t>
            </a:r>
            <a:r>
              <a:rPr lang="en-US" dirty="0" err="1">
                <a:solidFill>
                  <a:prstClr val="black"/>
                </a:solidFill>
                <a:latin typeface="Courier New" pitchFamily="49" charset="0"/>
              </a:rPr>
              <a:t>departments.location_id%TYPE</a:t>
            </a:r>
            <a:r>
              <a:rPr lang="en-US" dirty="0">
                <a:solidFill>
                  <a:prstClr val="black"/>
                </a:solidFill>
                <a:latin typeface="Courier New" pitchFamily="49" charset="0"/>
              </a:rPr>
              <a:t> := 1700);</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dept_pkg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7171" name="Rectangle 3"/>
          <p:cNvSpPr>
            <a:spLocks noGrp="1" noChangeArrowheads="1"/>
          </p:cNvSpPr>
          <p:nvPr>
            <p:ph type="title"/>
          </p:nvPr>
        </p:nvSpPr>
        <p:spPr/>
        <p:txBody>
          <a:bodyPr>
            <a:normAutofit/>
          </a:bodyPr>
          <a:lstStyle/>
          <a:p>
            <a:pPr>
              <a:defRPr/>
            </a:pPr>
            <a:r>
              <a:rPr lang="en-US"/>
              <a:t>Overloading Procedures Example:</a:t>
            </a:r>
            <a:br>
              <a:rPr lang="en-US"/>
            </a:br>
            <a:r>
              <a:rPr lang="en-US"/>
              <a:t>Creating the Package Specification</a:t>
            </a:r>
          </a:p>
        </p:txBody>
      </p:sp>
      <p:sp>
        <p:nvSpPr>
          <p:cNvPr id="16388" name="Rectangle 4"/>
          <p:cNvSpPr>
            <a:spLocks noChangeArrowheads="1"/>
          </p:cNvSpPr>
          <p:nvPr/>
        </p:nvSpPr>
        <p:spPr bwMode="gray">
          <a:xfrm>
            <a:off x="3810001" y="2141538"/>
            <a:ext cx="2085975"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6389" name="Rectangle 5"/>
          <p:cNvSpPr>
            <a:spLocks noChangeArrowheads="1"/>
          </p:cNvSpPr>
          <p:nvPr/>
        </p:nvSpPr>
        <p:spPr bwMode="gray">
          <a:xfrm>
            <a:off x="3810001" y="3521075"/>
            <a:ext cx="2085975"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281</a:t>
            </a:fld>
            <a:endParaRPr lang="en-US">
              <a:solidFill>
                <a:srgbClr val="464653"/>
              </a:solidFill>
            </a:endParaRPr>
          </a:p>
        </p:txBody>
      </p:sp>
    </p:spTree>
    <p:extLst>
      <p:ext uri="{BB962C8B-B14F-4D97-AF65-F5344CB8AC3E}">
        <p14:creationId xmlns:p14="http://schemas.microsoft.com/office/powerpoint/2010/main" val="171193472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blackGray">
          <a:xfrm>
            <a:off x="2157413" y="1355726"/>
            <a:ext cx="7886700" cy="49688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 Package body of package defined on previous slide.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CREATE OR REPLACE PACKAGE BODY </a:t>
            </a:r>
            <a:r>
              <a:rPr lang="en-US" sz="1600" dirty="0" err="1">
                <a:solidFill>
                  <a:prstClr val="black"/>
                </a:solidFill>
                <a:latin typeface="Courier New" pitchFamily="49" charset="0"/>
              </a:rPr>
              <a:t>dept_pkg</a:t>
            </a:r>
            <a:r>
              <a:rPr lang="en-US" sz="16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PROCEDURE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 </a:t>
            </a:r>
            <a:r>
              <a:rPr lang="en-US" sz="1600" dirty="0">
                <a:solidFill>
                  <a:srgbClr val="9FB8CD"/>
                </a:solidFill>
                <a:latin typeface="Courier New" pitchFamily="49" charset="0"/>
              </a:rPr>
              <a:t>–- First procedure’s declaration</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departments.department_id%TYPE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departments.department_name%TYPE</a:t>
            </a:r>
            <a:r>
              <a:rPr lang="en-US" sz="1600" dirty="0">
                <a:solidFill>
                  <a:prstClr val="black"/>
                </a:solidFill>
                <a:latin typeface="Courier New" pitchFamily="49" charset="0"/>
              </a:rPr>
              <a:t> := 'unknown',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departments.location_id%TYPE</a:t>
            </a:r>
            <a:r>
              <a:rPr lang="en-US" sz="1600" dirty="0">
                <a:solidFill>
                  <a:prstClr val="black"/>
                </a:solidFill>
                <a:latin typeface="Courier New" pitchFamily="49" charset="0"/>
              </a:rPr>
              <a:t> := 1700)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INSERT INTO departments(</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location_id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VALUES  (</a:t>
            </a:r>
            <a:r>
              <a:rPr lang="en-US" sz="1600" dirty="0" err="1">
                <a:solidFill>
                  <a:prstClr val="black"/>
                </a:solidFill>
                <a:latin typeface="Courier New" pitchFamily="49" charset="0"/>
              </a:rPr>
              <a:t>p_deptno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PROCEDURE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 </a:t>
            </a:r>
            <a:r>
              <a:rPr lang="en-US" sz="1600" dirty="0">
                <a:solidFill>
                  <a:srgbClr val="9FB8CD"/>
                </a:solidFill>
                <a:latin typeface="Courier New" pitchFamily="49" charset="0"/>
              </a:rPr>
              <a:t>–- Second procedure’s declaration</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departments.department_name%TYPE</a:t>
            </a:r>
            <a:r>
              <a:rPr lang="en-US" sz="1600" dirty="0">
                <a:solidFill>
                  <a:prstClr val="black"/>
                </a:solidFill>
                <a:latin typeface="Courier New" pitchFamily="49" charset="0"/>
              </a:rPr>
              <a:t> := 'unknown',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departments.location_id%TYPE</a:t>
            </a:r>
            <a:r>
              <a:rPr lang="en-US" sz="1600" dirty="0">
                <a:solidFill>
                  <a:prstClr val="black"/>
                </a:solidFill>
                <a:latin typeface="Courier New" pitchFamily="49" charset="0"/>
              </a:rPr>
              <a:t> := 1700)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INSERT INTO departments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location_id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VALUES (</a:t>
            </a:r>
            <a:r>
              <a:rPr lang="en-US" sz="1600" dirty="0" err="1">
                <a:solidFill>
                  <a:prstClr val="black"/>
                </a:solidFill>
                <a:latin typeface="Courier New" pitchFamily="49" charset="0"/>
              </a:rPr>
              <a:t>departments_seq.NEXTVAL</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dept_pkg</a:t>
            </a:r>
            <a:r>
              <a:rPr lang="en-US" sz="1600" dirty="0">
                <a:solidFill>
                  <a:prstClr val="black"/>
                </a:solidFill>
                <a:latin typeface="Courier New" pitchFamily="49" charset="0"/>
              </a:rPr>
              <a:t>; /</a:t>
            </a:r>
          </a:p>
        </p:txBody>
      </p:sp>
      <p:sp>
        <p:nvSpPr>
          <p:cNvPr id="8195" name="Rectangle 3"/>
          <p:cNvSpPr>
            <a:spLocks noGrp="1" noChangeArrowheads="1"/>
          </p:cNvSpPr>
          <p:nvPr>
            <p:ph type="title"/>
          </p:nvPr>
        </p:nvSpPr>
        <p:spPr>
          <a:xfrm>
            <a:off x="842963" y="-1586"/>
            <a:ext cx="10515600" cy="1325563"/>
          </a:xfrm>
        </p:spPr>
        <p:txBody>
          <a:bodyPr>
            <a:normAutofit/>
          </a:bodyPr>
          <a:lstStyle/>
          <a:p>
            <a:pPr>
              <a:defRPr/>
            </a:pPr>
            <a:r>
              <a:rPr lang="en-US"/>
              <a:t>Overloading Procedures Example:</a:t>
            </a:r>
            <a:br>
              <a:rPr lang="en-US"/>
            </a:br>
            <a:r>
              <a:rPr lang="en-US"/>
              <a:t>Creating the Package Body</a:t>
            </a:r>
          </a:p>
        </p:txBody>
      </p:sp>
      <p:sp>
        <p:nvSpPr>
          <p:cNvPr id="17412" name="Rectangle 4"/>
          <p:cNvSpPr>
            <a:spLocks noChangeArrowheads="1"/>
          </p:cNvSpPr>
          <p:nvPr/>
        </p:nvSpPr>
        <p:spPr bwMode="gray">
          <a:xfrm>
            <a:off x="3429000" y="1905000"/>
            <a:ext cx="1828800" cy="2540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3" name="Rectangle 5"/>
          <p:cNvSpPr>
            <a:spLocks noChangeArrowheads="1"/>
          </p:cNvSpPr>
          <p:nvPr/>
        </p:nvSpPr>
        <p:spPr bwMode="gray">
          <a:xfrm>
            <a:off x="3429000" y="4105276"/>
            <a:ext cx="1828800" cy="246063"/>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282</a:t>
            </a:fld>
            <a:endParaRPr lang="en-US">
              <a:solidFill>
                <a:srgbClr val="464653"/>
              </a:solidFill>
            </a:endParaRPr>
          </a:p>
        </p:txBody>
      </p:sp>
    </p:spTree>
    <p:extLst>
      <p:ext uri="{BB962C8B-B14F-4D97-AF65-F5344CB8AC3E}">
        <p14:creationId xmlns:p14="http://schemas.microsoft.com/office/powerpoint/2010/main" val="166938119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Overloading and the </a:t>
            </a:r>
            <a:r>
              <a:rPr lang="en-US">
                <a:latin typeface="Courier New" pitchFamily="49" charset="0"/>
              </a:rPr>
              <a:t>STANDARD</a:t>
            </a:r>
            <a:r>
              <a:rPr lang="en-US"/>
              <a:t> Package</a:t>
            </a:r>
          </a:p>
        </p:txBody>
      </p:sp>
      <p:sp>
        <p:nvSpPr>
          <p:cNvPr id="9219" name="Rectangle 3"/>
          <p:cNvSpPr>
            <a:spLocks noGrp="1" noChangeArrowheads="1"/>
          </p:cNvSpPr>
          <p:nvPr>
            <p:ph sz="quarter" idx="1"/>
          </p:nvPr>
        </p:nvSpPr>
        <p:spPr>
          <a:xfrm>
            <a:off x="2133600" y="1443038"/>
            <a:ext cx="7918450" cy="4876800"/>
          </a:xfrm>
        </p:spPr>
        <p:txBody>
          <a:bodyPr>
            <a:normAutofit fontScale="92500" lnSpcReduction="10000"/>
          </a:bodyPr>
          <a:lstStyle/>
          <a:p>
            <a:pPr marL="548640" lvl="1" indent="-274320">
              <a:buFont typeface="Courier New" pitchFamily="49" charset="0"/>
              <a:buChar char="o"/>
              <a:defRPr/>
            </a:pPr>
            <a:r>
              <a:rPr lang="en-US" dirty="0"/>
              <a:t>A package named </a:t>
            </a:r>
            <a:r>
              <a:rPr lang="en-US" dirty="0">
                <a:latin typeface="Courier New" pitchFamily="49" charset="0"/>
              </a:rPr>
              <a:t>STANDARD</a:t>
            </a:r>
            <a:r>
              <a:rPr lang="en-US" dirty="0"/>
              <a:t> defines the PL/SQL environment and built-in functions.</a:t>
            </a:r>
          </a:p>
          <a:p>
            <a:pPr marL="548640" lvl="1" indent="-274320">
              <a:buFont typeface="Courier New" pitchFamily="49" charset="0"/>
              <a:buChar char="o"/>
              <a:defRPr/>
            </a:pPr>
            <a:r>
              <a:rPr lang="en-US" dirty="0"/>
              <a:t>Most built-in functions are overloaded. An example is the </a:t>
            </a:r>
            <a:r>
              <a:rPr lang="en-US" dirty="0">
                <a:latin typeface="Courier New" pitchFamily="49" charset="0"/>
              </a:rPr>
              <a:t>TO_CHAR</a:t>
            </a:r>
            <a:r>
              <a:rPr lang="en-US" dirty="0"/>
              <a:t> function:</a:t>
            </a:r>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A PL/SQL subprogram with the same name as a built-in subprogram overrides the standard declaration in the local context, unless qualified by the package name.</a:t>
            </a:r>
          </a:p>
        </p:txBody>
      </p:sp>
      <p:sp>
        <p:nvSpPr>
          <p:cNvPr id="9220" name="Rectangle 4"/>
          <p:cNvSpPr>
            <a:spLocks noChangeArrowheads="1"/>
          </p:cNvSpPr>
          <p:nvPr/>
        </p:nvSpPr>
        <p:spPr bwMode="blackGray">
          <a:xfrm>
            <a:off x="2162176" y="2819401"/>
            <a:ext cx="7896225" cy="20240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DATE)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(p2 NUMBER)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DATE, P2 VARCHAR2)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NUMBER, P2 VARCHAR2)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283</a:t>
            </a:fld>
            <a:endParaRPr lang="en-US" dirty="0">
              <a:solidFill>
                <a:srgbClr val="464653"/>
              </a:solidFill>
            </a:endParaRPr>
          </a:p>
        </p:txBody>
      </p:sp>
    </p:spTree>
    <p:extLst>
      <p:ext uri="{BB962C8B-B14F-4D97-AF65-F5344CB8AC3E}">
        <p14:creationId xmlns:p14="http://schemas.microsoft.com/office/powerpoint/2010/main" val="1924864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Illegal Procedure Reference</a:t>
            </a:r>
          </a:p>
        </p:txBody>
      </p:sp>
      <p:sp>
        <p:nvSpPr>
          <p:cNvPr id="10243" name="Rectangle 3"/>
          <p:cNvSpPr>
            <a:spLocks noGrp="1" noChangeArrowheads="1"/>
          </p:cNvSpPr>
          <p:nvPr>
            <p:ph sz="quarter" idx="1"/>
          </p:nvPr>
        </p:nvSpPr>
        <p:spPr>
          <a:xfrm>
            <a:off x="2133600" y="1443038"/>
            <a:ext cx="7918450" cy="1096962"/>
          </a:xfrm>
        </p:spPr>
        <p:txBody>
          <a:bodyPr>
            <a:normAutofit fontScale="92500" lnSpcReduction="20000"/>
          </a:bodyPr>
          <a:lstStyle/>
          <a:p>
            <a:pPr marL="548640" lvl="1" indent="-274320">
              <a:buFont typeface="Courier New" pitchFamily="49" charset="0"/>
              <a:buChar char="o"/>
              <a:defRPr/>
            </a:pPr>
            <a:r>
              <a:rPr lang="en-US" dirty="0"/>
              <a:t>Block-structured languages such as PL/SQL must declare identifiers before referencing them.</a:t>
            </a:r>
          </a:p>
          <a:p>
            <a:pPr marL="548640" lvl="1" indent="-274320">
              <a:buFont typeface="Courier New" pitchFamily="49" charset="0"/>
              <a:buChar char="o"/>
              <a:defRPr/>
            </a:pPr>
            <a:r>
              <a:rPr lang="en-US" dirty="0"/>
              <a:t>Example of a referencing problem:</a:t>
            </a:r>
          </a:p>
        </p:txBody>
      </p:sp>
      <p:sp>
        <p:nvSpPr>
          <p:cNvPr id="10244" name="Rectangle 4"/>
          <p:cNvSpPr>
            <a:spLocks noChangeArrowheads="1"/>
          </p:cNvSpPr>
          <p:nvPr/>
        </p:nvSpPr>
        <p:spPr bwMode="blackGray">
          <a:xfrm>
            <a:off x="2146300" y="2790825"/>
            <a:ext cx="79121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forward_pkg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award_bonus</a:t>
            </a:r>
            <a:r>
              <a:rPr lang="en-US" dirty="0">
                <a:solidFill>
                  <a:prstClr val="black"/>
                </a:solidFill>
                <a:latin typeface="Courier New" pitchFamily="49" charset="0"/>
              </a:rPr>
              <a:t>(. . .) IS</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calc_rating</a:t>
            </a:r>
            <a:r>
              <a:rPr lang="en-US" dirty="0">
                <a:solidFill>
                  <a:prstClr val="black"/>
                </a:solidFill>
                <a:latin typeface="Courier New" pitchFamily="49" charset="0"/>
              </a:rPr>
              <a:t> (. . .);    --illegal reference</a:t>
            </a:r>
          </a:p>
          <a:p>
            <a:pPr marL="457200" indent="-457200" defTabSz="400050" eaLnBrk="0" hangingPunct="0">
              <a:tabLst>
                <a:tab pos="400050" algn="r"/>
                <a:tab pos="673100" algn="l"/>
              </a:tabLst>
              <a:defRPr/>
            </a:pPr>
            <a:r>
              <a:rPr lang="en-US" dirty="0">
                <a:solidFill>
                  <a:prstClr val="black"/>
                </a:solidFill>
                <a:latin typeface="Courier New" pitchFamily="49" charset="0"/>
              </a:rPr>
              <a:t>  END;</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 . .) IS</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  END;</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forward_pkg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19461" name="Rectangle 5"/>
          <p:cNvSpPr>
            <a:spLocks noChangeArrowheads="1"/>
          </p:cNvSpPr>
          <p:nvPr/>
        </p:nvSpPr>
        <p:spPr bwMode="gray">
          <a:xfrm>
            <a:off x="2667000" y="3665538"/>
            <a:ext cx="1752600" cy="3048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3505200" y="4495800"/>
            <a:ext cx="1752600" cy="3048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284</a:t>
            </a:fld>
            <a:endParaRPr lang="en-US" dirty="0">
              <a:solidFill>
                <a:srgbClr val="464653"/>
              </a:solidFill>
            </a:endParaRPr>
          </a:p>
        </p:txBody>
      </p:sp>
    </p:spTree>
    <p:extLst>
      <p:ext uri="{BB962C8B-B14F-4D97-AF65-F5344CB8AC3E}">
        <p14:creationId xmlns:p14="http://schemas.microsoft.com/office/powerpoint/2010/main" val="166628743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blackGray">
          <a:xfrm>
            <a:off x="2528888" y="2590800"/>
            <a:ext cx="7224712" cy="365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45720" bIns="46038"/>
          <a:lstStyle/>
          <a:p>
            <a:pPr eaLnBrk="0" hangingPunct="0">
              <a:lnSpc>
                <a:spcPct val="80000"/>
              </a:lnSpc>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forward_pkg</a:t>
            </a:r>
            <a:r>
              <a:rPr lang="en-US" dirty="0">
                <a:solidFill>
                  <a:prstClr val="black"/>
                </a:solidFill>
                <a:latin typeface="Courier New" pitchFamily="49" charset="0"/>
              </a:rPr>
              <a:t> IS</a:t>
            </a: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a:t>
            </a:r>
            <a:r>
              <a:rPr lang="en-US" dirty="0">
                <a:solidFill>
                  <a:srgbClr val="9FB8CD"/>
                </a:solidFill>
                <a:latin typeface="Courier New" pitchFamily="49" charset="0"/>
              </a:rPr>
              <a:t>;</a:t>
            </a:r>
            <a:r>
              <a:rPr lang="en-US" dirty="0">
                <a:solidFill>
                  <a:prstClr val="black"/>
                </a:solidFill>
                <a:latin typeface="Courier New" pitchFamily="49" charset="0"/>
              </a:rPr>
              <a:t>-- forward declaration  </a:t>
            </a:r>
          </a:p>
          <a:p>
            <a:pPr eaLnBrk="0" hangingPunct="0">
              <a:lnSpc>
                <a:spcPct val="80000"/>
              </a:lnSpc>
              <a:defRPr/>
            </a:pPr>
            <a:endParaRPr lang="en-US" dirty="0">
              <a:solidFill>
                <a:prstClr val="black"/>
              </a:solidFill>
              <a:latin typeface="Courier New" pitchFamily="49" charset="0"/>
            </a:endParaRPr>
          </a:p>
          <a:p>
            <a:pPr eaLnBrk="0" hangingPunct="0">
              <a:lnSpc>
                <a:spcPct val="80000"/>
              </a:lnSpc>
              <a:defRPr/>
            </a:pPr>
            <a:r>
              <a:rPr lang="en-US" dirty="0">
                <a:solidFill>
                  <a:prstClr val="black"/>
                </a:solidFill>
                <a:latin typeface="Courier New" pitchFamily="49" charset="0"/>
              </a:rPr>
              <a:t> -- Subprograms defined in alphabetical order</a:t>
            </a:r>
          </a:p>
          <a:p>
            <a:pPr eaLnBrk="0" hangingPunct="0">
              <a:lnSpc>
                <a:spcPct val="80000"/>
              </a:lnSpc>
              <a:defRPr/>
            </a:pPr>
            <a:endParaRPr lang="en-US" dirty="0">
              <a:solidFill>
                <a:prstClr val="black"/>
              </a:solidFill>
              <a:latin typeface="Courier New" pitchFamily="49" charset="0"/>
            </a:endParaRP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award_bonus</a:t>
            </a:r>
            <a:r>
              <a:rPr lang="en-US" dirty="0">
                <a:solidFill>
                  <a:prstClr val="black"/>
                </a:solidFill>
                <a:latin typeface="Courier New" pitchFamily="49" charset="0"/>
              </a:rPr>
              <a:t>(...) IS</a:t>
            </a:r>
          </a:p>
          <a:p>
            <a:pPr eaLnBrk="0" hangingPunct="0">
              <a:lnSpc>
                <a:spcPct val="80000"/>
              </a:lnSpc>
              <a:defRPr/>
            </a:pPr>
            <a:r>
              <a:rPr lang="en-US" dirty="0">
                <a:solidFill>
                  <a:prstClr val="black"/>
                </a:solidFill>
                <a:latin typeface="Courier New" pitchFamily="49" charset="0"/>
              </a:rPr>
              <a:t> BEGIN</a:t>
            </a:r>
          </a:p>
          <a:p>
            <a:pPr eaLnBrk="0" hangingPunct="0">
              <a:lnSpc>
                <a:spcPct val="80000"/>
              </a:lnSpc>
              <a:defRPr/>
            </a:pPr>
            <a:r>
              <a:rPr lang="en-US" dirty="0">
                <a:solidFill>
                  <a:prstClr val="black"/>
                </a:solidFill>
                <a:latin typeface="Courier New" pitchFamily="49" charset="0"/>
              </a:rPr>
              <a:t>   </a:t>
            </a:r>
            <a:r>
              <a:rPr lang="en-US" dirty="0" err="1">
                <a:solidFill>
                  <a:prstClr val="black"/>
                </a:solidFill>
                <a:latin typeface="Courier New" pitchFamily="49" charset="0"/>
              </a:rPr>
              <a:t>calc_rating</a:t>
            </a:r>
            <a:r>
              <a:rPr lang="en-US" dirty="0">
                <a:solidFill>
                  <a:prstClr val="black"/>
                </a:solidFill>
                <a:latin typeface="Courier New" pitchFamily="49" charset="0"/>
              </a:rPr>
              <a:t> (...);        -- reference resolved!</a:t>
            </a:r>
          </a:p>
          <a:p>
            <a:pPr eaLnBrk="0" hangingPunct="0">
              <a:lnSpc>
                <a:spcPct val="80000"/>
              </a:lnSpc>
              <a:defRPr/>
            </a:pPr>
            <a:r>
              <a:rPr lang="en-US" dirty="0">
                <a:solidFill>
                  <a:prstClr val="black"/>
                </a:solidFill>
                <a:latin typeface="Courier New" pitchFamily="49" charset="0"/>
              </a:rPr>
              <a:t>   . . .</a:t>
            </a:r>
          </a:p>
          <a:p>
            <a:pPr eaLnBrk="0" hangingPunct="0">
              <a:lnSpc>
                <a:spcPct val="80000"/>
              </a:lnSpc>
              <a:defRPr/>
            </a:pPr>
            <a:r>
              <a:rPr lang="en-US" dirty="0">
                <a:solidFill>
                  <a:prstClr val="black"/>
                </a:solidFill>
                <a:latin typeface="Courier New" pitchFamily="49" charset="0"/>
              </a:rPr>
              <a:t> END;</a:t>
            </a:r>
          </a:p>
          <a:p>
            <a:pPr eaLnBrk="0" hangingPunct="0">
              <a:lnSpc>
                <a:spcPct val="80000"/>
              </a:lnSpc>
              <a:defRPr/>
            </a:pPr>
            <a:r>
              <a:rPr lang="en-US" dirty="0">
                <a:solidFill>
                  <a:prstClr val="black"/>
                </a:solidFill>
                <a:latin typeface="Courier New" pitchFamily="49" charset="0"/>
              </a:rPr>
              <a:t> </a:t>
            </a: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 IS -- implementation</a:t>
            </a:r>
          </a:p>
          <a:p>
            <a:pPr eaLnBrk="0" hangingPunct="0">
              <a:lnSpc>
                <a:spcPct val="80000"/>
              </a:lnSpc>
              <a:defRPr/>
            </a:pPr>
            <a:r>
              <a:rPr lang="en-US" dirty="0">
                <a:solidFill>
                  <a:prstClr val="black"/>
                </a:solidFill>
                <a:latin typeface="Courier New" pitchFamily="49" charset="0"/>
              </a:rPr>
              <a:t> BEGIN</a:t>
            </a:r>
          </a:p>
          <a:p>
            <a:pPr eaLnBrk="0" hangingPunct="0">
              <a:lnSpc>
                <a:spcPct val="80000"/>
              </a:lnSpc>
              <a:defRPr/>
            </a:pPr>
            <a:r>
              <a:rPr lang="en-US" dirty="0">
                <a:solidFill>
                  <a:prstClr val="black"/>
                </a:solidFill>
                <a:latin typeface="Courier New" pitchFamily="49" charset="0"/>
              </a:rPr>
              <a:t>   . . .</a:t>
            </a:r>
          </a:p>
          <a:p>
            <a:pPr eaLnBrk="0" hangingPunct="0">
              <a:lnSpc>
                <a:spcPct val="80000"/>
              </a:lnSpc>
              <a:defRPr/>
            </a:pPr>
            <a:r>
              <a:rPr lang="en-US" dirty="0">
                <a:solidFill>
                  <a:prstClr val="black"/>
                </a:solidFill>
                <a:latin typeface="Courier New" pitchFamily="49" charset="0"/>
              </a:rPr>
              <a:t> END;</a:t>
            </a:r>
          </a:p>
          <a:p>
            <a:pPr eaLnBrk="0" hangingPunct="0">
              <a:lnSpc>
                <a:spcPct val="80000"/>
              </a:lnSpc>
              <a:defRPr/>
            </a:pPr>
            <a:r>
              <a:rPr lang="en-US" dirty="0">
                <a:solidFill>
                  <a:prstClr val="black"/>
                </a:solidFill>
                <a:latin typeface="Courier New" pitchFamily="49" charset="0"/>
              </a:rPr>
              <a:t>END </a:t>
            </a:r>
            <a:r>
              <a:rPr lang="en-US" dirty="0" err="1">
                <a:solidFill>
                  <a:prstClr val="black"/>
                </a:solidFill>
                <a:latin typeface="Courier New" pitchFamily="49" charset="0"/>
              </a:rPr>
              <a:t>forward_pkg</a:t>
            </a:r>
            <a:r>
              <a:rPr lang="en-US" dirty="0">
                <a:solidFill>
                  <a:prstClr val="black"/>
                </a:solidFill>
                <a:latin typeface="Courier New" pitchFamily="49" charset="0"/>
              </a:rPr>
              <a:t>;</a:t>
            </a:r>
          </a:p>
        </p:txBody>
      </p:sp>
      <p:sp>
        <p:nvSpPr>
          <p:cNvPr id="11267" name="Rectangle 3"/>
          <p:cNvSpPr>
            <a:spLocks noGrp="1" noChangeArrowheads="1"/>
          </p:cNvSpPr>
          <p:nvPr>
            <p:ph type="title"/>
          </p:nvPr>
        </p:nvSpPr>
        <p:spPr/>
        <p:txBody>
          <a:bodyPr>
            <a:normAutofit/>
          </a:bodyPr>
          <a:lstStyle/>
          <a:p>
            <a:pPr>
              <a:defRPr/>
            </a:pPr>
            <a:r>
              <a:rPr lang="en-US" dirty="0"/>
              <a:t>Using Forward Declarations</a:t>
            </a:r>
          </a:p>
        </p:txBody>
      </p:sp>
      <p:sp>
        <p:nvSpPr>
          <p:cNvPr id="11268" name="Rectangle 4"/>
          <p:cNvSpPr>
            <a:spLocks noGrp="1" noChangeArrowheads="1"/>
          </p:cNvSpPr>
          <p:nvPr>
            <p:ph sz="quarter" idx="1"/>
          </p:nvPr>
        </p:nvSpPr>
        <p:spPr>
          <a:xfrm>
            <a:off x="2133600" y="1447800"/>
            <a:ext cx="7918450" cy="655638"/>
          </a:xfrm>
        </p:spPr>
        <p:txBody>
          <a:bodyPr>
            <a:normAutofit fontScale="77500" lnSpcReduction="20000"/>
          </a:bodyPr>
          <a:lstStyle/>
          <a:p>
            <a:pPr marL="0" indent="0">
              <a:buNone/>
              <a:defRPr/>
            </a:pPr>
            <a:r>
              <a:rPr lang="en-US" dirty="0">
                <a:latin typeface="Arial" charset="0"/>
              </a:rPr>
              <a:t>In the package body, a forward declaration is a private subprogram specification terminated by a semicolon.</a:t>
            </a:r>
          </a:p>
        </p:txBody>
      </p:sp>
      <p:sp>
        <p:nvSpPr>
          <p:cNvPr id="20485" name="Rectangle 5"/>
          <p:cNvSpPr>
            <a:spLocks noChangeArrowheads="1"/>
          </p:cNvSpPr>
          <p:nvPr/>
        </p:nvSpPr>
        <p:spPr bwMode="gray">
          <a:xfrm>
            <a:off x="4067176" y="2847975"/>
            <a:ext cx="1546225" cy="30003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6" name="Rectangle 6"/>
          <p:cNvSpPr>
            <a:spLocks noChangeArrowheads="1"/>
          </p:cNvSpPr>
          <p:nvPr/>
        </p:nvSpPr>
        <p:spPr bwMode="gray">
          <a:xfrm>
            <a:off x="2943225" y="4141789"/>
            <a:ext cx="1600200" cy="29368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7" name="Rectangle 7"/>
          <p:cNvSpPr>
            <a:spLocks noChangeArrowheads="1"/>
          </p:cNvSpPr>
          <p:nvPr/>
        </p:nvSpPr>
        <p:spPr bwMode="gray">
          <a:xfrm>
            <a:off x="4022726" y="5043488"/>
            <a:ext cx="1616075" cy="2730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8" name="Freeform 8"/>
          <p:cNvSpPr>
            <a:spLocks/>
          </p:cNvSpPr>
          <p:nvPr/>
        </p:nvSpPr>
        <p:spPr bwMode="auto">
          <a:xfrm>
            <a:off x="2325688" y="2971800"/>
            <a:ext cx="609600" cy="1295400"/>
          </a:xfrm>
          <a:custGeom>
            <a:avLst/>
            <a:gdLst>
              <a:gd name="T0" fmla="*/ 2147483647 w 384"/>
              <a:gd name="T1" fmla="*/ 2147483647 h 816"/>
              <a:gd name="T2" fmla="*/ 0 w 384"/>
              <a:gd name="T3" fmla="*/ 2147483647 h 816"/>
              <a:gd name="T4" fmla="*/ 0 w 384"/>
              <a:gd name="T5" fmla="*/ 0 h 816"/>
              <a:gd name="T6" fmla="*/ 2147483647 w 384"/>
              <a:gd name="T7" fmla="*/ 0 h 816"/>
              <a:gd name="T8" fmla="*/ 0 60000 65536"/>
              <a:gd name="T9" fmla="*/ 0 60000 65536"/>
              <a:gd name="T10" fmla="*/ 0 60000 65536"/>
              <a:gd name="T11" fmla="*/ 0 60000 65536"/>
              <a:gd name="T12" fmla="*/ 0 w 384"/>
              <a:gd name="T13" fmla="*/ 0 h 816"/>
              <a:gd name="T14" fmla="*/ 384 w 384"/>
              <a:gd name="T15" fmla="*/ 816 h 816"/>
            </a:gdLst>
            <a:ahLst/>
            <a:cxnLst>
              <a:cxn ang="T8">
                <a:pos x="T0" y="T1"/>
              </a:cxn>
              <a:cxn ang="T9">
                <a:pos x="T2" y="T3"/>
              </a:cxn>
              <a:cxn ang="T10">
                <a:pos x="T4" y="T5"/>
              </a:cxn>
              <a:cxn ang="T11">
                <a:pos x="T6" y="T7"/>
              </a:cxn>
            </a:cxnLst>
            <a:rect l="T12" t="T13" r="T14" b="T15"/>
            <a:pathLst>
              <a:path w="384" h="816">
                <a:moveTo>
                  <a:pt x="384" y="816"/>
                </a:moveTo>
                <a:lnTo>
                  <a:pt x="0" y="816"/>
                </a:lnTo>
                <a:lnTo>
                  <a:pt x="0" y="0"/>
                </a:lnTo>
                <a:lnTo>
                  <a:pt x="24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285</a:t>
            </a:fld>
            <a:endParaRPr lang="en-US" dirty="0">
              <a:solidFill>
                <a:srgbClr val="464653"/>
              </a:solidFill>
            </a:endParaRPr>
          </a:p>
        </p:txBody>
      </p:sp>
    </p:spTree>
    <p:extLst>
      <p:ext uri="{BB962C8B-B14F-4D97-AF65-F5344CB8AC3E}">
        <p14:creationId xmlns:p14="http://schemas.microsoft.com/office/powerpoint/2010/main" val="74641015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blackGray">
          <a:xfrm>
            <a:off x="2209800" y="2590800"/>
            <a:ext cx="7848600" cy="362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45720" bIns="46038"/>
          <a:lstStyle/>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taxes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v_tax</a:t>
            </a:r>
            <a:r>
              <a:rPr lang="en-US" dirty="0">
                <a:solidFill>
                  <a:prstClr val="black"/>
                </a:solidFill>
                <a:latin typeface="Courier New" pitchFamily="49" charset="0"/>
              </a:rPr>
              <a:t>   NUMBER;</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declare all public procedures/functions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END taxes;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BODY taxes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declare all private variables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define public/private procedures/functions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rate_value</a:t>
            </a:r>
            <a:r>
              <a:rPr lang="en-US" dirty="0">
                <a:solidFill>
                  <a:prstClr val="black"/>
                </a:solidFill>
                <a:latin typeface="Courier New" pitchFamily="49" charset="0"/>
              </a:rPr>
              <a:t> INTO </a:t>
            </a:r>
            <a:r>
              <a:rPr lang="en-US" dirty="0" err="1">
                <a:solidFill>
                  <a:prstClr val="black"/>
                </a:solidFill>
                <a:latin typeface="Courier New" pitchFamily="49" charset="0"/>
              </a:rPr>
              <a:t>v_tax</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FROM     </a:t>
            </a:r>
            <a:r>
              <a:rPr lang="en-US" dirty="0" err="1">
                <a:solidFill>
                  <a:prstClr val="black"/>
                </a:solidFill>
                <a:latin typeface="Courier New" pitchFamily="49" charset="0"/>
              </a:rPr>
              <a:t>tax_rates</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rate_name</a:t>
            </a:r>
            <a:r>
              <a:rPr lang="en-US" dirty="0">
                <a:solidFill>
                  <a:prstClr val="black"/>
                </a:solidFill>
                <a:latin typeface="Courier New" pitchFamily="49" charset="0"/>
              </a:rPr>
              <a:t> = 'TAX';</a:t>
            </a:r>
          </a:p>
          <a:p>
            <a:pPr defTabSz="400050" eaLnBrk="0" hangingPunct="0">
              <a:lnSpc>
                <a:spcPct val="125000"/>
              </a:lnSpc>
              <a:tabLst>
                <a:tab pos="571500" algn="l"/>
                <a:tab pos="1828800" algn="l"/>
              </a:tabLst>
              <a:defRPr/>
            </a:pPr>
            <a:r>
              <a:rPr lang="en-US" dirty="0">
                <a:solidFill>
                  <a:prstClr val="black"/>
                </a:solidFill>
                <a:latin typeface="Courier New" pitchFamily="49" charset="0"/>
              </a:rPr>
              <a:t>END taxes;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a:t>
            </a:r>
          </a:p>
        </p:txBody>
      </p:sp>
      <p:sp>
        <p:nvSpPr>
          <p:cNvPr id="21507" name="Rectangle 6"/>
          <p:cNvSpPr>
            <a:spLocks noGrp="1" noChangeArrowheads="1"/>
          </p:cNvSpPr>
          <p:nvPr>
            <p:ph type="title"/>
          </p:nvPr>
        </p:nvSpPr>
        <p:spPr/>
        <p:txBody>
          <a:bodyPr/>
          <a:lstStyle/>
          <a:p>
            <a:pPr eaLnBrk="1" hangingPunct="1"/>
            <a:r>
              <a:rPr lang="en-US"/>
              <a:t>Initializing Packages</a:t>
            </a:r>
          </a:p>
        </p:txBody>
      </p:sp>
      <p:sp>
        <p:nvSpPr>
          <p:cNvPr id="21508" name="Rectangle 7"/>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 block at the end of the package body executes once and is used to initialize public and private package variables.</a:t>
            </a:r>
          </a:p>
        </p:txBody>
      </p:sp>
      <p:sp>
        <p:nvSpPr>
          <p:cNvPr id="21509" name="Rectangle 5"/>
          <p:cNvSpPr>
            <a:spLocks noChangeArrowheads="1"/>
          </p:cNvSpPr>
          <p:nvPr/>
        </p:nvSpPr>
        <p:spPr bwMode="gray">
          <a:xfrm>
            <a:off x="2209800" y="4724400"/>
            <a:ext cx="4724400" cy="1066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286</a:t>
            </a:fld>
            <a:endParaRPr lang="en-US" dirty="0">
              <a:solidFill>
                <a:srgbClr val="464653"/>
              </a:solidFill>
            </a:endParaRPr>
          </a:p>
        </p:txBody>
      </p:sp>
    </p:spTree>
    <p:extLst>
      <p:ext uri="{BB962C8B-B14F-4D97-AF65-F5344CB8AC3E}">
        <p14:creationId xmlns:p14="http://schemas.microsoft.com/office/powerpoint/2010/main" val="207841126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Using Package Functions in SQL</a:t>
            </a:r>
          </a:p>
        </p:txBody>
      </p:sp>
      <p:sp>
        <p:nvSpPr>
          <p:cNvPr id="22531" name="Rectangle 3"/>
          <p:cNvSpPr>
            <a:spLocks noGrp="1" noChangeArrowheads="1"/>
          </p:cNvSpPr>
          <p:nvPr>
            <p:ph sz="quarter" idx="1"/>
          </p:nvPr>
        </p:nvSpPr>
        <p:spPr>
          <a:xfrm>
            <a:off x="1981200" y="1219201"/>
            <a:ext cx="8229600" cy="4937125"/>
          </a:xfrm>
        </p:spPr>
        <p:txBody>
          <a:bodyPr>
            <a:normAutofit fontScale="92500" lnSpcReduction="20000"/>
          </a:bodyPr>
          <a:lstStyle/>
          <a:p>
            <a:pPr lvl="1" eaLnBrk="1" hangingPunct="1">
              <a:buFont typeface="Courier New" pitchFamily="49" charset="0"/>
              <a:buChar char="o"/>
            </a:pPr>
            <a:r>
              <a:rPr lang="en-US"/>
              <a:t>You use package functions in SQL statements. </a:t>
            </a:r>
          </a:p>
          <a:p>
            <a:pPr lvl="1" eaLnBrk="1" hangingPunct="1">
              <a:buFont typeface="Courier New" pitchFamily="49" charset="0"/>
              <a:buChar char="o"/>
            </a:pPr>
            <a:r>
              <a:rPr lang="en-US"/>
              <a:t>To execute a SQL statement that calls a member function, the Oracle database must know the function’s purity level. </a:t>
            </a:r>
          </a:p>
          <a:p>
            <a:pPr lvl="1" eaLnBrk="1" hangingPunct="1">
              <a:buFont typeface="Courier New" pitchFamily="49" charset="0"/>
              <a:buChar char="o"/>
            </a:pPr>
            <a:r>
              <a:rPr lang="en-US"/>
              <a:t>Purity level is the extent to which the function is free of side effects, which refers to accessing database tables, package variables, and so on, for reading or writing. </a:t>
            </a:r>
          </a:p>
          <a:p>
            <a:pPr lvl="1" eaLnBrk="1" hangingPunct="1">
              <a:buFont typeface="Courier New" pitchFamily="49" charset="0"/>
              <a:buChar char="o"/>
            </a:pPr>
            <a:r>
              <a:rPr lang="en-US"/>
              <a:t>It is important to control side effects because they can:</a:t>
            </a:r>
          </a:p>
          <a:p>
            <a:pPr lvl="2" eaLnBrk="1" hangingPunct="1">
              <a:buFont typeface="Courier New" pitchFamily="49" charset="0"/>
              <a:buChar char="o"/>
            </a:pPr>
            <a:r>
              <a:rPr lang="en-US"/>
              <a:t>Prevent the proper parallelization of a query</a:t>
            </a:r>
          </a:p>
          <a:p>
            <a:pPr lvl="2" eaLnBrk="1" hangingPunct="1">
              <a:buFont typeface="Courier New" pitchFamily="49" charset="0"/>
              <a:buChar char="o"/>
            </a:pPr>
            <a:r>
              <a:rPr lang="en-US"/>
              <a:t>Produce order-dependent and, therefore, indeterminate results</a:t>
            </a:r>
          </a:p>
          <a:p>
            <a:pPr lvl="2" eaLnBrk="1" hangingPunct="1">
              <a:buFont typeface="Courier New" pitchFamily="49" charset="0"/>
              <a:buChar char="o"/>
            </a:pPr>
            <a:r>
              <a:rPr lang="en-US"/>
              <a:t>Require impermissible actions such as the maintenance of package state across user sessions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287</a:t>
            </a:fld>
            <a:endParaRPr lang="en-US" dirty="0">
              <a:solidFill>
                <a:srgbClr val="464653"/>
              </a:solidFill>
            </a:endParaRPr>
          </a:p>
        </p:txBody>
      </p:sp>
    </p:spTree>
    <p:extLst>
      <p:ext uri="{BB962C8B-B14F-4D97-AF65-F5344CB8AC3E}">
        <p14:creationId xmlns:p14="http://schemas.microsoft.com/office/powerpoint/2010/main" val="11132605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Controlling Side Effects of PL/SQL Subprograms</a:t>
            </a:r>
          </a:p>
        </p:txBody>
      </p:sp>
      <p:sp>
        <p:nvSpPr>
          <p:cNvPr id="14339" name="Rectangle 3"/>
          <p:cNvSpPr>
            <a:spLocks noGrp="1" noChangeArrowheads="1"/>
          </p:cNvSpPr>
          <p:nvPr>
            <p:ph sz="quarter" idx="1"/>
          </p:nvPr>
        </p:nvSpPr>
        <p:spPr>
          <a:xfrm>
            <a:off x="2133600" y="1443038"/>
            <a:ext cx="7918450" cy="3575050"/>
          </a:xfrm>
        </p:spPr>
        <p:txBody>
          <a:bodyPr>
            <a:normAutofit fontScale="85000" lnSpcReduction="20000"/>
          </a:bodyPr>
          <a:lstStyle/>
          <a:p>
            <a:pPr marL="0" indent="0">
              <a:buNone/>
              <a:defRPr/>
            </a:pPr>
            <a:r>
              <a:rPr lang="en-US" dirty="0">
                <a:latin typeface="Arial" charset="0"/>
              </a:rPr>
              <a:t>To be callable from SQL statements, a stored function must obey the following purity rules to control side effects:</a:t>
            </a:r>
          </a:p>
          <a:p>
            <a:pPr marL="548640" lvl="1" indent="-274320">
              <a:buFont typeface="Courier New" pitchFamily="49" charset="0"/>
              <a:buChar char="o"/>
              <a:defRPr/>
            </a:pPr>
            <a:r>
              <a:rPr lang="en-US" dirty="0"/>
              <a:t>When called from a </a:t>
            </a:r>
            <a:r>
              <a:rPr lang="en-US" dirty="0">
                <a:latin typeface="Courier New" pitchFamily="49" charset="0"/>
              </a:rPr>
              <a:t>SELECT</a:t>
            </a:r>
            <a:r>
              <a:rPr lang="en-US" dirty="0"/>
              <a:t> or a parallelized DML statement, the function cannot modify any database tables.</a:t>
            </a:r>
          </a:p>
          <a:p>
            <a:pPr marL="548640" lvl="1" indent="-274320">
              <a:buFont typeface="Courier New" pitchFamily="49" charset="0"/>
              <a:buChar char="o"/>
              <a:defRPr/>
            </a:pPr>
            <a:r>
              <a:rPr lang="en-US" dirty="0"/>
              <a:t>When called from a DML statement, the function cannot query or modify any database tables modified by that statement.</a:t>
            </a:r>
          </a:p>
          <a:p>
            <a:pPr marL="548640" lvl="1" indent="-274320">
              <a:buFont typeface="Courier New" pitchFamily="49" charset="0"/>
              <a:buChar char="o"/>
              <a:defRPr/>
            </a:pPr>
            <a:r>
              <a:rPr lang="en-US" dirty="0"/>
              <a:t>When called from a </a:t>
            </a:r>
            <a:r>
              <a:rPr lang="en-US" dirty="0">
                <a:latin typeface="Courier New" pitchFamily="49" charset="0"/>
              </a:rPr>
              <a:t>SELECT</a:t>
            </a:r>
            <a:r>
              <a:rPr lang="en-US" dirty="0"/>
              <a:t> or DML statement, the function cannot execute SQL transaction control, session control, or system control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288</a:t>
            </a:fld>
            <a:endParaRPr lang="en-US" dirty="0">
              <a:solidFill>
                <a:srgbClr val="464653"/>
              </a:solidFill>
            </a:endParaRPr>
          </a:p>
        </p:txBody>
      </p:sp>
    </p:spTree>
    <p:extLst>
      <p:ext uri="{BB962C8B-B14F-4D97-AF65-F5344CB8AC3E}">
        <p14:creationId xmlns:p14="http://schemas.microsoft.com/office/powerpoint/2010/main" val="9122145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blackGray">
          <a:xfrm>
            <a:off x="2146300" y="5410200"/>
            <a:ext cx="79121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taxes_pkg.tax(salary), salary, last_name</a:t>
            </a:r>
          </a:p>
          <a:p>
            <a:pPr marL="457200" indent="-457200" defTabSz="400050" eaLnBrk="0" hangingPunct="0">
              <a:tabLst>
                <a:tab pos="400050" algn="r"/>
                <a:tab pos="673100" algn="l"/>
              </a:tabLst>
              <a:defRPr/>
            </a:pPr>
            <a:r>
              <a:rPr lang="en-US">
                <a:solidFill>
                  <a:prstClr val="black"/>
                </a:solidFill>
                <a:latin typeface="Courier New" pitchFamily="49" charset="0"/>
              </a:rPr>
              <a:t>FROM   employees;</a:t>
            </a:r>
          </a:p>
        </p:txBody>
      </p:sp>
      <p:sp>
        <p:nvSpPr>
          <p:cNvPr id="24579" name="Rectangle 8"/>
          <p:cNvSpPr>
            <a:spLocks noGrp="1" noChangeArrowheads="1"/>
          </p:cNvSpPr>
          <p:nvPr>
            <p:ph type="title"/>
          </p:nvPr>
        </p:nvSpPr>
        <p:spPr/>
        <p:txBody>
          <a:bodyPr/>
          <a:lstStyle/>
          <a:p>
            <a:pPr eaLnBrk="1" hangingPunct="1"/>
            <a:r>
              <a:rPr lang="en-US"/>
              <a:t>Package Function in SQL: Example</a:t>
            </a:r>
          </a:p>
        </p:txBody>
      </p:sp>
      <p:sp>
        <p:nvSpPr>
          <p:cNvPr id="24580" name="Rectangle 4"/>
          <p:cNvSpPr>
            <a:spLocks noChangeArrowheads="1"/>
          </p:cNvSpPr>
          <p:nvPr/>
        </p:nvSpPr>
        <p:spPr bwMode="gray">
          <a:xfrm>
            <a:off x="3141663" y="5510213"/>
            <a:ext cx="2900362"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5365" name="Rectangle 5"/>
          <p:cNvSpPr>
            <a:spLocks noChangeArrowheads="1"/>
          </p:cNvSpPr>
          <p:nvPr/>
        </p:nvSpPr>
        <p:spPr bwMode="blackGray">
          <a:xfrm>
            <a:off x="2141538" y="1592264"/>
            <a:ext cx="7912100" cy="34369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a:t>
            </a:r>
            <a:r>
              <a:rPr lang="en-US" dirty="0" err="1">
                <a:solidFill>
                  <a:prstClr val="black"/>
                </a:solidFill>
                <a:latin typeface="Courier New" pitchFamily="49" charset="0"/>
              </a:rPr>
              <a:t>taxes_pkg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FUNCTION tax (</a:t>
            </a:r>
            <a:r>
              <a:rPr lang="en-US" dirty="0" err="1">
                <a:solidFill>
                  <a:prstClr val="black"/>
                </a:solidFill>
                <a:latin typeface="Courier New" pitchFamily="49" charset="0"/>
              </a:rPr>
              <a:t>p_value</a:t>
            </a:r>
            <a:r>
              <a:rPr lang="en-US" dirty="0">
                <a:solidFill>
                  <a:prstClr val="black"/>
                </a:solidFill>
                <a:latin typeface="Courier New" pitchFamily="49" charset="0"/>
              </a:rPr>
              <a:t> IN NUMBER) RETURN NUMBER;</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taxes_pkg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taxes_pkg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FUNCTION tax (</a:t>
            </a:r>
            <a:r>
              <a:rPr lang="en-US" dirty="0" err="1">
                <a:solidFill>
                  <a:prstClr val="black"/>
                </a:solidFill>
                <a:latin typeface="Courier New" pitchFamily="49" charset="0"/>
              </a:rPr>
              <a:t>p_value</a:t>
            </a:r>
            <a:r>
              <a:rPr lang="en-US" dirty="0">
                <a:solidFill>
                  <a:prstClr val="black"/>
                </a:solidFill>
                <a:latin typeface="Courier New" pitchFamily="49" charset="0"/>
              </a:rPr>
              <a:t> IN NUMBER) RETURN NUMBER IS</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v_rate</a:t>
            </a:r>
            <a:r>
              <a:rPr lang="en-US" dirty="0">
                <a:solidFill>
                  <a:prstClr val="black"/>
                </a:solidFill>
                <a:latin typeface="Courier New" pitchFamily="49" charset="0"/>
              </a:rPr>
              <a:t> NUMBER := 0.08;</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p_value</a:t>
            </a:r>
            <a:r>
              <a:rPr lang="en-US" dirty="0">
                <a:solidFill>
                  <a:prstClr val="black"/>
                </a:solidFill>
                <a:latin typeface="Courier New" pitchFamily="49" charset="0"/>
              </a:rPr>
              <a:t> * </a:t>
            </a:r>
            <a:r>
              <a:rPr lang="en-US" dirty="0" err="1">
                <a:solidFill>
                  <a:prstClr val="black"/>
                </a:solidFill>
                <a:latin typeface="Courier New" pitchFamily="49" charset="0"/>
              </a:rPr>
              <a:t>v_rate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END tax;</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taxes_pkg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24582" name="Rectangle 6"/>
          <p:cNvSpPr>
            <a:spLocks noChangeArrowheads="1"/>
          </p:cNvSpPr>
          <p:nvPr/>
        </p:nvSpPr>
        <p:spPr bwMode="gray">
          <a:xfrm>
            <a:off x="4632326" y="1639889"/>
            <a:ext cx="1082675" cy="29368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3" name="Rectangle 7"/>
          <p:cNvSpPr>
            <a:spLocks noChangeArrowheads="1"/>
          </p:cNvSpPr>
          <p:nvPr/>
        </p:nvSpPr>
        <p:spPr bwMode="gray">
          <a:xfrm>
            <a:off x="4648200" y="2732088"/>
            <a:ext cx="1752600" cy="31591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289</a:t>
            </a:fld>
            <a:endParaRPr lang="en-US">
              <a:solidFill>
                <a:srgbClr val="464653"/>
              </a:solidFill>
            </a:endParaRPr>
          </a:p>
        </p:txBody>
      </p:sp>
    </p:spTree>
    <p:extLst>
      <p:ext uri="{BB962C8B-B14F-4D97-AF65-F5344CB8AC3E}">
        <p14:creationId xmlns:p14="http://schemas.microsoft.com/office/powerpoint/2010/main" val="4736871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4"/>
          <p:cNvSpPr>
            <a:spLocks noGrp="1" noChangeArrowheads="1"/>
          </p:cNvSpPr>
          <p:nvPr>
            <p:ph type="title"/>
          </p:nvPr>
        </p:nvSpPr>
        <p:spPr/>
        <p:txBody>
          <a:bodyPr/>
          <a:lstStyle/>
          <a:p>
            <a:pPr eaLnBrk="1" hangingPunct="1"/>
            <a:r>
              <a:rPr lang="en-US"/>
              <a:t>Types of Variables</a:t>
            </a:r>
          </a:p>
        </p:txBody>
      </p:sp>
      <p:sp>
        <p:nvSpPr>
          <p:cNvPr id="1238019" name="Rectangle 5"/>
          <p:cNvSpPr>
            <a:spLocks noGrp="1" noChangeArrowheads="1"/>
          </p:cNvSpPr>
          <p:nvPr>
            <p:ph sz="quarter" idx="1"/>
          </p:nvPr>
        </p:nvSpPr>
        <p:spPr>
          <a:xfrm>
            <a:off x="1981200" y="1219201"/>
            <a:ext cx="8229600" cy="4937125"/>
          </a:xfrm>
        </p:spPr>
        <p:txBody>
          <a:bodyPr/>
          <a:lstStyle/>
          <a:p>
            <a:pPr lvl="1" eaLnBrk="1" hangingPunct="1">
              <a:buFont typeface="Arial" pitchFamily="34" charset="0"/>
              <a:buChar char="•"/>
            </a:pPr>
            <a:r>
              <a:rPr lang="en-US"/>
              <a:t>PL/SQL variables:</a:t>
            </a:r>
          </a:p>
          <a:p>
            <a:pPr lvl="2" eaLnBrk="1" hangingPunct="1">
              <a:buFont typeface="Courier New" pitchFamily="49" charset="0"/>
              <a:buChar char="o"/>
            </a:pPr>
            <a:r>
              <a:rPr lang="en-US"/>
              <a:t>Scalar</a:t>
            </a:r>
          </a:p>
          <a:p>
            <a:pPr lvl="2" eaLnBrk="1" hangingPunct="1">
              <a:buFont typeface="Courier New" pitchFamily="49" charset="0"/>
              <a:buChar char="o"/>
            </a:pPr>
            <a:r>
              <a:rPr lang="en-US"/>
              <a:t>Reference</a:t>
            </a:r>
          </a:p>
          <a:p>
            <a:pPr lvl="2" eaLnBrk="1" hangingPunct="1">
              <a:buFont typeface="Courier New" pitchFamily="49" charset="0"/>
              <a:buChar char="o"/>
            </a:pPr>
            <a:r>
              <a:rPr lang="en-US"/>
              <a:t>Large object (</a:t>
            </a:r>
            <a:r>
              <a:rPr lang="en-US">
                <a:latin typeface="Courier New" pitchFamily="49" charset="0"/>
              </a:rPr>
              <a:t>LOB</a:t>
            </a:r>
            <a:r>
              <a:rPr lang="en-US"/>
              <a:t>)</a:t>
            </a:r>
          </a:p>
          <a:p>
            <a:pPr lvl="2" eaLnBrk="1" hangingPunct="1">
              <a:buFont typeface="Courier New" pitchFamily="49" charset="0"/>
              <a:buChar char="o"/>
            </a:pPr>
            <a:r>
              <a:rPr lang="en-US"/>
              <a:t>Composite</a:t>
            </a:r>
          </a:p>
          <a:p>
            <a:pPr lvl="1" eaLnBrk="1" hangingPunct="1">
              <a:buFont typeface="Arial" pitchFamily="34" charset="0"/>
              <a:buChar char="•"/>
            </a:pPr>
            <a:r>
              <a:rPr lang="en-US"/>
              <a:t>Non-PL/SQL variables: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29</a:t>
            </a:fld>
            <a:endParaRPr lang="en-US" dirty="0"/>
          </a:p>
        </p:txBody>
      </p:sp>
    </p:spTree>
    <p:extLst>
      <p:ext uri="{BB962C8B-B14F-4D97-AF65-F5344CB8AC3E}">
        <p14:creationId xmlns:p14="http://schemas.microsoft.com/office/powerpoint/2010/main" val="941142984"/>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Persistent State of Packages</a:t>
            </a:r>
          </a:p>
        </p:txBody>
      </p:sp>
      <p:sp>
        <p:nvSpPr>
          <p:cNvPr id="17411" name="Rectangle 3"/>
          <p:cNvSpPr>
            <a:spLocks noGrp="1" noChangeArrowheads="1"/>
          </p:cNvSpPr>
          <p:nvPr>
            <p:ph sz="quarter" idx="1"/>
          </p:nvPr>
        </p:nvSpPr>
        <p:spPr>
          <a:xfrm>
            <a:off x="2133600" y="1447800"/>
            <a:ext cx="7918450" cy="3970338"/>
          </a:xfrm>
        </p:spPr>
        <p:txBody>
          <a:bodyPr>
            <a:normAutofit fontScale="85000" lnSpcReduction="10000"/>
          </a:bodyPr>
          <a:lstStyle/>
          <a:p>
            <a:pPr marL="0" indent="0">
              <a:buNone/>
              <a:defRPr/>
            </a:pPr>
            <a:r>
              <a:rPr lang="en-US" dirty="0">
                <a:latin typeface="Arial" charset="0"/>
              </a:rPr>
              <a:t>The collection of package variables and the values define the package state. The package state is:</a:t>
            </a:r>
          </a:p>
          <a:p>
            <a:pPr marL="548640" lvl="1" indent="-274320">
              <a:buFont typeface="Courier New" pitchFamily="49" charset="0"/>
              <a:buChar char="o"/>
              <a:defRPr/>
            </a:pPr>
            <a:r>
              <a:rPr lang="en-US" dirty="0"/>
              <a:t>Initialized when the package is first loaded</a:t>
            </a:r>
          </a:p>
          <a:p>
            <a:pPr marL="548640" lvl="1" indent="-274320">
              <a:buFont typeface="Courier New" pitchFamily="49" charset="0"/>
              <a:buChar char="o"/>
              <a:defRPr/>
            </a:pPr>
            <a:r>
              <a:rPr lang="en-US" dirty="0"/>
              <a:t>Persistent (by default) for the life of the session:</a:t>
            </a:r>
          </a:p>
          <a:p>
            <a:pPr marL="822960" lvl="2">
              <a:buClr>
                <a:schemeClr val="bg1">
                  <a:shade val="50000"/>
                </a:schemeClr>
              </a:buClr>
              <a:buFont typeface="Wingdings" pitchFamily="2" charset="2"/>
              <a:buChar char="Ø"/>
              <a:defRPr/>
            </a:pPr>
            <a:r>
              <a:rPr lang="en-US" dirty="0"/>
              <a:t>Stored in the User Global Area (UGA)</a:t>
            </a:r>
          </a:p>
          <a:p>
            <a:pPr marL="822960" lvl="2">
              <a:buClr>
                <a:schemeClr val="bg1">
                  <a:shade val="50000"/>
                </a:schemeClr>
              </a:buClr>
              <a:buFont typeface="Wingdings" pitchFamily="2" charset="2"/>
              <a:buChar char="Ø"/>
              <a:defRPr/>
            </a:pPr>
            <a:r>
              <a:rPr lang="en-US" dirty="0"/>
              <a:t>Unique to each session</a:t>
            </a:r>
          </a:p>
          <a:p>
            <a:pPr marL="822960" lvl="2">
              <a:buClr>
                <a:schemeClr val="bg1">
                  <a:shade val="50000"/>
                </a:schemeClr>
              </a:buClr>
              <a:buFont typeface="Wingdings" pitchFamily="2" charset="2"/>
              <a:buChar char="Ø"/>
              <a:defRPr/>
            </a:pPr>
            <a:r>
              <a:rPr lang="en-US" dirty="0"/>
              <a:t>Subject to change when package subprograms are called or public variables are modified</a:t>
            </a:r>
          </a:p>
          <a:p>
            <a:pPr marL="548640" lvl="1" indent="-274320">
              <a:buFont typeface="Courier New" pitchFamily="49" charset="0"/>
              <a:buChar char="o"/>
              <a:defRPr/>
            </a:pPr>
            <a:r>
              <a:rPr lang="en-US" dirty="0"/>
              <a:t>Not persistent for the session but persistent for the life of a subprogram call when using </a:t>
            </a:r>
            <a:r>
              <a:rPr lang="en-US" dirty="0">
                <a:latin typeface="Courier New" pitchFamily="49" charset="0"/>
              </a:rPr>
              <a:t>PRAGMA SERIALLY_REUSABLE</a:t>
            </a:r>
            <a:r>
              <a:rPr lang="en-US" dirty="0"/>
              <a:t> in the package specification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290</a:t>
            </a:fld>
            <a:endParaRPr lang="en-US" dirty="0">
              <a:solidFill>
                <a:srgbClr val="464653"/>
              </a:solidFill>
            </a:endParaRPr>
          </a:p>
        </p:txBody>
      </p:sp>
    </p:spTree>
    <p:extLst>
      <p:ext uri="{BB962C8B-B14F-4D97-AF65-F5344CB8AC3E}">
        <p14:creationId xmlns:p14="http://schemas.microsoft.com/office/powerpoint/2010/main" val="582579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365126"/>
            <a:ext cx="10515600" cy="774700"/>
          </a:xfrm>
        </p:spPr>
        <p:txBody>
          <a:bodyPr>
            <a:normAutofit fontScale="90000"/>
          </a:bodyPr>
          <a:lstStyle/>
          <a:p>
            <a:pPr algn="ctr">
              <a:defRPr/>
            </a:pPr>
            <a:r>
              <a:rPr lang="en-US" dirty="0"/>
              <a:t>Persistent State of Package Variables: Example</a:t>
            </a:r>
          </a:p>
        </p:txBody>
      </p:sp>
      <p:graphicFrame>
        <p:nvGraphicFramePr>
          <p:cNvPr id="409659" name="Group 59"/>
          <p:cNvGraphicFramePr>
            <a:graphicFrameLocks noGrp="1"/>
          </p:cNvGraphicFramePr>
          <p:nvPr/>
        </p:nvGraphicFramePr>
        <p:xfrm>
          <a:off x="2133600" y="1717676"/>
          <a:ext cx="7924800" cy="4462461"/>
        </p:xfrm>
        <a:graphic>
          <a:graphicData uri="http://schemas.openxmlformats.org/drawingml/2006/table">
            <a:tbl>
              <a:tblPr>
                <a:tableStyleId>{5940675A-B579-460E-94D1-54222C63F5DA}</a:tableStyleId>
              </a:tblPr>
              <a:tblGrid>
                <a:gridCol w="654050">
                  <a:extLst>
                    <a:ext uri="{9D8B030D-6E8A-4147-A177-3AD203B41FA5}">
                      <a16:colId xmlns:a16="http://schemas.microsoft.com/office/drawing/2014/main" xmlns="" val="20000"/>
                    </a:ext>
                  </a:extLst>
                </a:gridCol>
                <a:gridCol w="2927350">
                  <a:extLst>
                    <a:ext uri="{9D8B030D-6E8A-4147-A177-3AD203B41FA5}">
                      <a16:colId xmlns:a16="http://schemas.microsoft.com/office/drawing/2014/main" xmlns="" val="20001"/>
                    </a:ext>
                  </a:extLst>
                </a:gridCol>
                <a:gridCol w="1111250">
                  <a:extLst>
                    <a:ext uri="{9D8B030D-6E8A-4147-A177-3AD203B41FA5}">
                      <a16:colId xmlns:a16="http://schemas.microsoft.com/office/drawing/2014/main" xmlns="" val="20002"/>
                    </a:ext>
                  </a:extLst>
                </a:gridCol>
                <a:gridCol w="102235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gridCol w="1066800">
                  <a:extLst>
                    <a:ext uri="{9D8B030D-6E8A-4147-A177-3AD203B41FA5}">
                      <a16:colId xmlns:a16="http://schemas.microsoft.com/office/drawing/2014/main" xmlns="" val="20005"/>
                    </a:ext>
                  </a:extLst>
                </a:gridCol>
              </a:tblGrid>
              <a:tr h="987594">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Time</a:t>
                      </a:r>
                      <a:endParaRPr kumimoji="0" lang="en-US" sz="16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Events</a:t>
                      </a:r>
                      <a:endParaRPr kumimoji="0" lang="en-US" sz="16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v_std_</a:t>
                      </a:r>
                      <a:br>
                        <a:rPr kumimoji="0" lang="en-US" sz="1200" u="none" strike="noStrike" cap="none" normalizeH="0" baseline="0" dirty="0">
                          <a:ln>
                            <a:noFill/>
                          </a:ln>
                          <a:effectLst/>
                        </a:rPr>
                      </a:br>
                      <a:r>
                        <a:rPr kumimoji="0" lang="en-US" sz="1200" u="none" strike="noStrike" cap="none" normalizeH="0" baseline="0" dirty="0">
                          <a:ln>
                            <a:noFill/>
                          </a:ln>
                          <a:effectLst/>
                        </a:rPr>
                        <a:t>comm</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[variable]</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MAX</a:t>
                      </a:r>
                      <a:br>
                        <a:rPr kumimoji="0" lang="en-US" sz="1200" u="none" strike="noStrike" cap="none" normalizeH="0" baseline="0" dirty="0">
                          <a:ln>
                            <a:noFill/>
                          </a:ln>
                          <a:effectLst/>
                        </a:rPr>
                      </a:br>
                      <a:r>
                        <a:rPr kumimoji="0" lang="en-US" sz="1200" u="none" strike="noStrike" cap="none" normalizeH="0" baseline="0" dirty="0">
                          <a:ln>
                            <a:noFill/>
                          </a:ln>
                          <a:effectLst/>
                        </a:rPr>
                        <a:t>(commission_pct)</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[column]</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v_std_</a:t>
                      </a:r>
                      <a:br>
                        <a:rPr kumimoji="0" lang="en-US" sz="1200" u="none" strike="noStrike" cap="none" normalizeH="0" baseline="0" dirty="0">
                          <a:ln>
                            <a:noFill/>
                          </a:ln>
                          <a:effectLst/>
                        </a:rPr>
                      </a:br>
                      <a:r>
                        <a:rPr kumimoji="0" lang="en-US" sz="1200" u="none" strike="noStrike" cap="none" normalizeH="0" baseline="0" dirty="0">
                          <a:ln>
                            <a:noFill/>
                          </a:ln>
                          <a:effectLst/>
                        </a:rPr>
                        <a:t>comm</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1200" u="none" strike="noStrike" cap="none" normalizeH="0" baseline="0" dirty="0">
                        <a:ln>
                          <a:noFill/>
                        </a:ln>
                        <a:effectLst/>
                      </a:endParaRP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[variable]</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MAX</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(commission_pct)</a:t>
                      </a:r>
                      <a:br>
                        <a:rPr kumimoji="0" lang="en-US" sz="1200" u="none" strike="noStrike" cap="none" normalizeH="0" baseline="0" dirty="0">
                          <a:ln>
                            <a:noFill/>
                          </a:ln>
                          <a:effectLst/>
                        </a:rPr>
                      </a:br>
                      <a:r>
                        <a:rPr kumimoji="0" lang="en-US" sz="1200" u="none" strike="noStrike" cap="none" normalizeH="0" baseline="0" dirty="0">
                          <a:ln>
                            <a:noFill/>
                          </a:ln>
                          <a:effectLst/>
                        </a:rPr>
                        <a:t>[Column]</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extLst>
                  <a:ext uri="{0D108BD9-81ED-4DB2-BD59-A6C34878D82A}">
                    <a16:rowId xmlns:a16="http://schemas.microsoft.com/office/drawing/2014/main" xmlns="" val="10000"/>
                  </a:ext>
                </a:extLst>
              </a:tr>
              <a:tr h="5486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9:00</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Scott&gt;  EXECUTE comm_pkg.reset_comm(0.25)</a:t>
                      </a:r>
                      <a:endParaRPr kumimoji="0" lang="en-US" sz="1200" b="0" i="1"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0.10</a:t>
                      </a:r>
                      <a:br>
                        <a:rPr kumimoji="0" lang="en-US" sz="1200" u="none" strike="noStrike" cap="none" normalizeH="0" baseline="0" dirty="0">
                          <a:ln>
                            <a:noFill/>
                          </a:ln>
                          <a:effectLst/>
                        </a:rPr>
                      </a:b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a:t>
                      </a: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xmlns="" val="10001"/>
                  </a:ext>
                </a:extLst>
              </a:tr>
              <a:tr h="91443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9:30</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INSERT INTO employees(last_name, commission_pct)</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VALUES('Madonna', 0.8);</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xmlns="" val="10002"/>
                  </a:ext>
                </a:extLst>
              </a:tr>
              <a:tr h="5486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9:35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EXECUTE</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 comm_pkg.reset_comm (0.5)</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0.10</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xmlns="" val="10003"/>
                  </a:ext>
                </a:extLst>
              </a:tr>
              <a:tr h="731551">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10:00</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Scott&gt;  EXECUTE                </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  comm_pkg.reset_comm(0.6)</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Err –20210 'Bad Commission'</a:t>
                      </a:r>
                      <a:endParaRPr kumimoji="0" lang="en-US" sz="1200" b="0" i="1" u="none" strike="noStrike" cap="none" normalizeH="0" baseline="0" dirty="0">
                        <a:ln>
                          <a:noFill/>
                        </a:ln>
                        <a:solidFill>
                          <a:schemeClr val="accent2"/>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xmlns="" val="10004"/>
                  </a:ext>
                </a:extLst>
              </a:tr>
              <a:tr h="731551">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11:00</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11:01</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12:00</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ROLLBACK;</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EXIT ...</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EXEC comm_pkg.reset_comm(0.2)</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xmlns="" val="10005"/>
                  </a:ext>
                </a:extLst>
              </a:tr>
            </a:tbl>
          </a:graphicData>
        </a:graphic>
      </p:graphicFrame>
      <p:sp>
        <p:nvSpPr>
          <p:cNvPr id="26678" name="Text Box 56"/>
          <p:cNvSpPr txBox="1">
            <a:spLocks noChangeArrowheads="1"/>
          </p:cNvSpPr>
          <p:nvPr/>
        </p:nvSpPr>
        <p:spPr bwMode="auto">
          <a:xfrm>
            <a:off x="6009298" y="1316038"/>
            <a:ext cx="1646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i="1">
                <a:solidFill>
                  <a:prstClr val="black"/>
                </a:solidFill>
              </a:rPr>
              <a:t>State for Scott</a:t>
            </a:r>
          </a:p>
        </p:txBody>
      </p:sp>
      <p:sp>
        <p:nvSpPr>
          <p:cNvPr id="26679" name="Text Box 57"/>
          <p:cNvSpPr txBox="1">
            <a:spLocks noChangeArrowheads="1"/>
          </p:cNvSpPr>
          <p:nvPr/>
        </p:nvSpPr>
        <p:spPr bwMode="auto">
          <a:xfrm>
            <a:off x="8112302" y="1306513"/>
            <a:ext cx="173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i="1">
                <a:solidFill>
                  <a:srgbClr val="0000FF"/>
                </a:solidFill>
              </a:rPr>
              <a:t>State for Jones</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291</a:t>
            </a:fld>
            <a:endParaRPr lang="en-US">
              <a:solidFill>
                <a:srgbClr val="464653"/>
              </a:solidFill>
            </a:endParaRPr>
          </a:p>
        </p:txBody>
      </p:sp>
    </p:spTree>
    <p:extLst>
      <p:ext uri="{BB962C8B-B14F-4D97-AF65-F5344CB8AC3E}">
        <p14:creationId xmlns:p14="http://schemas.microsoft.com/office/powerpoint/2010/main" val="6532559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365125"/>
            <a:ext cx="10515600" cy="805307"/>
          </a:xfrm>
        </p:spPr>
        <p:txBody>
          <a:bodyPr>
            <a:normAutofit fontScale="90000"/>
          </a:bodyPr>
          <a:lstStyle/>
          <a:p>
            <a:pPr algn="ctr">
              <a:defRPr/>
            </a:pPr>
            <a:r>
              <a:rPr lang="en-US" dirty="0"/>
              <a:t>Persistent State of a Package Cursor: Example</a:t>
            </a:r>
          </a:p>
        </p:txBody>
      </p:sp>
      <p:sp>
        <p:nvSpPr>
          <p:cNvPr id="19459" name="Rectangle 3"/>
          <p:cNvSpPr>
            <a:spLocks noChangeArrowheads="1"/>
          </p:cNvSpPr>
          <p:nvPr/>
        </p:nvSpPr>
        <p:spPr bwMode="blackGray">
          <a:xfrm>
            <a:off x="2146300" y="1319214"/>
            <a:ext cx="7912100" cy="46688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 IS </a:t>
            </a:r>
            <a:r>
              <a:rPr lang="en-US" sz="1700" dirty="0">
                <a:solidFill>
                  <a:srgbClr val="9FB8CD"/>
                </a:solidFill>
                <a:latin typeface="Courier New" pitchFamily="49" charset="0"/>
              </a:rPr>
              <a:t>–- Package spec</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open;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FUNCTION next(</a:t>
            </a:r>
            <a:r>
              <a:rPr lang="en-US" sz="1700" dirty="0" err="1">
                <a:solidFill>
                  <a:prstClr val="black"/>
                </a:solidFill>
                <a:latin typeface="Courier New" pitchFamily="49" charset="0"/>
              </a:rPr>
              <a:t>p_n</a:t>
            </a:r>
            <a:r>
              <a:rPr lang="en-US" sz="1700" dirty="0">
                <a:solidFill>
                  <a:prstClr val="black"/>
                </a:solidFill>
                <a:latin typeface="Courier New" pitchFamily="49" charset="0"/>
              </a:rPr>
              <a:t> NUMBER := 1) RETURN BOOLEAN;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close;</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BODY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 IS </a:t>
            </a:r>
          </a:p>
          <a:p>
            <a:pPr marL="457200" indent="-457200" defTabSz="400050" eaLnBrk="0" hangingPunct="0">
              <a:tabLst>
                <a:tab pos="400050" algn="r"/>
                <a:tab pos="673100" algn="l"/>
              </a:tabLst>
              <a:defRPr/>
            </a:pPr>
            <a:r>
              <a:rPr lang="en-US" sz="1700" dirty="0">
                <a:solidFill>
                  <a:srgbClr val="9FB8CD"/>
                </a:solidFill>
                <a:latin typeface="Courier New" pitchFamily="49" charset="0"/>
              </a:rPr>
              <a:t>–- Package body</a:t>
            </a: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  CURSOR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SELECT </a:t>
            </a:r>
            <a:r>
              <a:rPr lang="en-US" sz="1700" dirty="0" err="1">
                <a:solidFill>
                  <a:prstClr val="black"/>
                </a:solidFill>
                <a:latin typeface="Courier New" pitchFamily="49" charset="0"/>
              </a:rPr>
              <a:t>employee_id</a:t>
            </a:r>
            <a:r>
              <a:rPr lang="en-US" sz="1700" dirty="0">
                <a:solidFill>
                  <a:prstClr val="black"/>
                </a:solidFill>
                <a:latin typeface="Courier New" pitchFamily="49" charset="0"/>
              </a:rPr>
              <a:t> FROM employees;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open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IF NOT </a:t>
            </a:r>
            <a:r>
              <a:rPr lang="en-US" sz="1700" dirty="0" err="1">
                <a:solidFill>
                  <a:prstClr val="black"/>
                </a:solidFill>
                <a:latin typeface="Courier New" pitchFamily="49" charset="0"/>
              </a:rPr>
              <a:t>cur_c%ISOPEN</a:t>
            </a:r>
            <a:r>
              <a:rPr lang="en-US" sz="1700" dirty="0">
                <a:solidFill>
                  <a:prstClr val="black"/>
                </a:solidFill>
                <a:latin typeface="Courier New" pitchFamily="49" charset="0"/>
              </a:rPr>
              <a:t> THEN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OPEN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IF;</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open;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 .  -- code continued on next slide</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292</a:t>
            </a:fld>
            <a:endParaRPr lang="en-US">
              <a:solidFill>
                <a:srgbClr val="464653"/>
              </a:solidFill>
            </a:endParaRPr>
          </a:p>
        </p:txBody>
      </p:sp>
    </p:spTree>
    <p:extLst>
      <p:ext uri="{BB962C8B-B14F-4D97-AF65-F5344CB8AC3E}">
        <p14:creationId xmlns:p14="http://schemas.microsoft.com/office/powerpoint/2010/main" val="88487437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44550" y="-6349"/>
            <a:ext cx="10515600" cy="1325563"/>
          </a:xfrm>
        </p:spPr>
        <p:txBody>
          <a:bodyPr>
            <a:normAutofit/>
          </a:bodyPr>
          <a:lstStyle/>
          <a:p>
            <a:pPr>
              <a:defRPr/>
            </a:pPr>
            <a:r>
              <a:rPr lang="en-US" dirty="0"/>
              <a:t>Persistent State of a Package Cursor: Example</a:t>
            </a:r>
          </a:p>
        </p:txBody>
      </p:sp>
      <p:sp>
        <p:nvSpPr>
          <p:cNvPr id="20483" name="Rectangle 3"/>
          <p:cNvSpPr>
            <a:spLocks noChangeArrowheads="1"/>
          </p:cNvSpPr>
          <p:nvPr/>
        </p:nvSpPr>
        <p:spPr bwMode="blackGray">
          <a:xfrm>
            <a:off x="2146300" y="1319214"/>
            <a:ext cx="7912100" cy="47767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 .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FUNCTION next(</a:t>
            </a:r>
            <a:r>
              <a:rPr lang="en-US" sz="1700" dirty="0" err="1">
                <a:solidFill>
                  <a:prstClr val="black"/>
                </a:solidFill>
                <a:latin typeface="Courier New" pitchFamily="49" charset="0"/>
              </a:rPr>
              <a:t>p_n</a:t>
            </a:r>
            <a:r>
              <a:rPr lang="en-US" sz="1700" dirty="0">
                <a:solidFill>
                  <a:prstClr val="black"/>
                </a:solidFill>
                <a:latin typeface="Courier New" pitchFamily="49" charset="0"/>
              </a:rPr>
              <a:t> NUMBER := 1) RETURN BOOLEAN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 </a:t>
            </a:r>
            <a:r>
              <a:rPr lang="en-US" sz="1700" dirty="0" err="1">
                <a:solidFill>
                  <a:prstClr val="black"/>
                </a:solidFill>
                <a:latin typeface="Courier New" pitchFamily="49" charset="0"/>
              </a:rPr>
              <a:t>employees.employee_id%TYPE</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FOR count IN 1 .. </a:t>
            </a:r>
            <a:r>
              <a:rPr lang="en-US" sz="1700" dirty="0" err="1">
                <a:solidFill>
                  <a:prstClr val="black"/>
                </a:solidFill>
                <a:latin typeface="Courier New" pitchFamily="49" charset="0"/>
              </a:rPr>
              <a:t>p_n</a:t>
            </a:r>
            <a:r>
              <a:rPr lang="en-US" sz="1700" dirty="0">
                <a:solidFill>
                  <a:prstClr val="black"/>
                </a:solidFill>
                <a:latin typeface="Courier New" pitchFamily="49" charset="0"/>
              </a:rPr>
              <a:t>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FETCH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INTO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EXIT WHEN </a:t>
            </a:r>
            <a:r>
              <a:rPr lang="en-US" sz="1700" dirty="0" err="1">
                <a:solidFill>
                  <a:prstClr val="black"/>
                </a:solidFill>
                <a:latin typeface="Courier New" pitchFamily="49" charset="0"/>
              </a:rPr>
              <a:t>cur_c%NOTFOUND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DBMS_OUTPUT.PUT_LINE('Id: '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RETURN </a:t>
            </a:r>
            <a:r>
              <a:rPr lang="en-US" sz="1700" dirty="0" err="1">
                <a:solidFill>
                  <a:prstClr val="black"/>
                </a:solidFill>
                <a:latin typeface="Courier New" pitchFamily="49" charset="0"/>
              </a:rPr>
              <a:t>cur_c%FOUND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next;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close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IF </a:t>
            </a:r>
            <a:r>
              <a:rPr lang="en-US" sz="1700" dirty="0" err="1">
                <a:solidFill>
                  <a:prstClr val="black"/>
                </a:solidFill>
                <a:latin typeface="Courier New" pitchFamily="49" charset="0"/>
              </a:rPr>
              <a:t>cur_c%ISOPEN</a:t>
            </a:r>
            <a:r>
              <a:rPr lang="en-US" sz="1700" dirty="0">
                <a:solidFill>
                  <a:prstClr val="black"/>
                </a:solidFill>
                <a:latin typeface="Courier New" pitchFamily="49" charset="0"/>
              </a:rPr>
              <a:t> THEN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CLOSE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IF;</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close;</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293</a:t>
            </a:fld>
            <a:endParaRPr lang="en-US">
              <a:solidFill>
                <a:srgbClr val="464653"/>
              </a:solidFill>
            </a:endParaRPr>
          </a:p>
        </p:txBody>
      </p:sp>
    </p:spTree>
    <p:extLst>
      <p:ext uri="{BB962C8B-B14F-4D97-AF65-F5344CB8AC3E}">
        <p14:creationId xmlns:p14="http://schemas.microsoft.com/office/powerpoint/2010/main" val="2019770327"/>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Executing the </a:t>
            </a:r>
            <a:r>
              <a:rPr lang="en-US">
                <a:latin typeface="Courier New" pitchFamily="49" charset="0"/>
              </a:rPr>
              <a:t>CURS_PKG</a:t>
            </a:r>
            <a:r>
              <a:rPr lang="en-US"/>
              <a:t> Package</a:t>
            </a:r>
          </a:p>
        </p:txBody>
      </p:sp>
      <p:pic>
        <p:nvPicPr>
          <p:cNvPr id="2150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41914" y="1371601"/>
            <a:ext cx="457200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52800" y="3886201"/>
            <a:ext cx="46482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294</a:t>
            </a:fld>
            <a:endParaRPr lang="en-US">
              <a:solidFill>
                <a:srgbClr val="464653"/>
              </a:solidFill>
            </a:endParaRPr>
          </a:p>
        </p:txBody>
      </p:sp>
    </p:spTree>
    <p:extLst>
      <p:ext uri="{BB962C8B-B14F-4D97-AF65-F5344CB8AC3E}">
        <p14:creationId xmlns:p14="http://schemas.microsoft.com/office/powerpoint/2010/main" val="7962431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Using Associative Arrays in Packages</a:t>
            </a:r>
          </a:p>
        </p:txBody>
      </p:sp>
      <p:sp>
        <p:nvSpPr>
          <p:cNvPr id="22531" name="Rectangle 3"/>
          <p:cNvSpPr>
            <a:spLocks noChangeArrowheads="1"/>
          </p:cNvSpPr>
          <p:nvPr/>
        </p:nvSpPr>
        <p:spPr bwMode="blackGray">
          <a:xfrm>
            <a:off x="2149475" y="1408113"/>
            <a:ext cx="7912100" cy="1600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TYPE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 IS TABLE OF </a:t>
            </a:r>
            <a:r>
              <a:rPr lang="en-US" sz="1700" dirty="0" err="1">
                <a:solidFill>
                  <a:prstClr val="black"/>
                </a:solidFill>
                <a:latin typeface="Courier New" pitchFamily="49" charset="0"/>
              </a:rPr>
              <a:t>employees%ROWTYPE</a:t>
            </a: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     INDEX BY BINARY_INTEGER;</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r>
              <a:rPr lang="en-US" sz="1700" dirty="0" err="1">
                <a:solidFill>
                  <a:prstClr val="black"/>
                </a:solidFill>
                <a:latin typeface="Courier New" pitchFamily="49" charset="0"/>
              </a:rPr>
              <a:t>p_emps</a:t>
            </a:r>
            <a:r>
              <a:rPr lang="en-US" sz="1700" dirty="0">
                <a:solidFill>
                  <a:prstClr val="black"/>
                </a:solidFill>
                <a:latin typeface="Courier New" pitchFamily="49" charset="0"/>
              </a:rPr>
              <a:t> OUT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a:t>
            </a:r>
          </a:p>
        </p:txBody>
      </p:sp>
      <p:sp>
        <p:nvSpPr>
          <p:cNvPr id="22532" name="Rectangle 4"/>
          <p:cNvSpPr>
            <a:spLocks noChangeArrowheads="1"/>
          </p:cNvSpPr>
          <p:nvPr/>
        </p:nvSpPr>
        <p:spPr bwMode="blackGray">
          <a:xfrm>
            <a:off x="2146300" y="3260725"/>
            <a:ext cx="79121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BODY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r>
              <a:rPr lang="en-US" sz="1700" dirty="0" err="1">
                <a:solidFill>
                  <a:prstClr val="black"/>
                </a:solidFill>
                <a:latin typeface="Courier New" pitchFamily="49" charset="0"/>
              </a:rPr>
              <a:t>p_emps</a:t>
            </a:r>
            <a:r>
              <a:rPr lang="en-US" sz="1700" dirty="0">
                <a:solidFill>
                  <a:prstClr val="black"/>
                </a:solidFill>
                <a:latin typeface="Courier New" pitchFamily="49" charset="0"/>
              </a:rPr>
              <a:t> OUT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BINARY_INTEGER := 0;</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FOR </a:t>
            </a:r>
            <a:r>
              <a:rPr lang="en-US" sz="1700" dirty="0" err="1">
                <a:solidFill>
                  <a:prstClr val="black"/>
                </a:solidFill>
                <a:latin typeface="Courier New" pitchFamily="49" charset="0"/>
              </a:rPr>
              <a:t>emp_record</a:t>
            </a:r>
            <a:r>
              <a:rPr lang="en-US" sz="1700" dirty="0">
                <a:solidFill>
                  <a:prstClr val="black"/>
                </a:solidFill>
                <a:latin typeface="Courier New" pitchFamily="49" charset="0"/>
              </a:rPr>
              <a:t> IN (SELECT * FROM employees)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emps</a:t>
            </a:r>
            <a:r>
              <a:rPr lang="en-US" sz="1700" dirty="0">
                <a:solidFill>
                  <a:prstClr val="black"/>
                </a:solidFill>
                <a:latin typeface="Courier New" pitchFamily="49" charset="0"/>
              </a:rPr>
              <a:t>(</a:t>
            </a:r>
            <a:r>
              <a:rPr lang="en-US" sz="1700" dirty="0" err="1">
                <a:solidFill>
                  <a:prstClr val="black"/>
                </a:solidFill>
                <a:latin typeface="Courier New" pitchFamily="49" charset="0"/>
              </a:rPr>
              <a:t>v_i</a:t>
            </a:r>
            <a:r>
              <a:rPr lang="en-US" sz="1700" dirty="0">
                <a:solidFill>
                  <a:prstClr val="black"/>
                </a:solidFill>
                <a:latin typeface="Courier New" pitchFamily="49" charset="0"/>
              </a:rPr>
              <a:t>) := </a:t>
            </a:r>
            <a:r>
              <a:rPr lang="en-US" sz="1700" dirty="0" err="1">
                <a:solidFill>
                  <a:prstClr val="black"/>
                </a:solidFill>
                <a:latin typeface="Courier New" pitchFamily="49" charset="0"/>
              </a:rPr>
              <a:t>emp_record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295</a:t>
            </a:fld>
            <a:endParaRPr lang="en-US">
              <a:solidFill>
                <a:srgbClr val="464653"/>
              </a:solidFill>
            </a:endParaRPr>
          </a:p>
        </p:txBody>
      </p:sp>
    </p:spTree>
    <p:extLst>
      <p:ext uri="{BB962C8B-B14F-4D97-AF65-F5344CB8AC3E}">
        <p14:creationId xmlns:p14="http://schemas.microsoft.com/office/powerpoint/2010/main" val="20049300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Summary</a:t>
            </a:r>
          </a:p>
        </p:txBody>
      </p:sp>
      <p:sp>
        <p:nvSpPr>
          <p:cNvPr id="24579" name="Rectangle 3"/>
          <p:cNvSpPr>
            <a:spLocks noGrp="1" noChangeArrowheads="1"/>
          </p:cNvSpPr>
          <p:nvPr>
            <p:ph sz="quarter" idx="1"/>
          </p:nvPr>
        </p:nvSpPr>
        <p:spPr>
          <a:xfrm>
            <a:off x="2133600" y="1447801"/>
            <a:ext cx="7918450" cy="3038475"/>
          </a:xfrm>
        </p:spPr>
        <p:txBody>
          <a:bodyPr>
            <a:normAutofit fontScale="92500" lnSpcReduction="10000"/>
          </a:bodyPr>
          <a:lstStyle/>
          <a:p>
            <a:pPr marL="0" indent="0">
              <a:buNone/>
              <a:defRPr/>
            </a:pPr>
            <a:r>
              <a:rPr lang="en-US" dirty="0">
                <a:latin typeface="Arial" charset="0"/>
              </a:rPr>
              <a:t>Topics covered in </a:t>
            </a:r>
            <a:r>
              <a:rPr lang="en-US">
                <a:latin typeface="Arial" charset="0"/>
              </a:rPr>
              <a:t>this module: </a:t>
            </a:r>
            <a:endParaRPr lang="en-US" dirty="0">
              <a:latin typeface="Arial" charset="0"/>
            </a:endParaRPr>
          </a:p>
          <a:p>
            <a:pPr marL="548640" lvl="1" indent="-274320">
              <a:buFont typeface="Courier New" pitchFamily="49" charset="0"/>
              <a:buChar char="o"/>
              <a:defRPr/>
            </a:pPr>
            <a:r>
              <a:rPr lang="en-US" dirty="0"/>
              <a:t>Overload package procedures and functions</a:t>
            </a:r>
          </a:p>
          <a:p>
            <a:pPr marL="548640" lvl="1" indent="-274320">
              <a:buFont typeface="Courier New" pitchFamily="49" charset="0"/>
              <a:buChar char="o"/>
              <a:defRPr/>
            </a:pPr>
            <a:r>
              <a:rPr lang="en-US" dirty="0"/>
              <a:t>Use forward declarations</a:t>
            </a:r>
          </a:p>
          <a:p>
            <a:pPr marL="548640" lvl="1" indent="-274320">
              <a:buFont typeface="Courier New" pitchFamily="49" charset="0"/>
              <a:buChar char="o"/>
              <a:defRPr/>
            </a:pPr>
            <a:r>
              <a:rPr lang="en-US" dirty="0"/>
              <a:t>Create an initialization block in a package body</a:t>
            </a:r>
          </a:p>
          <a:p>
            <a:pPr marL="548640" lvl="1" indent="-274320">
              <a:buFont typeface="Courier New" pitchFamily="49" charset="0"/>
              <a:buChar char="o"/>
              <a:defRPr/>
            </a:pPr>
            <a:r>
              <a:rPr lang="en-US" dirty="0"/>
              <a:t>Manage persistent package data states for the life of a session</a:t>
            </a:r>
          </a:p>
          <a:p>
            <a:pPr marL="548640" lvl="1" indent="-274320">
              <a:buFont typeface="Courier New" pitchFamily="49" charset="0"/>
              <a:buChar char="o"/>
              <a:defRPr/>
            </a:pPr>
            <a:r>
              <a:rPr lang="en-US" dirty="0"/>
              <a:t>Use associative arrays (index-by tables) and records in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296</a:t>
            </a:fld>
            <a:endParaRPr lang="en-US" dirty="0">
              <a:solidFill>
                <a:srgbClr val="464653"/>
              </a:solidFill>
            </a:endParaRPr>
          </a:p>
        </p:txBody>
      </p:sp>
    </p:spTree>
    <p:extLst>
      <p:ext uri="{BB962C8B-B14F-4D97-AF65-F5344CB8AC3E}">
        <p14:creationId xmlns:p14="http://schemas.microsoft.com/office/powerpoint/2010/main" val="793583195"/>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br>
              <a:rPr lang="en-US" sz="4000" dirty="0"/>
            </a:br>
            <a:r>
              <a:rPr lang="en-US" sz="4000" dirty="0"/>
              <a:t/>
            </a:r>
            <a:br>
              <a:rPr lang="en-US" sz="4000" dirty="0"/>
            </a:br>
            <a:r>
              <a:rPr lang="en-US" sz="2200" dirty="0"/>
              <a:t>Module 13: Oracle-Supplied Packages</a:t>
            </a:r>
            <a:br>
              <a:rPr lang="en-US" sz="2200" dirty="0"/>
            </a:br>
            <a:endParaRPr lang="en-US" sz="2200" dirty="0"/>
          </a:p>
        </p:txBody>
      </p:sp>
      <p:sp>
        <p:nvSpPr>
          <p:cNvPr id="2" name="Slide Number Placeholder 1"/>
          <p:cNvSpPr>
            <a:spLocks noGrp="1"/>
          </p:cNvSpPr>
          <p:nvPr>
            <p:ph type="sldNum" sz="quarter" idx="12"/>
          </p:nvPr>
        </p:nvSpPr>
        <p:spPr/>
        <p:txBody>
          <a:bodyPr/>
          <a:lstStyle/>
          <a:p>
            <a:pPr>
              <a:defRPr/>
            </a:pPr>
            <a:fld id="{1EBD95A8-B4A9-4B63-8E33-86170CEE5BD7}" type="slidenum">
              <a:rPr lang="en-US" smtClean="0">
                <a:solidFill>
                  <a:srgbClr val="464653"/>
                </a:solidFill>
              </a:rPr>
              <a:pPr>
                <a:defRPr/>
              </a:pPr>
              <a:t>297</a:t>
            </a:fld>
            <a:endParaRPr lang="en-US" dirty="0">
              <a:solidFill>
                <a:srgbClr val="464653"/>
              </a:solidFill>
            </a:endParaRPr>
          </a:p>
        </p:txBody>
      </p:sp>
    </p:spTree>
    <p:extLst>
      <p:ext uri="{BB962C8B-B14F-4D97-AF65-F5344CB8AC3E}">
        <p14:creationId xmlns:p14="http://schemas.microsoft.com/office/powerpoint/2010/main" val="38200938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0"/>
            <a:ext cx="7918450" cy="1900238"/>
          </a:xfrm>
        </p:spPr>
        <p:txBody>
          <a:bodyPr>
            <a:normAutofit fontScale="850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how the </a:t>
            </a:r>
            <a:r>
              <a:rPr lang="en-US">
                <a:latin typeface="Courier New" pitchFamily="49" charset="0"/>
              </a:rPr>
              <a:t>DBMS_OUTPUT</a:t>
            </a:r>
            <a:r>
              <a:rPr lang="en-US"/>
              <a:t> package works</a:t>
            </a:r>
          </a:p>
          <a:p>
            <a:pPr lvl="1" eaLnBrk="1" hangingPunct="1">
              <a:buFont typeface="Courier New" pitchFamily="49" charset="0"/>
              <a:buChar char="o"/>
            </a:pPr>
            <a:r>
              <a:rPr lang="en-US"/>
              <a:t>Use </a:t>
            </a:r>
            <a:r>
              <a:rPr lang="en-US">
                <a:latin typeface="Courier New" pitchFamily="49" charset="0"/>
              </a:rPr>
              <a:t>UTL_FILE</a:t>
            </a:r>
            <a:r>
              <a:rPr lang="en-US"/>
              <a:t> to direct output to operating system files</a:t>
            </a:r>
          </a:p>
          <a:p>
            <a:pPr lvl="1" eaLnBrk="1" hangingPunct="1">
              <a:buFont typeface="Courier New" pitchFamily="49" charset="0"/>
              <a:buChar char="o"/>
            </a:pPr>
            <a:r>
              <a:rPr lang="en-US"/>
              <a:t>Describe the main features of </a:t>
            </a:r>
            <a:r>
              <a:rPr lang="en-US">
                <a:latin typeface="Courier New" pitchFamily="49" charset="0"/>
              </a:rPr>
              <a:t>UTL_MAIL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298</a:t>
            </a:fld>
            <a:endParaRPr lang="en-US" dirty="0">
              <a:solidFill>
                <a:srgbClr val="464653"/>
              </a:solidFill>
            </a:endParaRPr>
          </a:p>
        </p:txBody>
      </p:sp>
    </p:spTree>
    <p:extLst>
      <p:ext uri="{BB962C8B-B14F-4D97-AF65-F5344CB8AC3E}">
        <p14:creationId xmlns:p14="http://schemas.microsoft.com/office/powerpoint/2010/main" val="16961337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Using Oracle-Supplied Packages</a:t>
            </a:r>
          </a:p>
        </p:txBody>
      </p:sp>
      <p:sp>
        <p:nvSpPr>
          <p:cNvPr id="6147" name="Rectangle 3"/>
          <p:cNvSpPr>
            <a:spLocks noGrp="1" noChangeArrowheads="1"/>
          </p:cNvSpPr>
          <p:nvPr>
            <p:ph sz="quarter" idx="1"/>
          </p:nvPr>
        </p:nvSpPr>
        <p:spPr>
          <a:xfrm>
            <a:off x="2133600" y="1447800"/>
            <a:ext cx="7918450" cy="2497138"/>
          </a:xfrm>
        </p:spPr>
        <p:txBody>
          <a:bodyPr>
            <a:normAutofit fontScale="92500" lnSpcReduction="10000"/>
          </a:bodyPr>
          <a:lstStyle/>
          <a:p>
            <a:pPr marL="548640" lvl="1" indent="-274320">
              <a:buFont typeface="Courier New" pitchFamily="49" charset="0"/>
              <a:buChar char="o"/>
              <a:defRPr/>
            </a:pPr>
            <a:r>
              <a:rPr lang="en-US" dirty="0"/>
              <a:t>The Oracle-supplied packages:</a:t>
            </a:r>
          </a:p>
          <a:p>
            <a:pPr marL="822960" lvl="2">
              <a:buClr>
                <a:schemeClr val="bg1">
                  <a:shade val="50000"/>
                </a:schemeClr>
              </a:buClr>
              <a:buFont typeface="Wingdings" pitchFamily="2" charset="2"/>
              <a:buChar char="Ø"/>
              <a:defRPr/>
            </a:pPr>
            <a:r>
              <a:rPr lang="en-US" dirty="0"/>
              <a:t>Are provided with the Oracle server</a:t>
            </a:r>
          </a:p>
          <a:p>
            <a:pPr marL="822960" lvl="2">
              <a:buClr>
                <a:schemeClr val="bg1">
                  <a:shade val="50000"/>
                </a:schemeClr>
              </a:buClr>
              <a:buFont typeface="Wingdings" pitchFamily="2" charset="2"/>
              <a:buChar char="Ø"/>
              <a:defRPr/>
            </a:pPr>
            <a:r>
              <a:rPr lang="en-US" dirty="0"/>
              <a:t>Extend the functionality of the database</a:t>
            </a:r>
          </a:p>
          <a:p>
            <a:pPr marL="822960" lvl="2">
              <a:buClr>
                <a:schemeClr val="bg1">
                  <a:shade val="50000"/>
                </a:schemeClr>
              </a:buClr>
              <a:buFont typeface="Wingdings" pitchFamily="2" charset="2"/>
              <a:buChar char="Ø"/>
              <a:defRPr/>
            </a:pPr>
            <a:r>
              <a:rPr lang="en-US" dirty="0"/>
              <a:t>Enable access to certain SQL features that are normally restricted for PL/SQL</a:t>
            </a:r>
          </a:p>
          <a:p>
            <a:pPr marL="548640" lvl="1" indent="-274320">
              <a:buFont typeface="Courier New" pitchFamily="49" charset="0"/>
              <a:buChar char="o"/>
              <a:defRPr/>
            </a:pPr>
            <a:r>
              <a:rPr lang="en-US" dirty="0"/>
              <a:t>For example, the </a:t>
            </a:r>
            <a:r>
              <a:rPr lang="en-US" dirty="0">
                <a:latin typeface="Courier New" pitchFamily="49" charset="0"/>
              </a:rPr>
              <a:t>DBMS_OUTPUT</a:t>
            </a:r>
            <a:r>
              <a:rPr lang="en-US" dirty="0"/>
              <a:t> package was originally designed to debug PL/SQL programs.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299</a:t>
            </a:fld>
            <a:endParaRPr lang="en-US" dirty="0">
              <a:solidFill>
                <a:srgbClr val="464653"/>
              </a:solidFill>
            </a:endParaRPr>
          </a:p>
        </p:txBody>
      </p:sp>
    </p:spTree>
    <p:extLst>
      <p:ext uri="{BB962C8B-B14F-4D97-AF65-F5344CB8AC3E}">
        <p14:creationId xmlns:p14="http://schemas.microsoft.com/office/powerpoint/2010/main" val="14191565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Day 1</a:t>
            </a:r>
          </a:p>
          <a:p>
            <a:pPr lvl="1"/>
            <a:r>
              <a:rPr lang="en-US" dirty="0"/>
              <a:t>Module 01:	Introduction to PL/SQL</a:t>
            </a:r>
          </a:p>
          <a:p>
            <a:pPr lvl="1"/>
            <a:r>
              <a:rPr lang="en-US" dirty="0"/>
              <a:t>Module 02:	Declaring Variables</a:t>
            </a:r>
          </a:p>
          <a:p>
            <a:pPr lvl="1"/>
            <a:r>
              <a:rPr lang="en-US" dirty="0"/>
              <a:t>Module 03:	Writing Executable Statements</a:t>
            </a:r>
          </a:p>
          <a:p>
            <a:pPr lvl="1"/>
            <a:r>
              <a:rPr lang="en-US" dirty="0"/>
              <a:t>Module 04:	Oracle DB – SQL Statements in PL/SQL</a:t>
            </a:r>
          </a:p>
          <a:p>
            <a:pPr lvl="1"/>
            <a:r>
              <a:rPr lang="en-US" dirty="0"/>
              <a:t>Module 05:	Control Structures</a:t>
            </a:r>
          </a:p>
          <a:p>
            <a:pPr lvl="1"/>
            <a:r>
              <a:rPr lang="en-US" dirty="0"/>
              <a:t>Module 06:	Composite Data Types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79359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normAutofit/>
          </a:bodyPr>
          <a:lstStyle/>
          <a:p>
            <a:pPr>
              <a:defRPr/>
            </a:pPr>
            <a:r>
              <a:rPr lang="en-US" dirty="0"/>
              <a:t>Guidelines for Declaring Variables</a:t>
            </a:r>
          </a:p>
        </p:txBody>
      </p:sp>
      <p:sp>
        <p:nvSpPr>
          <p:cNvPr id="1239043" name="Rectangle 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Follow consistent naming conventions.</a:t>
            </a:r>
          </a:p>
          <a:p>
            <a:pPr lvl="1" eaLnBrk="1" hangingPunct="1">
              <a:buFont typeface="Courier New" pitchFamily="49" charset="0"/>
              <a:buChar char="o"/>
            </a:pPr>
            <a:r>
              <a:rPr lang="en-US"/>
              <a:t>Use meaningful identifiers for variables.</a:t>
            </a:r>
          </a:p>
          <a:p>
            <a:pPr lvl="1" eaLnBrk="1" hangingPunct="1">
              <a:buFont typeface="Courier New" pitchFamily="49" charset="0"/>
              <a:buChar char="o"/>
            </a:pPr>
            <a:r>
              <a:rPr lang="en-US"/>
              <a:t>Initialize variables that are designated as </a:t>
            </a:r>
            <a:r>
              <a:rPr lang="en-US">
                <a:latin typeface="Courier New" pitchFamily="49" charset="0"/>
              </a:rPr>
              <a:t>NOT</a:t>
            </a:r>
            <a:r>
              <a:rPr lang="en-US"/>
              <a:t> </a:t>
            </a:r>
            <a:r>
              <a:rPr lang="en-US">
                <a:latin typeface="Courier New" pitchFamily="49" charset="0"/>
              </a:rPr>
              <a:t>NULL</a:t>
            </a:r>
            <a:r>
              <a:rPr lang="en-US"/>
              <a:t> and </a:t>
            </a:r>
            <a:r>
              <a:rPr lang="en-US">
                <a:latin typeface="Courier New" pitchFamily="49" charset="0"/>
              </a:rPr>
              <a:t>CONSTANT</a:t>
            </a:r>
            <a:r>
              <a:rPr lang="en-US"/>
              <a:t>.</a:t>
            </a:r>
          </a:p>
          <a:p>
            <a:pPr lvl="1" eaLnBrk="1" hangingPunct="1">
              <a:buFont typeface="Courier New" pitchFamily="49" charset="0"/>
              <a:buChar char="o"/>
            </a:pPr>
            <a:r>
              <a:rPr lang="en-US"/>
              <a:t>Initialize variables with the assignment operator (</a:t>
            </a:r>
            <a:r>
              <a:rPr lang="en-US">
                <a:latin typeface="Courier New" pitchFamily="49" charset="0"/>
              </a:rPr>
              <a:t>:=</a:t>
            </a:r>
            <a:r>
              <a:rPr lang="en-US"/>
              <a:t>) or the </a:t>
            </a:r>
            <a:r>
              <a:rPr lang="en-US">
                <a:latin typeface="Courier New" pitchFamily="49" charset="0"/>
              </a:rPr>
              <a:t>DEFAULT</a:t>
            </a:r>
            <a:r>
              <a:rPr lang="en-US"/>
              <a:t> keyword:</a:t>
            </a:r>
          </a:p>
          <a:p>
            <a:pPr lvl="1" eaLnBrk="1" hangingPunct="1"/>
            <a:endParaRPr lang="en-US"/>
          </a:p>
          <a:p>
            <a:pPr lvl="1" eaLnBrk="1" hangingPunct="1"/>
            <a:endParaRPr lang="en-US"/>
          </a:p>
          <a:p>
            <a:pPr lvl="1" eaLnBrk="1" hangingPunct="1"/>
            <a:endParaRPr lang="en-US"/>
          </a:p>
          <a:p>
            <a:pPr lvl="1" eaLnBrk="1" hangingPunct="1">
              <a:buFont typeface="Courier New" pitchFamily="49" charset="0"/>
              <a:buChar char="o"/>
            </a:pPr>
            <a:r>
              <a:rPr lang="en-US"/>
              <a:t>Declare one identifier per line for better readability and code maintenance.</a:t>
            </a:r>
          </a:p>
        </p:txBody>
      </p:sp>
      <p:sp>
        <p:nvSpPr>
          <p:cNvPr id="19460" name="Rectangle 4"/>
          <p:cNvSpPr>
            <a:spLocks noChangeArrowheads="1"/>
          </p:cNvSpPr>
          <p:nvPr/>
        </p:nvSpPr>
        <p:spPr bwMode="blackGray">
          <a:xfrm>
            <a:off x="2133600" y="3810000"/>
            <a:ext cx="7924800" cy="35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err="1">
                <a:solidFill>
                  <a:srgbClr val="000000"/>
                </a:solidFill>
                <a:latin typeface="Courier New" pitchFamily="49" charset="0"/>
              </a:rPr>
              <a:t>v_myName</a:t>
            </a:r>
            <a:r>
              <a:rPr lang="en-US" dirty="0">
                <a:solidFill>
                  <a:srgbClr val="000000"/>
                </a:solidFill>
                <a:latin typeface="Courier New" pitchFamily="49" charset="0"/>
              </a:rPr>
              <a:t> VARCHAR2(20):='John';</a:t>
            </a:r>
          </a:p>
        </p:txBody>
      </p:sp>
      <p:sp>
        <p:nvSpPr>
          <p:cNvPr id="19461" name="Rectangle 5"/>
          <p:cNvSpPr>
            <a:spLocks noChangeArrowheads="1"/>
          </p:cNvSpPr>
          <p:nvPr/>
        </p:nvSpPr>
        <p:spPr bwMode="blackGray">
          <a:xfrm>
            <a:off x="2133600" y="4343400"/>
            <a:ext cx="7924800" cy="35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a:solidFill>
                  <a:srgbClr val="000000"/>
                </a:solidFill>
                <a:latin typeface="Courier New" pitchFamily="49" charset="0"/>
              </a:rPr>
              <a:t>v_myName VARCHAR2(20) DEFAULT 'John';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30</a:t>
            </a:fld>
            <a:endParaRPr lang="en-US" dirty="0"/>
          </a:p>
        </p:txBody>
      </p:sp>
    </p:spTree>
    <p:extLst>
      <p:ext uri="{BB962C8B-B14F-4D97-AF65-F5344CB8AC3E}">
        <p14:creationId xmlns:p14="http://schemas.microsoft.com/office/powerpoint/2010/main" val="948799714"/>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en-US" dirty="0"/>
              <a:t>Examples of Some Oracle-Supplied Packages</a:t>
            </a:r>
          </a:p>
        </p:txBody>
      </p:sp>
      <p:sp>
        <p:nvSpPr>
          <p:cNvPr id="7171" name="Rectangle 3"/>
          <p:cNvSpPr>
            <a:spLocks noGrp="1" noChangeArrowheads="1"/>
          </p:cNvSpPr>
          <p:nvPr>
            <p:ph sz="quarter" idx="1"/>
          </p:nvPr>
        </p:nvSpPr>
        <p:spPr>
          <a:xfrm>
            <a:off x="2133600" y="1447800"/>
            <a:ext cx="7918450" cy="3975100"/>
          </a:xfrm>
        </p:spPr>
        <p:txBody>
          <a:bodyPr>
            <a:normAutofit fontScale="92500" lnSpcReduction="10000"/>
          </a:bodyPr>
          <a:lstStyle/>
          <a:p>
            <a:pPr marL="0" indent="0">
              <a:buNone/>
              <a:defRPr/>
            </a:pPr>
            <a:r>
              <a:rPr lang="en-US" dirty="0">
                <a:latin typeface="Arial" charset="0"/>
              </a:rPr>
              <a:t>Some Oracle-supplied packages:</a:t>
            </a:r>
          </a:p>
          <a:p>
            <a:pPr marL="548640" lvl="1" indent="-274320">
              <a:buFont typeface="Courier New" pitchFamily="49" charset="0"/>
              <a:buChar char="o"/>
              <a:defRPr/>
            </a:pPr>
            <a:r>
              <a:rPr lang="en-US" dirty="0">
                <a:latin typeface="Courier New" pitchFamily="49" charset="0"/>
              </a:rPr>
              <a:t>DBMS_OUTPUT</a:t>
            </a:r>
          </a:p>
          <a:p>
            <a:pPr marL="548640" lvl="1" indent="-274320">
              <a:buFont typeface="Courier New" pitchFamily="49" charset="0"/>
              <a:buChar char="o"/>
              <a:defRPr/>
            </a:pPr>
            <a:r>
              <a:rPr lang="en-US" dirty="0">
                <a:latin typeface="Courier New" pitchFamily="49" charset="0"/>
              </a:rPr>
              <a:t>UTL_FILE</a:t>
            </a:r>
          </a:p>
          <a:p>
            <a:pPr marL="548640" lvl="1" indent="-274320">
              <a:buFont typeface="Courier New" pitchFamily="49" charset="0"/>
              <a:buChar char="o"/>
              <a:defRPr/>
            </a:pPr>
            <a:r>
              <a:rPr lang="en-US" dirty="0">
                <a:latin typeface="Courier New" pitchFamily="49" charset="0"/>
              </a:rPr>
              <a:t>UTL_MAIL</a:t>
            </a:r>
          </a:p>
          <a:p>
            <a:pPr marL="548640" lvl="1" indent="-274320">
              <a:buFont typeface="Courier New" pitchFamily="49" charset="0"/>
              <a:buChar char="o"/>
              <a:defRPr/>
            </a:pPr>
            <a:r>
              <a:rPr lang="en-US" dirty="0">
                <a:latin typeface="Courier New" pitchFamily="49" charset="0"/>
              </a:rPr>
              <a:t>DBMS_ALERT</a:t>
            </a:r>
          </a:p>
          <a:p>
            <a:pPr marL="548640" lvl="1" indent="-274320">
              <a:buFont typeface="Courier New" pitchFamily="49" charset="0"/>
              <a:buChar char="o"/>
              <a:defRPr/>
            </a:pPr>
            <a:r>
              <a:rPr lang="en-US" dirty="0">
                <a:latin typeface="Courier New" pitchFamily="49" charset="0"/>
              </a:rPr>
              <a:t>DBMS_LOCK</a:t>
            </a:r>
          </a:p>
          <a:p>
            <a:pPr marL="548640" lvl="1" indent="-274320">
              <a:buFont typeface="Courier New" pitchFamily="49" charset="0"/>
              <a:buChar char="o"/>
              <a:defRPr/>
            </a:pPr>
            <a:r>
              <a:rPr lang="en-US" dirty="0">
                <a:latin typeface="Courier New" pitchFamily="49" charset="0"/>
              </a:rPr>
              <a:t>DBMS_SESSION</a:t>
            </a:r>
          </a:p>
          <a:p>
            <a:pPr marL="548640" lvl="1" indent="-274320">
              <a:buFont typeface="Courier New" pitchFamily="49" charset="0"/>
              <a:buChar char="o"/>
              <a:defRPr/>
            </a:pPr>
            <a:r>
              <a:rPr lang="en-US" dirty="0">
                <a:latin typeface="Courier New" pitchFamily="49" charset="0"/>
              </a:rPr>
              <a:t>DBMS_APPLICATION_INFO</a:t>
            </a:r>
          </a:p>
          <a:p>
            <a:pPr marL="548640" lvl="1" indent="-274320">
              <a:buFont typeface="Courier New" pitchFamily="49" charset="0"/>
              <a:buChar char="o"/>
              <a:defRPr/>
            </a:pPr>
            <a:r>
              <a:rPr lang="en-US" dirty="0">
                <a:latin typeface="Courier New" pitchFamily="49" charset="0"/>
              </a:rPr>
              <a:t>HTP</a:t>
            </a:r>
          </a:p>
          <a:p>
            <a:pPr marL="548640" lvl="1" indent="-274320">
              <a:buFont typeface="Courier New" pitchFamily="49" charset="0"/>
              <a:buChar char="o"/>
              <a:defRPr/>
            </a:pPr>
            <a:r>
              <a:rPr lang="en-US" dirty="0">
                <a:latin typeface="Courier New" pitchFamily="49" charset="0"/>
              </a:rPr>
              <a:t>DBMS_SCHEDULER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300</a:t>
            </a:fld>
            <a:endParaRPr lang="en-US" dirty="0">
              <a:solidFill>
                <a:srgbClr val="464653"/>
              </a:solidFill>
            </a:endParaRPr>
          </a:p>
        </p:txBody>
      </p:sp>
    </p:spTree>
    <p:extLst>
      <p:ext uri="{BB962C8B-B14F-4D97-AF65-F5344CB8AC3E}">
        <p14:creationId xmlns:p14="http://schemas.microsoft.com/office/powerpoint/2010/main" val="211555260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How the </a:t>
            </a:r>
            <a:r>
              <a:rPr lang="en-US">
                <a:latin typeface="Courier New" pitchFamily="49" charset="0"/>
              </a:rPr>
              <a:t>DBMS_OUTPUT</a:t>
            </a:r>
            <a:r>
              <a:rPr lang="en-US"/>
              <a:t> Package Works</a:t>
            </a:r>
          </a:p>
        </p:txBody>
      </p:sp>
      <p:sp>
        <p:nvSpPr>
          <p:cNvPr id="9219" name="Rectangle 3"/>
          <p:cNvSpPr>
            <a:spLocks noGrp="1" noChangeArrowheads="1"/>
          </p:cNvSpPr>
          <p:nvPr>
            <p:ph sz="quarter" idx="1"/>
          </p:nvPr>
        </p:nvSpPr>
        <p:spPr>
          <a:xfrm>
            <a:off x="2133600" y="1443038"/>
            <a:ext cx="7918450" cy="2971800"/>
          </a:xfrm>
        </p:spPr>
        <p:txBody>
          <a:bodyPr>
            <a:normAutofit fontScale="92500" lnSpcReduction="20000"/>
          </a:bodyPr>
          <a:lstStyle/>
          <a:p>
            <a:pPr marL="0" indent="0">
              <a:buNone/>
              <a:defRPr/>
            </a:pPr>
            <a:r>
              <a:rPr lang="en-US" dirty="0">
                <a:latin typeface="Arial" charset="0"/>
              </a:rPr>
              <a:t>The </a:t>
            </a:r>
            <a:r>
              <a:rPr lang="en-US" dirty="0">
                <a:latin typeface="Courier New" pitchFamily="49" charset="0"/>
              </a:rPr>
              <a:t>DBMS_OUTPUT</a:t>
            </a:r>
            <a:r>
              <a:rPr lang="en-US" dirty="0">
                <a:latin typeface="Arial" charset="0"/>
              </a:rPr>
              <a:t> package enables you to send messages from stored subprograms and triggers.</a:t>
            </a:r>
          </a:p>
          <a:p>
            <a:pPr marL="548640" lvl="1" indent="-274320">
              <a:buFont typeface="Courier New" pitchFamily="49" charset="0"/>
              <a:buChar char="o"/>
              <a:defRPr/>
            </a:pPr>
            <a:r>
              <a:rPr lang="en-US" dirty="0">
                <a:latin typeface="Courier New" pitchFamily="49" charset="0"/>
              </a:rPr>
              <a:t>PUT</a:t>
            </a:r>
            <a:r>
              <a:rPr lang="en-US" dirty="0"/>
              <a:t> and </a:t>
            </a:r>
            <a:r>
              <a:rPr lang="en-US" dirty="0">
                <a:latin typeface="Courier New" pitchFamily="49" charset="0"/>
              </a:rPr>
              <a:t>PUT_LINE</a:t>
            </a:r>
            <a:r>
              <a:rPr lang="en-US" dirty="0"/>
              <a:t> place text in the buffer.</a:t>
            </a:r>
          </a:p>
          <a:p>
            <a:pPr marL="548640" lvl="1" indent="-274320">
              <a:buFont typeface="Courier New" pitchFamily="49" charset="0"/>
              <a:buChar char="o"/>
              <a:defRPr/>
            </a:pPr>
            <a:r>
              <a:rPr lang="en-US" dirty="0">
                <a:latin typeface="Courier New" pitchFamily="49" charset="0"/>
              </a:rPr>
              <a:t>GET_LINE</a:t>
            </a:r>
            <a:r>
              <a:rPr lang="en-US" dirty="0"/>
              <a:t> and </a:t>
            </a:r>
            <a:r>
              <a:rPr lang="en-US" dirty="0">
                <a:latin typeface="Courier New" pitchFamily="49" charset="0"/>
              </a:rPr>
              <a:t>GET_LINES</a:t>
            </a:r>
            <a:r>
              <a:rPr lang="en-US" dirty="0"/>
              <a:t> read the buffer.</a:t>
            </a:r>
          </a:p>
          <a:p>
            <a:pPr marL="548640" lvl="1" indent="-274320">
              <a:buFont typeface="Courier New" pitchFamily="49" charset="0"/>
              <a:buChar char="o"/>
              <a:defRPr/>
            </a:pPr>
            <a:r>
              <a:rPr lang="en-US" dirty="0"/>
              <a:t>Messages are not sent until the sending subprogram or trigger completes.</a:t>
            </a:r>
          </a:p>
          <a:p>
            <a:pPr marL="548640" lvl="1" indent="-274320">
              <a:buFont typeface="Courier New" pitchFamily="49" charset="0"/>
              <a:buChar char="o"/>
              <a:defRPr/>
            </a:pPr>
            <a:r>
              <a:rPr lang="en-US" dirty="0"/>
              <a:t>Use </a:t>
            </a:r>
            <a:r>
              <a:rPr lang="en-US" dirty="0">
                <a:latin typeface="Courier New" pitchFamily="49" charset="0"/>
              </a:rPr>
              <a:t>SET</a:t>
            </a:r>
            <a:r>
              <a:rPr lang="en-US" dirty="0"/>
              <a:t> </a:t>
            </a:r>
            <a:r>
              <a:rPr lang="en-US" dirty="0">
                <a:latin typeface="Courier New" pitchFamily="49" charset="0"/>
              </a:rPr>
              <a:t>SERVEROUTPUT</a:t>
            </a:r>
            <a:r>
              <a:rPr lang="en-US" dirty="0"/>
              <a:t> </a:t>
            </a:r>
            <a:r>
              <a:rPr lang="en-US" dirty="0">
                <a:latin typeface="Courier New" pitchFamily="49" charset="0"/>
              </a:rPr>
              <a:t>ON</a:t>
            </a:r>
            <a:r>
              <a:rPr lang="en-US" dirty="0"/>
              <a:t> to display messages in SQL Developer and SQL*Plus.</a:t>
            </a:r>
          </a:p>
        </p:txBody>
      </p:sp>
      <p:grpSp>
        <p:nvGrpSpPr>
          <p:cNvPr id="17412" name="Group 23"/>
          <p:cNvGrpSpPr>
            <a:grpSpLocks/>
          </p:cNvGrpSpPr>
          <p:nvPr/>
        </p:nvGrpSpPr>
        <p:grpSpPr bwMode="auto">
          <a:xfrm>
            <a:off x="2401889" y="4157663"/>
            <a:ext cx="7394575" cy="2144712"/>
            <a:chOff x="644" y="2605"/>
            <a:chExt cx="4658" cy="1351"/>
          </a:xfrm>
        </p:grpSpPr>
        <p:pic>
          <p:nvPicPr>
            <p:cNvPr id="17415" name="Picture 4"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72" y="2605"/>
              <a:ext cx="2030"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5" descr="C:\Documents and Settings\gstokol\My Documents\My Pictures\plsqlcode.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423" y="3096"/>
              <a:ext cx="418"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6" descr="C:\Documents and Settings\gstokol\My Documents\My Pictures\do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56" y="3012"/>
              <a:ext cx="295"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Line 7"/>
            <p:cNvSpPr>
              <a:spLocks noChangeShapeType="1"/>
            </p:cNvSpPr>
            <p:nvPr/>
          </p:nvSpPr>
          <p:spPr bwMode="auto">
            <a:xfrm flipV="1">
              <a:off x="3800" y="3312"/>
              <a:ext cx="107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19" name="Text Box 8"/>
            <p:cNvSpPr txBox="1">
              <a:spLocks noChangeArrowheads="1"/>
            </p:cNvSpPr>
            <p:nvPr/>
          </p:nvSpPr>
          <p:spPr bwMode="auto">
            <a:xfrm>
              <a:off x="3898" y="3094"/>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PUT_LINE</a:t>
              </a:r>
            </a:p>
          </p:txBody>
        </p:sp>
        <p:sp>
          <p:nvSpPr>
            <p:cNvPr id="17420" name="Text Box 9"/>
            <p:cNvSpPr txBox="1">
              <a:spLocks noChangeArrowheads="1"/>
            </p:cNvSpPr>
            <p:nvPr/>
          </p:nvSpPr>
          <p:spPr bwMode="auto">
            <a:xfrm>
              <a:off x="3898" y="352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GET_LINE</a:t>
              </a:r>
            </a:p>
          </p:txBody>
        </p:sp>
        <p:sp>
          <p:nvSpPr>
            <p:cNvPr id="17421" name="Line 10"/>
            <p:cNvSpPr>
              <a:spLocks noChangeShapeType="1"/>
            </p:cNvSpPr>
            <p:nvPr/>
          </p:nvSpPr>
          <p:spPr bwMode="auto">
            <a:xfrm flipH="1" flipV="1">
              <a:off x="3814" y="3552"/>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22" name="Text Box 11"/>
            <p:cNvSpPr txBox="1">
              <a:spLocks noChangeArrowheads="1"/>
            </p:cNvSpPr>
            <p:nvPr/>
          </p:nvSpPr>
          <p:spPr bwMode="auto">
            <a:xfrm>
              <a:off x="3885" y="2841"/>
              <a:ext cx="3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PUT</a:t>
              </a:r>
            </a:p>
          </p:txBody>
        </p:sp>
        <p:sp>
          <p:nvSpPr>
            <p:cNvPr id="17423" name="Text Box 12"/>
            <p:cNvSpPr txBox="1">
              <a:spLocks noChangeArrowheads="1"/>
            </p:cNvSpPr>
            <p:nvPr/>
          </p:nvSpPr>
          <p:spPr bwMode="auto">
            <a:xfrm>
              <a:off x="3898" y="2968"/>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NEW_LINE</a:t>
              </a:r>
            </a:p>
          </p:txBody>
        </p:sp>
        <p:sp>
          <p:nvSpPr>
            <p:cNvPr id="17424" name="Text Box 13"/>
            <p:cNvSpPr txBox="1">
              <a:spLocks noChangeArrowheads="1"/>
            </p:cNvSpPr>
            <p:nvPr/>
          </p:nvSpPr>
          <p:spPr bwMode="auto">
            <a:xfrm>
              <a:off x="3902" y="3670"/>
              <a:ext cx="8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GET_LINES</a:t>
              </a:r>
            </a:p>
          </p:txBody>
        </p:sp>
        <p:sp>
          <p:nvSpPr>
            <p:cNvPr id="17425" name="Text Box 14"/>
            <p:cNvSpPr txBox="1">
              <a:spLocks noChangeArrowheads="1"/>
            </p:cNvSpPr>
            <p:nvPr/>
          </p:nvSpPr>
          <p:spPr bwMode="auto">
            <a:xfrm>
              <a:off x="644" y="3552"/>
              <a:ext cx="22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prstClr val="black"/>
                  </a:solidFill>
                  <a:latin typeface="Courier New" pitchFamily="49" charset="0"/>
                </a:rPr>
                <a:t>SET SERVEROUT ON [SIZE n]</a:t>
              </a:r>
              <a:br>
                <a:rPr lang="en-US">
                  <a:solidFill>
                    <a:prstClr val="black"/>
                  </a:solidFill>
                  <a:latin typeface="Courier New" pitchFamily="49" charset="0"/>
                </a:rPr>
              </a:br>
              <a:r>
                <a:rPr lang="en-US">
                  <a:solidFill>
                    <a:prstClr val="black"/>
                  </a:solidFill>
                  <a:latin typeface="Courier New" pitchFamily="49" charset="0"/>
                </a:rPr>
                <a:t>EXECUTE proc</a:t>
              </a:r>
            </a:p>
          </p:txBody>
        </p:sp>
        <p:sp>
          <p:nvSpPr>
            <p:cNvPr id="17426" name="Line 15"/>
            <p:cNvSpPr>
              <a:spLocks noChangeShapeType="1"/>
            </p:cNvSpPr>
            <p:nvPr/>
          </p:nvSpPr>
          <p:spPr bwMode="auto">
            <a:xfrm flipH="1" flipV="1">
              <a:off x="2400" y="3340"/>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27" name="Text Box 16"/>
            <p:cNvSpPr txBox="1">
              <a:spLocks noChangeArrowheads="1"/>
            </p:cNvSpPr>
            <p:nvPr/>
          </p:nvSpPr>
          <p:spPr bwMode="auto">
            <a:xfrm>
              <a:off x="4810" y="3576"/>
              <a:ext cx="4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Buffer</a:t>
              </a:r>
            </a:p>
          </p:txBody>
        </p:sp>
        <p:sp>
          <p:nvSpPr>
            <p:cNvPr id="17428" name="Text Box 17"/>
            <p:cNvSpPr txBox="1">
              <a:spLocks noChangeArrowheads="1"/>
            </p:cNvSpPr>
            <p:nvPr/>
          </p:nvSpPr>
          <p:spPr bwMode="auto">
            <a:xfrm>
              <a:off x="2566" y="3100"/>
              <a:ext cx="50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Output</a:t>
              </a:r>
            </a:p>
          </p:txBody>
        </p:sp>
        <p:pic>
          <p:nvPicPr>
            <p:cNvPr id="9235" name="Picture 1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008" y="2952"/>
              <a:ext cx="86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nvGrpSpPr>
            <p:cNvPr id="17430" name="Group 19"/>
            <p:cNvGrpSpPr>
              <a:grpSpLocks/>
            </p:cNvGrpSpPr>
            <p:nvPr/>
          </p:nvGrpSpPr>
          <p:grpSpPr bwMode="auto">
            <a:xfrm>
              <a:off x="1759" y="2802"/>
              <a:ext cx="497" cy="654"/>
              <a:chOff x="1759" y="2802"/>
              <a:chExt cx="497" cy="654"/>
            </a:xfrm>
          </p:grpSpPr>
          <p:pic>
            <p:nvPicPr>
              <p:cNvPr id="17432" name="Picture 20" descr="C:\Documents and Settings\rajmishr\My Documents\My Pictures\iasicon06.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759" y="2802"/>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AutoShape 21"/>
              <p:cNvSpPr>
                <a:spLocks noChangeArrowheads="1"/>
              </p:cNvSpPr>
              <p:nvPr/>
            </p:nvSpPr>
            <p:spPr bwMode="gray">
              <a:xfrm rot="5400000" flipH="1">
                <a:off x="1917" y="3151"/>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7431" name="Freeform 22"/>
            <p:cNvSpPr>
              <a:spLocks/>
            </p:cNvSpPr>
            <p:nvPr/>
          </p:nvSpPr>
          <p:spPr bwMode="auto">
            <a:xfrm>
              <a:off x="2112" y="3408"/>
              <a:ext cx="1344" cy="144"/>
            </a:xfrm>
            <a:custGeom>
              <a:avLst/>
              <a:gdLst>
                <a:gd name="T0" fmla="*/ 0 w 1344"/>
                <a:gd name="T1" fmla="*/ 0 h 144"/>
                <a:gd name="T2" fmla="*/ 0 w 1344"/>
                <a:gd name="T3" fmla="*/ 144 h 144"/>
                <a:gd name="T4" fmla="*/ 1344 w 1344"/>
                <a:gd name="T5" fmla="*/ 144 h 144"/>
                <a:gd name="T6" fmla="*/ 0 60000 65536"/>
                <a:gd name="T7" fmla="*/ 0 60000 65536"/>
                <a:gd name="T8" fmla="*/ 0 60000 65536"/>
                <a:gd name="T9" fmla="*/ 0 w 1344"/>
                <a:gd name="T10" fmla="*/ 0 h 144"/>
                <a:gd name="T11" fmla="*/ 1344 w 1344"/>
                <a:gd name="T12" fmla="*/ 144 h 144"/>
              </a:gdLst>
              <a:ahLst/>
              <a:cxnLst>
                <a:cxn ang="T6">
                  <a:pos x="T0" y="T1"/>
                </a:cxn>
                <a:cxn ang="T7">
                  <a:pos x="T2" y="T3"/>
                </a:cxn>
                <a:cxn ang="T8">
                  <a:pos x="T4" y="T5"/>
                </a:cxn>
              </a:cxnLst>
              <a:rect l="T9" t="T10" r="T11" b="T12"/>
              <a:pathLst>
                <a:path w="1344" h="144">
                  <a:moveTo>
                    <a:pt x="0" y="0"/>
                  </a:moveTo>
                  <a:lnTo>
                    <a:pt x="0" y="144"/>
                  </a:lnTo>
                  <a:lnTo>
                    <a:pt x="1344" y="14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301</a:t>
            </a:fld>
            <a:endParaRPr lang="en-US" dirty="0">
              <a:solidFill>
                <a:srgbClr val="464653"/>
              </a:solidFill>
            </a:endParaRPr>
          </a:p>
        </p:txBody>
      </p:sp>
    </p:spTree>
    <p:extLst>
      <p:ext uri="{BB962C8B-B14F-4D97-AF65-F5344CB8AC3E}">
        <p14:creationId xmlns:p14="http://schemas.microsoft.com/office/powerpoint/2010/main" val="1512954877"/>
      </p:ext>
    </p:extLst>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title"/>
          </p:nvPr>
        </p:nvSpPr>
        <p:spPr>
          <a:xfrm>
            <a:off x="1533524" y="583511"/>
            <a:ext cx="10848977" cy="655430"/>
          </a:xfrm>
        </p:spPr>
        <p:txBody>
          <a:bodyPr>
            <a:normAutofit fontScale="90000"/>
          </a:bodyPr>
          <a:lstStyle/>
          <a:p>
            <a:pPr>
              <a:defRPr/>
            </a:pPr>
            <a:r>
              <a:rPr lang="en-US" dirty="0"/>
              <a:t>Using the </a:t>
            </a:r>
            <a:r>
              <a:rPr lang="en-US" dirty="0">
                <a:latin typeface="Courier New" pitchFamily="49" charset="0"/>
              </a:rPr>
              <a:t>UTL_FILE</a:t>
            </a:r>
            <a:r>
              <a:rPr lang="en-US" dirty="0"/>
              <a:t> </a:t>
            </a:r>
            <a:r>
              <a:rPr lang="en-US"/>
              <a:t>Package </a:t>
            </a:r>
            <a:br>
              <a:rPr lang="en-US"/>
            </a:br>
            <a:endParaRPr lang="en-US" dirty="0"/>
          </a:p>
        </p:txBody>
      </p:sp>
      <p:sp>
        <p:nvSpPr>
          <p:cNvPr id="10243" name="Rectangle 4"/>
          <p:cNvSpPr>
            <a:spLocks noGrp="1" noChangeArrowheads="1"/>
          </p:cNvSpPr>
          <p:nvPr>
            <p:ph sz="quarter" idx="1"/>
          </p:nvPr>
        </p:nvSpPr>
        <p:spPr>
          <a:xfrm>
            <a:off x="2133600" y="1447801"/>
            <a:ext cx="7918450" cy="2155825"/>
          </a:xfrm>
        </p:spPr>
        <p:txBody>
          <a:bodyPr>
            <a:normAutofit fontScale="77500" lnSpcReduction="20000"/>
          </a:bodyPr>
          <a:lstStyle/>
          <a:p>
            <a:pPr marL="0" indent="0">
              <a:buNone/>
              <a:defRPr/>
            </a:pPr>
            <a:r>
              <a:rPr lang="en-US" dirty="0">
                <a:latin typeface="Arial" charset="0"/>
              </a:rPr>
              <a:t>The </a:t>
            </a:r>
            <a:r>
              <a:rPr lang="en-US" dirty="0">
                <a:latin typeface="Courier New" pitchFamily="49" charset="0"/>
              </a:rPr>
              <a:t>UTL_FILE</a:t>
            </a:r>
            <a:r>
              <a:rPr lang="en-US" dirty="0">
                <a:latin typeface="Arial" charset="0"/>
              </a:rPr>
              <a:t> package extends PL/SQL programs to read and write operating system text files:</a:t>
            </a:r>
          </a:p>
          <a:p>
            <a:pPr marL="548640" lvl="1" indent="-274320">
              <a:buFont typeface="Courier New" pitchFamily="49" charset="0"/>
              <a:buChar char="o"/>
              <a:defRPr/>
            </a:pPr>
            <a:r>
              <a:rPr lang="en-US" dirty="0"/>
              <a:t>Provides a restricted version of operating system stream file I/O for text files</a:t>
            </a:r>
          </a:p>
          <a:p>
            <a:pPr marL="548640" lvl="1" indent="-274320">
              <a:lnSpc>
                <a:spcPct val="98000"/>
              </a:lnSpc>
              <a:buFont typeface="Courier New" pitchFamily="49" charset="0"/>
              <a:buChar char="o"/>
              <a:defRPr/>
            </a:pPr>
            <a:r>
              <a:rPr lang="en-US" dirty="0"/>
              <a:t>Can access files in operating system directories defined by a </a:t>
            </a:r>
            <a:r>
              <a:rPr lang="en-US" dirty="0">
                <a:latin typeface="Courier New" pitchFamily="49" charset="0"/>
              </a:rPr>
              <a:t>CREATE</a:t>
            </a:r>
            <a:r>
              <a:rPr lang="en-US" dirty="0"/>
              <a:t> </a:t>
            </a:r>
            <a:r>
              <a:rPr lang="en-US" dirty="0">
                <a:latin typeface="Courier New" pitchFamily="49" charset="0"/>
              </a:rPr>
              <a:t>DIRECTORY</a:t>
            </a:r>
            <a:r>
              <a:rPr lang="en-US" dirty="0"/>
              <a:t> statement</a:t>
            </a:r>
          </a:p>
        </p:txBody>
      </p:sp>
      <p:pic>
        <p:nvPicPr>
          <p:cNvPr id="18436" name="Picture 2"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748213" y="4138614"/>
            <a:ext cx="11430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C:\Documents and Settings\gstokol\My Documents\My Pictures\plsqlcode.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370639" y="4748213"/>
            <a:ext cx="663575"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3471863" y="4906963"/>
            <a:ext cx="1363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EXEC proc</a:t>
            </a:r>
          </a:p>
        </p:txBody>
      </p:sp>
      <p:sp>
        <p:nvSpPr>
          <p:cNvPr id="18439" name="Text Box 7"/>
          <p:cNvSpPr txBox="1">
            <a:spLocks noChangeArrowheads="1"/>
          </p:cNvSpPr>
          <p:nvPr/>
        </p:nvSpPr>
        <p:spPr bwMode="auto">
          <a:xfrm>
            <a:off x="7320699" y="5751513"/>
            <a:ext cx="21130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Operating system file</a:t>
            </a:r>
          </a:p>
        </p:txBody>
      </p:sp>
      <p:pic>
        <p:nvPicPr>
          <p:cNvPr id="18440" name="Picture 8" descr="C:\Documents and Settings\gstokol\My Documents\My Pictures\plsql-progra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037139" y="4748214"/>
            <a:ext cx="5492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Line 9"/>
          <p:cNvSpPr>
            <a:spLocks noChangeShapeType="1"/>
          </p:cNvSpPr>
          <p:nvPr/>
        </p:nvSpPr>
        <p:spPr bwMode="auto">
          <a:xfrm>
            <a:off x="5586414" y="5281613"/>
            <a:ext cx="8143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2" name="Text Box 10"/>
          <p:cNvSpPr txBox="1">
            <a:spLocks noChangeArrowheads="1"/>
          </p:cNvSpPr>
          <p:nvPr/>
        </p:nvSpPr>
        <p:spPr bwMode="auto">
          <a:xfrm>
            <a:off x="5986463" y="5762625"/>
            <a:ext cx="1162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UTL_FILE</a:t>
            </a:r>
          </a:p>
        </p:txBody>
      </p:sp>
      <p:sp>
        <p:nvSpPr>
          <p:cNvPr id="18443" name="Line 11"/>
          <p:cNvSpPr>
            <a:spLocks noChangeShapeType="1"/>
          </p:cNvSpPr>
          <p:nvPr/>
        </p:nvSpPr>
        <p:spPr bwMode="auto">
          <a:xfrm>
            <a:off x="6958013" y="5281613"/>
            <a:ext cx="11430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4" name="Text Box 12"/>
          <p:cNvSpPr txBox="1">
            <a:spLocks noChangeArrowheads="1"/>
          </p:cNvSpPr>
          <p:nvPr/>
        </p:nvSpPr>
        <p:spPr bwMode="auto">
          <a:xfrm>
            <a:off x="5867400" y="3686176"/>
            <a:ext cx="4095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CREATE DIRECTORY reports_dir AS </a:t>
            </a:r>
            <a:br>
              <a:rPr lang="en-US" sz="1600">
                <a:solidFill>
                  <a:prstClr val="black"/>
                </a:solidFill>
                <a:latin typeface="Courier New" pitchFamily="49" charset="0"/>
              </a:rPr>
            </a:br>
            <a:r>
              <a:rPr lang="en-US" sz="1600">
                <a:solidFill>
                  <a:prstClr val="black"/>
                </a:solidFill>
                <a:latin typeface="Courier New" pitchFamily="49" charset="0"/>
              </a:rPr>
              <a:t>'/home/oracle/labs/plpu/reports'</a:t>
            </a:r>
          </a:p>
        </p:txBody>
      </p:sp>
      <p:pic>
        <p:nvPicPr>
          <p:cNvPr id="18445" name="Picture 14" descr="C:\Documents and Settings\gstokol\My Documents\My Pictures\doc.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124826" y="4648201"/>
            <a:ext cx="56197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6" name="Group 17"/>
          <p:cNvGrpSpPr>
            <a:grpSpLocks/>
          </p:cNvGrpSpPr>
          <p:nvPr/>
        </p:nvGrpSpPr>
        <p:grpSpPr bwMode="auto">
          <a:xfrm>
            <a:off x="2689225" y="4564063"/>
            <a:ext cx="838200" cy="1020762"/>
            <a:chOff x="950" y="2736"/>
            <a:chExt cx="528" cy="643"/>
          </a:xfrm>
        </p:grpSpPr>
        <p:pic>
          <p:nvPicPr>
            <p:cNvPr id="18452" name="Picture 18" descr="C:\Documents and Settings\rajmishr\My Documents\My Pictures\iasicon06.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50" y="2736"/>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3" name="AutoShape 19"/>
            <p:cNvSpPr>
              <a:spLocks noChangeArrowheads="1"/>
            </p:cNvSpPr>
            <p:nvPr/>
          </p:nvSpPr>
          <p:spPr bwMode="gray">
            <a:xfrm rot="5400000" flipH="1">
              <a:off x="1173" y="3037"/>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8447" name="Line 20"/>
          <p:cNvSpPr>
            <a:spLocks noChangeShapeType="1"/>
          </p:cNvSpPr>
          <p:nvPr/>
        </p:nvSpPr>
        <p:spPr bwMode="auto">
          <a:xfrm>
            <a:off x="3560763" y="5283200"/>
            <a:ext cx="1524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8448" name="Picture 13" descr="C:\Documents and Settings\gstokol\My Documents\My Pictures\dirtree.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655051" y="4264025"/>
            <a:ext cx="1033463"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Freeform 23"/>
          <p:cNvSpPr>
            <a:spLocks/>
          </p:cNvSpPr>
          <p:nvPr/>
        </p:nvSpPr>
        <p:spPr bwMode="auto">
          <a:xfrm>
            <a:off x="8458200" y="4224338"/>
            <a:ext cx="381000" cy="609600"/>
          </a:xfrm>
          <a:custGeom>
            <a:avLst/>
            <a:gdLst>
              <a:gd name="T0" fmla="*/ 0 w 336"/>
              <a:gd name="T1" fmla="*/ 0 h 384"/>
              <a:gd name="T2" fmla="*/ 0 w 336"/>
              <a:gd name="T3" fmla="*/ 2147483647 h 384"/>
              <a:gd name="T4" fmla="*/ 2147483647 w 336"/>
              <a:gd name="T5" fmla="*/ 2147483647 h 384"/>
              <a:gd name="T6" fmla="*/ 2147483647 w 336"/>
              <a:gd name="T7" fmla="*/ 2147483647 h 384"/>
              <a:gd name="T8" fmla="*/ 0 60000 65536"/>
              <a:gd name="T9" fmla="*/ 0 60000 65536"/>
              <a:gd name="T10" fmla="*/ 0 60000 65536"/>
              <a:gd name="T11" fmla="*/ 0 60000 65536"/>
              <a:gd name="T12" fmla="*/ 0 w 336"/>
              <a:gd name="T13" fmla="*/ 0 h 384"/>
              <a:gd name="T14" fmla="*/ 336 w 336"/>
              <a:gd name="T15" fmla="*/ 384 h 384"/>
            </a:gdLst>
            <a:ahLst/>
            <a:cxnLst>
              <a:cxn ang="T8">
                <a:pos x="T0" y="T1"/>
              </a:cxn>
              <a:cxn ang="T9">
                <a:pos x="T2" y="T3"/>
              </a:cxn>
              <a:cxn ang="T10">
                <a:pos x="T4" y="T5"/>
              </a:cxn>
              <a:cxn ang="T11">
                <a:pos x="T6" y="T7"/>
              </a:cxn>
            </a:cxnLst>
            <a:rect l="T12" t="T13" r="T14" b="T15"/>
            <a:pathLst>
              <a:path w="336" h="384">
                <a:moveTo>
                  <a:pt x="0" y="0"/>
                </a:moveTo>
                <a:lnTo>
                  <a:pt x="0" y="144"/>
                </a:lnTo>
                <a:lnTo>
                  <a:pt x="336" y="144"/>
                </a:lnTo>
                <a:lnTo>
                  <a:pt x="336"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302</a:t>
            </a:fld>
            <a:endParaRPr lang="en-US" dirty="0">
              <a:solidFill>
                <a:srgbClr val="464653"/>
              </a:solidFill>
            </a:endParaRPr>
          </a:p>
        </p:txBody>
      </p:sp>
    </p:spTree>
    <p:extLst>
      <p:ext uri="{BB962C8B-B14F-4D97-AF65-F5344CB8AC3E}">
        <p14:creationId xmlns:p14="http://schemas.microsoft.com/office/powerpoint/2010/main" val="17393788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200" y="365125"/>
            <a:ext cx="10515600" cy="549275"/>
          </a:xfrm>
        </p:spPr>
        <p:txBody>
          <a:bodyPr>
            <a:normAutofit fontScale="90000"/>
          </a:bodyPr>
          <a:lstStyle/>
          <a:p>
            <a:pPr algn="ctr">
              <a:defRPr/>
            </a:pPr>
            <a:r>
              <a:rPr lang="en-US" dirty="0"/>
              <a:t>Some of the </a:t>
            </a:r>
            <a:r>
              <a:rPr lang="en-US" dirty="0">
                <a:latin typeface="Courier New" pitchFamily="49" charset="0"/>
              </a:rPr>
              <a:t>UTL_FILE</a:t>
            </a:r>
            <a:r>
              <a:rPr lang="en-US" dirty="0"/>
              <a:t> Procedures and Functions</a:t>
            </a:r>
          </a:p>
        </p:txBody>
      </p:sp>
      <p:graphicFrame>
        <p:nvGraphicFramePr>
          <p:cNvPr id="435289" name="Group 89"/>
          <p:cNvGraphicFramePr>
            <a:graphicFrameLocks noGrp="1"/>
          </p:cNvGraphicFramePr>
          <p:nvPr/>
        </p:nvGraphicFramePr>
        <p:xfrm>
          <a:off x="2174876" y="1219200"/>
          <a:ext cx="7826375" cy="5029200"/>
        </p:xfrm>
        <a:graphic>
          <a:graphicData uri="http://schemas.openxmlformats.org/drawingml/2006/table">
            <a:tbl>
              <a:tblPr>
                <a:tableStyleId>{5940675A-B579-460E-94D1-54222C63F5DA}</a:tableStyleId>
              </a:tblPr>
              <a:tblGrid>
                <a:gridCol w="2320925">
                  <a:extLst>
                    <a:ext uri="{9D8B030D-6E8A-4147-A177-3AD203B41FA5}">
                      <a16:colId xmlns:a16="http://schemas.microsoft.com/office/drawing/2014/main" xmlns="" val="20000"/>
                    </a:ext>
                  </a:extLst>
                </a:gridCol>
                <a:gridCol w="5505450">
                  <a:extLst>
                    <a:ext uri="{9D8B030D-6E8A-4147-A177-3AD203B41FA5}">
                      <a16:colId xmlns:a16="http://schemas.microsoft.com/office/drawing/2014/main" xmlns="" val="20001"/>
                    </a:ext>
                  </a:extLst>
                </a:gridCol>
              </a:tblGrid>
              <a:tr h="42279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0"/>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ISOPEN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Determines if a file handle refers to an open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1"/>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FOPEN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Opens a file for input or output</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2"/>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FCLOSE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Closes all open file handles</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3"/>
                  </a:ext>
                </a:extLst>
              </a:tr>
              <a:tr h="44016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FCOPY</a:t>
                      </a:r>
                      <a:r>
                        <a:rPr kumimoji="0" lang="en-US" sz="2000" u="none" strike="noStrike" cap="none" normalizeH="0" baseline="0" dirty="0">
                          <a:ln>
                            <a:noFill/>
                          </a:ln>
                          <a:effectLst/>
                        </a:rPr>
                        <a:t> </a:t>
                      </a:r>
                      <a:r>
                        <a:rPr kumimoji="0" lang="en-US" sz="1600" u="none" strike="noStrike" cap="none" normalizeH="0" baseline="0" dirty="0">
                          <a:ln>
                            <a:noFill/>
                          </a:ln>
                          <a:effectLst/>
                        </a:rPr>
                        <a:t>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Copies a contiguous portion of a file to a newly created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4"/>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FGETATTR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Reads and returns the attributes of a disk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5"/>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GET_LINE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Reads text from an open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6"/>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FREMOVE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Deletes a disk file, if you have sufficient privileges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7"/>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FRENAME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Renames an existing file to a new name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8"/>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PUT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Writes a string to a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9"/>
                  </a:ext>
                </a:extLst>
              </a:tr>
              <a:tr h="6200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PUT_LINE procedure</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Writes a line to a file, and so appends an operating system-specific line terminator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10"/>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303</a:t>
            </a:fld>
            <a:endParaRPr lang="en-US">
              <a:solidFill>
                <a:srgbClr val="464653"/>
              </a:solidFill>
            </a:endParaRPr>
          </a:p>
        </p:txBody>
      </p:sp>
    </p:spTree>
    <p:extLst>
      <p:ext uri="{BB962C8B-B14F-4D97-AF65-F5344CB8AC3E}">
        <p14:creationId xmlns:p14="http://schemas.microsoft.com/office/powerpoint/2010/main" val="19977524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7383858" y="1752600"/>
            <a:ext cx="48974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Yes</a:t>
            </a:r>
          </a:p>
        </p:txBody>
      </p:sp>
      <p:sp>
        <p:nvSpPr>
          <p:cNvPr id="20483" name="Rectangle 3"/>
          <p:cNvSpPr>
            <a:spLocks noChangeArrowheads="1"/>
          </p:cNvSpPr>
          <p:nvPr/>
        </p:nvSpPr>
        <p:spPr bwMode="auto">
          <a:xfrm>
            <a:off x="8392437" y="2362200"/>
            <a:ext cx="468078"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No</a:t>
            </a:r>
          </a:p>
        </p:txBody>
      </p:sp>
      <p:sp>
        <p:nvSpPr>
          <p:cNvPr id="12292" name="Rectangle 4"/>
          <p:cNvSpPr>
            <a:spLocks noChangeArrowheads="1"/>
          </p:cNvSpPr>
          <p:nvPr/>
        </p:nvSpPr>
        <p:spPr bwMode="blackWhite">
          <a:xfrm>
            <a:off x="8153400" y="3581400"/>
            <a:ext cx="12954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a:solidFill>
                  <a:srgbClr val="DDE9EC"/>
                </a:solidFill>
              </a:rPr>
              <a:t>Close the</a:t>
            </a:r>
            <a:br>
              <a:rPr lang="en-US" sz="1600">
                <a:solidFill>
                  <a:srgbClr val="DDE9EC"/>
                </a:solidFill>
              </a:rPr>
            </a:br>
            <a:r>
              <a:rPr lang="en-US" sz="1600">
                <a:solidFill>
                  <a:srgbClr val="DDE9EC"/>
                </a:solidFill>
              </a:rPr>
              <a:t>text file</a:t>
            </a:r>
          </a:p>
        </p:txBody>
      </p:sp>
      <p:sp>
        <p:nvSpPr>
          <p:cNvPr id="12293" name="Rectangle 29"/>
          <p:cNvSpPr>
            <a:spLocks noGrp="1" noChangeArrowheads="1"/>
          </p:cNvSpPr>
          <p:nvPr>
            <p:ph type="title"/>
          </p:nvPr>
        </p:nvSpPr>
        <p:spPr>
          <a:xfrm>
            <a:off x="838200" y="365125"/>
            <a:ext cx="10515600" cy="860425"/>
          </a:xfrm>
        </p:spPr>
        <p:txBody>
          <a:bodyPr>
            <a:normAutofit fontScale="90000"/>
          </a:bodyPr>
          <a:lstStyle/>
          <a:p>
            <a:pPr algn="ctr">
              <a:defRPr/>
            </a:pPr>
            <a:r>
              <a:rPr lang="en-US" dirty="0"/>
              <a:t>File Processing Using the </a:t>
            </a:r>
            <a:br>
              <a:rPr lang="en-US" dirty="0"/>
            </a:br>
            <a:r>
              <a:rPr lang="en-US" dirty="0">
                <a:latin typeface="Courier New" pitchFamily="49" charset="0"/>
              </a:rPr>
              <a:t>UTL_FILE</a:t>
            </a:r>
            <a:r>
              <a:rPr lang="en-US" dirty="0"/>
              <a:t> Package: Overview</a:t>
            </a:r>
          </a:p>
        </p:txBody>
      </p:sp>
      <p:sp>
        <p:nvSpPr>
          <p:cNvPr id="12294" name="Rectangle 6"/>
          <p:cNvSpPr>
            <a:spLocks noChangeArrowheads="1"/>
          </p:cNvSpPr>
          <p:nvPr/>
        </p:nvSpPr>
        <p:spPr bwMode="blackWhite">
          <a:xfrm>
            <a:off x="4419600" y="2324100"/>
            <a:ext cx="16891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lnSpc>
                <a:spcPct val="90000"/>
              </a:lnSpc>
              <a:spcBef>
                <a:spcPct val="50000"/>
              </a:spcBef>
              <a:defRPr/>
            </a:pPr>
            <a:r>
              <a:rPr lang="en-US" sz="1600">
                <a:solidFill>
                  <a:srgbClr val="DDE9EC"/>
                </a:solidFill>
              </a:rPr>
              <a:t>Get lines from</a:t>
            </a:r>
            <a:br>
              <a:rPr lang="en-US" sz="1600">
                <a:solidFill>
                  <a:srgbClr val="DDE9EC"/>
                </a:solidFill>
              </a:rPr>
            </a:br>
            <a:r>
              <a:rPr lang="en-US" sz="1600">
                <a:solidFill>
                  <a:srgbClr val="DDE9EC"/>
                </a:solidFill>
              </a:rPr>
              <a:t>the text file</a:t>
            </a:r>
          </a:p>
        </p:txBody>
      </p:sp>
      <p:sp>
        <p:nvSpPr>
          <p:cNvPr id="12295" name="Rectangle 7"/>
          <p:cNvSpPr>
            <a:spLocks noChangeArrowheads="1"/>
          </p:cNvSpPr>
          <p:nvPr/>
        </p:nvSpPr>
        <p:spPr bwMode="blackWhite">
          <a:xfrm>
            <a:off x="4419600" y="4891088"/>
            <a:ext cx="16891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lnSpc>
                <a:spcPct val="90000"/>
              </a:lnSpc>
              <a:spcBef>
                <a:spcPct val="50000"/>
              </a:spcBef>
              <a:defRPr/>
            </a:pPr>
            <a:r>
              <a:rPr lang="en-US" sz="1600">
                <a:solidFill>
                  <a:srgbClr val="DDE9EC"/>
                </a:solidFill>
              </a:rPr>
              <a:t>Put lines into</a:t>
            </a:r>
            <a:br>
              <a:rPr lang="en-US" sz="1600">
                <a:solidFill>
                  <a:srgbClr val="DDE9EC"/>
                </a:solidFill>
              </a:rPr>
            </a:br>
            <a:r>
              <a:rPr lang="en-US" sz="1600">
                <a:solidFill>
                  <a:srgbClr val="DDE9EC"/>
                </a:solidFill>
              </a:rPr>
              <a:t>the text file</a:t>
            </a:r>
          </a:p>
        </p:txBody>
      </p:sp>
      <p:sp>
        <p:nvSpPr>
          <p:cNvPr id="12296" name="Rectangle 8"/>
          <p:cNvSpPr>
            <a:spLocks noChangeArrowheads="1"/>
          </p:cNvSpPr>
          <p:nvPr/>
        </p:nvSpPr>
        <p:spPr bwMode="blackWhite">
          <a:xfrm>
            <a:off x="2438400" y="2324100"/>
            <a:ext cx="14478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dirty="0">
                <a:solidFill>
                  <a:srgbClr val="DDE9EC"/>
                </a:solidFill>
              </a:rPr>
              <a:t>Open for</a:t>
            </a:r>
            <a:br>
              <a:rPr lang="en-US" sz="1600" dirty="0">
                <a:solidFill>
                  <a:srgbClr val="DDE9EC"/>
                </a:solidFill>
              </a:rPr>
            </a:br>
            <a:r>
              <a:rPr lang="en-US" sz="1600" dirty="0">
                <a:solidFill>
                  <a:srgbClr val="DDE9EC"/>
                </a:solidFill>
              </a:rPr>
              <a:t>reading</a:t>
            </a:r>
          </a:p>
        </p:txBody>
      </p:sp>
      <p:sp>
        <p:nvSpPr>
          <p:cNvPr id="12297" name="Rectangle 9"/>
          <p:cNvSpPr>
            <a:spLocks noChangeArrowheads="1"/>
          </p:cNvSpPr>
          <p:nvPr/>
        </p:nvSpPr>
        <p:spPr bwMode="blackWhite">
          <a:xfrm>
            <a:off x="2438400" y="4891088"/>
            <a:ext cx="14478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a:solidFill>
                  <a:srgbClr val="DDE9EC"/>
                </a:solidFill>
              </a:rPr>
              <a:t>Open for</a:t>
            </a:r>
            <a:br>
              <a:rPr lang="en-US" sz="1600">
                <a:solidFill>
                  <a:srgbClr val="DDE9EC"/>
                </a:solidFill>
              </a:rPr>
            </a:br>
            <a:r>
              <a:rPr lang="en-US" sz="1600">
                <a:solidFill>
                  <a:srgbClr val="DDE9EC"/>
                </a:solidFill>
              </a:rPr>
              <a:t>write/append</a:t>
            </a:r>
          </a:p>
        </p:txBody>
      </p:sp>
      <p:sp>
        <p:nvSpPr>
          <p:cNvPr id="12298" name="AutoShape 10"/>
          <p:cNvSpPr>
            <a:spLocks noChangeArrowheads="1"/>
          </p:cNvSpPr>
          <p:nvPr/>
        </p:nvSpPr>
        <p:spPr bwMode="auto">
          <a:xfrm>
            <a:off x="6400801" y="2086185"/>
            <a:ext cx="1978025" cy="1161633"/>
          </a:xfrm>
          <a:prstGeom prst="flowChartDecisio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nchor="ctr" anchorCtr="1">
            <a:spAutoFit/>
          </a:bodyPr>
          <a:lstStyle/>
          <a:p>
            <a:pPr algn="ctr" defTabSz="228600">
              <a:spcBef>
                <a:spcPct val="20000"/>
              </a:spcBef>
              <a:buClr>
                <a:srgbClr val="FF0000"/>
              </a:buClr>
              <a:defRPr/>
            </a:pPr>
            <a:r>
              <a:rPr lang="en-US" sz="1600" dirty="0">
                <a:solidFill>
                  <a:prstClr val="black"/>
                </a:solidFill>
              </a:rPr>
              <a:t>More to read?</a:t>
            </a:r>
          </a:p>
        </p:txBody>
      </p:sp>
      <p:sp>
        <p:nvSpPr>
          <p:cNvPr id="20491" name="Line 11"/>
          <p:cNvSpPr>
            <a:spLocks noChangeShapeType="1"/>
          </p:cNvSpPr>
          <p:nvPr/>
        </p:nvSpPr>
        <p:spPr bwMode="auto">
          <a:xfrm>
            <a:off x="6096000" y="2667000"/>
            <a:ext cx="30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2" name="Rectangle 12"/>
          <p:cNvSpPr>
            <a:spLocks noChangeArrowheads="1"/>
          </p:cNvSpPr>
          <p:nvPr/>
        </p:nvSpPr>
        <p:spPr bwMode="auto">
          <a:xfrm>
            <a:off x="7383858" y="5819775"/>
            <a:ext cx="48974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Yes</a:t>
            </a:r>
          </a:p>
        </p:txBody>
      </p:sp>
      <p:sp>
        <p:nvSpPr>
          <p:cNvPr id="20493" name="Rectangle 13"/>
          <p:cNvSpPr>
            <a:spLocks noChangeArrowheads="1"/>
          </p:cNvSpPr>
          <p:nvPr/>
        </p:nvSpPr>
        <p:spPr bwMode="auto">
          <a:xfrm>
            <a:off x="8360687" y="5210175"/>
            <a:ext cx="468078"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No</a:t>
            </a:r>
          </a:p>
        </p:txBody>
      </p:sp>
      <p:sp>
        <p:nvSpPr>
          <p:cNvPr id="20494" name="Line 14"/>
          <p:cNvSpPr>
            <a:spLocks noChangeShapeType="1"/>
          </p:cNvSpPr>
          <p:nvPr/>
        </p:nvSpPr>
        <p:spPr bwMode="auto">
          <a:xfrm>
            <a:off x="6096000" y="5272088"/>
            <a:ext cx="30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5" name="Line 15"/>
          <p:cNvSpPr>
            <a:spLocks noChangeShapeType="1"/>
          </p:cNvSpPr>
          <p:nvPr/>
        </p:nvSpPr>
        <p:spPr bwMode="auto">
          <a:xfrm>
            <a:off x="3886200" y="26670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6" name="Line 16"/>
          <p:cNvSpPr>
            <a:spLocks noChangeShapeType="1"/>
          </p:cNvSpPr>
          <p:nvPr/>
        </p:nvSpPr>
        <p:spPr bwMode="auto">
          <a:xfrm>
            <a:off x="3886200" y="5195888"/>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7" name="Freeform 17"/>
          <p:cNvSpPr>
            <a:spLocks/>
          </p:cNvSpPr>
          <p:nvPr/>
        </p:nvSpPr>
        <p:spPr bwMode="auto">
          <a:xfrm>
            <a:off x="5486400" y="1776413"/>
            <a:ext cx="1905000" cy="531812"/>
          </a:xfrm>
          <a:custGeom>
            <a:avLst/>
            <a:gdLst>
              <a:gd name="T0" fmla="*/ 2147483647 w 1344"/>
              <a:gd name="T1" fmla="*/ 2147483647 h 384"/>
              <a:gd name="T2" fmla="*/ 2147483647 w 1344"/>
              <a:gd name="T3" fmla="*/ 0 h 384"/>
              <a:gd name="T4" fmla="*/ 0 w 1344"/>
              <a:gd name="T5" fmla="*/ 0 h 384"/>
              <a:gd name="T6" fmla="*/ 0 w 1344"/>
              <a:gd name="T7" fmla="*/ 2147483647 h 384"/>
              <a:gd name="T8" fmla="*/ 0 60000 65536"/>
              <a:gd name="T9" fmla="*/ 0 60000 65536"/>
              <a:gd name="T10" fmla="*/ 0 60000 65536"/>
              <a:gd name="T11" fmla="*/ 0 60000 65536"/>
              <a:gd name="T12" fmla="*/ 0 w 1344"/>
              <a:gd name="T13" fmla="*/ 0 h 384"/>
              <a:gd name="T14" fmla="*/ 1344 w 1344"/>
              <a:gd name="T15" fmla="*/ 384 h 384"/>
            </a:gdLst>
            <a:ahLst/>
            <a:cxnLst>
              <a:cxn ang="T8">
                <a:pos x="T0" y="T1"/>
              </a:cxn>
              <a:cxn ang="T9">
                <a:pos x="T2" y="T3"/>
              </a:cxn>
              <a:cxn ang="T10">
                <a:pos x="T4" y="T5"/>
              </a:cxn>
              <a:cxn ang="T11">
                <a:pos x="T6" y="T7"/>
              </a:cxn>
            </a:cxnLst>
            <a:rect l="T12" t="T13" r="T14" b="T15"/>
            <a:pathLst>
              <a:path w="1344" h="384">
                <a:moveTo>
                  <a:pt x="1344" y="240"/>
                </a:moveTo>
                <a:lnTo>
                  <a:pt x="13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498" name="Freeform 18"/>
          <p:cNvSpPr>
            <a:spLocks/>
          </p:cNvSpPr>
          <p:nvPr/>
        </p:nvSpPr>
        <p:spPr bwMode="auto">
          <a:xfrm flipV="1">
            <a:off x="5562600" y="5576888"/>
            <a:ext cx="1828800" cy="609600"/>
          </a:xfrm>
          <a:custGeom>
            <a:avLst/>
            <a:gdLst>
              <a:gd name="T0" fmla="*/ 2147483647 w 1344"/>
              <a:gd name="T1" fmla="*/ 2147483647 h 384"/>
              <a:gd name="T2" fmla="*/ 2147483647 w 1344"/>
              <a:gd name="T3" fmla="*/ 0 h 384"/>
              <a:gd name="T4" fmla="*/ 0 w 1344"/>
              <a:gd name="T5" fmla="*/ 0 h 384"/>
              <a:gd name="T6" fmla="*/ 0 w 1344"/>
              <a:gd name="T7" fmla="*/ 2147483647 h 384"/>
              <a:gd name="T8" fmla="*/ 0 60000 65536"/>
              <a:gd name="T9" fmla="*/ 0 60000 65536"/>
              <a:gd name="T10" fmla="*/ 0 60000 65536"/>
              <a:gd name="T11" fmla="*/ 0 60000 65536"/>
              <a:gd name="T12" fmla="*/ 0 w 1344"/>
              <a:gd name="T13" fmla="*/ 0 h 384"/>
              <a:gd name="T14" fmla="*/ 1344 w 1344"/>
              <a:gd name="T15" fmla="*/ 384 h 384"/>
            </a:gdLst>
            <a:ahLst/>
            <a:cxnLst>
              <a:cxn ang="T8">
                <a:pos x="T0" y="T1"/>
              </a:cxn>
              <a:cxn ang="T9">
                <a:pos x="T2" y="T3"/>
              </a:cxn>
              <a:cxn ang="T10">
                <a:pos x="T4" y="T5"/>
              </a:cxn>
              <a:cxn ang="T11">
                <a:pos x="T6" y="T7"/>
              </a:cxn>
            </a:cxnLst>
            <a:rect l="T12" t="T13" r="T14" b="T15"/>
            <a:pathLst>
              <a:path w="1344" h="384">
                <a:moveTo>
                  <a:pt x="1344" y="240"/>
                </a:moveTo>
                <a:lnTo>
                  <a:pt x="13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499" name="Freeform 19"/>
          <p:cNvSpPr>
            <a:spLocks/>
          </p:cNvSpPr>
          <p:nvPr/>
        </p:nvSpPr>
        <p:spPr bwMode="auto">
          <a:xfrm>
            <a:off x="8382000" y="2667000"/>
            <a:ext cx="457200" cy="914400"/>
          </a:xfrm>
          <a:custGeom>
            <a:avLst/>
            <a:gdLst>
              <a:gd name="T0" fmla="*/ 0 w 576"/>
              <a:gd name="T1" fmla="*/ 0 h 384"/>
              <a:gd name="T2" fmla="*/ 2147483647 w 576"/>
              <a:gd name="T3" fmla="*/ 0 h 384"/>
              <a:gd name="T4" fmla="*/ 2147483647 w 576"/>
              <a:gd name="T5" fmla="*/ 2147483647 h 384"/>
              <a:gd name="T6" fmla="*/ 0 60000 65536"/>
              <a:gd name="T7" fmla="*/ 0 60000 65536"/>
              <a:gd name="T8" fmla="*/ 0 60000 65536"/>
              <a:gd name="T9" fmla="*/ 0 w 576"/>
              <a:gd name="T10" fmla="*/ 0 h 384"/>
              <a:gd name="T11" fmla="*/ 576 w 576"/>
              <a:gd name="T12" fmla="*/ 384 h 384"/>
            </a:gdLst>
            <a:ahLst/>
            <a:cxnLst>
              <a:cxn ang="T6">
                <a:pos x="T0" y="T1"/>
              </a:cxn>
              <a:cxn ang="T7">
                <a:pos x="T2" y="T3"/>
              </a:cxn>
              <a:cxn ang="T8">
                <a:pos x="T4" y="T5"/>
              </a:cxn>
            </a:cxnLst>
            <a:rect l="T9" t="T10" r="T11" b="T12"/>
            <a:pathLst>
              <a:path w="576" h="384">
                <a:moveTo>
                  <a:pt x="0" y="0"/>
                </a:moveTo>
                <a:lnTo>
                  <a:pt x="576" y="0"/>
                </a:lnTo>
                <a:lnTo>
                  <a:pt x="576"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2308" name="AutoShape 20"/>
          <p:cNvSpPr>
            <a:spLocks noChangeArrowheads="1"/>
          </p:cNvSpPr>
          <p:nvPr/>
        </p:nvSpPr>
        <p:spPr bwMode="auto">
          <a:xfrm>
            <a:off x="6400801" y="4691273"/>
            <a:ext cx="1978025" cy="1161633"/>
          </a:xfrm>
          <a:prstGeom prst="flowChartDecisio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nchor="ctr" anchorCtr="1">
            <a:spAutoFit/>
          </a:bodyPr>
          <a:lstStyle/>
          <a:p>
            <a:pPr algn="ctr" defTabSz="228600">
              <a:spcBef>
                <a:spcPct val="20000"/>
              </a:spcBef>
              <a:buClr>
                <a:srgbClr val="FF0000"/>
              </a:buClr>
              <a:defRPr/>
            </a:pPr>
            <a:r>
              <a:rPr lang="en-US" sz="1600">
                <a:solidFill>
                  <a:prstClr val="black"/>
                </a:solidFill>
              </a:rPr>
              <a:t>More to write?</a:t>
            </a:r>
          </a:p>
        </p:txBody>
      </p:sp>
      <p:sp>
        <p:nvSpPr>
          <p:cNvPr id="20501" name="Freeform 21"/>
          <p:cNvSpPr>
            <a:spLocks/>
          </p:cNvSpPr>
          <p:nvPr/>
        </p:nvSpPr>
        <p:spPr bwMode="auto">
          <a:xfrm>
            <a:off x="8382000" y="4267200"/>
            <a:ext cx="457200" cy="990600"/>
          </a:xfrm>
          <a:custGeom>
            <a:avLst/>
            <a:gdLst>
              <a:gd name="T0" fmla="*/ 0 w 624"/>
              <a:gd name="T1" fmla="*/ 2147483647 h 384"/>
              <a:gd name="T2" fmla="*/ 2147483647 w 624"/>
              <a:gd name="T3" fmla="*/ 2147483647 h 384"/>
              <a:gd name="T4" fmla="*/ 2147483647 w 624"/>
              <a:gd name="T5" fmla="*/ 0 h 384"/>
              <a:gd name="T6" fmla="*/ 0 60000 65536"/>
              <a:gd name="T7" fmla="*/ 0 60000 65536"/>
              <a:gd name="T8" fmla="*/ 0 60000 65536"/>
              <a:gd name="T9" fmla="*/ 0 w 624"/>
              <a:gd name="T10" fmla="*/ 0 h 384"/>
              <a:gd name="T11" fmla="*/ 624 w 624"/>
              <a:gd name="T12" fmla="*/ 384 h 384"/>
            </a:gdLst>
            <a:ahLst/>
            <a:cxnLst>
              <a:cxn ang="T6">
                <a:pos x="T0" y="T1"/>
              </a:cxn>
              <a:cxn ang="T7">
                <a:pos x="T2" y="T3"/>
              </a:cxn>
              <a:cxn ang="T8">
                <a:pos x="T4" y="T5"/>
              </a:cxn>
            </a:cxnLst>
            <a:rect l="T9" t="T10" r="T11" b="T12"/>
            <a:pathLst>
              <a:path w="624" h="384">
                <a:moveTo>
                  <a:pt x="0" y="384"/>
                </a:moveTo>
                <a:lnTo>
                  <a:pt x="624" y="384"/>
                </a:lnTo>
                <a:lnTo>
                  <a:pt x="624"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502" name="Rectangle 22"/>
          <p:cNvSpPr>
            <a:spLocks noChangeArrowheads="1"/>
          </p:cNvSpPr>
          <p:nvPr/>
        </p:nvSpPr>
        <p:spPr bwMode="auto">
          <a:xfrm>
            <a:off x="2109788" y="1905000"/>
            <a:ext cx="299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f:=FOPEN(dir,file, 'R')</a:t>
            </a:r>
          </a:p>
        </p:txBody>
      </p:sp>
      <p:sp>
        <p:nvSpPr>
          <p:cNvPr id="20503" name="Rectangle 23"/>
          <p:cNvSpPr>
            <a:spLocks noChangeArrowheads="1"/>
          </p:cNvSpPr>
          <p:nvPr/>
        </p:nvSpPr>
        <p:spPr bwMode="auto">
          <a:xfrm>
            <a:off x="2133601" y="5627689"/>
            <a:ext cx="28733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f:=FOPEN(dir,file,'W')</a:t>
            </a:r>
          </a:p>
          <a:p>
            <a:pPr algn="ctr" defTabSz="228600">
              <a:spcBef>
                <a:spcPct val="20000"/>
              </a:spcBef>
              <a:buClr>
                <a:srgbClr val="FF0000"/>
              </a:buClr>
            </a:pPr>
            <a:r>
              <a:rPr lang="en-US" sz="1600">
                <a:solidFill>
                  <a:srgbClr val="0000FF"/>
                </a:solidFill>
                <a:latin typeface="Courier New" pitchFamily="49" charset="0"/>
              </a:rPr>
              <a:t>f:=FOPEN(dir,file,'A')</a:t>
            </a:r>
          </a:p>
        </p:txBody>
      </p:sp>
      <p:sp>
        <p:nvSpPr>
          <p:cNvPr id="20504" name="Rectangle 24"/>
          <p:cNvSpPr>
            <a:spLocks noChangeArrowheads="1"/>
          </p:cNvSpPr>
          <p:nvPr/>
        </p:nvSpPr>
        <p:spPr bwMode="auto">
          <a:xfrm>
            <a:off x="4038601" y="3092450"/>
            <a:ext cx="2506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GET_LINE(f,buf,len)</a:t>
            </a:r>
          </a:p>
        </p:txBody>
      </p:sp>
      <p:sp>
        <p:nvSpPr>
          <p:cNvPr id="20505" name="Rectangle 25"/>
          <p:cNvSpPr>
            <a:spLocks noChangeArrowheads="1"/>
          </p:cNvSpPr>
          <p:nvPr/>
        </p:nvSpPr>
        <p:spPr bwMode="auto">
          <a:xfrm>
            <a:off x="4343401" y="4273551"/>
            <a:ext cx="201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defTabSz="228600">
              <a:spcBef>
                <a:spcPct val="20000"/>
              </a:spcBef>
              <a:buClr>
                <a:srgbClr val="FF0000"/>
              </a:buClr>
            </a:pPr>
            <a:r>
              <a:rPr lang="en-US" sz="1600">
                <a:solidFill>
                  <a:srgbClr val="0000FF"/>
                </a:solidFill>
                <a:latin typeface="Courier New" pitchFamily="49" charset="0"/>
              </a:rPr>
              <a:t>PUT(f,buf)</a:t>
            </a:r>
            <a:br>
              <a:rPr lang="en-US" sz="1600">
                <a:solidFill>
                  <a:srgbClr val="0000FF"/>
                </a:solidFill>
                <a:latin typeface="Courier New" pitchFamily="49" charset="0"/>
              </a:rPr>
            </a:br>
            <a:r>
              <a:rPr lang="en-US" sz="1600">
                <a:solidFill>
                  <a:srgbClr val="0000FF"/>
                </a:solidFill>
                <a:latin typeface="Courier New" pitchFamily="49" charset="0"/>
              </a:rPr>
              <a:t>PUT_LINE(f,buf)</a:t>
            </a:r>
          </a:p>
        </p:txBody>
      </p:sp>
      <p:sp>
        <p:nvSpPr>
          <p:cNvPr id="20506" name="Rectangle 26"/>
          <p:cNvSpPr>
            <a:spLocks noChangeArrowheads="1"/>
          </p:cNvSpPr>
          <p:nvPr/>
        </p:nvSpPr>
        <p:spPr bwMode="auto">
          <a:xfrm>
            <a:off x="8797925" y="4572000"/>
            <a:ext cx="1284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FCLOSE(f)</a:t>
            </a:r>
          </a:p>
        </p:txBody>
      </p:sp>
      <p:sp>
        <p:nvSpPr>
          <p:cNvPr id="20507" name="Text Box 27"/>
          <p:cNvSpPr txBox="1">
            <a:spLocks noChangeArrowheads="1"/>
          </p:cNvSpPr>
          <p:nvPr/>
        </p:nvSpPr>
        <p:spPr bwMode="auto">
          <a:xfrm>
            <a:off x="2143984" y="1447800"/>
            <a:ext cx="1595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Reading a file</a:t>
            </a:r>
          </a:p>
        </p:txBody>
      </p:sp>
      <p:sp>
        <p:nvSpPr>
          <p:cNvPr id="20508" name="Text Box 28"/>
          <p:cNvSpPr txBox="1">
            <a:spLocks noChangeArrowheads="1"/>
          </p:cNvSpPr>
          <p:nvPr/>
        </p:nvSpPr>
        <p:spPr bwMode="auto">
          <a:xfrm>
            <a:off x="2139950" y="3886200"/>
            <a:ext cx="3117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srgbClr val="9FB8CD"/>
                </a:solidFill>
              </a:rPr>
              <a:t>Writing or appending to a file</a:t>
            </a: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304</a:t>
            </a:fld>
            <a:endParaRPr lang="en-US">
              <a:solidFill>
                <a:srgbClr val="464653"/>
              </a:solidFill>
            </a:endParaRPr>
          </a:p>
        </p:txBody>
      </p:sp>
    </p:spTree>
    <p:extLst>
      <p:ext uri="{BB962C8B-B14F-4D97-AF65-F5344CB8AC3E}">
        <p14:creationId xmlns:p14="http://schemas.microsoft.com/office/powerpoint/2010/main" val="1758866448"/>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defRPr/>
            </a:pPr>
            <a:r>
              <a:rPr lang="en-US"/>
              <a:t>Using the Available Declared </a:t>
            </a:r>
            <a:br>
              <a:rPr lang="en-US"/>
            </a:br>
            <a:r>
              <a:rPr lang="en-US"/>
              <a:t>Exceptions in the </a:t>
            </a:r>
            <a:r>
              <a:rPr lang="en-US">
                <a:latin typeface="Courier New" pitchFamily="49" charset="0"/>
              </a:rPr>
              <a:t>UTL_FILE</a:t>
            </a:r>
            <a:r>
              <a:rPr lang="en-US"/>
              <a:t> Package</a:t>
            </a:r>
          </a:p>
        </p:txBody>
      </p:sp>
      <p:graphicFrame>
        <p:nvGraphicFramePr>
          <p:cNvPr id="392226" name="Group 34"/>
          <p:cNvGraphicFramePr>
            <a:graphicFrameLocks noGrp="1"/>
          </p:cNvGraphicFramePr>
          <p:nvPr/>
        </p:nvGraphicFramePr>
        <p:xfrm>
          <a:off x="2174876" y="1857375"/>
          <a:ext cx="7826375" cy="4146584"/>
        </p:xfrm>
        <a:graphic>
          <a:graphicData uri="http://schemas.openxmlformats.org/drawingml/2006/table">
            <a:tbl>
              <a:tblPr>
                <a:tableStyleId>{5940675A-B579-460E-94D1-54222C63F5DA}</a:tableStyleId>
              </a:tblPr>
              <a:tblGrid>
                <a:gridCol w="2549525">
                  <a:extLst>
                    <a:ext uri="{9D8B030D-6E8A-4147-A177-3AD203B41FA5}">
                      <a16:colId xmlns:a16="http://schemas.microsoft.com/office/drawing/2014/main" xmlns="" val="20000"/>
                    </a:ext>
                  </a:extLst>
                </a:gridCol>
                <a:gridCol w="5276850">
                  <a:extLst>
                    <a:ext uri="{9D8B030D-6E8A-4147-A177-3AD203B41FA5}">
                      <a16:colId xmlns:a16="http://schemas.microsoft.com/office/drawing/2014/main" xmlns="" val="20001"/>
                    </a:ext>
                  </a:extLst>
                </a:gridCol>
              </a:tblGrid>
              <a:tr h="4928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Exception Name</a:t>
                      </a:r>
                      <a:endParaRPr kumimoji="0" lang="en-US" sz="1800" b="1" i="0" u="none" strike="noStrike" cap="none" normalizeH="0" baseline="0" dirty="0">
                        <a:ln>
                          <a:noFill/>
                        </a:ln>
                        <a:solidFill>
                          <a:schemeClr val="tx1"/>
                        </a:solidFill>
                        <a:effectLst/>
                        <a:latin typeface="Arial"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0"/>
                  </a:ext>
                </a:extLst>
              </a:tr>
              <a:tr h="46375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INVALID_PATH</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location invalid </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1"/>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INVALID_MODE</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open_mode parameter in FOPEN is invalid</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2"/>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INVALID_FILEHANDLE</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handle invalid </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3"/>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INVALID_OPERATION</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could not be opened or operated on as requested</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4"/>
                  </a:ext>
                </a:extLst>
              </a:tr>
              <a:tr h="6705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READ_ERROR</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Operating system error occurred during the read operation</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5"/>
                  </a:ext>
                </a:extLst>
              </a:tr>
              <a:tr h="6705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WRITE_ERROR</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Operating system error occurred during the write operation</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6"/>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INTERNAL_ERROR </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Unspecified PL/SQL error</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xmlns="" val="10007"/>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305</a:t>
            </a:fld>
            <a:endParaRPr lang="en-US">
              <a:solidFill>
                <a:srgbClr val="464653"/>
              </a:solidFill>
            </a:endParaRPr>
          </a:p>
        </p:txBody>
      </p:sp>
    </p:spTree>
    <p:extLst>
      <p:ext uri="{BB962C8B-B14F-4D97-AF65-F5344CB8AC3E}">
        <p14:creationId xmlns:p14="http://schemas.microsoft.com/office/powerpoint/2010/main" val="4491404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blackGray">
          <a:xfrm>
            <a:off x="2149476" y="1981200"/>
            <a:ext cx="7908925"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FUNCTION FOPEN (p_location  IN VARCHAR2,</a:t>
            </a:r>
          </a:p>
          <a:p>
            <a:pPr defTabSz="400050" eaLnBrk="0" hangingPunct="0">
              <a:tabLst>
                <a:tab pos="400050" algn="r"/>
                <a:tab pos="673100" algn="l"/>
              </a:tabLst>
              <a:defRPr/>
            </a:pPr>
            <a:r>
              <a:rPr lang="en-US">
                <a:solidFill>
                  <a:prstClr val="black"/>
                </a:solidFill>
                <a:latin typeface="Courier New" pitchFamily="49" charset="0"/>
              </a:rPr>
              <a:t>                p_filename  IN VARCHAR2,</a:t>
            </a:r>
          </a:p>
          <a:p>
            <a:pPr defTabSz="400050" eaLnBrk="0" hangingPunct="0">
              <a:tabLst>
                <a:tab pos="400050" algn="r"/>
                <a:tab pos="673100" algn="l"/>
              </a:tabLst>
              <a:defRPr/>
            </a:pPr>
            <a:r>
              <a:rPr lang="en-US">
                <a:solidFill>
                  <a:prstClr val="black"/>
                </a:solidFill>
                <a:latin typeface="Courier New" pitchFamily="49" charset="0"/>
              </a:rPr>
              <a:t>                p_open_mode IN VARCHAR2)</a:t>
            </a:r>
          </a:p>
          <a:p>
            <a:pPr defTabSz="400050" eaLnBrk="0" hangingPunct="0">
              <a:tabLst>
                <a:tab pos="400050" algn="r"/>
                <a:tab pos="673100" algn="l"/>
              </a:tabLst>
              <a:defRPr/>
            </a:pPr>
            <a:r>
              <a:rPr lang="en-US">
                <a:solidFill>
                  <a:prstClr val="black"/>
                </a:solidFill>
                <a:latin typeface="Courier New" pitchFamily="49" charset="0"/>
              </a:rPr>
              <a:t>RETURN UTL_FILE.FILE_TYPE;</a:t>
            </a:r>
          </a:p>
        </p:txBody>
      </p:sp>
      <p:sp>
        <p:nvSpPr>
          <p:cNvPr id="14339" name="Rectangle 3"/>
          <p:cNvSpPr>
            <a:spLocks noChangeArrowheads="1"/>
          </p:cNvSpPr>
          <p:nvPr/>
        </p:nvSpPr>
        <p:spPr bwMode="blackGray">
          <a:xfrm>
            <a:off x="2149476" y="43434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dirty="0">
                <a:solidFill>
                  <a:prstClr val="black"/>
                </a:solidFill>
                <a:latin typeface="Courier New" pitchFamily="49" charset="0"/>
              </a:rPr>
              <a:t>FUNCTION IS_OPEN (</a:t>
            </a:r>
            <a:r>
              <a:rPr lang="en-US" dirty="0" err="1">
                <a:solidFill>
                  <a:prstClr val="black"/>
                </a:solidFill>
                <a:latin typeface="Courier New" pitchFamily="49" charset="0"/>
              </a:rPr>
              <a:t>p_file</a:t>
            </a:r>
            <a:r>
              <a:rPr lang="en-US" dirty="0">
                <a:solidFill>
                  <a:prstClr val="black"/>
                </a:solidFill>
                <a:latin typeface="Courier New" pitchFamily="49" charset="0"/>
              </a:rPr>
              <a:t> IN FILE_TYPE)</a:t>
            </a:r>
          </a:p>
          <a:p>
            <a:pPr defTabSz="400050" eaLnBrk="0" hangingPunct="0">
              <a:tabLst>
                <a:tab pos="400050" algn="r"/>
                <a:tab pos="673100" algn="l"/>
              </a:tabLst>
              <a:defRPr/>
            </a:pPr>
            <a:r>
              <a:rPr lang="en-US" dirty="0">
                <a:solidFill>
                  <a:prstClr val="black"/>
                </a:solidFill>
                <a:latin typeface="Courier New" pitchFamily="49" charset="0"/>
              </a:rPr>
              <a:t>RETURN BOOLEAN;</a:t>
            </a:r>
          </a:p>
        </p:txBody>
      </p:sp>
      <p:sp>
        <p:nvSpPr>
          <p:cNvPr id="14340" name="Rectangle 4"/>
          <p:cNvSpPr>
            <a:spLocks noGrp="1" noChangeArrowheads="1"/>
          </p:cNvSpPr>
          <p:nvPr>
            <p:ph type="title"/>
          </p:nvPr>
        </p:nvSpPr>
        <p:spPr/>
        <p:txBody>
          <a:bodyPr>
            <a:normAutofit/>
          </a:bodyPr>
          <a:lstStyle/>
          <a:p>
            <a:pPr>
              <a:defRPr/>
            </a:pPr>
            <a:r>
              <a:rPr lang="en-US">
                <a:latin typeface="Courier New" pitchFamily="49" charset="0"/>
              </a:rPr>
              <a:t>FOPEN</a:t>
            </a:r>
            <a:r>
              <a:rPr lang="en-US"/>
              <a:t> and </a:t>
            </a:r>
            <a:r>
              <a:rPr lang="en-US">
                <a:latin typeface="Courier New" pitchFamily="49" charset="0"/>
              </a:rPr>
              <a:t>IS_OPEN</a:t>
            </a:r>
            <a:r>
              <a:rPr lang="en-US"/>
              <a:t> Functions: Example</a:t>
            </a:r>
          </a:p>
        </p:txBody>
      </p:sp>
      <p:sp>
        <p:nvSpPr>
          <p:cNvPr id="14341" name="Rectangle 5"/>
          <p:cNvSpPr>
            <a:spLocks noGrp="1" noChangeArrowheads="1"/>
          </p:cNvSpPr>
          <p:nvPr>
            <p:ph sz="quarter" idx="1"/>
          </p:nvPr>
        </p:nvSpPr>
        <p:spPr>
          <a:xfrm>
            <a:off x="2133600" y="1447801"/>
            <a:ext cx="7918450" cy="2703513"/>
          </a:xfrm>
        </p:spPr>
        <p:txBody>
          <a:bodyPr>
            <a:normAutofit fontScale="92500" lnSpcReduction="20000"/>
          </a:bodyPr>
          <a:lstStyle/>
          <a:p>
            <a:pPr marL="548640" lvl="1" indent="-274320">
              <a:buFont typeface="Courier New" pitchFamily="49" charset="0"/>
              <a:buChar char="o"/>
              <a:defRPr/>
            </a:pPr>
            <a:r>
              <a:rPr lang="en-US" dirty="0"/>
              <a:t>This </a:t>
            </a:r>
            <a:r>
              <a:rPr lang="en-US" dirty="0">
                <a:latin typeface="Courier New" pitchFamily="49" charset="0"/>
              </a:rPr>
              <a:t>FOPEN</a:t>
            </a:r>
            <a:r>
              <a:rPr lang="en-US" dirty="0"/>
              <a:t> function opens a file for input or output. </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The </a:t>
            </a:r>
            <a:r>
              <a:rPr lang="en-US" dirty="0">
                <a:latin typeface="Courier New" pitchFamily="49" charset="0"/>
              </a:rPr>
              <a:t>IS_OPEN</a:t>
            </a:r>
            <a:r>
              <a:rPr lang="en-US" dirty="0"/>
              <a:t> function determines whether a file handle refers to an open file.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306</a:t>
            </a:fld>
            <a:endParaRPr lang="en-US" dirty="0">
              <a:solidFill>
                <a:srgbClr val="464653"/>
              </a:solidFill>
            </a:endParaRPr>
          </a:p>
        </p:txBody>
      </p:sp>
    </p:spTree>
    <p:extLst>
      <p:ext uri="{BB962C8B-B14F-4D97-AF65-F5344CB8AC3E}">
        <p14:creationId xmlns:p14="http://schemas.microsoft.com/office/powerpoint/2010/main" val="882462568"/>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blackGray">
          <a:xfrm>
            <a:off x="2149476" y="1819276"/>
            <a:ext cx="7908925" cy="4232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0000"/>
              </a:lnSpc>
              <a:tabLst>
                <a:tab pos="400050" algn="r"/>
                <a:tab pos="673100" algn="l"/>
              </a:tabLst>
              <a:defRPr/>
            </a:pPr>
            <a:r>
              <a:rPr lang="en-US" sz="1600" dirty="0">
                <a:solidFill>
                  <a:prstClr val="black"/>
                </a:solidFill>
                <a:latin typeface="Courier New" pitchFamily="49" charset="0"/>
              </a:rPr>
              <a:t>CREATE OR REPLACE PROCEDURE </a:t>
            </a:r>
            <a:r>
              <a:rPr lang="en-US" sz="1600" dirty="0" err="1">
                <a:solidFill>
                  <a:prstClr val="black"/>
                </a:solidFill>
                <a:latin typeface="Courier New" pitchFamily="49" charset="0"/>
              </a:rPr>
              <a:t>sal_status</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p_dir</a:t>
            </a:r>
            <a:r>
              <a:rPr lang="en-US" sz="1600" dirty="0">
                <a:solidFill>
                  <a:prstClr val="black"/>
                </a:solidFill>
                <a:latin typeface="Courier New" pitchFamily="49" charset="0"/>
              </a:rPr>
              <a:t> IN VARCHAR2, </a:t>
            </a:r>
            <a:r>
              <a:rPr lang="en-US" sz="1600" dirty="0" err="1">
                <a:solidFill>
                  <a:prstClr val="black"/>
                </a:solidFill>
                <a:latin typeface="Courier New" pitchFamily="49" charset="0"/>
              </a:rPr>
              <a:t>p_filename</a:t>
            </a:r>
            <a:r>
              <a:rPr lang="en-US" sz="1600" dirty="0">
                <a:solidFill>
                  <a:prstClr val="black"/>
                </a:solidFill>
                <a:latin typeface="Courier New" pitchFamily="49" charset="0"/>
              </a:rPr>
              <a:t> IN VARCHAR2) IS</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 UTL_FILE.FILE_TYPE;</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CURSOR </a:t>
            </a:r>
            <a:r>
              <a:rPr lang="en-US" sz="1600" dirty="0" err="1">
                <a:solidFill>
                  <a:prstClr val="black"/>
                </a:solidFill>
                <a:latin typeface="Courier New" pitchFamily="49" charset="0"/>
              </a:rPr>
              <a:t>cur_emp</a:t>
            </a:r>
            <a:r>
              <a:rPr lang="en-US" sz="1600" dirty="0">
                <a:solidFill>
                  <a:prstClr val="black"/>
                </a:solidFill>
                <a:latin typeface="Courier New" pitchFamily="49" charset="0"/>
              </a:rPr>
              <a:t> IS</a:t>
            </a:r>
            <a:br>
              <a:rPr lang="en-US" sz="1600" dirty="0">
                <a:solidFill>
                  <a:prstClr val="black"/>
                </a:solidFill>
                <a:latin typeface="Courier New" pitchFamily="49" charset="0"/>
              </a:rPr>
            </a:br>
            <a:r>
              <a:rPr lang="en-US" sz="1600" dirty="0">
                <a:solidFill>
                  <a:prstClr val="black"/>
                </a:solidFill>
                <a:latin typeface="Courier New" pitchFamily="49" charset="0"/>
              </a:rPr>
              <a:t>    SELECT </a:t>
            </a:r>
            <a:r>
              <a:rPr lang="en-US" sz="1600" dirty="0" err="1">
                <a:solidFill>
                  <a:prstClr val="black"/>
                </a:solidFill>
                <a:latin typeface="Courier New" pitchFamily="49" charset="0"/>
              </a:rPr>
              <a:t>last_name</a:t>
            </a:r>
            <a:r>
              <a:rPr lang="en-US" sz="1600" dirty="0">
                <a:solidFill>
                  <a:prstClr val="black"/>
                </a:solidFill>
                <a:latin typeface="Courier New" pitchFamily="49" charset="0"/>
              </a:rPr>
              <a:t>, salary, </a:t>
            </a:r>
            <a:r>
              <a:rPr lang="en-US" sz="1600" dirty="0" err="1">
                <a:solidFill>
                  <a:prstClr val="black"/>
                </a:solidFill>
                <a:latin typeface="Courier New" pitchFamily="49" charset="0"/>
              </a:rPr>
              <a:t>department_id</a:t>
            </a:r>
            <a:endParaRPr lang="en-US" sz="1600" dirty="0">
              <a:solidFill>
                <a:prstClr val="black"/>
              </a:solidFill>
              <a:latin typeface="Courier New" pitchFamily="49" charset="0"/>
            </a:endParaRP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FROM employees ORDER BY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v_newdeptno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employees.department_id%TYPE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v_olddeptno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employees.department_id%TYPE</a:t>
            </a:r>
            <a:r>
              <a:rPr lang="en-US" sz="1600" dirty="0">
                <a:solidFill>
                  <a:prstClr val="black"/>
                </a:solidFill>
                <a:latin typeface="Courier New" pitchFamily="49" charset="0"/>
              </a:rPr>
              <a:t> := 0;</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 UTL_FILE.FOPEN (</a:t>
            </a:r>
            <a:r>
              <a:rPr lang="en-US" sz="1600" dirty="0" err="1">
                <a:solidFill>
                  <a:prstClr val="black"/>
                </a:solidFill>
                <a:latin typeface="Courier New" pitchFamily="49" charset="0"/>
              </a:rPr>
              <a:t>p_dir</a:t>
            </a:r>
            <a:r>
              <a:rPr lang="en-US" sz="1600" dirty="0">
                <a:solidFill>
                  <a:prstClr val="black"/>
                </a:solidFill>
                <a:latin typeface="Courier New" pitchFamily="49" charset="0"/>
              </a:rPr>
              <a:t>, </a:t>
            </a:r>
            <a:r>
              <a:rPr lang="en-US" sz="1600" dirty="0" err="1">
                <a:solidFill>
                  <a:prstClr val="black"/>
                </a:solidFill>
                <a:latin typeface="Courier New" pitchFamily="49" charset="0"/>
              </a:rPr>
              <a:t>p_filename</a:t>
            </a:r>
            <a:r>
              <a:rPr lang="en-US" sz="1600" dirty="0">
                <a:solidFill>
                  <a:prstClr val="black"/>
                </a:solidFill>
                <a:latin typeface="Courier New" pitchFamily="49" charset="0"/>
              </a:rPr>
              <a:t>, 'W');</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UTL_FILE.PUT_LINE(</a:t>
            </a:r>
            <a:r>
              <a:rPr lang="en-US" sz="1600" dirty="0" err="1">
                <a:solidFill>
                  <a:prstClr val="black"/>
                </a:solidFill>
                <a:latin typeface="Courier New" pitchFamily="49" charset="0"/>
              </a:rPr>
              <a:t>f_file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'REPORT: GENERATED ON ' || SYSDATE);</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UTL_FILE.NEW_LINE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 .</a:t>
            </a:r>
          </a:p>
        </p:txBody>
      </p:sp>
      <p:sp>
        <p:nvSpPr>
          <p:cNvPr id="23555" name="Rectangle 3"/>
          <p:cNvSpPr>
            <a:spLocks noGrp="1" noChangeArrowheads="1"/>
          </p:cNvSpPr>
          <p:nvPr>
            <p:ph type="title"/>
          </p:nvPr>
        </p:nvSpPr>
        <p:spPr/>
        <p:txBody>
          <a:bodyPr/>
          <a:lstStyle/>
          <a:p>
            <a:pPr eaLnBrk="1" hangingPunct="1"/>
            <a:r>
              <a:rPr lang="en-US"/>
              <a:t>Using </a:t>
            </a:r>
            <a:r>
              <a:rPr lang="en-US">
                <a:latin typeface="Courier New" pitchFamily="49" charset="0"/>
              </a:rPr>
              <a:t>UTL_FILE</a:t>
            </a:r>
            <a:r>
              <a:rPr lang="en-US"/>
              <a:t>: Example</a:t>
            </a:r>
          </a:p>
        </p:txBody>
      </p:sp>
      <p:sp>
        <p:nvSpPr>
          <p:cNvPr id="23556" name="Rectangle 4"/>
          <p:cNvSpPr>
            <a:spLocks noChangeArrowheads="1"/>
          </p:cNvSpPr>
          <p:nvPr/>
        </p:nvSpPr>
        <p:spPr bwMode="gray">
          <a:xfrm>
            <a:off x="2339976" y="2438400"/>
            <a:ext cx="3273425"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7" name="Rectangle 5"/>
          <p:cNvSpPr>
            <a:spLocks noChangeArrowheads="1"/>
          </p:cNvSpPr>
          <p:nvPr/>
        </p:nvSpPr>
        <p:spPr bwMode="gray">
          <a:xfrm>
            <a:off x="2257425" y="4800600"/>
            <a:ext cx="3181350"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8" name="Rectangle 6"/>
          <p:cNvSpPr>
            <a:spLocks noChangeArrowheads="1"/>
          </p:cNvSpPr>
          <p:nvPr/>
        </p:nvSpPr>
        <p:spPr bwMode="gray">
          <a:xfrm>
            <a:off x="3505200" y="4495800"/>
            <a:ext cx="1905000"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9" name="Rectangle 7"/>
          <p:cNvSpPr>
            <a:spLocks noChangeArrowheads="1"/>
          </p:cNvSpPr>
          <p:nvPr/>
        </p:nvSpPr>
        <p:spPr bwMode="gray">
          <a:xfrm>
            <a:off x="2433639" y="5387975"/>
            <a:ext cx="3235325"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307</a:t>
            </a:fld>
            <a:endParaRPr lang="en-US">
              <a:solidFill>
                <a:srgbClr val="464653"/>
              </a:solidFill>
            </a:endParaRPr>
          </a:p>
        </p:txBody>
      </p:sp>
    </p:spTree>
    <p:extLst>
      <p:ext uri="{BB962C8B-B14F-4D97-AF65-F5344CB8AC3E}">
        <p14:creationId xmlns:p14="http://schemas.microsoft.com/office/powerpoint/2010/main" val="67400585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63"/>
            <a:ext cx="10515600" cy="1325563"/>
          </a:xfrm>
        </p:spPr>
        <p:txBody>
          <a:bodyPr/>
          <a:lstStyle/>
          <a:p>
            <a:pPr eaLnBrk="1" hangingPunct="1"/>
            <a:r>
              <a:rPr lang="en-US"/>
              <a:t>Using </a:t>
            </a:r>
            <a:r>
              <a:rPr lang="en-US">
                <a:latin typeface="Courier New" pitchFamily="49" charset="0"/>
              </a:rPr>
              <a:t>UTL_FILE</a:t>
            </a:r>
            <a:r>
              <a:rPr lang="en-US"/>
              <a:t>: Example</a:t>
            </a:r>
          </a:p>
        </p:txBody>
      </p:sp>
      <p:sp>
        <p:nvSpPr>
          <p:cNvPr id="18435" name="Rectangle 3"/>
          <p:cNvSpPr>
            <a:spLocks noChangeArrowheads="1"/>
          </p:cNvSpPr>
          <p:nvPr/>
        </p:nvSpPr>
        <p:spPr bwMode="blackGray">
          <a:xfrm>
            <a:off x="2133600" y="1143000"/>
            <a:ext cx="7924800" cy="5105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 .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FOR </a:t>
            </a:r>
            <a:r>
              <a:rPr lang="en-US" sz="1500" dirty="0" err="1">
                <a:solidFill>
                  <a:prstClr val="black"/>
                </a:solidFill>
                <a:latin typeface="Courier New" pitchFamily="49" charset="0"/>
              </a:rPr>
              <a:t>emp_rec</a:t>
            </a:r>
            <a:r>
              <a:rPr lang="en-US" sz="1500" dirty="0">
                <a:solidFill>
                  <a:prstClr val="black"/>
                </a:solidFill>
                <a:latin typeface="Courier New" pitchFamily="49" charset="0"/>
              </a:rPr>
              <a:t> IN </a:t>
            </a:r>
            <a:r>
              <a:rPr lang="en-US" sz="1500" dirty="0" err="1">
                <a:solidFill>
                  <a:prstClr val="black"/>
                </a:solidFill>
                <a:latin typeface="Courier New" pitchFamily="49" charset="0"/>
              </a:rPr>
              <a:t>cur_emp</a:t>
            </a:r>
            <a:r>
              <a:rPr lang="en-US" sz="1500" dirty="0">
                <a:solidFill>
                  <a:prstClr val="black"/>
                </a:solidFill>
                <a:latin typeface="Courier New" pitchFamily="49" charset="0"/>
              </a:rPr>
              <a:t> LOOP</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IF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 &lt;&gt; </a:t>
            </a:r>
            <a:r>
              <a:rPr lang="en-US" sz="1500" dirty="0" err="1">
                <a:solidFill>
                  <a:prstClr val="black"/>
                </a:solidFill>
                <a:latin typeface="Courier New" pitchFamily="49" charset="0"/>
              </a:rPr>
              <a:t>v_olddeptno</a:t>
            </a:r>
            <a:r>
              <a:rPr lang="en-US" sz="1500" dirty="0">
                <a:solidFill>
                  <a:prstClr val="black"/>
                </a:solidFill>
                <a:latin typeface="Courier New" pitchFamily="49" charset="0"/>
              </a:rPr>
              <a:t>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'DEPARTMENT: ' ||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UTL_FILE.NEW_LINE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END IF;</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  EMPLOYEE: ' || </a:t>
            </a:r>
            <a:r>
              <a:rPr lang="en-US" sz="1500" dirty="0" err="1">
                <a:solidFill>
                  <a:prstClr val="black"/>
                </a:solidFill>
                <a:latin typeface="Courier New" pitchFamily="49" charset="0"/>
              </a:rPr>
              <a:t>emp_rec.last_name</a:t>
            </a:r>
            <a:r>
              <a:rPr lang="en-US" sz="1500" dirty="0">
                <a:solidFill>
                  <a:prstClr val="black"/>
                </a:solidFill>
                <a:latin typeface="Courier New" pitchFamily="49" charset="0"/>
              </a:rPr>
              <a:t> ||</a:t>
            </a:r>
            <a:br>
              <a:rPr lang="en-US" sz="1500" dirty="0">
                <a:solidFill>
                  <a:prstClr val="black"/>
                </a:solidFill>
                <a:latin typeface="Courier New" pitchFamily="49" charset="0"/>
              </a:rPr>
            </a:br>
            <a:r>
              <a:rPr lang="en-US" sz="1500" dirty="0">
                <a:solidFill>
                  <a:prstClr val="black"/>
                </a:solidFill>
                <a:latin typeface="Courier New" pitchFamily="49" charset="0"/>
              </a:rPr>
              <a:t>       ' earns: ' || </a:t>
            </a:r>
            <a:r>
              <a:rPr lang="en-US" sz="1500" dirty="0" err="1">
                <a:solidFill>
                  <a:prstClr val="black"/>
                </a:solidFill>
                <a:latin typeface="Courier New" pitchFamily="49" charset="0"/>
              </a:rPr>
              <a:t>emp_rec.salary</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v_olddeptno</a:t>
            </a:r>
            <a:r>
              <a:rPr lang="en-US" sz="1500" dirty="0">
                <a:solidFill>
                  <a:prstClr val="black"/>
                </a:solidFill>
                <a:latin typeface="Courier New" pitchFamily="49" charset="0"/>
              </a:rPr>
              <a:t> :=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UTL_FILE.NEW_LINE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END LOOP;</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a:t>
            </a:r>
            <a:r>
              <a:rPr lang="en-US" sz="1500" dirty="0" err="1">
                <a:solidFill>
                  <a:prstClr val="black"/>
                </a:solidFill>
                <a:latin typeface="Courier New" pitchFamily="49" charset="0"/>
              </a:rPr>
              <a:t>f_file</a:t>
            </a:r>
            <a:r>
              <a:rPr lang="en-US" sz="1500" dirty="0">
                <a:solidFill>
                  <a:prstClr val="black"/>
                </a:solidFill>
                <a:latin typeface="Courier New" pitchFamily="49" charset="0"/>
              </a:rPr>
              <a:t>,'*** END OF REPORT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UTL_FILE.FCLOSE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EXCEPTION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WHEN UTL_FILE.INVALID_FILEHANDLE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RAISE_APPLICATION_ERROR(-20001,'Invalid File.');</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WHEN UTL_FILE.WRITE_ERROR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RAISE_APPLICATION_ERROR (-20002, 'Unable to write to file');</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END </a:t>
            </a:r>
            <a:r>
              <a:rPr lang="en-US" sz="1500" dirty="0" err="1">
                <a:solidFill>
                  <a:prstClr val="black"/>
                </a:solidFill>
                <a:latin typeface="Courier New" pitchFamily="49" charset="0"/>
              </a:rPr>
              <a:t>sal_status</a:t>
            </a:r>
            <a:r>
              <a:rPr lang="en-US" sz="1500" dirty="0">
                <a:solidFill>
                  <a:prstClr val="black"/>
                </a:solidFill>
                <a:latin typeface="Courier New" pitchFamily="49" charset="0"/>
              </a:rPr>
              <a:t>;/</a:t>
            </a:r>
          </a:p>
        </p:txBody>
      </p:sp>
      <p:sp>
        <p:nvSpPr>
          <p:cNvPr id="24580" name="Rectangle 4"/>
          <p:cNvSpPr>
            <a:spLocks noChangeArrowheads="1"/>
          </p:cNvSpPr>
          <p:nvPr/>
        </p:nvSpPr>
        <p:spPr bwMode="gray">
          <a:xfrm>
            <a:off x="2416176" y="4560888"/>
            <a:ext cx="2771775" cy="2286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r>
              <a:rPr lang="en-US">
                <a:solidFill>
                  <a:prstClr val="black"/>
                </a:solidFill>
              </a:rPr>
              <a:t>`</a:t>
            </a:r>
          </a:p>
        </p:txBody>
      </p:sp>
      <p:sp>
        <p:nvSpPr>
          <p:cNvPr id="24581" name="Rectangle 5"/>
          <p:cNvSpPr>
            <a:spLocks noChangeArrowheads="1"/>
          </p:cNvSpPr>
          <p:nvPr/>
        </p:nvSpPr>
        <p:spPr bwMode="gray">
          <a:xfrm>
            <a:off x="2881314" y="5014914"/>
            <a:ext cx="3138487" cy="257175"/>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4582" name="Rectangle 6"/>
          <p:cNvSpPr>
            <a:spLocks noChangeArrowheads="1"/>
          </p:cNvSpPr>
          <p:nvPr/>
        </p:nvSpPr>
        <p:spPr bwMode="gray">
          <a:xfrm>
            <a:off x="2873375" y="5502275"/>
            <a:ext cx="2362200" cy="24765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308</a:t>
            </a:fld>
            <a:endParaRPr lang="en-US">
              <a:solidFill>
                <a:srgbClr val="464653"/>
              </a:solidFill>
            </a:endParaRPr>
          </a:p>
        </p:txBody>
      </p:sp>
    </p:spTree>
    <p:extLst>
      <p:ext uri="{BB962C8B-B14F-4D97-AF65-F5344CB8AC3E}">
        <p14:creationId xmlns:p14="http://schemas.microsoft.com/office/powerpoint/2010/main" val="4954370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What Is the </a:t>
            </a:r>
            <a:r>
              <a:rPr lang="en-US">
                <a:latin typeface="Courier New" pitchFamily="49" charset="0"/>
              </a:rPr>
              <a:t>UTL_MAIL</a:t>
            </a:r>
            <a:r>
              <a:rPr lang="en-US"/>
              <a:t> Package?</a:t>
            </a:r>
          </a:p>
        </p:txBody>
      </p:sp>
      <p:sp>
        <p:nvSpPr>
          <p:cNvPr id="25603" name="Rectangle 3"/>
          <p:cNvSpPr>
            <a:spLocks noGrp="1" noChangeArrowheads="1"/>
          </p:cNvSpPr>
          <p:nvPr>
            <p:ph sz="quarter" idx="1"/>
          </p:nvPr>
        </p:nvSpPr>
        <p:spPr>
          <a:xfrm>
            <a:off x="2133600" y="1447801"/>
            <a:ext cx="7918450" cy="2898775"/>
          </a:xfrm>
        </p:spPr>
        <p:txBody>
          <a:bodyPr>
            <a:normAutofit fontScale="92500" lnSpcReduction="20000"/>
          </a:bodyPr>
          <a:lstStyle/>
          <a:p>
            <a:pPr lvl="1" eaLnBrk="1" hangingPunct="1">
              <a:buFont typeface="Courier New" pitchFamily="49" charset="0"/>
              <a:buChar char="o"/>
            </a:pPr>
            <a:r>
              <a:rPr lang="en-US"/>
              <a:t>A utility for managing email</a:t>
            </a:r>
          </a:p>
          <a:p>
            <a:pPr lvl="1" eaLnBrk="1" hangingPunct="1">
              <a:buFont typeface="Courier New" pitchFamily="49" charset="0"/>
              <a:buChar char="o"/>
            </a:pPr>
            <a:r>
              <a:rPr lang="en-US"/>
              <a:t>Requires the setting of the </a:t>
            </a:r>
            <a:r>
              <a:rPr lang="en-US">
                <a:latin typeface="Courier New" pitchFamily="49" charset="0"/>
              </a:rPr>
              <a:t>SMTP_OUT_SERVER</a:t>
            </a:r>
            <a:r>
              <a:rPr lang="en-US"/>
              <a:t> database initialization parameter</a:t>
            </a:r>
          </a:p>
          <a:p>
            <a:pPr lvl="1" eaLnBrk="1" hangingPunct="1">
              <a:buFont typeface="Courier New" pitchFamily="49" charset="0"/>
              <a:buChar char="o"/>
            </a:pPr>
            <a:r>
              <a:rPr lang="en-US"/>
              <a:t>Provides the following procedures:</a:t>
            </a:r>
          </a:p>
          <a:p>
            <a:pPr lvl="2" eaLnBrk="1" hangingPunct="1">
              <a:buFont typeface="Wingdings" pitchFamily="2" charset="2"/>
              <a:buChar char="Ø"/>
            </a:pPr>
            <a:r>
              <a:rPr lang="en-US">
                <a:latin typeface="Courier New" pitchFamily="49" charset="0"/>
              </a:rPr>
              <a:t>SEND</a:t>
            </a:r>
            <a:r>
              <a:rPr lang="en-US"/>
              <a:t> for messages without attachments</a:t>
            </a:r>
          </a:p>
          <a:p>
            <a:pPr lvl="2" eaLnBrk="1" hangingPunct="1">
              <a:buFont typeface="Wingdings" pitchFamily="2" charset="2"/>
              <a:buChar char="Ø"/>
            </a:pPr>
            <a:r>
              <a:rPr lang="en-US">
                <a:latin typeface="Courier New" pitchFamily="49" charset="0"/>
              </a:rPr>
              <a:t>SEND_ATTACH_RAW</a:t>
            </a:r>
            <a:r>
              <a:rPr lang="en-US"/>
              <a:t> for messages with binary attachments</a:t>
            </a:r>
          </a:p>
          <a:p>
            <a:pPr lvl="2" eaLnBrk="1" hangingPunct="1">
              <a:buFont typeface="Wingdings" pitchFamily="2" charset="2"/>
              <a:buChar char="Ø"/>
            </a:pPr>
            <a:r>
              <a:rPr lang="en-US">
                <a:latin typeface="Courier New" pitchFamily="49" charset="0"/>
              </a:rPr>
              <a:t>SEND_ATTACH_VARCHAR2</a:t>
            </a:r>
            <a:r>
              <a:rPr lang="en-US"/>
              <a:t> for messages with text attachments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309</a:t>
            </a:fld>
            <a:endParaRPr lang="en-US" dirty="0">
              <a:solidFill>
                <a:srgbClr val="464653"/>
              </a:solidFill>
            </a:endParaRPr>
          </a:p>
        </p:txBody>
      </p:sp>
    </p:spTree>
    <p:extLst>
      <p:ext uri="{BB962C8B-B14F-4D97-AF65-F5344CB8AC3E}">
        <p14:creationId xmlns:p14="http://schemas.microsoft.com/office/powerpoint/2010/main" val="18345461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normAutofit/>
          </a:bodyPr>
          <a:lstStyle/>
          <a:p>
            <a:pPr>
              <a:defRPr/>
            </a:pPr>
            <a:r>
              <a:rPr lang="en-US"/>
              <a:t>Guidelines for Declaring PL/SQL Variables</a:t>
            </a:r>
          </a:p>
        </p:txBody>
      </p:sp>
      <p:sp>
        <p:nvSpPr>
          <p:cNvPr id="1240067" name="Rectangle 8"/>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Avoid using column names as identifiers.</a:t>
            </a:r>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Use the </a:t>
            </a:r>
            <a:r>
              <a:rPr lang="en-US">
                <a:latin typeface="Courier New" pitchFamily="49" charset="0"/>
              </a:rPr>
              <a:t>NOT</a:t>
            </a:r>
            <a:r>
              <a:rPr lang="en-US"/>
              <a:t> </a:t>
            </a:r>
            <a:r>
              <a:rPr lang="en-US">
                <a:latin typeface="Courier New" pitchFamily="49" charset="0"/>
              </a:rPr>
              <a:t>NULL</a:t>
            </a:r>
            <a:r>
              <a:rPr lang="en-US"/>
              <a:t> constraint when the variable must hold a value.</a:t>
            </a:r>
          </a:p>
        </p:txBody>
      </p:sp>
      <p:sp>
        <p:nvSpPr>
          <p:cNvPr id="20484" name="Rectangle 4"/>
          <p:cNvSpPr>
            <a:spLocks noChangeArrowheads="1"/>
          </p:cNvSpPr>
          <p:nvPr/>
        </p:nvSpPr>
        <p:spPr bwMode="blackGray">
          <a:xfrm>
            <a:off x="2133600" y="1995489"/>
            <a:ext cx="7924800" cy="24923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employee_id</a:t>
            </a:r>
            <a:r>
              <a:rPr lang="en-US" dirty="0">
                <a:solidFill>
                  <a:srgbClr val="000000"/>
                </a:solidFill>
                <a:latin typeface="Courier New" pitchFamily="49" charset="0"/>
              </a:rPr>
              <a:t>	NUMBER(6);</a:t>
            </a:r>
          </a:p>
          <a:p>
            <a:pPr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endParaRPr lang="en-US" dirty="0">
              <a:solidFill>
                <a:srgbClr val="000000"/>
              </a:solidFill>
              <a:latin typeface="Courier New" pitchFamily="49" charset="0"/>
            </a:endParaRPr>
          </a:p>
          <a:p>
            <a:pPr defTabSz="400050" eaLnBrk="0" hangingPunct="0">
              <a:lnSpc>
                <a:spcPct val="95000"/>
              </a:lnSpc>
              <a:tabLst>
                <a:tab pos="400050" algn="r"/>
                <a:tab pos="673100" algn="l"/>
              </a:tabLst>
              <a:defRPr/>
            </a:pPr>
            <a:r>
              <a:rPr lang="en-US" dirty="0">
                <a:solidFill>
                  <a:srgbClr val="000000"/>
                </a:solidFill>
                <a:latin typeface="Courier New" pitchFamily="49" charset="0"/>
              </a:rPr>
              <a:t>	  INTO		</a:t>
            </a:r>
            <a:r>
              <a:rPr lang="en-US" dirty="0" err="1">
                <a:solidFill>
                  <a:srgbClr val="000000"/>
                </a:solidFill>
                <a:latin typeface="Courier New" pitchFamily="49" charset="0"/>
              </a:rPr>
              <a:t>employee_id</a:t>
            </a:r>
            <a:endParaRPr lang="en-US" dirty="0">
              <a:solidFill>
                <a:srgbClr val="000000"/>
              </a:solidFill>
              <a:latin typeface="Courier New" pitchFamily="49" charset="0"/>
            </a:endParaRPr>
          </a:p>
          <a:p>
            <a:pPr defTabSz="400050" eaLnBrk="0" hangingPunct="0">
              <a:lnSpc>
                <a:spcPct val="105000"/>
              </a:lnSpc>
              <a:tabLst>
                <a:tab pos="400050" algn="r"/>
                <a:tab pos="673100" algn="l"/>
              </a:tabLst>
              <a:defRPr/>
            </a:pPr>
            <a:r>
              <a:rPr lang="en-US" dirty="0">
                <a:solidFill>
                  <a:srgbClr val="000000"/>
                </a:solidFill>
                <a:latin typeface="Courier New" pitchFamily="49" charset="0"/>
              </a:rPr>
              <a:t>	  FROM		employees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last_name</a:t>
            </a:r>
            <a:r>
              <a:rPr lang="en-US" dirty="0">
                <a:solidFill>
                  <a:srgbClr val="000000"/>
                </a:solidFill>
                <a:latin typeface="Courier New" pitchFamily="49" charset="0"/>
              </a:rPr>
              <a:t> = '</a:t>
            </a:r>
            <a:r>
              <a:rPr lang="en-US" dirty="0" err="1">
                <a:solidFill>
                  <a:srgbClr val="000000"/>
                </a:solidFill>
                <a:latin typeface="Courier New" pitchFamily="49" charset="0"/>
              </a:rPr>
              <a:t>Kochhar</a:t>
            </a: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5605" name="Rectangle 5"/>
          <p:cNvSpPr>
            <a:spLocks noChangeArrowheads="1"/>
          </p:cNvSpPr>
          <p:nvPr/>
        </p:nvSpPr>
        <p:spPr bwMode="blackGray">
          <a:xfrm>
            <a:off x="3738563" y="2795588"/>
            <a:ext cx="184150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822325" eaLnBrk="0" hangingPunct="0">
              <a:spcBef>
                <a:spcPct val="50000"/>
              </a:spcBef>
              <a:defRPr/>
            </a:pPr>
            <a:endParaRPr lang="en-US">
              <a:solidFill>
                <a:srgbClr val="B292CA"/>
              </a:solidFill>
            </a:endParaRPr>
          </a:p>
        </p:txBody>
      </p:sp>
      <p:pic>
        <p:nvPicPr>
          <p:cNvPr id="1240070" name="Picture 6" descr="C:\Documents and Settings\tsrivast\My Documents\MyCourses\pl\D49990GC10\FeedbackFixed\symbo016.gif"/>
          <p:cNvPicPr>
            <a:picLocks noChangeAspect="1" noChangeArrowheads="1"/>
          </p:cNvPicPr>
          <p:nvPr/>
        </p:nvPicPr>
        <p:blipFill>
          <a:blip r:embed="rId3" cstate="print"/>
          <a:srcRect/>
          <a:stretch>
            <a:fillRect/>
          </a:stretch>
        </p:blipFill>
        <p:spPr bwMode="gray">
          <a:xfrm>
            <a:off x="5334000" y="2514600"/>
            <a:ext cx="895350" cy="109378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31</a:t>
            </a:fld>
            <a:endParaRPr lang="en-US" dirty="0"/>
          </a:p>
        </p:txBody>
      </p:sp>
    </p:spTree>
    <p:extLst>
      <p:ext uri="{BB962C8B-B14F-4D97-AF65-F5344CB8AC3E}">
        <p14:creationId xmlns:p14="http://schemas.microsoft.com/office/powerpoint/2010/main" val="1654483081"/>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15"/>
          <p:cNvSpPr>
            <a:spLocks noChangeShapeType="1"/>
          </p:cNvSpPr>
          <p:nvPr/>
        </p:nvSpPr>
        <p:spPr bwMode="auto">
          <a:xfrm>
            <a:off x="3297238" y="2514600"/>
            <a:ext cx="1795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27" name="Line 18"/>
          <p:cNvSpPr>
            <a:spLocks noChangeShapeType="1"/>
          </p:cNvSpPr>
          <p:nvPr/>
        </p:nvSpPr>
        <p:spPr bwMode="auto">
          <a:xfrm>
            <a:off x="6345238" y="2514600"/>
            <a:ext cx="17653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84" name="Rectangle 2"/>
          <p:cNvSpPr>
            <a:spLocks noGrp="1" noChangeArrowheads="1"/>
          </p:cNvSpPr>
          <p:nvPr>
            <p:ph type="title"/>
          </p:nvPr>
        </p:nvSpPr>
        <p:spPr>
          <a:xfrm>
            <a:off x="838200" y="365126"/>
            <a:ext cx="10515600" cy="733426"/>
          </a:xfrm>
        </p:spPr>
        <p:txBody>
          <a:bodyPr>
            <a:normAutofit fontScale="90000"/>
          </a:bodyPr>
          <a:lstStyle/>
          <a:p>
            <a:pPr algn="ctr">
              <a:defRPr/>
            </a:pPr>
            <a:r>
              <a:rPr lang="en-US" dirty="0"/>
              <a:t>Setting Up and Using the </a:t>
            </a:r>
            <a:r>
              <a:rPr lang="en-US" dirty="0">
                <a:latin typeface="Courier New" pitchFamily="49" charset="0"/>
              </a:rPr>
              <a:t>UTL_MAIL</a:t>
            </a:r>
            <a:r>
              <a:rPr lang="en-US" dirty="0"/>
              <a:t>: Overview</a:t>
            </a:r>
          </a:p>
        </p:txBody>
      </p:sp>
      <p:pic>
        <p:nvPicPr>
          <p:cNvPr id="26629" name="Picture 5" descr="C:\Documents and Settings\lserhal\My Documents\My Pictures\peop04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8370889" y="2130425"/>
            <a:ext cx="446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C:\Documents and Settings\lserhal\Desktop\codea01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409826" y="1371601"/>
            <a:ext cx="10398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8"/>
          <p:cNvSpPr txBox="1">
            <a:spLocks noChangeArrowheads="1"/>
          </p:cNvSpPr>
          <p:nvPr/>
        </p:nvSpPr>
        <p:spPr bwMode="auto">
          <a:xfrm>
            <a:off x="2233613" y="3048000"/>
            <a:ext cx="1752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1. Install the </a:t>
            </a:r>
            <a:br>
              <a:rPr lang="en-US" sz="1600">
                <a:solidFill>
                  <a:prstClr val="black"/>
                </a:solidFill>
              </a:rPr>
            </a:br>
            <a:r>
              <a:rPr lang="en-US" sz="1600">
                <a:solidFill>
                  <a:prstClr val="black"/>
                </a:solidFill>
              </a:rPr>
              <a:t>    </a:t>
            </a:r>
            <a:r>
              <a:rPr lang="en-US" sz="1600">
                <a:solidFill>
                  <a:prstClr val="black"/>
                </a:solidFill>
                <a:latin typeface="Courier New" pitchFamily="49" charset="0"/>
              </a:rPr>
              <a:t>UTL_MAIL</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package.</a:t>
            </a:r>
          </a:p>
        </p:txBody>
      </p:sp>
      <p:sp>
        <p:nvSpPr>
          <p:cNvPr id="26632" name="Text Box 9"/>
          <p:cNvSpPr txBox="1">
            <a:spLocks noChangeArrowheads="1"/>
          </p:cNvSpPr>
          <p:nvPr/>
        </p:nvSpPr>
        <p:spPr bwMode="auto">
          <a:xfrm>
            <a:off x="4572000" y="3048000"/>
            <a:ext cx="2971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2. Define the   </a:t>
            </a:r>
            <a:br>
              <a:rPr lang="en-US" sz="1600">
                <a:solidFill>
                  <a:prstClr val="black"/>
                </a:solidFill>
              </a:rPr>
            </a:br>
            <a:r>
              <a:rPr lang="en-US" sz="1600">
                <a:solidFill>
                  <a:prstClr val="black"/>
                </a:solidFill>
              </a:rPr>
              <a:t>    </a:t>
            </a:r>
            <a:r>
              <a:rPr lang="en-US" sz="1600">
                <a:solidFill>
                  <a:prstClr val="black"/>
                </a:solidFill>
                <a:latin typeface="Courier New" pitchFamily="49" charset="0"/>
              </a:rPr>
              <a:t>SMTP_OUT_SERVER</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Initialization parameter.</a:t>
            </a:r>
          </a:p>
        </p:txBody>
      </p:sp>
      <p:pic>
        <p:nvPicPr>
          <p:cNvPr id="20490" name="Picture 10" descr="C:\Documents and Settings\lserhal\Desktop\db2xdb004.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105400" y="1295400"/>
            <a:ext cx="8270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11" descr="C:\Documents and Settings\lserhal\Desktop\Graphics Used in 10g NF\parameters.gif"/>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330826" y="1676401"/>
            <a:ext cx="1668463"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2"/>
          <p:cNvSpPr txBox="1">
            <a:spLocks noChangeArrowheads="1"/>
          </p:cNvSpPr>
          <p:nvPr/>
        </p:nvSpPr>
        <p:spPr bwMode="auto">
          <a:xfrm>
            <a:off x="7391400" y="3048001"/>
            <a:ext cx="2362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3. Grant user the</a:t>
            </a:r>
            <a:br>
              <a:rPr lang="en-US" sz="1600">
                <a:solidFill>
                  <a:prstClr val="black"/>
                </a:solidFill>
              </a:rPr>
            </a:br>
            <a:r>
              <a:rPr lang="en-US" sz="1600">
                <a:solidFill>
                  <a:prstClr val="black"/>
                </a:solidFill>
              </a:rPr>
              <a:t>    required privilege.</a:t>
            </a:r>
          </a:p>
        </p:txBody>
      </p:sp>
      <p:pic>
        <p:nvPicPr>
          <p:cNvPr id="20493" name="Picture 13" descr="C:\Documents and Settings\lserhal\Desktop\codea01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353426" y="4002089"/>
            <a:ext cx="10398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 Box 14"/>
          <p:cNvSpPr txBox="1">
            <a:spLocks noChangeArrowheads="1"/>
          </p:cNvSpPr>
          <p:nvPr/>
        </p:nvSpPr>
        <p:spPr bwMode="auto">
          <a:xfrm>
            <a:off x="7391400" y="5683251"/>
            <a:ext cx="2590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4. Invoke a </a:t>
            </a:r>
            <a:r>
              <a:rPr lang="en-US" sz="1600">
                <a:solidFill>
                  <a:prstClr val="black"/>
                </a:solidFill>
                <a:latin typeface="Courier New" pitchFamily="49" charset="0"/>
              </a:rPr>
              <a:t>UTL_MAIL  </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subprogram.</a:t>
            </a:r>
          </a:p>
        </p:txBody>
      </p:sp>
      <p:pic>
        <p:nvPicPr>
          <p:cNvPr id="20495" name="Picture 16" descr="C:\Documents and Settings\lserhal\Desktop\docum064.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991600" y="4535488"/>
            <a:ext cx="5334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Line 19"/>
          <p:cNvSpPr>
            <a:spLocks noChangeShapeType="1"/>
          </p:cNvSpPr>
          <p:nvPr/>
        </p:nvSpPr>
        <p:spPr bwMode="auto">
          <a:xfrm>
            <a:off x="8763000" y="3589338"/>
            <a:ext cx="0" cy="5762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40" name="Line 20"/>
          <p:cNvSpPr>
            <a:spLocks noChangeShapeType="1"/>
          </p:cNvSpPr>
          <p:nvPr/>
        </p:nvSpPr>
        <p:spPr bwMode="auto">
          <a:xfrm flipH="1">
            <a:off x="6545263" y="51054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0499" name="Picture 21" descr="C:\Documents and Settings\lserhal\Desktop\email2.gif"/>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565775" y="4560888"/>
            <a:ext cx="96043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2" name="Text Box 22"/>
          <p:cNvSpPr txBox="1">
            <a:spLocks noChangeArrowheads="1"/>
          </p:cNvSpPr>
          <p:nvPr/>
        </p:nvSpPr>
        <p:spPr bwMode="auto">
          <a:xfrm>
            <a:off x="4776788" y="5683250"/>
            <a:ext cx="2362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5. Send an email.</a:t>
            </a: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310</a:t>
            </a:fld>
            <a:endParaRPr lang="en-US">
              <a:solidFill>
                <a:srgbClr val="464653"/>
              </a:solidFill>
            </a:endParaRPr>
          </a:p>
        </p:txBody>
      </p:sp>
    </p:spTree>
    <p:extLst>
      <p:ext uri="{BB962C8B-B14F-4D97-AF65-F5344CB8AC3E}">
        <p14:creationId xmlns:p14="http://schemas.microsoft.com/office/powerpoint/2010/main" val="7993141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Summary of </a:t>
            </a:r>
            <a:r>
              <a:rPr lang="en-US">
                <a:latin typeface="Courier New" pitchFamily="49" charset="0"/>
              </a:rPr>
              <a:t>UTL_MAIL</a:t>
            </a:r>
            <a:r>
              <a:rPr lang="en-US"/>
              <a:t> Subprograms</a:t>
            </a:r>
          </a:p>
        </p:txBody>
      </p:sp>
      <p:graphicFrame>
        <p:nvGraphicFramePr>
          <p:cNvPr id="406531" name="Group 3"/>
          <p:cNvGraphicFramePr>
            <a:graphicFrameLocks noGrp="1"/>
          </p:cNvGraphicFramePr>
          <p:nvPr/>
        </p:nvGraphicFramePr>
        <p:xfrm>
          <a:off x="2133600" y="1781176"/>
          <a:ext cx="7924800" cy="2767013"/>
        </p:xfrm>
        <a:graphic>
          <a:graphicData uri="http://schemas.openxmlformats.org/drawingml/2006/table">
            <a:tbl>
              <a:tblPr>
                <a:tableStyleId>{5940675A-B579-460E-94D1-54222C63F5DA}</a:tableStyleId>
              </a:tblPr>
              <a:tblGrid>
                <a:gridCol w="2735904">
                  <a:extLst>
                    <a:ext uri="{9D8B030D-6E8A-4147-A177-3AD203B41FA5}">
                      <a16:colId xmlns:a16="http://schemas.microsoft.com/office/drawing/2014/main" xmlns="" val="20000"/>
                    </a:ext>
                  </a:extLst>
                </a:gridCol>
                <a:gridCol w="5188896">
                  <a:extLst>
                    <a:ext uri="{9D8B030D-6E8A-4147-A177-3AD203B41FA5}">
                      <a16:colId xmlns:a16="http://schemas.microsoft.com/office/drawing/2014/main" xmlns="" val="20001"/>
                    </a:ext>
                  </a:extLst>
                </a:gridCol>
              </a:tblGrid>
              <a:tr h="5112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a:t>
                      </a:r>
                      <a:endParaRPr kumimoji="0" lang="en-US" sz="1800" b="1"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xmlns="" val="10000"/>
                  </a:ext>
                </a:extLst>
              </a:tr>
              <a:tr h="91450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Packages an email message, locates SMTP information, and delivers the message to the SMTP server for forwarding to the recipients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xmlns="" val="10001"/>
                  </a:ext>
                </a:extLst>
              </a:tr>
              <a:tr h="670637">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SEND_ATTACH_RAW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Represents the SEND procedure overloaded for RAW attachments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xmlns="" val="10002"/>
                  </a:ext>
                </a:extLst>
              </a:tr>
              <a:tr h="670637">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SEND_ATTACH_VARCHAR2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Represents the SEND procedure overloaded for VARCHAR2 attachments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311</a:t>
            </a:fld>
            <a:endParaRPr lang="en-US">
              <a:solidFill>
                <a:srgbClr val="464653"/>
              </a:solidFill>
            </a:endParaRPr>
          </a:p>
        </p:txBody>
      </p:sp>
    </p:spTree>
    <p:extLst>
      <p:ext uri="{BB962C8B-B14F-4D97-AF65-F5344CB8AC3E}">
        <p14:creationId xmlns:p14="http://schemas.microsoft.com/office/powerpoint/2010/main" val="5224817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title"/>
          </p:nvPr>
        </p:nvSpPr>
        <p:spPr/>
        <p:txBody>
          <a:bodyPr/>
          <a:lstStyle/>
          <a:p>
            <a:pPr eaLnBrk="1" hangingPunct="1"/>
            <a:r>
              <a:rPr lang="en-US"/>
              <a:t>Installing and Using </a:t>
            </a:r>
            <a:r>
              <a:rPr lang="en-US">
                <a:latin typeface="Courier New" pitchFamily="49" charset="0"/>
              </a:rPr>
              <a:t>UTL_MAIL</a:t>
            </a:r>
          </a:p>
        </p:txBody>
      </p:sp>
      <p:sp>
        <p:nvSpPr>
          <p:cNvPr id="22531" name="Rectangle 8"/>
          <p:cNvSpPr>
            <a:spLocks noGrp="1" noChangeArrowheads="1"/>
          </p:cNvSpPr>
          <p:nvPr>
            <p:ph sz="quarter" idx="1"/>
          </p:nvPr>
        </p:nvSpPr>
        <p:spPr>
          <a:xfrm>
            <a:off x="2133600" y="1447800"/>
            <a:ext cx="7918450" cy="3136900"/>
          </a:xfrm>
        </p:spPr>
        <p:txBody>
          <a:bodyPr>
            <a:normAutofit fontScale="92500" lnSpcReduction="10000"/>
          </a:bodyPr>
          <a:lstStyle/>
          <a:p>
            <a:pPr marL="548640" lvl="1" indent="-274320">
              <a:buFont typeface="Courier New" pitchFamily="49" charset="0"/>
              <a:buChar char="o"/>
              <a:defRPr/>
            </a:pPr>
            <a:r>
              <a:rPr lang="en-US" dirty="0"/>
              <a:t>As </a:t>
            </a:r>
            <a:r>
              <a:rPr lang="en-US" dirty="0">
                <a:latin typeface="Courier New" pitchFamily="49" charset="0"/>
              </a:rPr>
              <a:t>SYSDBA</a:t>
            </a:r>
            <a:r>
              <a:rPr lang="en-US" dirty="0"/>
              <a:t>, using SQL Developer or SQL*Plus:</a:t>
            </a:r>
          </a:p>
          <a:p>
            <a:pPr marL="822960" lvl="2">
              <a:buClr>
                <a:schemeClr val="bg1">
                  <a:shade val="50000"/>
                </a:schemeClr>
              </a:buClr>
              <a:buFont typeface="Wingdings" pitchFamily="2" charset="2"/>
              <a:buChar char="Ø"/>
              <a:defRPr/>
            </a:pPr>
            <a:r>
              <a:rPr lang="en-US" dirty="0"/>
              <a:t>Install the </a:t>
            </a:r>
            <a:r>
              <a:rPr lang="en-US" dirty="0">
                <a:latin typeface="Courier New" pitchFamily="49" charset="0"/>
              </a:rPr>
              <a:t>UTL_MAIL</a:t>
            </a:r>
            <a:r>
              <a:rPr lang="en-US" dirty="0"/>
              <a:t> package</a:t>
            </a:r>
            <a:br>
              <a:rPr lang="en-US" dirty="0"/>
            </a:br>
            <a:r>
              <a:rPr lang="en-US" dirty="0"/>
              <a:t/>
            </a:r>
            <a:br>
              <a:rPr lang="en-US" dirty="0"/>
            </a:br>
            <a:r>
              <a:rPr lang="en-US" dirty="0"/>
              <a:t/>
            </a:r>
            <a:br>
              <a:rPr lang="en-US" dirty="0"/>
            </a:br>
            <a:endParaRPr lang="en-US" dirty="0"/>
          </a:p>
          <a:p>
            <a:pPr marL="822960" lvl="2">
              <a:buClr>
                <a:schemeClr val="bg1">
                  <a:shade val="50000"/>
                </a:schemeClr>
              </a:buClr>
              <a:buFont typeface="Wingdings" pitchFamily="2" charset="2"/>
              <a:buChar char="Ø"/>
              <a:defRPr/>
            </a:pPr>
            <a:r>
              <a:rPr lang="en-US" dirty="0"/>
              <a:t>Set the </a:t>
            </a:r>
            <a:r>
              <a:rPr lang="en-US" dirty="0">
                <a:latin typeface="Courier New" pitchFamily="49" charset="0"/>
              </a:rPr>
              <a:t>SMTP_OUT_SERVER</a:t>
            </a:r>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548640" lvl="1" indent="-274320">
              <a:buFont typeface="Courier New" pitchFamily="49" charset="0"/>
              <a:buChar char="o"/>
              <a:defRPr/>
            </a:pPr>
            <a:r>
              <a:rPr lang="en-US" dirty="0"/>
              <a:t>As a developer, invoke a </a:t>
            </a:r>
            <a:r>
              <a:rPr lang="en-US" dirty="0">
                <a:latin typeface="Courier New" pitchFamily="49" charset="0"/>
              </a:rPr>
              <a:t>UTL_MAIL</a:t>
            </a:r>
            <a:r>
              <a:rPr lang="en-US" dirty="0"/>
              <a:t> procedure:</a:t>
            </a:r>
          </a:p>
        </p:txBody>
      </p:sp>
      <p:sp>
        <p:nvSpPr>
          <p:cNvPr id="22532" name="Rectangle 4"/>
          <p:cNvSpPr>
            <a:spLocks noChangeArrowheads="1"/>
          </p:cNvSpPr>
          <p:nvPr/>
        </p:nvSpPr>
        <p:spPr bwMode="blackGray">
          <a:xfrm>
            <a:off x="2089150" y="33528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ALTER SYSTEM SET SMTP_OUT_SERVER='smtp.server.com' SCOPE=SPFILE</a:t>
            </a:r>
          </a:p>
        </p:txBody>
      </p:sp>
      <p:sp>
        <p:nvSpPr>
          <p:cNvPr id="22533" name="Rectangle 5"/>
          <p:cNvSpPr>
            <a:spLocks noChangeArrowheads="1"/>
          </p:cNvSpPr>
          <p:nvPr/>
        </p:nvSpPr>
        <p:spPr bwMode="blackGray">
          <a:xfrm>
            <a:off x="2112963" y="22098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@?/rdbms/admin/utlmail.sql</a:t>
            </a:r>
          </a:p>
          <a:p>
            <a:pPr defTabSz="400050" eaLnBrk="0" hangingPunct="0">
              <a:tabLst>
                <a:tab pos="400050" algn="r"/>
                <a:tab pos="673100" algn="l"/>
              </a:tabLst>
              <a:defRPr/>
            </a:pPr>
            <a:r>
              <a:rPr lang="en-US">
                <a:solidFill>
                  <a:prstClr val="black"/>
                </a:solidFill>
                <a:latin typeface="Courier New" pitchFamily="49" charset="0"/>
              </a:rPr>
              <a:t>@?/rdbms/admin/prvtmail.plb</a:t>
            </a:r>
          </a:p>
        </p:txBody>
      </p:sp>
      <p:sp>
        <p:nvSpPr>
          <p:cNvPr id="22534" name="Rectangle 6"/>
          <p:cNvSpPr>
            <a:spLocks noChangeArrowheads="1"/>
          </p:cNvSpPr>
          <p:nvPr/>
        </p:nvSpPr>
        <p:spPr bwMode="blackGray">
          <a:xfrm>
            <a:off x="2133600" y="4649788"/>
            <a:ext cx="79248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BEGIN</a:t>
            </a:r>
          </a:p>
          <a:p>
            <a:pPr defTabSz="400050" eaLnBrk="0" hangingPunct="0">
              <a:tabLst>
                <a:tab pos="400050" algn="r"/>
                <a:tab pos="673100" algn="l"/>
              </a:tabLst>
              <a:defRPr/>
            </a:pPr>
            <a:r>
              <a:rPr lang="en-US">
                <a:solidFill>
                  <a:prstClr val="black"/>
                </a:solidFill>
                <a:latin typeface="Courier New" pitchFamily="49" charset="0"/>
              </a:rPr>
              <a:t> UTL_MAIL.SEND('otn@oracle.com','user@oracle.com',</a:t>
            </a:r>
          </a:p>
          <a:p>
            <a:pPr defTabSz="400050" eaLnBrk="0" hangingPunct="0">
              <a:tabLst>
                <a:tab pos="400050" algn="r"/>
                <a:tab pos="673100" algn="l"/>
              </a:tabLst>
              <a:defRPr/>
            </a:pPr>
            <a:r>
              <a:rPr lang="en-US">
                <a:solidFill>
                  <a:prstClr val="black"/>
                </a:solidFill>
                <a:latin typeface="Courier New" pitchFamily="49" charset="0"/>
              </a:rPr>
              <a:t>   message =&gt; 'For latest downloads visit OTN',</a:t>
            </a:r>
          </a:p>
          <a:p>
            <a:pPr defTabSz="400050" eaLnBrk="0" hangingPunct="0">
              <a:tabLst>
                <a:tab pos="400050" algn="r"/>
                <a:tab pos="673100" algn="l"/>
              </a:tabLst>
              <a:defRPr/>
            </a:pPr>
            <a:r>
              <a:rPr lang="en-US">
                <a:solidFill>
                  <a:prstClr val="black"/>
                </a:solidFill>
                <a:latin typeface="Courier New" pitchFamily="49" charset="0"/>
              </a:rPr>
              <a:t>   subject =&gt; 'OTN Newsletter');</a:t>
            </a:r>
          </a:p>
          <a:p>
            <a:pPr defTabSz="400050" eaLnBrk="0" hangingPunct="0">
              <a:tabLst>
                <a:tab pos="400050" algn="r"/>
                <a:tab pos="673100" algn="l"/>
              </a:tabLst>
              <a:defRPr/>
            </a:pPr>
            <a:r>
              <a:rPr lang="en-US">
                <a:solidFill>
                  <a:prstClr val="black"/>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312</a:t>
            </a:fld>
            <a:endParaRPr lang="en-US" dirty="0">
              <a:solidFill>
                <a:srgbClr val="464653"/>
              </a:solidFill>
            </a:endParaRPr>
          </a:p>
        </p:txBody>
      </p:sp>
    </p:spTree>
    <p:extLst>
      <p:ext uri="{BB962C8B-B14F-4D97-AF65-F5344CB8AC3E}">
        <p14:creationId xmlns:p14="http://schemas.microsoft.com/office/powerpoint/2010/main" val="1194710985"/>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The </a:t>
            </a:r>
            <a:r>
              <a:rPr lang="en-US">
                <a:latin typeface="Courier New" pitchFamily="49" charset="0"/>
              </a:rPr>
              <a:t>SEND</a:t>
            </a:r>
            <a:r>
              <a:rPr lang="en-US"/>
              <a:t> Procedure Syntax</a:t>
            </a:r>
          </a:p>
        </p:txBody>
      </p:sp>
      <p:sp>
        <p:nvSpPr>
          <p:cNvPr id="23555" name="Rectangle 3"/>
          <p:cNvSpPr>
            <a:spLocks noGrp="1" noChangeArrowheads="1"/>
          </p:cNvSpPr>
          <p:nvPr>
            <p:ph sz="quarter" idx="1"/>
          </p:nvPr>
        </p:nvSpPr>
        <p:spPr>
          <a:xfrm>
            <a:off x="2133600" y="1447800"/>
            <a:ext cx="7918450" cy="1041400"/>
          </a:xfrm>
        </p:spPr>
        <p:txBody>
          <a:bodyPr>
            <a:normAutofit fontScale="70000" lnSpcReduction="20000"/>
          </a:bodyPr>
          <a:lstStyle/>
          <a:p>
            <a:pPr marL="0" indent="0">
              <a:buNone/>
              <a:defRPr/>
            </a:pPr>
            <a:r>
              <a:rPr lang="en-US" dirty="0">
                <a:latin typeface="Arial" charset="0"/>
              </a:rPr>
              <a:t>Packages an email message into the appropriate format, locates SMTP information, and delivers the message to the SMTP server for forwarding to the recipients.</a:t>
            </a:r>
          </a:p>
        </p:txBody>
      </p:sp>
      <p:sp>
        <p:nvSpPr>
          <p:cNvPr id="23556" name="Rectangle 4"/>
          <p:cNvSpPr>
            <a:spLocks noChangeArrowheads="1"/>
          </p:cNvSpPr>
          <p:nvPr/>
        </p:nvSpPr>
        <p:spPr bwMode="blackGray">
          <a:xfrm>
            <a:off x="2146300" y="2590801"/>
            <a:ext cx="7886700" cy="34083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UTL_MAIL.SEND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cc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bcc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subject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message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mime_type</a:t>
            </a:r>
            <a:r>
              <a:rPr lang="en-US" sz="1600" dirty="0">
                <a:solidFill>
                  <a:prstClr val="black"/>
                </a:solidFill>
                <a:latin typeface="Courier New" pitchFamily="49" charset="0"/>
              </a:rPr>
              <a:t>   IN    VARCHAR2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'text/plain; charset=us-</a:t>
            </a:r>
            <a:r>
              <a:rPr lang="en-US" sz="1600" dirty="0" err="1">
                <a:solidFill>
                  <a:prstClr val="black"/>
                </a:solidFill>
                <a:latin typeface="Courier New" pitchFamily="49" charset="0"/>
              </a:rPr>
              <a:t>ascii</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priority    IN    PLS_INTEGER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313</a:t>
            </a:fld>
            <a:endParaRPr lang="en-US" dirty="0">
              <a:solidFill>
                <a:srgbClr val="464653"/>
              </a:solidFill>
            </a:endParaRPr>
          </a:p>
        </p:txBody>
      </p:sp>
    </p:spTree>
    <p:extLst>
      <p:ext uri="{BB962C8B-B14F-4D97-AF65-F5344CB8AC3E}">
        <p14:creationId xmlns:p14="http://schemas.microsoft.com/office/powerpoint/2010/main" val="9389731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The </a:t>
            </a:r>
            <a:r>
              <a:rPr lang="en-US">
                <a:latin typeface="Courier New" pitchFamily="49" charset="0"/>
              </a:rPr>
              <a:t>SEND_ATTACH_RAW</a:t>
            </a:r>
            <a:r>
              <a:rPr lang="en-US"/>
              <a:t> Procedure</a:t>
            </a:r>
          </a:p>
        </p:txBody>
      </p:sp>
      <p:sp>
        <p:nvSpPr>
          <p:cNvPr id="24579"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This procedure is the </a:t>
            </a:r>
            <a:r>
              <a:rPr lang="en-US" dirty="0">
                <a:latin typeface="Courier New" pitchFamily="49" charset="0"/>
              </a:rPr>
              <a:t>SEND</a:t>
            </a:r>
            <a:r>
              <a:rPr lang="en-US" dirty="0">
                <a:latin typeface="Arial" charset="0"/>
              </a:rPr>
              <a:t> procedure overloaded for </a:t>
            </a:r>
            <a:r>
              <a:rPr lang="en-US" dirty="0">
                <a:latin typeface="Courier New" pitchFamily="49" charset="0"/>
              </a:rPr>
              <a:t>RAW</a:t>
            </a:r>
            <a:r>
              <a:rPr lang="en-US" dirty="0">
                <a:latin typeface="Arial" charset="0"/>
              </a:rPr>
              <a:t> attachments. </a:t>
            </a:r>
          </a:p>
        </p:txBody>
      </p:sp>
      <p:sp>
        <p:nvSpPr>
          <p:cNvPr id="24580" name="Rectangle 4"/>
          <p:cNvSpPr>
            <a:spLocks noChangeArrowheads="1"/>
          </p:cNvSpPr>
          <p:nvPr/>
        </p:nvSpPr>
        <p:spPr bwMode="blackGray">
          <a:xfrm>
            <a:off x="2146300" y="2286000"/>
            <a:ext cx="7886700" cy="36020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UTL_MAIL.SEND_ATTACH_RAW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bcc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subject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message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mime_type</a:t>
            </a:r>
            <a:r>
              <a:rPr lang="en-US" sz="1400" dirty="0">
                <a:solidFill>
                  <a:prstClr val="black"/>
                </a:solidFill>
                <a:latin typeface="Courier New" pitchFamily="49" charset="0"/>
              </a:rPr>
              <a:t>        IN    VARCHAR2 DEFAULT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priority         IN    PLS_INTEGER DEFAULT 3,</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attachment       IN    RAW,</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att_inline</a:t>
            </a:r>
            <a:r>
              <a:rPr lang="en-US" sz="1400" dirty="0">
                <a:solidFill>
                  <a:prstClr val="black"/>
                </a:solidFill>
                <a:latin typeface="Courier New" pitchFamily="49" charset="0"/>
              </a:rPr>
              <a:t>       IN    BOOLEAN DEFAULT TRUE,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att_filename</a:t>
            </a:r>
            <a:r>
              <a:rPr lang="en-US" sz="1400" dirty="0">
                <a:solidFill>
                  <a:prstClr val="black"/>
                </a:solidFill>
                <a:latin typeface="Courier New" pitchFamily="49" charset="0"/>
              </a:rPr>
              <a:t>     IN    VARCHAR2 CHARACTER SET ANY_CS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314</a:t>
            </a:fld>
            <a:endParaRPr lang="en-US" dirty="0">
              <a:solidFill>
                <a:srgbClr val="464653"/>
              </a:solidFill>
            </a:endParaRPr>
          </a:p>
        </p:txBody>
      </p:sp>
    </p:spTree>
    <p:extLst>
      <p:ext uri="{BB962C8B-B14F-4D97-AF65-F5344CB8AC3E}">
        <p14:creationId xmlns:p14="http://schemas.microsoft.com/office/powerpoint/2010/main" val="18911686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normAutofit/>
          </a:bodyPr>
          <a:lstStyle/>
          <a:p>
            <a:pPr>
              <a:defRPr/>
            </a:pPr>
            <a:r>
              <a:rPr lang="en-US"/>
              <a:t>Sending Email with a </a:t>
            </a:r>
            <a:br>
              <a:rPr lang="en-US"/>
            </a:br>
            <a:r>
              <a:rPr lang="en-US"/>
              <a:t>Binary Attachment: Example</a:t>
            </a:r>
          </a:p>
        </p:txBody>
      </p:sp>
      <p:sp>
        <p:nvSpPr>
          <p:cNvPr id="25603" name="Rectangle 3"/>
          <p:cNvSpPr>
            <a:spLocks noChangeArrowheads="1"/>
          </p:cNvSpPr>
          <p:nvPr/>
        </p:nvSpPr>
        <p:spPr bwMode="blackGray">
          <a:xfrm>
            <a:off x="2149476" y="1752600"/>
            <a:ext cx="7908925" cy="4038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7000"/>
              </a:lnSpc>
              <a:tabLst>
                <a:tab pos="400050" algn="r"/>
                <a:tab pos="673100"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send_mail_logo</a:t>
            </a:r>
            <a:r>
              <a:rPr lang="en-US" dirty="0">
                <a:solidFill>
                  <a:prstClr val="black"/>
                </a:solidFill>
                <a:latin typeface="Courier New" pitchFamily="49" charset="0"/>
              </a:rPr>
              <a:t> IS</a:t>
            </a:r>
          </a:p>
          <a:p>
            <a:pPr defTabSz="400050" eaLnBrk="0" hangingPunct="0">
              <a:lnSpc>
                <a:spcPct val="97000"/>
              </a:lnSpc>
              <a:tabLst>
                <a:tab pos="400050" algn="r"/>
                <a:tab pos="673100" algn="l"/>
              </a:tabLst>
              <a:defRPr/>
            </a:pPr>
            <a:r>
              <a:rPr lang="en-US" dirty="0">
                <a:solidFill>
                  <a:prstClr val="black"/>
                </a:solidFill>
                <a:latin typeface="Courier New" pitchFamily="49" charset="0"/>
              </a:rPr>
              <a:t>BEGIN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UTL_MAIL.SEND_ATTACH_RAW(</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sender =&gt; 'me@oracle.com',</a:t>
            </a:r>
          </a:p>
          <a:p>
            <a:pPr defTabSz="400050" eaLnBrk="0" hangingPunct="0">
              <a:lnSpc>
                <a:spcPct val="97000"/>
              </a:lnSpc>
              <a:tabLst>
                <a:tab pos="400050" algn="r"/>
                <a:tab pos="673100" algn="l"/>
              </a:tabLst>
              <a:defRPr/>
            </a:pPr>
            <a:r>
              <a:rPr lang="en-US" dirty="0">
                <a:solidFill>
                  <a:prstClr val="black"/>
                </a:solidFill>
                <a:latin typeface="Courier New" pitchFamily="49" charset="0"/>
              </a:rPr>
              <a:t>    recipients =&gt; 'you@somewhere.net',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message =&gt;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'&lt;HTML&gt;&lt;BODY&gt;See attachment&lt;/BODY&gt;&lt;/HTML&gt;',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subject =&gt; 'Oracle Logo',</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mime_type</a:t>
            </a:r>
            <a:r>
              <a:rPr lang="en-US" dirty="0">
                <a:solidFill>
                  <a:prstClr val="black"/>
                </a:solidFill>
                <a:latin typeface="Courier New" pitchFamily="49" charset="0"/>
              </a:rPr>
              <a:t> =&gt; 'text/html'</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attachment =&gt; </a:t>
            </a:r>
            <a:r>
              <a:rPr lang="en-US" dirty="0" err="1">
                <a:solidFill>
                  <a:prstClr val="black"/>
                </a:solidFill>
                <a:latin typeface="Courier New" pitchFamily="49" charset="0"/>
              </a:rPr>
              <a:t>get_image</a:t>
            </a:r>
            <a:r>
              <a:rPr lang="en-US" dirty="0">
                <a:solidFill>
                  <a:prstClr val="black"/>
                </a:solidFill>
                <a:latin typeface="Courier New" pitchFamily="49" charset="0"/>
              </a:rPr>
              <a:t>('oracle.gif'),</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att_inline</a:t>
            </a:r>
            <a:r>
              <a:rPr lang="en-US" dirty="0">
                <a:solidFill>
                  <a:prstClr val="black"/>
                </a:solidFill>
                <a:latin typeface="Courier New" pitchFamily="49" charset="0"/>
              </a:rPr>
              <a:t> =&gt; true,</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att_mime_type</a:t>
            </a:r>
            <a:r>
              <a:rPr lang="en-US" dirty="0">
                <a:solidFill>
                  <a:prstClr val="black"/>
                </a:solidFill>
                <a:latin typeface="Courier New" pitchFamily="49" charset="0"/>
              </a:rPr>
              <a:t> =&gt; 'image/gif',</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att_filename</a:t>
            </a:r>
            <a:r>
              <a:rPr lang="en-US" dirty="0">
                <a:solidFill>
                  <a:prstClr val="black"/>
                </a:solidFill>
                <a:latin typeface="Courier New" pitchFamily="49" charset="0"/>
              </a:rPr>
              <a:t> =&gt; 'oralogo.gif');</a:t>
            </a:r>
          </a:p>
          <a:p>
            <a:pPr defTabSz="400050" eaLnBrk="0" hangingPunct="0">
              <a:lnSpc>
                <a:spcPct val="95000"/>
              </a:lnSpc>
              <a:tabLst>
                <a:tab pos="400050" algn="r"/>
                <a:tab pos="673100" algn="l"/>
              </a:tabLst>
              <a:defRPr/>
            </a:pPr>
            <a:r>
              <a:rPr lang="en-US" dirty="0">
                <a:solidFill>
                  <a:prstClr val="black"/>
                </a:solidFill>
                <a:latin typeface="Courier New" pitchFamily="49" charset="0"/>
              </a:rPr>
              <a:t>END;</a:t>
            </a:r>
          </a:p>
          <a:p>
            <a:pPr defTabSz="400050" eaLnBrk="0" hangingPunct="0">
              <a:lnSpc>
                <a:spcPct val="95000"/>
              </a:lnSpc>
              <a:tabLst>
                <a:tab pos="400050" algn="r"/>
                <a:tab pos="673100" algn="l"/>
              </a:tabLst>
              <a:defRPr/>
            </a:pPr>
            <a:r>
              <a:rPr lang="en-US" dirty="0">
                <a:solidFill>
                  <a:prstClr val="black"/>
                </a:solidFill>
                <a:latin typeface="Courier New" pitchFamily="49" charset="0"/>
              </a:rPr>
              <a:t>/</a:t>
            </a:r>
          </a:p>
        </p:txBody>
      </p:sp>
      <p:sp>
        <p:nvSpPr>
          <p:cNvPr id="31748" name="Rectangle 4"/>
          <p:cNvSpPr>
            <a:spLocks noChangeArrowheads="1"/>
          </p:cNvSpPr>
          <p:nvPr/>
        </p:nvSpPr>
        <p:spPr bwMode="gray">
          <a:xfrm>
            <a:off x="2727325" y="4214813"/>
            <a:ext cx="5257800" cy="10541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315</a:t>
            </a:fld>
            <a:endParaRPr lang="en-US">
              <a:solidFill>
                <a:srgbClr val="464653"/>
              </a:solidFill>
            </a:endParaRPr>
          </a:p>
        </p:txBody>
      </p:sp>
    </p:spTree>
    <p:extLst>
      <p:ext uri="{BB962C8B-B14F-4D97-AF65-F5344CB8AC3E}">
        <p14:creationId xmlns:p14="http://schemas.microsoft.com/office/powerpoint/2010/main" val="371152505"/>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The </a:t>
            </a:r>
            <a:r>
              <a:rPr lang="en-US">
                <a:latin typeface="Courier New" pitchFamily="49" charset="0"/>
              </a:rPr>
              <a:t>SEND_ATTACH_VARCHAR2</a:t>
            </a:r>
            <a:r>
              <a:rPr lang="en-US"/>
              <a:t> Procedure</a:t>
            </a:r>
          </a:p>
        </p:txBody>
      </p:sp>
      <p:sp>
        <p:nvSpPr>
          <p:cNvPr id="26627"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This procedure is the </a:t>
            </a:r>
            <a:r>
              <a:rPr lang="en-US" dirty="0">
                <a:latin typeface="Courier New" pitchFamily="49" charset="0"/>
              </a:rPr>
              <a:t>SEND</a:t>
            </a:r>
            <a:r>
              <a:rPr lang="en-US" dirty="0">
                <a:latin typeface="Arial" charset="0"/>
              </a:rPr>
              <a:t> procedure overloaded for </a:t>
            </a:r>
            <a:r>
              <a:rPr lang="en-US" dirty="0">
                <a:latin typeface="Courier New" pitchFamily="49" charset="0"/>
              </a:rPr>
              <a:t>VARCHAR2</a:t>
            </a:r>
            <a:r>
              <a:rPr lang="en-US" dirty="0">
                <a:latin typeface="Arial" charset="0"/>
              </a:rPr>
              <a:t> attachments. </a:t>
            </a:r>
          </a:p>
        </p:txBody>
      </p:sp>
      <p:sp>
        <p:nvSpPr>
          <p:cNvPr id="26628" name="Rectangle 4"/>
          <p:cNvSpPr>
            <a:spLocks noChangeArrowheads="1"/>
          </p:cNvSpPr>
          <p:nvPr/>
        </p:nvSpPr>
        <p:spPr bwMode="blackGray">
          <a:xfrm>
            <a:off x="2146300" y="2286000"/>
            <a:ext cx="7886700" cy="36020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UTL_MAIL.SEND_ATTACH_VARCHAR2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bcc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subject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message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priority          IN    PLS_INTEGER DEFAULT 3,</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attachment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att_inline</a:t>
            </a:r>
            <a:r>
              <a:rPr lang="en-US" sz="1400" dirty="0">
                <a:solidFill>
                  <a:prstClr val="black"/>
                </a:solidFill>
                <a:latin typeface="Courier New" pitchFamily="49" charset="0"/>
              </a:rPr>
              <a:t>        IN    BOOLEAN DEFAULT TRUE,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att_filename</a:t>
            </a:r>
            <a:r>
              <a:rPr lang="en-US" sz="1400" dirty="0">
                <a:solidFill>
                  <a:prstClr val="black"/>
                </a:solidFill>
                <a:latin typeface="Courier New" pitchFamily="49" charset="0"/>
              </a:rPr>
              <a:t>      IN    VARCHAR2CHARACTER SET ANY_CS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316</a:t>
            </a:fld>
            <a:endParaRPr lang="en-US" dirty="0">
              <a:solidFill>
                <a:srgbClr val="464653"/>
              </a:solidFill>
            </a:endParaRPr>
          </a:p>
        </p:txBody>
      </p:sp>
    </p:spTree>
    <p:extLst>
      <p:ext uri="{BB962C8B-B14F-4D97-AF65-F5344CB8AC3E}">
        <p14:creationId xmlns:p14="http://schemas.microsoft.com/office/powerpoint/2010/main" val="12272771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normAutofit/>
          </a:bodyPr>
          <a:lstStyle/>
          <a:p>
            <a:pPr algn="ctr">
              <a:defRPr/>
            </a:pPr>
            <a:r>
              <a:rPr lang="en-US" dirty="0"/>
              <a:t>Sending Email with a Text Attachment: Example</a:t>
            </a:r>
          </a:p>
        </p:txBody>
      </p:sp>
      <p:sp>
        <p:nvSpPr>
          <p:cNvPr id="27651" name="Rectangle 3"/>
          <p:cNvSpPr>
            <a:spLocks noChangeArrowheads="1"/>
          </p:cNvSpPr>
          <p:nvPr/>
        </p:nvSpPr>
        <p:spPr bwMode="blackGray">
          <a:xfrm>
            <a:off x="2157414" y="1752600"/>
            <a:ext cx="7900987" cy="4038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7000"/>
              </a:lnSpc>
              <a:tabLst>
                <a:tab pos="400050" algn="r"/>
                <a:tab pos="673100"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send_mail_file</a:t>
            </a:r>
            <a:r>
              <a:rPr lang="en-US" dirty="0">
                <a:solidFill>
                  <a:prstClr val="black"/>
                </a:solidFill>
                <a:latin typeface="Courier New" pitchFamily="49" charset="0"/>
              </a:rPr>
              <a:t> IS</a:t>
            </a:r>
          </a:p>
          <a:p>
            <a:pPr defTabSz="400050" eaLnBrk="0" hangingPunct="0">
              <a:lnSpc>
                <a:spcPct val="97000"/>
              </a:lnSpc>
              <a:tabLst>
                <a:tab pos="400050" algn="r"/>
                <a:tab pos="673100" algn="l"/>
              </a:tabLst>
              <a:defRPr/>
            </a:pPr>
            <a:r>
              <a:rPr lang="en-US" dirty="0">
                <a:solidFill>
                  <a:prstClr val="black"/>
                </a:solidFill>
                <a:latin typeface="Courier New" pitchFamily="49" charset="0"/>
              </a:rPr>
              <a:t>BEGIN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UTL_MAIL.SEND_ATTACH_VARCHAR2(</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sender =&gt; 'me@oracle.com',</a:t>
            </a:r>
          </a:p>
          <a:p>
            <a:pPr defTabSz="400050" eaLnBrk="0" hangingPunct="0">
              <a:lnSpc>
                <a:spcPct val="97000"/>
              </a:lnSpc>
              <a:tabLst>
                <a:tab pos="400050" algn="r"/>
                <a:tab pos="673100" algn="l"/>
              </a:tabLst>
              <a:defRPr/>
            </a:pPr>
            <a:r>
              <a:rPr lang="en-US" dirty="0">
                <a:solidFill>
                  <a:prstClr val="black"/>
                </a:solidFill>
                <a:latin typeface="Courier New" pitchFamily="49" charset="0"/>
              </a:rPr>
              <a:t>    recipients =&gt; 'you@somewhere.net',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message =&gt;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'&lt;HTML&gt;&lt;BODY&gt;See attachment&lt;/BODY&gt;&lt;/HTML&gt;',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subject =&gt; 'Oracle Notes',</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mime_type</a:t>
            </a:r>
            <a:r>
              <a:rPr lang="en-US" dirty="0">
                <a:solidFill>
                  <a:prstClr val="black"/>
                </a:solidFill>
                <a:latin typeface="Courier New" pitchFamily="49" charset="0"/>
              </a:rPr>
              <a:t> =&gt; 'text/html'</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attachment =&gt; </a:t>
            </a:r>
            <a:r>
              <a:rPr lang="en-US" dirty="0" err="1">
                <a:solidFill>
                  <a:prstClr val="black"/>
                </a:solidFill>
                <a:latin typeface="Courier New" pitchFamily="49" charset="0"/>
              </a:rPr>
              <a:t>get_file</a:t>
            </a:r>
            <a:r>
              <a:rPr lang="en-US" dirty="0">
                <a:solidFill>
                  <a:prstClr val="black"/>
                </a:solidFill>
                <a:latin typeface="Courier New" pitchFamily="49" charset="0"/>
              </a:rPr>
              <a:t>('notes.txt'),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att_inline</a:t>
            </a:r>
            <a:r>
              <a:rPr lang="en-US" dirty="0">
                <a:solidFill>
                  <a:prstClr val="black"/>
                </a:solidFill>
                <a:latin typeface="Courier New" pitchFamily="49" charset="0"/>
              </a:rPr>
              <a:t> =&gt; false,</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att_mime_type</a:t>
            </a:r>
            <a:r>
              <a:rPr lang="en-US" dirty="0">
                <a:solidFill>
                  <a:prstClr val="black"/>
                </a:solidFill>
                <a:latin typeface="Courier New" pitchFamily="49" charset="0"/>
              </a:rPr>
              <a:t> =&gt; 'text/plain',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att_filename</a:t>
            </a:r>
            <a:r>
              <a:rPr lang="en-US" dirty="0">
                <a:solidFill>
                  <a:prstClr val="black"/>
                </a:solidFill>
                <a:latin typeface="Courier New" pitchFamily="49" charset="0"/>
              </a:rPr>
              <a:t> =&gt; 'notes.txt');</a:t>
            </a:r>
          </a:p>
          <a:p>
            <a:pPr defTabSz="400050" eaLnBrk="0" hangingPunct="0">
              <a:lnSpc>
                <a:spcPct val="95000"/>
              </a:lnSpc>
              <a:tabLst>
                <a:tab pos="400050" algn="r"/>
                <a:tab pos="673100" algn="l"/>
              </a:tabLst>
              <a:defRPr/>
            </a:pPr>
            <a:r>
              <a:rPr lang="en-US" dirty="0">
                <a:solidFill>
                  <a:prstClr val="black"/>
                </a:solidFill>
                <a:latin typeface="Courier New" pitchFamily="49" charset="0"/>
              </a:rPr>
              <a:t>END;</a:t>
            </a:r>
          </a:p>
          <a:p>
            <a:pPr defTabSz="400050" eaLnBrk="0" hangingPunct="0">
              <a:lnSpc>
                <a:spcPct val="95000"/>
              </a:lnSpc>
              <a:tabLst>
                <a:tab pos="400050" algn="r"/>
                <a:tab pos="673100" algn="l"/>
              </a:tabLst>
              <a:defRPr/>
            </a:pPr>
            <a:r>
              <a:rPr lang="en-US" dirty="0">
                <a:solidFill>
                  <a:prstClr val="black"/>
                </a:solidFill>
                <a:latin typeface="Courier New" pitchFamily="49" charset="0"/>
              </a:rPr>
              <a:t>/</a:t>
            </a:r>
          </a:p>
        </p:txBody>
      </p:sp>
      <p:sp>
        <p:nvSpPr>
          <p:cNvPr id="33796" name="Rectangle 4"/>
          <p:cNvSpPr>
            <a:spLocks noChangeArrowheads="1"/>
          </p:cNvSpPr>
          <p:nvPr/>
        </p:nvSpPr>
        <p:spPr bwMode="gray">
          <a:xfrm>
            <a:off x="2667000" y="4216401"/>
            <a:ext cx="5181600" cy="1076325"/>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317</a:t>
            </a:fld>
            <a:endParaRPr lang="en-US">
              <a:solidFill>
                <a:srgbClr val="464653"/>
              </a:solidFill>
            </a:endParaRPr>
          </a:p>
        </p:txBody>
      </p:sp>
    </p:spTree>
    <p:extLst>
      <p:ext uri="{BB962C8B-B14F-4D97-AF65-F5344CB8AC3E}">
        <p14:creationId xmlns:p14="http://schemas.microsoft.com/office/powerpoint/2010/main" val="820271475"/>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Summary</a:t>
            </a:r>
          </a:p>
        </p:txBody>
      </p:sp>
      <p:sp>
        <p:nvSpPr>
          <p:cNvPr id="30723" name="Rectangle 3"/>
          <p:cNvSpPr>
            <a:spLocks noGrp="1" noChangeArrowheads="1"/>
          </p:cNvSpPr>
          <p:nvPr>
            <p:ph sz="quarter" idx="1"/>
          </p:nvPr>
        </p:nvSpPr>
        <p:spPr>
          <a:xfrm>
            <a:off x="2133600" y="1447800"/>
            <a:ext cx="7918450" cy="1900238"/>
          </a:xfrm>
        </p:spPr>
        <p:txBody>
          <a:bodyPr>
            <a:normAutofit fontScale="92500" lnSpcReduction="20000"/>
          </a:bodyPr>
          <a:lstStyle/>
          <a:p>
            <a:pPr marL="0" indent="0">
              <a:buNone/>
              <a:defRPr/>
            </a:pPr>
            <a:r>
              <a:rPr lang="en-US" dirty="0">
                <a:latin typeface="Arial" charset="0"/>
              </a:rPr>
              <a:t>Topics covered in this module:</a:t>
            </a:r>
          </a:p>
          <a:p>
            <a:pPr marL="548640" lvl="1" indent="-274320">
              <a:buFont typeface="Courier New" pitchFamily="49" charset="0"/>
              <a:buChar char="o"/>
              <a:defRPr/>
            </a:pPr>
            <a:r>
              <a:rPr lang="en-US" dirty="0"/>
              <a:t>How the </a:t>
            </a:r>
            <a:r>
              <a:rPr lang="en-US" dirty="0">
                <a:latin typeface="Courier New" pitchFamily="49" charset="0"/>
              </a:rPr>
              <a:t>DBMS_OUTPUT</a:t>
            </a:r>
            <a:r>
              <a:rPr lang="en-US" dirty="0"/>
              <a:t> package works</a:t>
            </a:r>
          </a:p>
          <a:p>
            <a:pPr marL="548640" lvl="1" indent="-274320">
              <a:buFont typeface="Courier New" pitchFamily="49" charset="0"/>
              <a:buChar char="o"/>
              <a:defRPr/>
            </a:pPr>
            <a:r>
              <a:rPr lang="en-US" dirty="0"/>
              <a:t>How to use </a:t>
            </a:r>
            <a:r>
              <a:rPr lang="en-US" dirty="0">
                <a:latin typeface="Courier New" pitchFamily="49" charset="0"/>
              </a:rPr>
              <a:t>UTL_FILE</a:t>
            </a:r>
            <a:r>
              <a:rPr lang="en-US" dirty="0"/>
              <a:t> to direct output to operating system files</a:t>
            </a:r>
          </a:p>
          <a:p>
            <a:pPr marL="548640" lvl="1" indent="-274320">
              <a:buFont typeface="Courier New" pitchFamily="49" charset="0"/>
              <a:buChar char="o"/>
              <a:defRPr/>
            </a:pPr>
            <a:r>
              <a:rPr lang="en-US" dirty="0"/>
              <a:t>About the main features of </a:t>
            </a:r>
            <a:r>
              <a:rPr lang="en-US" dirty="0">
                <a:latin typeface="Courier New" pitchFamily="49" charset="0"/>
              </a:rPr>
              <a:t>UTL_MAIL</a:t>
            </a:r>
            <a:endParaRPr lang="en-US" dirty="0"/>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318</a:t>
            </a:fld>
            <a:endParaRPr lang="en-US" dirty="0">
              <a:solidFill>
                <a:srgbClr val="464653"/>
              </a:solidFill>
            </a:endParaRPr>
          </a:p>
        </p:txBody>
      </p:sp>
    </p:spTree>
    <p:extLst>
      <p:ext uri="{BB962C8B-B14F-4D97-AF65-F5344CB8AC3E}">
        <p14:creationId xmlns:p14="http://schemas.microsoft.com/office/powerpoint/2010/main" val="1070375610"/>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br>
              <a:rPr lang="en-US" sz="4000" dirty="0"/>
            </a:br>
            <a:r>
              <a:rPr lang="en-US" sz="4000" dirty="0"/>
              <a:t/>
            </a:r>
            <a:br>
              <a:rPr lang="en-US" sz="4000" dirty="0"/>
            </a:br>
            <a:r>
              <a:rPr lang="en-US" sz="2200" dirty="0"/>
              <a:t>Module 14: Dynamic SQL</a:t>
            </a:r>
          </a:p>
        </p:txBody>
      </p:sp>
      <p:sp>
        <p:nvSpPr>
          <p:cNvPr id="3075" name="Subtitle 2"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16B069ED-7D2D-42D2-AC19-EC184B8EE07C}" type="slidenum">
              <a:rPr lang="en-US" smtClean="0">
                <a:solidFill>
                  <a:srgbClr val="464653"/>
                </a:solidFill>
              </a:rPr>
              <a:pPr>
                <a:defRPr/>
              </a:pPr>
              <a:t>319</a:t>
            </a:fld>
            <a:endParaRPr lang="en-US" dirty="0">
              <a:solidFill>
                <a:srgbClr val="464653"/>
              </a:solidFill>
            </a:endParaRPr>
          </a:p>
        </p:txBody>
      </p:sp>
    </p:spTree>
    <p:extLst>
      <p:ext uri="{BB962C8B-B14F-4D97-AF65-F5344CB8AC3E}">
        <p14:creationId xmlns:p14="http://schemas.microsoft.com/office/powerpoint/2010/main" val="4762954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365125"/>
            <a:ext cx="10515600" cy="805307"/>
          </a:xfrm>
        </p:spPr>
        <p:txBody>
          <a:bodyPr>
            <a:normAutofit fontScale="90000"/>
          </a:bodyPr>
          <a:lstStyle/>
          <a:p>
            <a:pPr>
              <a:defRPr/>
            </a:pPr>
            <a:r>
              <a:rPr lang="en-US"/>
              <a:t>Naming Conventions of PL/SQL </a:t>
            </a:r>
            <a:br>
              <a:rPr lang="en-US"/>
            </a:br>
            <a:r>
              <a:rPr lang="en-US"/>
              <a:t>Structures Used in This Course</a:t>
            </a:r>
          </a:p>
        </p:txBody>
      </p:sp>
      <p:graphicFrame>
        <p:nvGraphicFramePr>
          <p:cNvPr id="400387" name="Group 3"/>
          <p:cNvGraphicFramePr>
            <a:graphicFrameLocks noGrp="1"/>
          </p:cNvGraphicFramePr>
          <p:nvPr/>
        </p:nvGraphicFramePr>
        <p:xfrm>
          <a:off x="2197101" y="1425576"/>
          <a:ext cx="7807325" cy="4859399"/>
        </p:xfrm>
        <a:graphic>
          <a:graphicData uri="http://schemas.openxmlformats.org/drawingml/2006/table">
            <a:tbl>
              <a:tblPr>
                <a:tableStyleId>{5940675A-B579-460E-94D1-54222C63F5DA}</a:tableStyleId>
              </a:tblPr>
              <a:tblGrid>
                <a:gridCol w="2244725">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gridCol w="3124200">
                  <a:extLst>
                    <a:ext uri="{9D8B030D-6E8A-4147-A177-3AD203B41FA5}">
                      <a16:colId xmlns:a16="http://schemas.microsoft.com/office/drawing/2014/main" xmlns="" val="20002"/>
                    </a:ext>
                  </a:extLst>
                </a:gridCol>
              </a:tblGrid>
              <a:tr h="4920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PL/SQL Structure</a:t>
                      </a:r>
                      <a:endParaRPr kumimoji="0" lang="en-US" sz="1600" b="1" i="0" u="none" strike="noStrike" cap="none" normalizeH="0" baseline="0" dirty="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Convention</a:t>
                      </a:r>
                      <a:endParaRPr kumimoji="0" lang="en-US" sz="1600" b="1"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Example</a:t>
                      </a:r>
                      <a:endParaRPr kumimoji="0" lang="en-US" sz="1600" b="1" i="0" u="none" strike="noStrike" cap="none" normalizeH="0" baseline="0">
                        <a:ln>
                          <a:noFill/>
                        </a:ln>
                        <a:solidFill>
                          <a:schemeClr val="tx1"/>
                        </a:solidFill>
                        <a:effectLst/>
                        <a:latin typeface="Arial" pitchFamily="34" charset="0"/>
                      </a:endParaRPr>
                    </a:p>
                  </a:txBody>
                  <a:tcPr marT="91428" marB="91428" horzOverflow="overflow"/>
                </a:tc>
                <a:extLst>
                  <a:ext uri="{0D108BD9-81ED-4DB2-BD59-A6C34878D82A}">
                    <a16:rowId xmlns:a16="http://schemas.microsoft.com/office/drawing/2014/main" xmlns="" val="10000"/>
                  </a:ext>
                </a:extLst>
              </a:tr>
              <a:tr h="46348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Variable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v_variable_name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v_rate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1"/>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Constant</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c_constant_name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c_rate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2"/>
                  </a:ext>
                </a:extLst>
              </a:tr>
              <a:tr h="67047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 parameter </a:t>
                      </a:r>
                      <a:endParaRPr kumimoji="0" lang="en-US" sz="1600" b="0" i="0" u="none" strike="noStrike" cap="none" normalizeH="0" baseline="0" dirty="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p_parameter_name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p_id</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3"/>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Bind (host) variable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b_bind_name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b_salary</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4"/>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Cursor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cur_cursor_name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cur_emp</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5"/>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Record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rec_record_name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rec_emp</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6"/>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Type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type_name_type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ename_table_type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7"/>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Exception</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e_exception_name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e_products_invalid</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8"/>
                  </a:ext>
                </a:extLst>
              </a:tr>
              <a:tr h="4619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File handle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f_file_handle_name </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err="1">
                          <a:ln>
                            <a:noFill/>
                          </a:ln>
                          <a:effectLst/>
                        </a:rPr>
                        <a:t>f_file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xmlns="" val="10009"/>
                  </a:ext>
                </a:extLst>
              </a:tr>
            </a:tbl>
          </a:graphicData>
        </a:graphic>
      </p:graphicFrame>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32</a:t>
            </a:fld>
            <a:endParaRPr lang="en-US"/>
          </a:p>
        </p:txBody>
      </p:sp>
    </p:spTree>
    <p:extLst>
      <p:ext uri="{BB962C8B-B14F-4D97-AF65-F5344CB8AC3E}">
        <p14:creationId xmlns:p14="http://schemas.microsoft.com/office/powerpoint/2010/main" val="21368127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title"/>
          </p:nvPr>
        </p:nvSpPr>
        <p:spPr/>
        <p:txBody>
          <a:bodyPr/>
          <a:lstStyle/>
          <a:p>
            <a:pPr eaLnBrk="1" hangingPunct="1"/>
            <a:r>
              <a:rPr lang="en-US"/>
              <a:t>Objectives</a:t>
            </a:r>
          </a:p>
        </p:txBody>
      </p:sp>
      <p:sp>
        <p:nvSpPr>
          <p:cNvPr id="14339" name="Rectangle 7"/>
          <p:cNvSpPr>
            <a:spLocks noGrp="1" noChangeArrowheads="1"/>
          </p:cNvSpPr>
          <p:nvPr>
            <p:ph sz="quarter" idx="1"/>
          </p:nvPr>
        </p:nvSpPr>
        <p:spPr>
          <a:xfrm>
            <a:off x="2133600" y="1447801"/>
            <a:ext cx="7918450" cy="2905125"/>
          </a:xfrm>
        </p:spPr>
        <p:txBody>
          <a:bodyPr>
            <a:normAutofit fontScale="925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the execution flow of SQL statements</a:t>
            </a:r>
          </a:p>
          <a:p>
            <a:pPr lvl="1" eaLnBrk="1" hangingPunct="1">
              <a:buFont typeface="Courier New" pitchFamily="49" charset="0"/>
              <a:buChar char="o"/>
            </a:pPr>
            <a:r>
              <a:rPr lang="en-US"/>
              <a:t>Build and execute SQL statements dynamically using Native Dynamic SQL (NDS) </a:t>
            </a:r>
          </a:p>
          <a:p>
            <a:pPr lvl="1" eaLnBrk="1" hangingPunct="1">
              <a:buFont typeface="Courier New" pitchFamily="49" charset="0"/>
              <a:buChar char="o"/>
            </a:pPr>
            <a:r>
              <a:rPr lang="en-US"/>
              <a:t>Identify situations when you must use the DBMS_SQL package instead of NDS to build and execute SQL statements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320</a:t>
            </a:fld>
            <a:endParaRPr lang="en-US" dirty="0">
              <a:solidFill>
                <a:srgbClr val="464653"/>
              </a:solidFill>
            </a:endParaRPr>
          </a:p>
        </p:txBody>
      </p:sp>
    </p:spTree>
    <p:extLst>
      <p:ext uri="{BB962C8B-B14F-4D97-AF65-F5344CB8AC3E}">
        <p14:creationId xmlns:p14="http://schemas.microsoft.com/office/powerpoint/2010/main" val="157655902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p:txBody>
          <a:bodyPr/>
          <a:lstStyle/>
          <a:p>
            <a:pPr eaLnBrk="1" hangingPunct="1"/>
            <a:r>
              <a:rPr lang="en-US"/>
              <a:t>Execution Flow of SQL</a:t>
            </a:r>
          </a:p>
        </p:txBody>
      </p:sp>
      <p:sp>
        <p:nvSpPr>
          <p:cNvPr id="15363" name="Rectangle 7"/>
          <p:cNvSpPr>
            <a:spLocks noGrp="1" noChangeArrowheads="1"/>
          </p:cNvSpPr>
          <p:nvPr>
            <p:ph sz="quarter" idx="1"/>
          </p:nvPr>
        </p:nvSpPr>
        <p:spPr>
          <a:xfrm>
            <a:off x="2133600" y="1447800"/>
            <a:ext cx="7918450" cy="4567238"/>
          </a:xfrm>
        </p:spPr>
        <p:txBody>
          <a:bodyPr>
            <a:normAutofit fontScale="92500" lnSpcReduction="10000"/>
          </a:bodyPr>
          <a:lstStyle/>
          <a:p>
            <a:pPr lvl="1" eaLnBrk="1" hangingPunct="1">
              <a:buFont typeface="Courier New" pitchFamily="49" charset="0"/>
              <a:buChar char="o"/>
            </a:pPr>
            <a:r>
              <a:rPr lang="en-US"/>
              <a:t>All SQL statements go through some or all of the following stages:</a:t>
            </a:r>
          </a:p>
          <a:p>
            <a:pPr lvl="2" eaLnBrk="1" hangingPunct="1">
              <a:buFont typeface="Wingdings" pitchFamily="2" charset="2"/>
              <a:buChar char="Ø"/>
            </a:pPr>
            <a:r>
              <a:rPr lang="en-US"/>
              <a:t>Parse</a:t>
            </a:r>
          </a:p>
          <a:p>
            <a:pPr lvl="2" eaLnBrk="1" hangingPunct="1">
              <a:buFont typeface="Wingdings" pitchFamily="2" charset="2"/>
              <a:buChar char="Ø"/>
            </a:pPr>
            <a:r>
              <a:rPr lang="en-US"/>
              <a:t>Bind</a:t>
            </a:r>
          </a:p>
          <a:p>
            <a:pPr lvl="2" eaLnBrk="1" hangingPunct="1">
              <a:buFont typeface="Wingdings" pitchFamily="2" charset="2"/>
              <a:buChar char="Ø"/>
            </a:pPr>
            <a:r>
              <a:rPr lang="en-US"/>
              <a:t>Execute </a:t>
            </a:r>
          </a:p>
          <a:p>
            <a:pPr lvl="2" eaLnBrk="1" hangingPunct="1">
              <a:buFont typeface="Wingdings" pitchFamily="2" charset="2"/>
              <a:buChar char="Ø"/>
            </a:pPr>
            <a:r>
              <a:rPr lang="en-US"/>
              <a:t>Fetch </a:t>
            </a:r>
          </a:p>
          <a:p>
            <a:pPr lvl="1" eaLnBrk="1" hangingPunct="1">
              <a:buFont typeface="Courier New" pitchFamily="49" charset="0"/>
              <a:buChar char="o"/>
            </a:pPr>
            <a:r>
              <a:rPr lang="en-US"/>
              <a:t>Some stages may not be relevant for all statements:</a:t>
            </a:r>
          </a:p>
          <a:p>
            <a:pPr lvl="2" eaLnBrk="1" hangingPunct="1">
              <a:buFont typeface="Wingdings" pitchFamily="2" charset="2"/>
              <a:buChar char="Ø"/>
            </a:pPr>
            <a:r>
              <a:rPr lang="en-US"/>
              <a:t>The fetch phase is applicable to queries.</a:t>
            </a:r>
          </a:p>
          <a:p>
            <a:pPr lvl="2" eaLnBrk="1" hangingPunct="1">
              <a:buFont typeface="Wingdings" pitchFamily="2" charset="2"/>
              <a:buChar char="Ø"/>
            </a:pPr>
            <a:r>
              <a:rPr lang="en-US"/>
              <a:t>For embedded SQL statements such as </a:t>
            </a:r>
            <a:r>
              <a:rPr lang="en-US">
                <a:latin typeface="Courier New" pitchFamily="49" charset="0"/>
              </a:rPr>
              <a:t>SELECT</a:t>
            </a:r>
            <a:r>
              <a:rPr lang="en-US"/>
              <a:t>, DML, </a:t>
            </a:r>
            <a:r>
              <a:rPr lang="en-US">
                <a:latin typeface="Courier New" pitchFamily="49" charset="0"/>
              </a:rPr>
              <a:t>MERGE</a:t>
            </a:r>
            <a:r>
              <a:rPr lang="en-US"/>
              <a:t>, </a:t>
            </a:r>
            <a:r>
              <a:rPr lang="en-US">
                <a:latin typeface="Courier New" pitchFamily="49" charset="0"/>
              </a:rPr>
              <a:t>COMMIT</a:t>
            </a:r>
            <a:r>
              <a:rPr lang="en-US"/>
              <a:t>, </a:t>
            </a:r>
            <a:r>
              <a:rPr lang="en-US">
                <a:latin typeface="Courier New" pitchFamily="49" charset="0"/>
              </a:rPr>
              <a:t>SAVEPOINT</a:t>
            </a:r>
            <a:r>
              <a:rPr lang="en-US"/>
              <a:t>, and </a:t>
            </a:r>
            <a:r>
              <a:rPr lang="en-US">
                <a:latin typeface="Courier New" pitchFamily="49" charset="0"/>
              </a:rPr>
              <a:t>ROLLBACK</a:t>
            </a:r>
            <a:r>
              <a:rPr lang="en-US"/>
              <a:t>, the parse and bind phases are done at compile time.</a:t>
            </a:r>
          </a:p>
          <a:p>
            <a:pPr lvl="2" eaLnBrk="1" hangingPunct="1">
              <a:buFont typeface="Wingdings" pitchFamily="2" charset="2"/>
              <a:buChar char="Ø"/>
            </a:pPr>
            <a:r>
              <a:rPr lang="en-US"/>
              <a:t>For dynamic SQL statements, all phases are performed at run time.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321</a:t>
            </a:fld>
            <a:endParaRPr lang="en-US" dirty="0">
              <a:solidFill>
                <a:srgbClr val="464653"/>
              </a:solidFill>
            </a:endParaRPr>
          </a:p>
        </p:txBody>
      </p:sp>
    </p:spTree>
    <p:extLst>
      <p:ext uri="{BB962C8B-B14F-4D97-AF65-F5344CB8AC3E}">
        <p14:creationId xmlns:p14="http://schemas.microsoft.com/office/powerpoint/2010/main" val="1355133836"/>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t>Working with Dynamic SQL</a:t>
            </a:r>
          </a:p>
        </p:txBody>
      </p:sp>
      <p:sp>
        <p:nvSpPr>
          <p:cNvPr id="7171" name="Rectangle 7"/>
          <p:cNvSpPr>
            <a:spLocks noGrp="1" noChangeArrowheads="1"/>
          </p:cNvSpPr>
          <p:nvPr>
            <p:ph sz="quarter" idx="1"/>
          </p:nvPr>
        </p:nvSpPr>
        <p:spPr>
          <a:xfrm>
            <a:off x="2133600" y="1447801"/>
            <a:ext cx="7918450" cy="3641725"/>
          </a:xfrm>
        </p:spPr>
        <p:txBody>
          <a:bodyPr>
            <a:normAutofit fontScale="85000" lnSpcReduction="20000"/>
          </a:bodyPr>
          <a:lstStyle/>
          <a:p>
            <a:pPr marL="0" indent="0">
              <a:buNone/>
              <a:defRPr/>
            </a:pPr>
            <a:r>
              <a:rPr lang="en-US" dirty="0">
                <a:latin typeface="Arial" charset="0"/>
              </a:rPr>
              <a:t>Use dynamic SQL to create a SQL statement whose structure may change during run time. Dynamic SQL:</a:t>
            </a:r>
          </a:p>
          <a:p>
            <a:pPr marL="548640" lvl="1" indent="-274320">
              <a:buFont typeface="Courier New" pitchFamily="49" charset="0"/>
              <a:buChar char="o"/>
              <a:defRPr/>
            </a:pPr>
            <a:r>
              <a:rPr lang="en-US" dirty="0"/>
              <a:t>Is constructed and stored as a character string, string variable, or string expression within the application</a:t>
            </a:r>
          </a:p>
          <a:p>
            <a:pPr marL="548640" lvl="1" indent="-274320">
              <a:buFont typeface="Courier New" pitchFamily="49" charset="0"/>
              <a:buChar char="o"/>
              <a:defRPr/>
            </a:pPr>
            <a:r>
              <a:rPr lang="en-US" dirty="0"/>
              <a:t>Is a SQL statement with varying column data, or different conditions with or without placeholders (bind variables)</a:t>
            </a:r>
          </a:p>
          <a:p>
            <a:pPr marL="548640" lvl="1" indent="-274320">
              <a:buFont typeface="Courier New" pitchFamily="49" charset="0"/>
              <a:buChar char="o"/>
              <a:defRPr/>
            </a:pPr>
            <a:r>
              <a:rPr lang="en-US" dirty="0"/>
              <a:t>Enables DDL, DCL, or session-control statements to be written and executed from PL/SQL</a:t>
            </a:r>
          </a:p>
          <a:p>
            <a:pPr marL="548640" lvl="1" indent="-274320">
              <a:buFont typeface="Courier New" pitchFamily="49" charset="0"/>
              <a:buChar char="o"/>
              <a:defRPr/>
            </a:pPr>
            <a:r>
              <a:rPr lang="en-US" dirty="0"/>
              <a:t>Is executed with Native Dynamic SQL statements or the </a:t>
            </a:r>
            <a:r>
              <a:rPr lang="en-US" dirty="0">
                <a:latin typeface="Courier New" pitchFamily="49" charset="0"/>
              </a:rPr>
              <a:t>DBMS_SQL</a:t>
            </a:r>
            <a:r>
              <a:rPr lang="en-US" dirty="0"/>
              <a:t>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322</a:t>
            </a:fld>
            <a:endParaRPr lang="en-US" dirty="0">
              <a:solidFill>
                <a:srgbClr val="464653"/>
              </a:solidFill>
            </a:endParaRPr>
          </a:p>
        </p:txBody>
      </p:sp>
    </p:spTree>
    <p:extLst>
      <p:ext uri="{BB962C8B-B14F-4D97-AF65-F5344CB8AC3E}">
        <p14:creationId xmlns:p14="http://schemas.microsoft.com/office/powerpoint/2010/main" val="91354853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t>Using Dynamic SQL</a:t>
            </a:r>
          </a:p>
        </p:txBody>
      </p:sp>
      <p:sp>
        <p:nvSpPr>
          <p:cNvPr id="17411" name="Rectangle 5"/>
          <p:cNvSpPr>
            <a:spLocks noGrp="1" noChangeArrowheads="1"/>
          </p:cNvSpPr>
          <p:nvPr>
            <p:ph sz="quarter" idx="1"/>
          </p:nvPr>
        </p:nvSpPr>
        <p:spPr>
          <a:xfrm>
            <a:off x="2133600" y="1447801"/>
            <a:ext cx="7918450" cy="4208463"/>
          </a:xfrm>
        </p:spPr>
        <p:txBody>
          <a:bodyPr>
            <a:normAutofit fontScale="92500" lnSpcReduction="20000"/>
          </a:bodyPr>
          <a:lstStyle/>
          <a:p>
            <a:pPr lvl="1" eaLnBrk="1" hangingPunct="1">
              <a:buFont typeface="Courier New" pitchFamily="49" charset="0"/>
              <a:buChar char="o"/>
            </a:pPr>
            <a:r>
              <a:rPr lang="en-US"/>
              <a:t>Use dynamic SQL when the full text of the dynamic SQL statement is unknown until run time; therefore, its syntax is checked at </a:t>
            </a:r>
            <a:r>
              <a:rPr lang="en-US" i="1"/>
              <a:t>run time</a:t>
            </a:r>
            <a:r>
              <a:rPr lang="en-US"/>
              <a:t> rather than at </a:t>
            </a:r>
            <a:r>
              <a:rPr lang="en-US" i="1"/>
              <a:t>compile time</a:t>
            </a:r>
            <a:r>
              <a:rPr lang="en-US"/>
              <a:t>. </a:t>
            </a:r>
          </a:p>
          <a:p>
            <a:pPr lvl="1" eaLnBrk="1" hangingPunct="1">
              <a:buFont typeface="Courier New" pitchFamily="49" charset="0"/>
              <a:buChar char="o"/>
            </a:pPr>
            <a:r>
              <a:rPr lang="en-US"/>
              <a:t>Use dynamic SQL when one of the following items is unknown at precompile time:</a:t>
            </a:r>
          </a:p>
          <a:p>
            <a:pPr lvl="2" eaLnBrk="1" hangingPunct="1">
              <a:buFont typeface="Wingdings" pitchFamily="2" charset="2"/>
              <a:buChar char="Ø"/>
            </a:pPr>
            <a:r>
              <a:rPr lang="en-US"/>
              <a:t>Text of the SQL statement such as commands, clauses, and so on</a:t>
            </a:r>
          </a:p>
          <a:p>
            <a:pPr lvl="2" eaLnBrk="1" hangingPunct="1">
              <a:buFont typeface="Wingdings" pitchFamily="2" charset="2"/>
              <a:buChar char="Ø"/>
            </a:pPr>
            <a:r>
              <a:rPr lang="en-US"/>
              <a:t>The number and data types of host variables</a:t>
            </a:r>
          </a:p>
          <a:p>
            <a:pPr lvl="2" eaLnBrk="1" hangingPunct="1">
              <a:buFont typeface="Wingdings" pitchFamily="2" charset="2"/>
              <a:buChar char="Ø"/>
            </a:pPr>
            <a:r>
              <a:rPr lang="en-US"/>
              <a:t>References to database objects such as tables, columns, indexes, sequences, usernames, and views</a:t>
            </a:r>
          </a:p>
          <a:p>
            <a:pPr lvl="1" eaLnBrk="1" hangingPunct="1">
              <a:buFont typeface="Courier New" pitchFamily="49" charset="0"/>
              <a:buChar char="o"/>
            </a:pPr>
            <a:r>
              <a:rPr lang="en-US"/>
              <a:t>Use dynamic SQL to make your PL/SQL programs more general and flexible.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323</a:t>
            </a:fld>
            <a:endParaRPr lang="en-US" dirty="0">
              <a:solidFill>
                <a:srgbClr val="464653"/>
              </a:solidFill>
            </a:endParaRPr>
          </a:p>
        </p:txBody>
      </p:sp>
    </p:spTree>
    <p:extLst>
      <p:ext uri="{BB962C8B-B14F-4D97-AF65-F5344CB8AC3E}">
        <p14:creationId xmlns:p14="http://schemas.microsoft.com/office/powerpoint/2010/main" val="14073102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t>Native Dynamic SQL (NDS)</a:t>
            </a:r>
          </a:p>
        </p:txBody>
      </p:sp>
      <p:sp>
        <p:nvSpPr>
          <p:cNvPr id="18435" name="Rectangle 5"/>
          <p:cNvSpPr>
            <a:spLocks noGrp="1" noChangeArrowheads="1"/>
          </p:cNvSpPr>
          <p:nvPr>
            <p:ph sz="quarter" idx="1"/>
          </p:nvPr>
        </p:nvSpPr>
        <p:spPr>
          <a:xfrm>
            <a:off x="2133600" y="1447800"/>
            <a:ext cx="7918450" cy="4311650"/>
          </a:xfrm>
        </p:spPr>
        <p:txBody>
          <a:bodyPr>
            <a:normAutofit fontScale="92500" lnSpcReduction="20000"/>
          </a:bodyPr>
          <a:lstStyle/>
          <a:p>
            <a:pPr lvl="1" eaLnBrk="1" hangingPunct="1">
              <a:buFont typeface="Courier New" pitchFamily="49" charset="0"/>
              <a:buChar char="o"/>
            </a:pPr>
            <a:r>
              <a:rPr lang="en-US" dirty="0"/>
              <a:t>Provides native support for dynamic SQL directly in the PL/SQL language.</a:t>
            </a:r>
          </a:p>
          <a:p>
            <a:pPr lvl="1" eaLnBrk="1" hangingPunct="1">
              <a:buFont typeface="Courier New" pitchFamily="49" charset="0"/>
              <a:buChar char="o"/>
            </a:pPr>
            <a:r>
              <a:rPr lang="en-US" dirty="0"/>
              <a:t>Provides the ability to execute SQL statements whose structure is unknown until execution time.</a:t>
            </a:r>
          </a:p>
          <a:p>
            <a:pPr lvl="1" eaLnBrk="1" hangingPunct="1">
              <a:buFont typeface="Courier New" pitchFamily="49" charset="0"/>
              <a:buChar char="o"/>
            </a:pPr>
            <a:r>
              <a:rPr lang="en-US" dirty="0"/>
              <a:t>If the dynamic SQL statement is a </a:t>
            </a:r>
            <a:r>
              <a:rPr lang="en-US" dirty="0">
                <a:latin typeface="Courier New" pitchFamily="49" charset="0"/>
              </a:rPr>
              <a:t>SELECT</a:t>
            </a:r>
            <a:r>
              <a:rPr lang="en-US" dirty="0"/>
              <a:t> statement that returns multiple rows, NDS gives you the following choices:</a:t>
            </a:r>
          </a:p>
          <a:p>
            <a:pPr lvl="2" eaLnBrk="1" hangingPunct="1">
              <a:buFont typeface="Wingdings" pitchFamily="2" charset="2"/>
              <a:buChar char="Ø"/>
            </a:pPr>
            <a:r>
              <a:rPr lang="en-US" dirty="0"/>
              <a:t>Use the </a:t>
            </a:r>
            <a:r>
              <a:rPr lang="en-US" sz="2200" dirty="0">
                <a:latin typeface="Courier New" pitchFamily="49" charset="0"/>
              </a:rPr>
              <a:t>EXECUTE</a:t>
            </a:r>
            <a:r>
              <a:rPr lang="en-US" sz="2200" dirty="0"/>
              <a:t> </a:t>
            </a:r>
            <a:r>
              <a:rPr lang="en-US" sz="2200" dirty="0">
                <a:latin typeface="Courier New" pitchFamily="49" charset="0"/>
              </a:rPr>
              <a:t>IMMEDIATE</a:t>
            </a:r>
            <a:r>
              <a:rPr lang="en-US" dirty="0"/>
              <a:t> statement with the </a:t>
            </a:r>
            <a:r>
              <a:rPr lang="en-US" dirty="0">
                <a:latin typeface="Courier New" pitchFamily="49" charset="0"/>
              </a:rPr>
              <a:t>BULK COLLECT INTO</a:t>
            </a:r>
            <a:r>
              <a:rPr lang="en-US" dirty="0"/>
              <a:t> clause</a:t>
            </a:r>
          </a:p>
          <a:p>
            <a:pPr lvl="2" eaLnBrk="1" hangingPunct="1">
              <a:buFont typeface="Wingdings" pitchFamily="2" charset="2"/>
              <a:buChar char="Ø"/>
            </a:pPr>
            <a:r>
              <a:rPr lang="en-US" dirty="0"/>
              <a:t>Use the </a:t>
            </a:r>
            <a:r>
              <a:rPr lang="en-US" dirty="0">
                <a:latin typeface="Courier New" pitchFamily="49" charset="0"/>
              </a:rPr>
              <a:t>OPEN-FOR</a:t>
            </a:r>
            <a:r>
              <a:rPr lang="en-US" dirty="0"/>
              <a:t>, </a:t>
            </a:r>
            <a:r>
              <a:rPr lang="en-US" dirty="0">
                <a:latin typeface="Courier New" pitchFamily="49" charset="0"/>
              </a:rPr>
              <a:t>FETCH</a:t>
            </a:r>
            <a:r>
              <a:rPr lang="en-US" dirty="0"/>
              <a:t>, and </a:t>
            </a:r>
            <a:r>
              <a:rPr lang="en-US" dirty="0">
                <a:latin typeface="Courier New" pitchFamily="49" charset="0"/>
              </a:rPr>
              <a:t>CLOSE</a:t>
            </a:r>
            <a:r>
              <a:rPr lang="en-US" dirty="0"/>
              <a:t> statements</a:t>
            </a:r>
          </a:p>
          <a:p>
            <a:pPr lvl="1" eaLnBrk="1" hangingPunct="1">
              <a:buFont typeface="Courier New" pitchFamily="49" charset="0"/>
              <a:buChar char="o"/>
            </a:pPr>
            <a:r>
              <a:rPr lang="en-US" dirty="0"/>
              <a:t>In Oracle Database 19c, NDS supports statements larger than 32 KB by accepting a </a:t>
            </a:r>
            <a:r>
              <a:rPr lang="en-US" dirty="0">
                <a:latin typeface="Courier New" pitchFamily="49" charset="0"/>
              </a:rPr>
              <a:t>CLOB</a:t>
            </a:r>
            <a:r>
              <a:rPr lang="en-US" dirty="0"/>
              <a:t> argument.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324</a:t>
            </a:fld>
            <a:endParaRPr lang="en-US" dirty="0">
              <a:solidFill>
                <a:srgbClr val="464653"/>
              </a:solidFill>
            </a:endParaRPr>
          </a:p>
        </p:txBody>
      </p:sp>
    </p:spTree>
    <p:extLst>
      <p:ext uri="{BB962C8B-B14F-4D97-AF65-F5344CB8AC3E}">
        <p14:creationId xmlns:p14="http://schemas.microsoft.com/office/powerpoint/2010/main" val="206639098"/>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p:nvPr>
        </p:nvSpPr>
        <p:spPr/>
        <p:txBody>
          <a:bodyPr>
            <a:normAutofit/>
          </a:bodyPr>
          <a:lstStyle/>
          <a:p>
            <a:pPr>
              <a:defRPr/>
            </a:pPr>
            <a:r>
              <a:rPr lang="en-US"/>
              <a:t>Using the </a:t>
            </a:r>
            <a:r>
              <a:rPr lang="en-US">
                <a:latin typeface="Courier New" pitchFamily="49" charset="0"/>
              </a:rPr>
              <a:t>EXECUTE IMMEDIATE</a:t>
            </a:r>
            <a:r>
              <a:rPr lang="en-US"/>
              <a:t> Statement</a:t>
            </a:r>
          </a:p>
        </p:txBody>
      </p:sp>
      <p:sp>
        <p:nvSpPr>
          <p:cNvPr id="10243" name="Rectangle 8"/>
          <p:cNvSpPr>
            <a:spLocks noGrp="1" noChangeArrowheads="1"/>
          </p:cNvSpPr>
          <p:nvPr>
            <p:ph sz="quarter" idx="1"/>
          </p:nvPr>
        </p:nvSpPr>
        <p:spPr>
          <a:xfrm>
            <a:off x="2133600" y="1447801"/>
            <a:ext cx="7918450" cy="4511675"/>
          </a:xfrm>
        </p:spPr>
        <p:txBody>
          <a:bodyPr>
            <a:normAutofit fontScale="92500" lnSpcReduction="20000"/>
          </a:bodyPr>
          <a:lstStyle/>
          <a:p>
            <a:pPr marL="0" indent="0">
              <a:buNone/>
              <a:defRPr/>
            </a:pPr>
            <a:r>
              <a:rPr lang="en-US" dirty="0">
                <a:latin typeface="Arial" charset="0"/>
              </a:rPr>
              <a:t>Use the </a:t>
            </a:r>
            <a:r>
              <a:rPr lang="en-US" dirty="0">
                <a:latin typeface="Courier New" pitchFamily="49" charset="0"/>
              </a:rPr>
              <a:t>EXECUTE</a:t>
            </a:r>
            <a:r>
              <a:rPr lang="en-US" dirty="0">
                <a:latin typeface="Arial" charset="0"/>
              </a:rPr>
              <a:t> </a:t>
            </a:r>
            <a:r>
              <a:rPr lang="en-US" dirty="0">
                <a:latin typeface="Courier New" pitchFamily="49" charset="0"/>
              </a:rPr>
              <a:t>IMMEDIATE</a:t>
            </a:r>
            <a:r>
              <a:rPr lang="en-US" dirty="0">
                <a:latin typeface="Arial" charset="0"/>
              </a:rPr>
              <a:t> statement for NDS or PL/SQL anonymous blocks:</a:t>
            </a: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548640" lvl="1" indent="-274320">
              <a:buFont typeface="Courier New" pitchFamily="49" charset="0"/>
              <a:buChar char="o"/>
              <a:defRPr/>
            </a:pPr>
            <a:r>
              <a:rPr lang="en-US" dirty="0">
                <a:latin typeface="Courier New" pitchFamily="49" charset="0"/>
              </a:rPr>
              <a:t>INTO</a:t>
            </a:r>
            <a:r>
              <a:rPr lang="en-US" dirty="0"/>
              <a:t> is used for single-row queries and specifies the variables or records into which column values are retrieved.</a:t>
            </a:r>
          </a:p>
          <a:p>
            <a:pPr marL="548640" lvl="1" indent="-274320">
              <a:buFont typeface="Courier New" pitchFamily="49" charset="0"/>
              <a:buChar char="o"/>
              <a:defRPr/>
            </a:pPr>
            <a:r>
              <a:rPr lang="en-US" dirty="0">
                <a:latin typeface="Courier New" pitchFamily="49" charset="0"/>
              </a:rPr>
              <a:t>USING</a:t>
            </a:r>
            <a:r>
              <a:rPr lang="en-US" dirty="0"/>
              <a:t> is used to hold all bind arguments. The default parameter mode is </a:t>
            </a:r>
            <a:r>
              <a:rPr lang="en-US" dirty="0">
                <a:latin typeface="Courier New" pitchFamily="49" charset="0"/>
              </a:rPr>
              <a:t>IN</a:t>
            </a:r>
            <a:r>
              <a:rPr lang="en-US" dirty="0"/>
              <a:t>.</a:t>
            </a:r>
          </a:p>
        </p:txBody>
      </p:sp>
      <p:sp>
        <p:nvSpPr>
          <p:cNvPr id="10244" name="Rectangle 4"/>
          <p:cNvSpPr>
            <a:spLocks noChangeArrowheads="1"/>
          </p:cNvSpPr>
          <p:nvPr/>
        </p:nvSpPr>
        <p:spPr bwMode="blackGray">
          <a:xfrm>
            <a:off x="2149476" y="2362201"/>
            <a:ext cx="7908925" cy="16351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r>
              <a:rPr lang="en-US" dirty="0">
                <a:solidFill>
                  <a:prstClr val="black"/>
                </a:solidFill>
                <a:latin typeface="Courier New" pitchFamily="49" charset="0"/>
              </a:rPr>
              <a:t>EXECUTE IMMEDIATE </a:t>
            </a:r>
            <a:r>
              <a:rPr lang="en-US" i="1" dirty="0" err="1">
                <a:solidFill>
                  <a:prstClr val="black"/>
                </a:solidFill>
                <a:latin typeface="Courier New" pitchFamily="49" charset="0"/>
              </a:rPr>
              <a:t>dynamic_string</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[INTO {</a:t>
            </a:r>
            <a:r>
              <a:rPr lang="en-US" i="1" dirty="0" err="1">
                <a:solidFill>
                  <a:prstClr val="black"/>
                </a:solidFill>
                <a:latin typeface="Courier New" pitchFamily="49" charset="0"/>
              </a:rPr>
              <a:t>define_variable</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 </a:t>
            </a:r>
            <a:r>
              <a:rPr lang="en-US" i="1" dirty="0" err="1">
                <a:solidFill>
                  <a:prstClr val="black"/>
                </a:solidFill>
                <a:latin typeface="Courier New" pitchFamily="49" charset="0"/>
              </a:rPr>
              <a:t>define_variable</a:t>
            </a:r>
            <a:r>
              <a:rPr lang="en-US" dirty="0">
                <a:solidFill>
                  <a:prstClr val="black"/>
                </a:solidFill>
                <a:latin typeface="Courier New" pitchFamily="49" charset="0"/>
              </a:rPr>
              <a:t>] ... | </a:t>
            </a:r>
            <a:r>
              <a:rPr lang="en-US" i="1" dirty="0">
                <a:solidFill>
                  <a:prstClr val="black"/>
                </a:solidFill>
                <a:latin typeface="Courier New" pitchFamily="49" charset="0"/>
              </a:rPr>
              <a:t>record</a:t>
            </a:r>
            <a:r>
              <a:rPr lang="en-US" dirty="0">
                <a:solidFill>
                  <a:prstClr val="black"/>
                </a:solidFill>
                <a:latin typeface="Courier New" pitchFamily="49" charset="0"/>
              </a:rPr>
              <a:t>}]</a:t>
            </a:r>
          </a:p>
          <a:p>
            <a:pPr eaLnBrk="0" hangingPunct="0">
              <a:lnSpc>
                <a:spcPct val="95000"/>
              </a:lnSpc>
              <a:tabLst>
                <a:tab pos="1200150" algn="l"/>
              </a:tabLst>
              <a:defRPr/>
            </a:pPr>
            <a:r>
              <a:rPr lang="en-US" dirty="0">
                <a:solidFill>
                  <a:prstClr val="black"/>
                </a:solidFill>
                <a:latin typeface="Courier New" pitchFamily="49" charset="0"/>
              </a:rPr>
              <a:t> [USING [</a:t>
            </a:r>
            <a:r>
              <a:rPr lang="en-US" u="sng" dirty="0">
                <a:solidFill>
                  <a:prstClr val="black"/>
                </a:solidFill>
                <a:latin typeface="Courier New" pitchFamily="49" charset="0"/>
              </a:rPr>
              <a:t>IN</a:t>
            </a:r>
            <a:r>
              <a:rPr lang="en-US" dirty="0">
                <a:solidFill>
                  <a:prstClr val="black"/>
                </a:solidFill>
                <a:latin typeface="Courier New" pitchFamily="49" charset="0"/>
              </a:rPr>
              <a:t>|OUT|IN OUT] </a:t>
            </a:r>
            <a:r>
              <a:rPr lang="en-US" i="1" dirty="0" err="1">
                <a:solidFill>
                  <a:prstClr val="black"/>
                </a:solidFill>
                <a:latin typeface="Courier New" pitchFamily="49" charset="0"/>
              </a:rPr>
              <a:t>bind_argument</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 [</a:t>
            </a:r>
            <a:r>
              <a:rPr lang="en-US" u="sng" dirty="0">
                <a:solidFill>
                  <a:prstClr val="black"/>
                </a:solidFill>
                <a:latin typeface="Courier New" pitchFamily="49" charset="0"/>
              </a:rPr>
              <a:t>IN</a:t>
            </a:r>
            <a:r>
              <a:rPr lang="en-US" dirty="0">
                <a:solidFill>
                  <a:prstClr val="black"/>
                </a:solidFill>
                <a:latin typeface="Courier New" pitchFamily="49" charset="0"/>
              </a:rPr>
              <a:t>|OUT|IN OUT] </a:t>
            </a:r>
            <a:r>
              <a:rPr lang="en-US" i="1" dirty="0" err="1">
                <a:solidFill>
                  <a:prstClr val="black"/>
                </a:solidFill>
                <a:latin typeface="Courier New" pitchFamily="49" charset="0"/>
              </a:rPr>
              <a:t>bind_argument</a:t>
            </a:r>
            <a:r>
              <a:rPr lang="en-US" dirty="0">
                <a:solidFill>
                  <a:prstClr val="black"/>
                </a:solidFill>
                <a:latin typeface="Courier New" pitchFamily="49" charset="0"/>
              </a:rPr>
              <a:t>] ... ];</a:t>
            </a:r>
          </a:p>
        </p:txBody>
      </p:sp>
      <p:sp>
        <p:nvSpPr>
          <p:cNvPr id="19461" name="Rectangle 5"/>
          <p:cNvSpPr>
            <a:spLocks noChangeArrowheads="1"/>
          </p:cNvSpPr>
          <p:nvPr/>
        </p:nvSpPr>
        <p:spPr bwMode="gray">
          <a:xfrm>
            <a:off x="2514600" y="2801938"/>
            <a:ext cx="6096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2514600" y="3317876"/>
            <a:ext cx="762000" cy="24447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325</a:t>
            </a:fld>
            <a:endParaRPr lang="en-US" dirty="0">
              <a:solidFill>
                <a:srgbClr val="464653"/>
              </a:solidFill>
            </a:endParaRPr>
          </a:p>
        </p:txBody>
      </p:sp>
    </p:spTree>
    <p:extLst>
      <p:ext uri="{BB962C8B-B14F-4D97-AF65-F5344CB8AC3E}">
        <p14:creationId xmlns:p14="http://schemas.microsoft.com/office/powerpoint/2010/main" val="192160909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pPr eaLnBrk="1" hangingPunct="1"/>
            <a:r>
              <a:rPr lang="en-US"/>
              <a:t>Available Methods for Using NDS</a:t>
            </a:r>
          </a:p>
        </p:txBody>
      </p:sp>
      <p:graphicFrame>
        <p:nvGraphicFramePr>
          <p:cNvPr id="378956" name="Group 1100"/>
          <p:cNvGraphicFramePr>
            <a:graphicFrameLocks noGrp="1"/>
          </p:cNvGraphicFramePr>
          <p:nvPr/>
        </p:nvGraphicFramePr>
        <p:xfrm>
          <a:off x="2155826" y="1590675"/>
          <a:ext cx="7826375" cy="2971800"/>
        </p:xfrm>
        <a:graphic>
          <a:graphicData uri="http://schemas.openxmlformats.org/drawingml/2006/table">
            <a:tbl>
              <a:tblPr>
                <a:tableStyleId>{5940675A-B579-460E-94D1-54222C63F5DA}</a:tableStyleId>
              </a:tblPr>
              <a:tblGrid>
                <a:gridCol w="1196975">
                  <a:extLst>
                    <a:ext uri="{9D8B030D-6E8A-4147-A177-3AD203B41FA5}">
                      <a16:colId xmlns:a16="http://schemas.microsoft.com/office/drawing/2014/main" xmlns="" val="20000"/>
                    </a:ext>
                  </a:extLst>
                </a:gridCol>
                <a:gridCol w="3352800">
                  <a:extLst>
                    <a:ext uri="{9D8B030D-6E8A-4147-A177-3AD203B41FA5}">
                      <a16:colId xmlns:a16="http://schemas.microsoft.com/office/drawing/2014/main" xmlns="" val="20001"/>
                    </a:ext>
                  </a:extLst>
                </a:gridCol>
                <a:gridCol w="3276600">
                  <a:extLst>
                    <a:ext uri="{9D8B030D-6E8A-4147-A177-3AD203B41FA5}">
                      <a16:colId xmlns:a16="http://schemas.microsoft.com/office/drawing/2014/main" xmlns=""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SQL Statement Type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NDS SQL Statements Used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0"/>
                  </a:ext>
                </a:extLst>
              </a:tr>
              <a:tr h="6318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1</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Non-query without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without the USING and INTO clauses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1"/>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2</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Non-query with known number of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 a USING clause</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2"/>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3</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Query with known number of select-list items and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 the USING and INTO clauses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3"/>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4</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Query with unknown number of select-list items or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Use the DBMS_SQL package</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326</a:t>
            </a:fld>
            <a:endParaRPr lang="en-US">
              <a:solidFill>
                <a:srgbClr val="464653"/>
              </a:solidFill>
            </a:endParaRPr>
          </a:p>
        </p:txBody>
      </p:sp>
    </p:spTree>
    <p:extLst>
      <p:ext uri="{BB962C8B-B14F-4D97-AF65-F5344CB8AC3E}">
        <p14:creationId xmlns:p14="http://schemas.microsoft.com/office/powerpoint/2010/main" val="11988167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0"/>
            <a:ext cx="10515600" cy="1325563"/>
          </a:xfrm>
        </p:spPr>
        <p:txBody>
          <a:bodyPr>
            <a:normAutofit/>
          </a:bodyPr>
          <a:lstStyle/>
          <a:p>
            <a:pPr algn="ctr">
              <a:defRPr/>
            </a:pPr>
            <a:r>
              <a:rPr lang="en-US" dirty="0"/>
              <a:t>Dynamic SQL with a DDL Statement: Examples</a:t>
            </a:r>
          </a:p>
        </p:txBody>
      </p:sp>
      <p:sp>
        <p:nvSpPr>
          <p:cNvPr id="12291" name="Rectangle 3"/>
          <p:cNvSpPr>
            <a:spLocks noChangeArrowheads="1"/>
          </p:cNvSpPr>
          <p:nvPr/>
        </p:nvSpPr>
        <p:spPr bwMode="blackGray">
          <a:xfrm>
            <a:off x="2133600" y="1371601"/>
            <a:ext cx="7924800" cy="2359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0000"/>
              </a:lnSpc>
              <a:tabLst>
                <a:tab pos="400050" algn="r"/>
                <a:tab pos="519113" algn="l"/>
              </a:tabLst>
              <a:defRPr/>
            </a:pPr>
            <a:r>
              <a:rPr lang="en-US" dirty="0">
                <a:solidFill>
                  <a:prstClr val="black"/>
                </a:solidFill>
                <a:latin typeface="Courier New" pitchFamily="49" charset="0"/>
              </a:rPr>
              <a:t>-- Create a table using dynamic SQL</a:t>
            </a:r>
          </a:p>
          <a:p>
            <a:pPr defTabSz="400050" eaLnBrk="0" hangingPunct="0">
              <a:lnSpc>
                <a:spcPct val="90000"/>
              </a:lnSpc>
              <a:tabLst>
                <a:tab pos="400050" algn="r"/>
                <a:tab pos="519113" algn="l"/>
              </a:tabLst>
              <a:defRPr/>
            </a:pPr>
            <a:endParaRPr lang="en-US" dirty="0">
              <a:solidFill>
                <a:prstClr val="black"/>
              </a:solidFill>
              <a:latin typeface="Courier New" pitchFamily="49" charset="0"/>
            </a:endParaRPr>
          </a:p>
          <a:p>
            <a:pPr defTabSz="400050" eaLnBrk="0" hangingPunct="0">
              <a:lnSpc>
                <a:spcPct val="90000"/>
              </a:lnSpc>
              <a:tabLst>
                <a:tab pos="400050" algn="r"/>
                <a:tab pos="519113"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create_table</a:t>
            </a:r>
            <a:r>
              <a:rPr lang="en-US" dirty="0">
                <a:solidFill>
                  <a:prstClr val="black"/>
                </a:solidFill>
                <a:latin typeface="Courier New" pitchFamily="49" charset="0"/>
              </a:rPr>
              <a:t>(</a:t>
            </a:r>
          </a:p>
          <a:p>
            <a:pPr defTabSz="400050" eaLnBrk="0" hangingPunct="0">
              <a:lnSpc>
                <a:spcPct val="90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p_table_name</a:t>
            </a:r>
            <a:r>
              <a:rPr lang="en-US" dirty="0">
                <a:solidFill>
                  <a:prstClr val="black"/>
                </a:solidFill>
                <a:latin typeface="Courier New" pitchFamily="49" charset="0"/>
              </a:rPr>
              <a:t> VARCHAR2, </a:t>
            </a:r>
            <a:r>
              <a:rPr lang="en-US" dirty="0" err="1">
                <a:solidFill>
                  <a:prstClr val="black"/>
                </a:solidFill>
                <a:latin typeface="Courier New" pitchFamily="49" charset="0"/>
              </a:rPr>
              <a:t>p_col_specs</a:t>
            </a:r>
            <a:r>
              <a:rPr lang="en-US" dirty="0">
                <a:solidFill>
                  <a:prstClr val="black"/>
                </a:solidFill>
                <a:latin typeface="Courier New" pitchFamily="49" charset="0"/>
              </a:rPr>
              <a:t>  VARCHAR2) IS</a:t>
            </a:r>
          </a:p>
          <a:p>
            <a:pPr defTabSz="400050" eaLnBrk="0" hangingPunct="0">
              <a:lnSpc>
                <a:spcPct val="90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EXECUTE IMMEDIATE 'CREATE TABLE ' || </a:t>
            </a:r>
            <a:r>
              <a:rPr lang="en-US" dirty="0" err="1">
                <a:solidFill>
                  <a:prstClr val="black"/>
                </a:solidFill>
                <a:latin typeface="Courier New" pitchFamily="49" charset="0"/>
              </a:rPr>
              <a:t>p_table_name</a:t>
            </a:r>
            <a:r>
              <a:rPr lang="en-US" dirty="0">
                <a:solidFill>
                  <a:prstClr val="black"/>
                </a:solidFill>
                <a:latin typeface="Courier New" pitchFamily="49" charset="0"/>
              </a:rPr>
              <a:t> ||</a:t>
            </a:r>
          </a:p>
          <a:p>
            <a:pPr defTabSz="400050" eaLnBrk="0" hangingPunct="0">
              <a:lnSpc>
                <a:spcPct val="95000"/>
              </a:lnSpc>
              <a:tabLst>
                <a:tab pos="400050" algn="r"/>
                <a:tab pos="519113" algn="l"/>
              </a:tabLst>
              <a:defRPr/>
            </a:pPr>
            <a:r>
              <a:rPr lang="en-US" dirty="0">
                <a:solidFill>
                  <a:prstClr val="black"/>
                </a:solidFill>
                <a:latin typeface="Courier New" pitchFamily="49" charset="0"/>
              </a:rPr>
              <a:t>                    ' (' || </a:t>
            </a:r>
            <a:r>
              <a:rPr lang="en-US" dirty="0" err="1">
                <a:solidFill>
                  <a:prstClr val="black"/>
                </a:solidFill>
                <a:latin typeface="Courier New" pitchFamily="49" charset="0"/>
              </a:rPr>
              <a:t>p_col_specs</a:t>
            </a:r>
            <a:r>
              <a:rPr lang="en-US" dirty="0">
                <a:solidFill>
                  <a:prstClr val="black"/>
                </a:solidFill>
                <a:latin typeface="Courier New" pitchFamily="49" charset="0"/>
              </a:rPr>
              <a:t> || ')';</a:t>
            </a:r>
          </a:p>
          <a:p>
            <a:pPr defTabSz="400050" eaLnBrk="0" hangingPunct="0">
              <a:lnSpc>
                <a:spcPct val="95000"/>
              </a:lnSpc>
              <a:tabLst>
                <a:tab pos="400050" algn="r"/>
                <a:tab pos="519113" algn="l"/>
              </a:tabLst>
              <a:defRPr/>
            </a:pPr>
            <a:r>
              <a:rPr lang="en-US" dirty="0">
                <a:solidFill>
                  <a:prstClr val="black"/>
                </a:solidFill>
                <a:latin typeface="Courier New" pitchFamily="49" charset="0"/>
              </a:rPr>
              <a:t>END;</a:t>
            </a:r>
          </a:p>
          <a:p>
            <a:pPr defTabSz="400050" eaLnBrk="0" hangingPunct="0">
              <a:lnSpc>
                <a:spcPct val="80000"/>
              </a:lnSpc>
              <a:tabLst>
                <a:tab pos="400050" algn="r"/>
                <a:tab pos="519113" algn="l"/>
              </a:tabLst>
              <a:defRPr/>
            </a:pPr>
            <a:r>
              <a:rPr lang="en-US" dirty="0">
                <a:solidFill>
                  <a:prstClr val="black"/>
                </a:solidFill>
                <a:latin typeface="Courier New" pitchFamily="49" charset="0"/>
              </a:rPr>
              <a:t>/</a:t>
            </a:r>
          </a:p>
        </p:txBody>
      </p:sp>
      <p:sp>
        <p:nvSpPr>
          <p:cNvPr id="12292" name="Rectangle 4"/>
          <p:cNvSpPr>
            <a:spLocks noChangeArrowheads="1"/>
          </p:cNvSpPr>
          <p:nvPr/>
        </p:nvSpPr>
        <p:spPr bwMode="blackGray">
          <a:xfrm>
            <a:off x="2133600" y="4114800"/>
            <a:ext cx="7924800" cy="185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0000"/>
              </a:lnSpc>
              <a:tabLst>
                <a:tab pos="400050" algn="r"/>
                <a:tab pos="519113" algn="l"/>
              </a:tabLst>
              <a:defRPr/>
            </a:pPr>
            <a:r>
              <a:rPr lang="en-US" dirty="0">
                <a:solidFill>
                  <a:prstClr val="black"/>
                </a:solidFill>
                <a:latin typeface="Courier New" pitchFamily="49" charset="0"/>
              </a:rPr>
              <a:t>-- Call the procedure</a:t>
            </a:r>
          </a:p>
          <a:p>
            <a:pPr defTabSz="400050" eaLnBrk="0" hangingPunct="0">
              <a:lnSpc>
                <a:spcPct val="90000"/>
              </a:lnSpc>
              <a:tabLst>
                <a:tab pos="400050" algn="r"/>
                <a:tab pos="519113" algn="l"/>
              </a:tabLst>
              <a:defRPr/>
            </a:pPr>
            <a:endParaRPr lang="en-US" dirty="0">
              <a:solidFill>
                <a:prstClr val="black"/>
              </a:solidFill>
              <a:latin typeface="Courier New" pitchFamily="49" charset="0"/>
            </a:endParaRPr>
          </a:p>
          <a:p>
            <a:pPr defTabSz="400050" eaLnBrk="0" hangingPunct="0">
              <a:lnSpc>
                <a:spcPct val="90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0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create_table</a:t>
            </a:r>
            <a:r>
              <a:rPr lang="en-US" dirty="0">
                <a:solidFill>
                  <a:prstClr val="black"/>
                </a:solidFill>
                <a:latin typeface="Courier New" pitchFamily="49" charset="0"/>
              </a:rPr>
              <a:t>('EMPLOYEE_NAMES',</a:t>
            </a:r>
          </a:p>
          <a:p>
            <a:pPr defTabSz="400050" eaLnBrk="0" hangingPunct="0">
              <a:lnSpc>
                <a:spcPct val="90000"/>
              </a:lnSpc>
              <a:tabLst>
                <a:tab pos="400050" algn="r"/>
                <a:tab pos="519113" algn="l"/>
              </a:tabLst>
              <a:defRPr/>
            </a:pPr>
            <a:r>
              <a:rPr lang="en-US" dirty="0">
                <a:solidFill>
                  <a:prstClr val="black"/>
                </a:solidFill>
                <a:latin typeface="Courier New" pitchFamily="49" charset="0"/>
              </a:rPr>
              <a:t>      'id NUMBER(4) PRIMARY KEY, name VARCHAR2(40)');</a:t>
            </a:r>
          </a:p>
          <a:p>
            <a:pPr defTabSz="400050" eaLnBrk="0" hangingPunct="0">
              <a:lnSpc>
                <a:spcPct val="90000"/>
              </a:lnSpc>
              <a:tabLst>
                <a:tab pos="400050" algn="r"/>
                <a:tab pos="519113" algn="l"/>
              </a:tabLst>
              <a:defRPr/>
            </a:pPr>
            <a:r>
              <a:rPr lang="en-US" dirty="0">
                <a:solidFill>
                  <a:prstClr val="black"/>
                </a:solidFill>
                <a:latin typeface="Courier New" pitchFamily="49" charset="0"/>
              </a:rPr>
              <a:t>END;</a:t>
            </a:r>
          </a:p>
          <a:p>
            <a:pPr defTabSz="400050" eaLnBrk="0" hangingPunct="0">
              <a:lnSpc>
                <a:spcPct val="90000"/>
              </a:lnSpc>
              <a:tabLst>
                <a:tab pos="400050" algn="r"/>
                <a:tab pos="519113" algn="l"/>
              </a:tabLst>
              <a:defRPr/>
            </a:pPr>
            <a:r>
              <a:rPr lang="en-US"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327</a:t>
            </a:fld>
            <a:endParaRPr lang="en-US">
              <a:solidFill>
                <a:srgbClr val="464653"/>
              </a:solidFill>
            </a:endParaRPr>
          </a:p>
        </p:txBody>
      </p:sp>
    </p:spTree>
    <p:extLst>
      <p:ext uri="{BB962C8B-B14F-4D97-AF65-F5344CB8AC3E}">
        <p14:creationId xmlns:p14="http://schemas.microsoft.com/office/powerpoint/2010/main" val="1635632040"/>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Dynamic SQL with DML Statements</a:t>
            </a:r>
          </a:p>
        </p:txBody>
      </p:sp>
      <p:sp>
        <p:nvSpPr>
          <p:cNvPr id="13315" name="Rectangle 3"/>
          <p:cNvSpPr>
            <a:spLocks noChangeArrowheads="1"/>
          </p:cNvSpPr>
          <p:nvPr/>
        </p:nvSpPr>
        <p:spPr bwMode="blackGray">
          <a:xfrm>
            <a:off x="2133600" y="13716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Delete rows from any table:</a:t>
            </a:r>
          </a:p>
          <a:p>
            <a:pPr marL="457200" indent="-457200" defTabSz="400050" eaLnBrk="0" hangingPunct="0">
              <a:tabLst>
                <a:tab pos="400050" algn="r"/>
                <a:tab pos="673100" algn="l"/>
              </a:tabLst>
              <a:defRPr/>
            </a:pPr>
            <a:r>
              <a:rPr lang="en-US" sz="1600">
                <a:solidFill>
                  <a:prstClr val="black"/>
                </a:solidFill>
                <a:latin typeface="Courier New" pitchFamily="49" charset="0"/>
              </a:rPr>
              <a:t>CREATE FUNCTION del_rows(p_table_name VARCHAR2)</a:t>
            </a:r>
          </a:p>
          <a:p>
            <a:pPr marL="457200" indent="-457200" defTabSz="400050" eaLnBrk="0" hangingPunct="0">
              <a:tabLst>
                <a:tab pos="400050" algn="r"/>
                <a:tab pos="673100" algn="l"/>
              </a:tabLst>
              <a:defRPr/>
            </a:pPr>
            <a:r>
              <a:rPr lang="en-US" sz="1600">
                <a:solidFill>
                  <a:prstClr val="black"/>
                </a:solidFill>
                <a:latin typeface="Courier New" pitchFamily="49" charset="0"/>
              </a:rPr>
              <a:t>RETURN NUMBER IS</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EXECUTE IMMEDIATE 'DELETE FROM '|| p_table_name;</a:t>
            </a:r>
          </a:p>
          <a:p>
            <a:pPr marL="457200" indent="-457200" defTabSz="400050" eaLnBrk="0" hangingPunct="0">
              <a:tabLst>
                <a:tab pos="400050" algn="r"/>
                <a:tab pos="673100" algn="l"/>
              </a:tabLst>
              <a:defRPr/>
            </a:pPr>
            <a:r>
              <a:rPr lang="en-US" sz="1600">
                <a:solidFill>
                  <a:prstClr val="black"/>
                </a:solidFill>
                <a:latin typeface="Courier New" pitchFamily="49" charset="0"/>
              </a:rPr>
              <a:t>  RETURN SQL%ROWCOUNT;</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a:p>
            <a:pPr marL="457200" indent="-457200" defTabSz="400050" eaLnBrk="0" hangingPunct="0">
              <a:tabLst>
                <a:tab pos="400050" algn="r"/>
                <a:tab pos="673100" algn="l"/>
              </a:tabLst>
              <a:defRPr/>
            </a:pPr>
            <a:r>
              <a:rPr lang="en-US" sz="1600">
                <a:solidFill>
                  <a:prstClr val="black"/>
                </a:solidFill>
                <a:latin typeface="Courier New" pitchFamily="49" charset="0"/>
              </a:rPr>
              <a:t>BEGIN DBMS_OUTPUT.PUT_LINE(</a:t>
            </a:r>
          </a:p>
          <a:p>
            <a:pPr marL="457200" indent="-457200" defTabSz="400050" eaLnBrk="0" hangingPunct="0">
              <a:tabLst>
                <a:tab pos="400050" algn="r"/>
                <a:tab pos="673100" algn="l"/>
              </a:tabLst>
              <a:defRPr/>
            </a:pPr>
            <a:r>
              <a:rPr lang="en-US" sz="1600">
                <a:solidFill>
                  <a:prstClr val="black"/>
                </a:solidFill>
                <a:latin typeface="Courier New" pitchFamily="49" charset="0"/>
              </a:rPr>
              <a:t>  del_rows('EMPLOYEE_NAMES')|| ' rows deleted.');</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p:txBody>
      </p:sp>
      <p:sp>
        <p:nvSpPr>
          <p:cNvPr id="13316" name="Rectangle 4"/>
          <p:cNvSpPr>
            <a:spLocks noChangeArrowheads="1"/>
          </p:cNvSpPr>
          <p:nvPr/>
        </p:nvSpPr>
        <p:spPr bwMode="blackGray">
          <a:xfrm>
            <a:off x="2133600" y="4448175"/>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Insert a row into a table with two columns:</a:t>
            </a:r>
          </a:p>
          <a:p>
            <a:pPr marL="457200" indent="-457200" defTabSz="400050" eaLnBrk="0" hangingPunct="0">
              <a:tabLst>
                <a:tab pos="400050" algn="r"/>
                <a:tab pos="673100" algn="l"/>
              </a:tabLst>
              <a:defRPr/>
            </a:pPr>
            <a:r>
              <a:rPr lang="en-US" sz="1600">
                <a:solidFill>
                  <a:prstClr val="black"/>
                </a:solidFill>
                <a:latin typeface="Courier New" pitchFamily="49" charset="0"/>
              </a:rPr>
              <a:t>CREATE PROCEDURE add_row(p_table_name VARCHAR2,</a:t>
            </a:r>
          </a:p>
          <a:p>
            <a:pPr marL="457200" indent="-457200" defTabSz="400050" eaLnBrk="0" hangingPunct="0">
              <a:tabLst>
                <a:tab pos="400050" algn="r"/>
                <a:tab pos="673100" algn="l"/>
              </a:tabLst>
              <a:defRPr/>
            </a:pPr>
            <a:r>
              <a:rPr lang="en-US" sz="1600">
                <a:solidFill>
                  <a:prstClr val="black"/>
                </a:solidFill>
                <a:latin typeface="Courier New" pitchFamily="49" charset="0"/>
              </a:rPr>
              <a:t>   p_id NUMBER, p_name VARCHAR2) IS</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EXECUTE IMMEDIATE 'INSERT INTO '|| p_table_name ||</a:t>
            </a:r>
          </a:p>
          <a:p>
            <a:pPr marL="457200" indent="-457200" defTabSz="400050" eaLnBrk="0" hangingPunct="0">
              <a:tabLst>
                <a:tab pos="400050" algn="r"/>
                <a:tab pos="673100" algn="l"/>
              </a:tabLst>
              <a:defRPr/>
            </a:pPr>
            <a:r>
              <a:rPr lang="en-US" sz="1600">
                <a:solidFill>
                  <a:prstClr val="black"/>
                </a:solidFill>
                <a:latin typeface="Courier New" pitchFamily="49" charset="0"/>
              </a:rPr>
              <a:t>        ' VALUES (:1, :2)' USING p_id, p_name;</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328</a:t>
            </a:fld>
            <a:endParaRPr lang="en-US">
              <a:solidFill>
                <a:srgbClr val="464653"/>
              </a:solidFill>
            </a:endParaRPr>
          </a:p>
        </p:txBody>
      </p:sp>
    </p:spTree>
    <p:extLst>
      <p:ext uri="{BB962C8B-B14F-4D97-AF65-F5344CB8AC3E}">
        <p14:creationId xmlns:p14="http://schemas.microsoft.com/office/powerpoint/2010/main" val="16271372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52500" y="-37815"/>
            <a:ext cx="10515600" cy="1325563"/>
          </a:xfrm>
        </p:spPr>
        <p:txBody>
          <a:bodyPr>
            <a:normAutofit/>
          </a:bodyPr>
          <a:lstStyle/>
          <a:p>
            <a:pPr>
              <a:defRPr/>
            </a:pPr>
            <a:r>
              <a:rPr lang="en-US" dirty="0"/>
              <a:t>Dynamic SQL with a Single-Row Query: Example</a:t>
            </a:r>
          </a:p>
        </p:txBody>
      </p:sp>
      <p:sp>
        <p:nvSpPr>
          <p:cNvPr id="14339" name="Rectangle 3"/>
          <p:cNvSpPr>
            <a:spLocks noChangeArrowheads="1"/>
          </p:cNvSpPr>
          <p:nvPr/>
        </p:nvSpPr>
        <p:spPr bwMode="blackGray">
          <a:xfrm>
            <a:off x="2133600" y="1344614"/>
            <a:ext cx="7924800" cy="41925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FUNCTION </a:t>
            </a:r>
            <a:r>
              <a:rPr lang="en-US" sz="1600" dirty="0" err="1">
                <a:solidFill>
                  <a:prstClr val="black"/>
                </a:solidFill>
                <a:latin typeface="Courier New" pitchFamily="49" charset="0"/>
              </a:rPr>
              <a:t>get_emp</a:t>
            </a:r>
            <a:r>
              <a:rPr lang="en-US" sz="1600" dirty="0">
                <a:solidFill>
                  <a:prstClr val="black"/>
                </a:solidFill>
                <a:latin typeface="Courier New" pitchFamily="49" charset="0"/>
              </a:rPr>
              <a:t>( </a:t>
            </a:r>
            <a:r>
              <a:rPr lang="en-US" sz="1600" dirty="0" err="1">
                <a:solidFill>
                  <a:prstClr val="black"/>
                </a:solidFill>
                <a:latin typeface="Courier New" pitchFamily="49" charset="0"/>
              </a:rPr>
              <a:t>p_emp_id</a:t>
            </a:r>
            <a:r>
              <a:rPr lang="en-US" sz="1600" dirty="0">
                <a:solidFill>
                  <a:prstClr val="black"/>
                </a:solidFill>
                <a:latin typeface="Courier New" pitchFamily="49" charset="0"/>
              </a:rPr>
              <a:t> NUMBER )</a:t>
            </a:r>
          </a:p>
          <a:p>
            <a:pPr marL="457200" indent="-457200" defTabSz="400050" eaLnBrk="0" hangingPunct="0">
              <a:tabLst>
                <a:tab pos="400050" algn="r"/>
                <a:tab pos="673100" algn="l"/>
              </a:tabLst>
              <a:defRPr/>
            </a:pPr>
            <a:r>
              <a:rPr lang="en-US" sz="1600" dirty="0">
                <a:solidFill>
                  <a:prstClr val="black"/>
                </a:solidFill>
                <a:latin typeface="Courier New" pitchFamily="49" charset="0"/>
              </a:rPr>
              <a:t>RETURN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VARCHAR2(200);</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 'SELECT * FROM employees '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p_emp_id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EXECUTE IMMEDIATE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a:t>
            </a:r>
            <a:r>
              <a:rPr lang="en-US" sz="1600" dirty="0">
                <a:solidFill>
                  <a:srgbClr val="9FB8CD"/>
                </a:solidFill>
                <a:latin typeface="Courier New" pitchFamily="49" charset="0"/>
              </a:rPr>
              <a:t>INTO </a:t>
            </a:r>
            <a:r>
              <a:rPr lang="en-US" sz="1600" dirty="0" err="1">
                <a:solidFill>
                  <a:srgbClr val="9FB8CD"/>
                </a:solidFill>
                <a:latin typeface="Courier New" pitchFamily="49" charset="0"/>
              </a:rPr>
              <a:t>v_emprec</a:t>
            </a:r>
            <a:r>
              <a:rPr lang="en-US" sz="1600" dirty="0">
                <a:solidFill>
                  <a:srgbClr val="9FB8CD"/>
                </a:solidFill>
                <a:latin typeface="Courier New" pitchFamily="49" charset="0"/>
              </a:rPr>
              <a:t> USING </a:t>
            </a:r>
            <a:r>
              <a:rPr lang="en-US" sz="1600" dirty="0" err="1">
                <a:solidFill>
                  <a:srgbClr val="9FB8CD"/>
                </a:solidFill>
                <a:latin typeface="Courier New" pitchFamily="49" charset="0"/>
              </a:rPr>
              <a:t>p_emp_id</a:t>
            </a:r>
            <a:r>
              <a:rPr lang="en-US" sz="1600" dirty="0">
                <a:solidFill>
                  <a:srgbClr val="9FB8CD"/>
                </a:solidFill>
                <a:latin typeface="Courier New" pitchFamily="49" charset="0"/>
              </a:rPr>
              <a:t> </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RETURN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 := </a:t>
            </a:r>
            <a:r>
              <a:rPr lang="en-US" sz="1600" dirty="0" err="1">
                <a:solidFill>
                  <a:prstClr val="black"/>
                </a:solidFill>
                <a:latin typeface="Courier New" pitchFamily="49" charset="0"/>
              </a:rPr>
              <a:t>get_emp</a:t>
            </a:r>
            <a:r>
              <a:rPr lang="en-US" sz="1600" dirty="0">
                <a:solidFill>
                  <a:prstClr val="black"/>
                </a:solidFill>
                <a:latin typeface="Courier New" pitchFamily="49" charset="0"/>
              </a:rPr>
              <a:t>(100);</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Emp</a:t>
            </a:r>
            <a:r>
              <a:rPr lang="en-US" sz="1600" dirty="0">
                <a:solidFill>
                  <a:prstClr val="black"/>
                </a:solidFill>
                <a:latin typeface="Courier New" pitchFamily="49" charset="0"/>
              </a:rPr>
              <a:t>: '|| </a:t>
            </a:r>
            <a:r>
              <a:rPr lang="en-US" sz="1600" dirty="0" err="1">
                <a:solidFill>
                  <a:prstClr val="black"/>
                </a:solidFill>
                <a:latin typeface="Courier New" pitchFamily="49" charset="0"/>
              </a:rPr>
              <a:t>v_emprec.last_name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715000"/>
            <a:ext cx="3949700" cy="571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3557" name="Rectangle 6"/>
          <p:cNvSpPr>
            <a:spLocks noChangeArrowheads="1"/>
          </p:cNvSpPr>
          <p:nvPr/>
        </p:nvSpPr>
        <p:spPr bwMode="gray">
          <a:xfrm>
            <a:off x="6103938" y="3092450"/>
            <a:ext cx="1066800" cy="26193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58" name="Rectangle 8"/>
          <p:cNvSpPr>
            <a:spLocks noChangeArrowheads="1"/>
          </p:cNvSpPr>
          <p:nvPr/>
        </p:nvSpPr>
        <p:spPr bwMode="gray">
          <a:xfrm>
            <a:off x="2425700" y="2125664"/>
            <a:ext cx="1066800" cy="23653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59" name="Freeform 12"/>
          <p:cNvSpPr>
            <a:spLocks/>
          </p:cNvSpPr>
          <p:nvPr/>
        </p:nvSpPr>
        <p:spPr bwMode="auto">
          <a:xfrm>
            <a:off x="3048000" y="2362200"/>
            <a:ext cx="6324600" cy="1295400"/>
          </a:xfrm>
          <a:custGeom>
            <a:avLst/>
            <a:gdLst>
              <a:gd name="T0" fmla="*/ 2147483647 w 3984"/>
              <a:gd name="T1" fmla="*/ 2147483647 h 816"/>
              <a:gd name="T2" fmla="*/ 2147483647 w 3984"/>
              <a:gd name="T3" fmla="*/ 2147483647 h 816"/>
              <a:gd name="T4" fmla="*/ 2147483647 w 3984"/>
              <a:gd name="T5" fmla="*/ 2147483647 h 816"/>
              <a:gd name="T6" fmla="*/ 2147483647 w 3984"/>
              <a:gd name="T7" fmla="*/ 2147483647 h 816"/>
              <a:gd name="T8" fmla="*/ 0 w 3984"/>
              <a:gd name="T9" fmla="*/ 2147483647 h 816"/>
              <a:gd name="T10" fmla="*/ 0 w 3984"/>
              <a:gd name="T11" fmla="*/ 0 h 816"/>
              <a:gd name="T12" fmla="*/ 0 60000 65536"/>
              <a:gd name="T13" fmla="*/ 0 60000 65536"/>
              <a:gd name="T14" fmla="*/ 0 60000 65536"/>
              <a:gd name="T15" fmla="*/ 0 60000 65536"/>
              <a:gd name="T16" fmla="*/ 0 60000 65536"/>
              <a:gd name="T17" fmla="*/ 0 60000 65536"/>
              <a:gd name="T18" fmla="*/ 0 w 3984"/>
              <a:gd name="T19" fmla="*/ 0 h 816"/>
              <a:gd name="T20" fmla="*/ 3984 w 3984"/>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3984" h="816">
                <a:moveTo>
                  <a:pt x="2256" y="624"/>
                </a:moveTo>
                <a:lnTo>
                  <a:pt x="2256" y="816"/>
                </a:lnTo>
                <a:lnTo>
                  <a:pt x="3984" y="816"/>
                </a:lnTo>
                <a:lnTo>
                  <a:pt x="3984" y="96"/>
                </a:lnTo>
                <a:lnTo>
                  <a:pt x="0" y="96"/>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3560" name="Rectangle 13"/>
          <p:cNvSpPr>
            <a:spLocks noChangeArrowheads="1"/>
          </p:cNvSpPr>
          <p:nvPr/>
        </p:nvSpPr>
        <p:spPr bwMode="gray">
          <a:xfrm>
            <a:off x="5197476" y="1320800"/>
            <a:ext cx="110331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1" name="Rectangle 14"/>
          <p:cNvSpPr>
            <a:spLocks noChangeArrowheads="1"/>
          </p:cNvSpPr>
          <p:nvPr/>
        </p:nvSpPr>
        <p:spPr bwMode="gray">
          <a:xfrm>
            <a:off x="7924800" y="3071814"/>
            <a:ext cx="1066800" cy="2762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2" name="Freeform 16"/>
          <p:cNvSpPr>
            <a:spLocks/>
          </p:cNvSpPr>
          <p:nvPr/>
        </p:nvSpPr>
        <p:spPr bwMode="auto">
          <a:xfrm>
            <a:off x="5775325" y="1616075"/>
            <a:ext cx="2667000" cy="1447800"/>
          </a:xfrm>
          <a:custGeom>
            <a:avLst/>
            <a:gdLst>
              <a:gd name="T0" fmla="*/ 0 w 1584"/>
              <a:gd name="T1" fmla="*/ 0 h 912"/>
              <a:gd name="T2" fmla="*/ 0 w 1584"/>
              <a:gd name="T3" fmla="*/ 2147483647 h 912"/>
              <a:gd name="T4" fmla="*/ 2147483647 w 1584"/>
              <a:gd name="T5" fmla="*/ 2147483647 h 912"/>
              <a:gd name="T6" fmla="*/ 2147483647 w 1584"/>
              <a:gd name="T7" fmla="*/ 2147483647 h 912"/>
              <a:gd name="T8" fmla="*/ 0 60000 65536"/>
              <a:gd name="T9" fmla="*/ 0 60000 65536"/>
              <a:gd name="T10" fmla="*/ 0 60000 65536"/>
              <a:gd name="T11" fmla="*/ 0 60000 65536"/>
              <a:gd name="T12" fmla="*/ 0 w 1584"/>
              <a:gd name="T13" fmla="*/ 0 h 912"/>
              <a:gd name="T14" fmla="*/ 1584 w 1584"/>
              <a:gd name="T15" fmla="*/ 912 h 912"/>
            </a:gdLst>
            <a:ahLst/>
            <a:cxnLst>
              <a:cxn ang="T8">
                <a:pos x="T0" y="T1"/>
              </a:cxn>
              <a:cxn ang="T9">
                <a:pos x="T2" y="T3"/>
              </a:cxn>
              <a:cxn ang="T10">
                <a:pos x="T4" y="T5"/>
              </a:cxn>
              <a:cxn ang="T11">
                <a:pos x="T6" y="T7"/>
              </a:cxn>
            </a:cxnLst>
            <a:rect l="T12" t="T13" r="T14" b="T15"/>
            <a:pathLst>
              <a:path w="1584" h="912">
                <a:moveTo>
                  <a:pt x="0" y="0"/>
                </a:moveTo>
                <a:lnTo>
                  <a:pt x="0" y="144"/>
                </a:lnTo>
                <a:lnTo>
                  <a:pt x="1584" y="144"/>
                </a:lnTo>
                <a:lnTo>
                  <a:pt x="1584" y="912"/>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4347" name="Oval 17"/>
          <p:cNvSpPr>
            <a:spLocks noChangeArrowheads="1"/>
          </p:cNvSpPr>
          <p:nvPr/>
        </p:nvSpPr>
        <p:spPr bwMode="blackWhite">
          <a:xfrm>
            <a:off x="8534401" y="1752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4348" name="Oval 18"/>
          <p:cNvSpPr>
            <a:spLocks noChangeArrowheads="1"/>
          </p:cNvSpPr>
          <p:nvPr/>
        </p:nvSpPr>
        <p:spPr bwMode="blackWhite">
          <a:xfrm>
            <a:off x="7772400" y="37163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329</a:t>
            </a:fld>
            <a:endParaRPr lang="en-US">
              <a:solidFill>
                <a:srgbClr val="464653"/>
              </a:solidFill>
            </a:endParaRPr>
          </a:p>
        </p:txBody>
      </p:sp>
    </p:spTree>
    <p:extLst>
      <p:ext uri="{BB962C8B-B14F-4D97-AF65-F5344CB8AC3E}">
        <p14:creationId xmlns:p14="http://schemas.microsoft.com/office/powerpoint/2010/main" val="198474837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4"/>
          <p:cNvSpPr>
            <a:spLocks noGrp="1" noChangeArrowheads="1"/>
          </p:cNvSpPr>
          <p:nvPr>
            <p:ph type="title"/>
          </p:nvPr>
        </p:nvSpPr>
        <p:spPr/>
        <p:txBody>
          <a:bodyPr/>
          <a:lstStyle/>
          <a:p>
            <a:pPr eaLnBrk="1" hangingPunct="1"/>
            <a:r>
              <a:rPr lang="en-US"/>
              <a:t>Base Scalar Data Types</a:t>
            </a:r>
          </a:p>
        </p:txBody>
      </p:sp>
      <p:sp>
        <p:nvSpPr>
          <p:cNvPr id="124211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CHAR [(maximum_length)]</a:t>
            </a:r>
          </a:p>
          <a:p>
            <a:pPr lvl="1" eaLnBrk="1" hangingPunct="1">
              <a:buFont typeface="Courier New" pitchFamily="49" charset="0"/>
              <a:buChar char="o"/>
            </a:pPr>
            <a:r>
              <a:rPr lang="en-US">
                <a:latin typeface="Courier New" pitchFamily="49" charset="0"/>
              </a:rPr>
              <a:t>VARCHAR2 (maximum_length)</a:t>
            </a:r>
          </a:p>
          <a:p>
            <a:pPr lvl="1" eaLnBrk="1" hangingPunct="1">
              <a:buFont typeface="Courier New" pitchFamily="49" charset="0"/>
              <a:buChar char="o"/>
            </a:pPr>
            <a:r>
              <a:rPr lang="en-US">
                <a:latin typeface="Courier New" pitchFamily="49" charset="0"/>
              </a:rPr>
              <a:t>NUMBER [(precision, scale)]</a:t>
            </a:r>
          </a:p>
          <a:p>
            <a:pPr lvl="1" eaLnBrk="1" hangingPunct="1">
              <a:buFont typeface="Courier New" pitchFamily="49" charset="0"/>
              <a:buChar char="o"/>
            </a:pPr>
            <a:r>
              <a:rPr lang="en-US">
                <a:latin typeface="Courier New" pitchFamily="49" charset="0"/>
              </a:rPr>
              <a:t>BINARY_INTEGER</a:t>
            </a:r>
          </a:p>
          <a:p>
            <a:pPr lvl="1" eaLnBrk="1" hangingPunct="1">
              <a:buFont typeface="Courier New" pitchFamily="49" charset="0"/>
              <a:buChar char="o"/>
            </a:pPr>
            <a:r>
              <a:rPr lang="en-US">
                <a:latin typeface="Courier New" pitchFamily="49" charset="0"/>
              </a:rPr>
              <a:t>PLS_INTEGER</a:t>
            </a:r>
          </a:p>
          <a:p>
            <a:pPr lvl="1" eaLnBrk="1" hangingPunct="1">
              <a:buFont typeface="Courier New" pitchFamily="49" charset="0"/>
              <a:buChar char="o"/>
            </a:pPr>
            <a:r>
              <a:rPr lang="en-US">
                <a:latin typeface="Courier New" pitchFamily="49" charset="0"/>
              </a:rPr>
              <a:t>BOOLEAN</a:t>
            </a:r>
          </a:p>
          <a:p>
            <a:pPr lvl="1" eaLnBrk="1" hangingPunct="1">
              <a:buFont typeface="Courier New" pitchFamily="49" charset="0"/>
              <a:buChar char="o"/>
            </a:pPr>
            <a:r>
              <a:rPr lang="en-US">
                <a:latin typeface="Courier New" pitchFamily="49" charset="0"/>
              </a:rPr>
              <a:t>BINARY_FLOAT</a:t>
            </a:r>
          </a:p>
          <a:p>
            <a:pPr lvl="1" eaLnBrk="1" hangingPunct="1">
              <a:buFont typeface="Courier New" pitchFamily="49" charset="0"/>
              <a:buChar char="o"/>
            </a:pPr>
            <a:r>
              <a:rPr lang="en-US">
                <a:latin typeface="Courier New" pitchFamily="49" charset="0"/>
              </a:rPr>
              <a:t>BINARY_DOUBLE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33</a:t>
            </a:fld>
            <a:endParaRPr lang="en-US" dirty="0"/>
          </a:p>
        </p:txBody>
      </p:sp>
    </p:spTree>
    <p:extLst>
      <p:ext uri="{BB962C8B-B14F-4D97-AF65-F5344CB8AC3E}">
        <p14:creationId xmlns:p14="http://schemas.microsoft.com/office/powerpoint/2010/main" val="785473997"/>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98501" y="148431"/>
            <a:ext cx="10515600" cy="1325563"/>
          </a:xfrm>
        </p:spPr>
        <p:txBody>
          <a:bodyPr>
            <a:normAutofit/>
          </a:bodyPr>
          <a:lstStyle/>
          <a:p>
            <a:pPr>
              <a:defRPr/>
            </a:pPr>
            <a:r>
              <a:rPr lang="en-US" dirty="0"/>
              <a:t>Executing a PL/SQL </a:t>
            </a:r>
            <a:br>
              <a:rPr lang="en-US" dirty="0"/>
            </a:br>
            <a:r>
              <a:rPr lang="en-US" dirty="0"/>
              <a:t>Anonymous Block Dynamically </a:t>
            </a:r>
          </a:p>
        </p:txBody>
      </p:sp>
      <p:sp>
        <p:nvSpPr>
          <p:cNvPr id="15363" name="Rectangle 3"/>
          <p:cNvSpPr>
            <a:spLocks noChangeArrowheads="1"/>
          </p:cNvSpPr>
          <p:nvPr/>
        </p:nvSpPr>
        <p:spPr bwMode="blackGray">
          <a:xfrm>
            <a:off x="2133600" y="1376364"/>
            <a:ext cx="7924800" cy="4884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CREATE FUNCTION </a:t>
            </a:r>
            <a:r>
              <a:rPr lang="en-US" dirty="0" err="1">
                <a:solidFill>
                  <a:prstClr val="black"/>
                </a:solidFill>
                <a:latin typeface="Courier New" pitchFamily="49" charset="0"/>
              </a:rPr>
              <a:t>annual_sal</a:t>
            </a:r>
            <a:r>
              <a:rPr lang="en-US" dirty="0">
                <a:solidFill>
                  <a:prstClr val="black"/>
                </a:solidFill>
                <a:latin typeface="Courier New" pitchFamily="49" charset="0"/>
              </a:rPr>
              <a:t>( </a:t>
            </a:r>
            <a:r>
              <a:rPr lang="en-US" dirty="0" err="1">
                <a:solidFill>
                  <a:prstClr val="black"/>
                </a:solidFill>
                <a:latin typeface="Courier New" pitchFamily="49" charset="0"/>
              </a:rPr>
              <a:t>p_emp_id</a:t>
            </a:r>
            <a:r>
              <a:rPr lang="en-US" dirty="0">
                <a:solidFill>
                  <a:prstClr val="black"/>
                </a:solidFill>
                <a:latin typeface="Courier New" pitchFamily="49" charset="0"/>
              </a:rPr>
              <a:t> NUMBER)</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RETURN NUMBER IS</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v_plsql</a:t>
            </a:r>
            <a:r>
              <a:rPr lang="en-US" dirty="0">
                <a:solidFill>
                  <a:prstClr val="black"/>
                </a:solidFill>
                <a:latin typeface="Courier New" pitchFamily="49" charset="0"/>
              </a:rPr>
              <a:t> varchar2(200)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'DECLARE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rec_emp</a:t>
            </a:r>
            <a:r>
              <a:rPr lang="en-US" dirty="0">
                <a:solidFill>
                  <a:prstClr val="black"/>
                </a:solidFill>
                <a:latin typeface="Courier New" pitchFamily="49" charset="0"/>
              </a:rPr>
              <a:t> </a:t>
            </a:r>
            <a:r>
              <a:rPr lang="en-US" dirty="0" err="1">
                <a:solidFill>
                  <a:prstClr val="black"/>
                </a:solidFill>
                <a:latin typeface="Courier New" pitchFamily="49" charset="0"/>
              </a:rPr>
              <a:t>employees%ROWTYPE</a:t>
            </a:r>
            <a:r>
              <a:rPr lang="en-US"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'BEGIN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rec_emp</a:t>
            </a:r>
            <a:r>
              <a:rPr lang="en-US" dirty="0">
                <a:solidFill>
                  <a:prstClr val="black"/>
                </a:solidFill>
                <a:latin typeface="Courier New" pitchFamily="49" charset="0"/>
              </a:rPr>
              <a:t> := </a:t>
            </a:r>
            <a:r>
              <a:rPr lang="en-US" dirty="0" err="1">
                <a:solidFill>
                  <a:prstClr val="black"/>
                </a:solidFill>
                <a:latin typeface="Courier New" pitchFamily="49" charset="0"/>
              </a:rPr>
              <a:t>get_emp</a:t>
            </a:r>
            <a:r>
              <a:rPr lang="en-US" dirty="0">
                <a:solidFill>
                  <a:prstClr val="black"/>
                </a:solidFill>
                <a:latin typeface="Courier New" pitchFamily="49" charset="0"/>
              </a:rPr>
              <a:t>(:</a:t>
            </a:r>
            <a:r>
              <a:rPr lang="en-US" dirty="0" err="1">
                <a:solidFill>
                  <a:prstClr val="black"/>
                </a:solidFill>
                <a:latin typeface="Courier New" pitchFamily="49" charset="0"/>
              </a:rPr>
              <a:t>empid</a:t>
            </a:r>
            <a:r>
              <a:rPr lang="en-US" dirty="0">
                <a:solidFill>
                  <a:prstClr val="black"/>
                </a:solidFill>
                <a:latin typeface="Courier New" pitchFamily="49" charset="0"/>
              </a:rPr>
              <a:t>); '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:res := </a:t>
            </a:r>
            <a:r>
              <a:rPr lang="en-US" dirty="0" err="1">
                <a:solidFill>
                  <a:prstClr val="black"/>
                </a:solidFill>
                <a:latin typeface="Courier New" pitchFamily="49" charset="0"/>
              </a:rPr>
              <a:t>rec_emp.salary</a:t>
            </a:r>
            <a:r>
              <a:rPr lang="en-US" dirty="0">
                <a:solidFill>
                  <a:prstClr val="black"/>
                </a:solidFill>
                <a:latin typeface="Courier New" pitchFamily="49" charset="0"/>
              </a:rPr>
              <a:t>  * 12; '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'END;';</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v_result</a:t>
            </a:r>
            <a:r>
              <a:rPr lang="en-US" dirty="0">
                <a:solidFill>
                  <a:prstClr val="black"/>
                </a:solidFill>
                <a:latin typeface="Courier New" pitchFamily="49" charset="0"/>
              </a:rPr>
              <a:t> NUMBER;</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EXECUTE IMMEDIATE </a:t>
            </a:r>
            <a:r>
              <a:rPr lang="en-US" dirty="0" err="1">
                <a:solidFill>
                  <a:prstClr val="black"/>
                </a:solidFill>
                <a:latin typeface="Courier New" pitchFamily="49" charset="0"/>
              </a:rPr>
              <a:t>v_plsql</a:t>
            </a:r>
            <a:endParaRPr lang="en-US" dirty="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USING IN </a:t>
            </a:r>
            <a:r>
              <a:rPr lang="en-US" dirty="0" err="1">
                <a:solidFill>
                  <a:prstClr val="black"/>
                </a:solidFill>
                <a:latin typeface="Courier New" pitchFamily="49" charset="0"/>
              </a:rPr>
              <a:t>p_emp_id</a:t>
            </a:r>
            <a:r>
              <a:rPr lang="en-US" dirty="0">
                <a:solidFill>
                  <a:prstClr val="black"/>
                </a:solidFill>
                <a:latin typeface="Courier New" pitchFamily="49" charset="0"/>
              </a:rPr>
              <a:t>, OUT </a:t>
            </a:r>
            <a:r>
              <a:rPr lang="en-US" dirty="0" err="1">
                <a:solidFill>
                  <a:prstClr val="black"/>
                </a:solidFill>
                <a:latin typeface="Courier New" pitchFamily="49" charset="0"/>
              </a:rPr>
              <a:t>v_result</a:t>
            </a: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v_result</a:t>
            </a: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END;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EXECUTE DBMS_OUTPUT.PUT_LINE(</a:t>
            </a:r>
            <a:r>
              <a:rPr lang="en-US" dirty="0" err="1">
                <a:solidFill>
                  <a:prstClr val="black"/>
                </a:solidFill>
                <a:latin typeface="Courier New" pitchFamily="49" charset="0"/>
              </a:rPr>
              <a:t>annual_sal</a:t>
            </a:r>
            <a:r>
              <a:rPr lang="en-US" dirty="0">
                <a:solidFill>
                  <a:prstClr val="black"/>
                </a:solidFill>
                <a:latin typeface="Courier New" pitchFamily="49" charset="0"/>
              </a:rPr>
              <a:t>(100))</a:t>
            </a:r>
          </a:p>
        </p:txBody>
      </p:sp>
      <p:sp>
        <p:nvSpPr>
          <p:cNvPr id="24580" name="Rectangle 4"/>
          <p:cNvSpPr>
            <a:spLocks noChangeArrowheads="1"/>
          </p:cNvSpPr>
          <p:nvPr/>
        </p:nvSpPr>
        <p:spPr bwMode="gray">
          <a:xfrm>
            <a:off x="4648200" y="4724400"/>
            <a:ext cx="1295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1" name="Rectangle 5"/>
          <p:cNvSpPr>
            <a:spLocks noChangeArrowheads="1"/>
          </p:cNvSpPr>
          <p:nvPr/>
        </p:nvSpPr>
        <p:spPr bwMode="gray">
          <a:xfrm>
            <a:off x="5538788" y="3124200"/>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2" name="Rectangle 6"/>
          <p:cNvSpPr>
            <a:spLocks noChangeArrowheads="1"/>
          </p:cNvSpPr>
          <p:nvPr/>
        </p:nvSpPr>
        <p:spPr bwMode="gray">
          <a:xfrm>
            <a:off x="5956301" y="1571625"/>
            <a:ext cx="1266825"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3" name="Freeform 7"/>
          <p:cNvSpPr>
            <a:spLocks/>
          </p:cNvSpPr>
          <p:nvPr/>
        </p:nvSpPr>
        <p:spPr bwMode="gray">
          <a:xfrm>
            <a:off x="5334000" y="1876426"/>
            <a:ext cx="3352800" cy="3382963"/>
          </a:xfrm>
          <a:custGeom>
            <a:avLst/>
            <a:gdLst>
              <a:gd name="T0" fmla="*/ 2147483647 w 2112"/>
              <a:gd name="T1" fmla="*/ 0 h 2112"/>
              <a:gd name="T2" fmla="*/ 2147483647 w 2112"/>
              <a:gd name="T3" fmla="*/ 2147483647 h 2112"/>
              <a:gd name="T4" fmla="*/ 2147483647 w 2112"/>
              <a:gd name="T5" fmla="*/ 2147483647 h 2112"/>
              <a:gd name="T6" fmla="*/ 2147483647 w 2112"/>
              <a:gd name="T7" fmla="*/ 2147483647 h 2112"/>
              <a:gd name="T8" fmla="*/ 0 w 2112"/>
              <a:gd name="T9" fmla="*/ 2147483647 h 2112"/>
              <a:gd name="T10" fmla="*/ 0 w 2112"/>
              <a:gd name="T11" fmla="*/ 2147483647 h 2112"/>
              <a:gd name="T12" fmla="*/ 0 60000 65536"/>
              <a:gd name="T13" fmla="*/ 0 60000 65536"/>
              <a:gd name="T14" fmla="*/ 0 60000 65536"/>
              <a:gd name="T15" fmla="*/ 0 60000 65536"/>
              <a:gd name="T16" fmla="*/ 0 60000 65536"/>
              <a:gd name="T17" fmla="*/ 0 60000 65536"/>
              <a:gd name="T18" fmla="*/ 0 w 2112"/>
              <a:gd name="T19" fmla="*/ 0 h 2112"/>
              <a:gd name="T20" fmla="*/ 2112 w 2112"/>
              <a:gd name="T21" fmla="*/ 2112 h 2112"/>
            </a:gdLst>
            <a:ahLst/>
            <a:cxnLst>
              <a:cxn ang="T12">
                <a:pos x="T0" y="T1"/>
              </a:cxn>
              <a:cxn ang="T13">
                <a:pos x="T2" y="T3"/>
              </a:cxn>
              <a:cxn ang="T14">
                <a:pos x="T4" y="T5"/>
              </a:cxn>
              <a:cxn ang="T15">
                <a:pos x="T6" y="T7"/>
              </a:cxn>
              <a:cxn ang="T16">
                <a:pos x="T8" y="T9"/>
              </a:cxn>
              <a:cxn ang="T17">
                <a:pos x="T10" y="T11"/>
              </a:cxn>
            </a:cxnLst>
            <a:rect l="T18" t="T19" r="T20" b="T21"/>
            <a:pathLst>
              <a:path w="2112" h="2112">
                <a:moveTo>
                  <a:pt x="816" y="0"/>
                </a:moveTo>
                <a:lnTo>
                  <a:pt x="816" y="192"/>
                </a:lnTo>
                <a:lnTo>
                  <a:pt x="2112" y="192"/>
                </a:lnTo>
                <a:lnTo>
                  <a:pt x="2112" y="2112"/>
                </a:lnTo>
                <a:lnTo>
                  <a:pt x="0" y="2112"/>
                </a:lnTo>
                <a:lnTo>
                  <a:pt x="0" y="196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5368" name="Oval 8"/>
          <p:cNvSpPr>
            <a:spLocks noChangeArrowheads="1"/>
          </p:cNvSpPr>
          <p:nvPr/>
        </p:nvSpPr>
        <p:spPr bwMode="blackWhite">
          <a:xfrm>
            <a:off x="8766175" y="3395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5369" name="Oval 9"/>
          <p:cNvSpPr>
            <a:spLocks noChangeArrowheads="1"/>
          </p:cNvSpPr>
          <p:nvPr/>
        </p:nvSpPr>
        <p:spPr bwMode="blackWhite">
          <a:xfrm>
            <a:off x="6351588" y="367665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4586" name="Freeform 10"/>
          <p:cNvSpPr>
            <a:spLocks/>
          </p:cNvSpPr>
          <p:nvPr/>
        </p:nvSpPr>
        <p:spPr bwMode="gray">
          <a:xfrm>
            <a:off x="5867400" y="3429000"/>
            <a:ext cx="304800" cy="1295400"/>
          </a:xfrm>
          <a:custGeom>
            <a:avLst/>
            <a:gdLst>
              <a:gd name="T0" fmla="*/ 0 w 192"/>
              <a:gd name="T1" fmla="*/ 2147483647 h 816"/>
              <a:gd name="T2" fmla="*/ 0 w 192"/>
              <a:gd name="T3" fmla="*/ 2147483647 h 816"/>
              <a:gd name="T4" fmla="*/ 2147483647 w 192"/>
              <a:gd name="T5" fmla="*/ 2147483647 h 816"/>
              <a:gd name="T6" fmla="*/ 2147483647 w 192"/>
              <a:gd name="T7" fmla="*/ 0 h 816"/>
              <a:gd name="T8" fmla="*/ 0 60000 65536"/>
              <a:gd name="T9" fmla="*/ 0 60000 65536"/>
              <a:gd name="T10" fmla="*/ 0 60000 65536"/>
              <a:gd name="T11" fmla="*/ 0 60000 65536"/>
              <a:gd name="T12" fmla="*/ 0 w 192"/>
              <a:gd name="T13" fmla="*/ 0 h 816"/>
              <a:gd name="T14" fmla="*/ 192 w 192"/>
              <a:gd name="T15" fmla="*/ 816 h 816"/>
            </a:gdLst>
            <a:ahLst/>
            <a:cxnLst>
              <a:cxn ang="T8">
                <a:pos x="T0" y="T1"/>
              </a:cxn>
              <a:cxn ang="T9">
                <a:pos x="T2" y="T3"/>
              </a:cxn>
              <a:cxn ang="T10">
                <a:pos x="T4" y="T5"/>
              </a:cxn>
              <a:cxn ang="T11">
                <a:pos x="T6" y="T7"/>
              </a:cxn>
            </a:cxnLst>
            <a:rect l="T12" t="T13" r="T14" b="T15"/>
            <a:pathLst>
              <a:path w="192" h="816">
                <a:moveTo>
                  <a:pt x="0" y="816"/>
                </a:moveTo>
                <a:lnTo>
                  <a:pt x="0" y="432"/>
                </a:lnTo>
                <a:lnTo>
                  <a:pt x="192" y="432"/>
                </a:lnTo>
                <a:lnTo>
                  <a:pt x="192"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4587" name="Rectangle 11"/>
          <p:cNvSpPr>
            <a:spLocks noChangeArrowheads="1"/>
          </p:cNvSpPr>
          <p:nvPr/>
        </p:nvSpPr>
        <p:spPr bwMode="gray">
          <a:xfrm>
            <a:off x="3057525" y="3429000"/>
            <a:ext cx="6096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8" name="Rectangle 12"/>
          <p:cNvSpPr>
            <a:spLocks noChangeArrowheads="1"/>
          </p:cNvSpPr>
          <p:nvPr/>
        </p:nvSpPr>
        <p:spPr bwMode="gray">
          <a:xfrm>
            <a:off x="6553200" y="4724400"/>
            <a:ext cx="1371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5373" name="Oval 13"/>
          <p:cNvSpPr>
            <a:spLocks noChangeArrowheads="1"/>
          </p:cNvSpPr>
          <p:nvPr/>
        </p:nvSpPr>
        <p:spPr bwMode="blackWhite">
          <a:xfrm>
            <a:off x="8077200" y="4495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5374" name="Oval 14"/>
          <p:cNvSpPr>
            <a:spLocks noChangeArrowheads="1"/>
          </p:cNvSpPr>
          <p:nvPr/>
        </p:nvSpPr>
        <p:spPr bwMode="blackWhite">
          <a:xfrm>
            <a:off x="2386014" y="33194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330</a:t>
            </a:fld>
            <a:endParaRPr lang="en-US">
              <a:solidFill>
                <a:srgbClr val="464653"/>
              </a:solidFill>
            </a:endParaRPr>
          </a:p>
        </p:txBody>
      </p:sp>
    </p:spTree>
    <p:extLst>
      <p:ext uri="{BB962C8B-B14F-4D97-AF65-F5344CB8AC3E}">
        <p14:creationId xmlns:p14="http://schemas.microsoft.com/office/powerpoint/2010/main" val="131115586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fontScale="90000"/>
          </a:bodyPr>
          <a:lstStyle/>
          <a:p>
            <a:pPr>
              <a:defRPr/>
            </a:pPr>
            <a:r>
              <a:rPr lang="en-US" dirty="0"/>
              <a:t/>
            </a:r>
            <a:br>
              <a:rPr lang="en-US" dirty="0"/>
            </a:br>
            <a:r>
              <a:rPr lang="en-US" dirty="0"/>
              <a:t>Using Native Dynamic SQL</a:t>
            </a:r>
            <a:br>
              <a:rPr lang="en-US" dirty="0"/>
            </a:br>
            <a:endParaRPr lang="en-US" dirty="0"/>
          </a:p>
        </p:txBody>
      </p:sp>
      <p:sp>
        <p:nvSpPr>
          <p:cNvPr id="16387" name="Rectangle 6"/>
          <p:cNvSpPr>
            <a:spLocks noGrp="1" noChangeArrowheads="1"/>
          </p:cNvSpPr>
          <p:nvPr>
            <p:ph sz="quarter" idx="1"/>
          </p:nvPr>
        </p:nvSpPr>
        <p:spPr>
          <a:xfrm>
            <a:off x="2133600" y="1447801"/>
            <a:ext cx="7918450" cy="1897063"/>
          </a:xfrm>
        </p:spPr>
        <p:txBody>
          <a:bodyPr>
            <a:normAutofit fontScale="92500" lnSpcReduction="20000"/>
          </a:bodyPr>
          <a:lstStyle/>
          <a:p>
            <a:pPr marL="0" indent="0">
              <a:buNone/>
              <a:defRPr/>
            </a:pPr>
            <a:r>
              <a:rPr lang="en-US" dirty="0">
                <a:latin typeface="Arial" charset="0"/>
              </a:rPr>
              <a:t>Compile PL/SQL code with the </a:t>
            </a:r>
            <a:r>
              <a:rPr lang="en-US" dirty="0">
                <a:latin typeface="Courier New" pitchFamily="49" charset="0"/>
              </a:rPr>
              <a:t>ALTER</a:t>
            </a:r>
            <a:r>
              <a:rPr lang="en-US" dirty="0">
                <a:latin typeface="Arial" charset="0"/>
              </a:rPr>
              <a:t> statement:</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PROCEDURE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FUNCTION</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PACKAGE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r>
              <a:rPr lang="en-US" sz="2100" dirty="0">
                <a:latin typeface="Times New Roman" pitchFamily="18" charset="0"/>
                <a:cs typeface="Times New Roman" pitchFamily="18" charset="0"/>
              </a:rPr>
              <a:t> </a:t>
            </a:r>
            <a:r>
              <a:rPr lang="en-US" sz="2100" dirty="0">
                <a:latin typeface="Courier New" pitchFamily="49" charset="0"/>
              </a:rPr>
              <a:t>SPECIFICATION</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PACKAGE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r>
              <a:rPr lang="en-US" sz="2100" dirty="0">
                <a:latin typeface="Times New Roman" pitchFamily="18" charset="0"/>
                <a:cs typeface="Times New Roman" pitchFamily="18" charset="0"/>
              </a:rPr>
              <a:t> </a:t>
            </a:r>
            <a:r>
              <a:rPr lang="en-US" sz="2100" dirty="0">
                <a:latin typeface="Courier New" pitchFamily="49" charset="0"/>
              </a:rPr>
              <a:t>BODY</a:t>
            </a:r>
          </a:p>
        </p:txBody>
      </p:sp>
      <p:sp>
        <p:nvSpPr>
          <p:cNvPr id="16388" name="Rectangle 4"/>
          <p:cNvSpPr>
            <a:spLocks noChangeArrowheads="1"/>
          </p:cNvSpPr>
          <p:nvPr/>
        </p:nvSpPr>
        <p:spPr bwMode="blackGray">
          <a:xfrm>
            <a:off x="2149476" y="3371850"/>
            <a:ext cx="7908925" cy="2927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519113" algn="l"/>
              </a:tabLst>
              <a:defRPr/>
            </a:pPr>
            <a:r>
              <a:rPr lang="en-US" dirty="0">
                <a:solidFill>
                  <a:prstClr val="black"/>
                </a:solidFill>
                <a:latin typeface="Courier New" pitchFamily="49" charset="0"/>
              </a:rPr>
              <a:t>CREATE PROCEDURE </a:t>
            </a:r>
            <a:r>
              <a:rPr lang="en-US" dirty="0" err="1">
                <a:solidFill>
                  <a:prstClr val="black"/>
                </a:solidFill>
                <a:latin typeface="Courier New" pitchFamily="49" charset="0"/>
              </a:rPr>
              <a:t>compile_plsql</a:t>
            </a:r>
            <a:r>
              <a:rPr lang="en-US" dirty="0">
                <a:solidFill>
                  <a:prstClr val="black"/>
                </a:solidFill>
                <a:latin typeface="Courier New" pitchFamily="49" charset="0"/>
              </a:rPr>
              <a:t>(</a:t>
            </a:r>
            <a:r>
              <a:rPr lang="en-US" dirty="0" err="1">
                <a:solidFill>
                  <a:prstClr val="black"/>
                </a:solidFill>
                <a:latin typeface="Courier New" pitchFamily="49" charset="0"/>
              </a:rPr>
              <a:t>p_name</a:t>
            </a:r>
            <a:r>
              <a:rPr lang="en-US" dirty="0">
                <a:solidFill>
                  <a:prstClr val="black"/>
                </a:solidFill>
                <a:latin typeface="Courier New" pitchFamily="49" charset="0"/>
              </a:rPr>
              <a:t> VARCHAR2,</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p_plsql_type</a:t>
            </a:r>
            <a:r>
              <a:rPr lang="en-US" dirty="0">
                <a:solidFill>
                  <a:prstClr val="black"/>
                </a:solidFill>
                <a:latin typeface="Courier New" pitchFamily="49" charset="0"/>
              </a:rPr>
              <a:t> VARCHAR2, </a:t>
            </a:r>
            <a:r>
              <a:rPr lang="en-US" dirty="0" err="1">
                <a:solidFill>
                  <a:prstClr val="black"/>
                </a:solidFill>
                <a:latin typeface="Courier New" pitchFamily="49" charset="0"/>
              </a:rPr>
              <a:t>p_options</a:t>
            </a:r>
            <a:r>
              <a:rPr lang="en-US" dirty="0">
                <a:solidFill>
                  <a:prstClr val="black"/>
                </a:solidFill>
                <a:latin typeface="Courier New" pitchFamily="49" charset="0"/>
              </a:rPr>
              <a:t> VARCHAR2 := NULL) IS</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v_stmt</a:t>
            </a:r>
            <a:r>
              <a:rPr lang="en-US" dirty="0">
                <a:solidFill>
                  <a:prstClr val="black"/>
                </a:solidFill>
                <a:latin typeface="Courier New" pitchFamily="49" charset="0"/>
              </a:rPr>
              <a:t> varchar2(200) := 'ALTER '|| </a:t>
            </a:r>
            <a:r>
              <a:rPr lang="en-US" dirty="0" err="1">
                <a:solidFill>
                  <a:prstClr val="black"/>
                </a:solidFill>
                <a:latin typeface="Courier New" pitchFamily="49" charset="0"/>
              </a:rPr>
              <a:t>p_plsql_type</a:t>
            </a:r>
            <a:r>
              <a:rPr lang="en-US" dirty="0">
                <a:solidFill>
                  <a:prstClr val="black"/>
                </a:solidFill>
                <a:latin typeface="Courier New" pitchFamily="49" charset="0"/>
              </a:rPr>
              <a:t> ||</a:t>
            </a:r>
          </a:p>
          <a:p>
            <a:pPr defTabSz="400050" eaLnBrk="0" hangingPunct="0">
              <a:lnSpc>
                <a:spcPct val="95000"/>
              </a:lnSpc>
              <a:tabLst>
                <a:tab pos="400050" algn="r"/>
                <a:tab pos="519113" algn="l"/>
              </a:tabLst>
              <a:defRPr/>
            </a:pPr>
            <a:r>
              <a:rPr lang="en-US" dirty="0">
                <a:solidFill>
                  <a:prstClr val="black"/>
                </a:solidFill>
                <a:latin typeface="Courier New" pitchFamily="49" charset="0"/>
              </a:rPr>
              <a:t>                        ' '|| </a:t>
            </a:r>
            <a:r>
              <a:rPr lang="en-US" dirty="0" err="1">
                <a:solidFill>
                  <a:prstClr val="black"/>
                </a:solidFill>
                <a:latin typeface="Courier New" pitchFamily="49" charset="0"/>
              </a:rPr>
              <a:t>p_name</a:t>
            </a:r>
            <a:r>
              <a:rPr lang="en-US" dirty="0">
                <a:solidFill>
                  <a:prstClr val="black"/>
                </a:solidFill>
                <a:latin typeface="Courier New" pitchFamily="49" charset="0"/>
              </a:rPr>
              <a:t> || ' COMPILE';</a:t>
            </a:r>
          </a:p>
          <a:p>
            <a:pPr defTabSz="400050" eaLnBrk="0" hangingPunct="0">
              <a:lnSpc>
                <a:spcPct val="95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IF </a:t>
            </a:r>
            <a:r>
              <a:rPr lang="en-US" dirty="0" err="1">
                <a:solidFill>
                  <a:prstClr val="black"/>
                </a:solidFill>
                <a:latin typeface="Courier New" pitchFamily="49" charset="0"/>
              </a:rPr>
              <a:t>p_options</a:t>
            </a:r>
            <a:r>
              <a:rPr lang="en-US" dirty="0">
                <a:solidFill>
                  <a:prstClr val="black"/>
                </a:solidFill>
                <a:latin typeface="Courier New" pitchFamily="49" charset="0"/>
              </a:rPr>
              <a:t> IS NOT NULL THEN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v_stmt</a:t>
            </a:r>
            <a:r>
              <a:rPr lang="en-US" dirty="0">
                <a:solidFill>
                  <a:prstClr val="black"/>
                </a:solidFill>
                <a:latin typeface="Courier New" pitchFamily="49" charset="0"/>
              </a:rPr>
              <a:t> := </a:t>
            </a:r>
            <a:r>
              <a:rPr lang="en-US" dirty="0" err="1">
                <a:solidFill>
                  <a:prstClr val="black"/>
                </a:solidFill>
                <a:latin typeface="Courier New" pitchFamily="49" charset="0"/>
              </a:rPr>
              <a:t>v_stmt</a:t>
            </a:r>
            <a:r>
              <a:rPr lang="en-US" dirty="0">
                <a:solidFill>
                  <a:prstClr val="black"/>
                </a:solidFill>
                <a:latin typeface="Courier New" pitchFamily="49" charset="0"/>
              </a:rPr>
              <a:t> || ' ' || </a:t>
            </a:r>
            <a:r>
              <a:rPr lang="en-US" dirty="0" err="1">
                <a:solidFill>
                  <a:prstClr val="black"/>
                </a:solidFill>
                <a:latin typeface="Courier New" pitchFamily="49" charset="0"/>
              </a:rPr>
              <a:t>p_options</a:t>
            </a:r>
            <a:r>
              <a:rPr lang="en-US" dirty="0">
                <a:solidFill>
                  <a:prstClr val="black"/>
                </a:solidFill>
                <a:latin typeface="Courier New" pitchFamily="49" charset="0"/>
              </a:rPr>
              <a:t>;</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END IF;</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EXECUTE IMMEDIATE </a:t>
            </a:r>
            <a:r>
              <a:rPr lang="en-US" dirty="0" err="1">
                <a:solidFill>
                  <a:prstClr val="black"/>
                </a:solidFill>
                <a:latin typeface="Courier New" pitchFamily="49" charset="0"/>
              </a:rPr>
              <a:t>v_stmt</a:t>
            </a:r>
            <a:r>
              <a:rPr lang="en-US" dirty="0">
                <a:solidFill>
                  <a:prstClr val="black"/>
                </a:solidFill>
                <a:latin typeface="Courier New" pitchFamily="49" charset="0"/>
              </a:rPr>
              <a:t>;</a:t>
            </a:r>
          </a:p>
          <a:p>
            <a:pPr defTabSz="400050" eaLnBrk="0" hangingPunct="0">
              <a:lnSpc>
                <a:spcPct val="95000"/>
              </a:lnSpc>
              <a:tabLst>
                <a:tab pos="400050" algn="r"/>
                <a:tab pos="519113" algn="l"/>
              </a:tabLst>
              <a:defRPr/>
            </a:pPr>
            <a:r>
              <a:rPr lang="en-US" dirty="0">
                <a:solidFill>
                  <a:prstClr val="black"/>
                </a:solidFill>
                <a:latin typeface="Courier New" pitchFamily="49" charset="0"/>
              </a:rPr>
              <a:t>END;</a:t>
            </a:r>
          </a:p>
          <a:p>
            <a:pPr defTabSz="400050" eaLnBrk="0" hangingPunct="0">
              <a:lnSpc>
                <a:spcPct val="95000"/>
              </a:lnSpc>
              <a:tabLst>
                <a:tab pos="400050" algn="r"/>
                <a:tab pos="519113" algn="l"/>
              </a:tabLst>
              <a:defRPr/>
            </a:pP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331</a:t>
            </a:fld>
            <a:endParaRPr lang="en-US" dirty="0">
              <a:solidFill>
                <a:srgbClr val="464653"/>
              </a:solidFill>
            </a:endParaRPr>
          </a:p>
        </p:txBody>
      </p:sp>
    </p:spTree>
    <p:extLst>
      <p:ext uri="{BB962C8B-B14F-4D97-AF65-F5344CB8AC3E}">
        <p14:creationId xmlns:p14="http://schemas.microsoft.com/office/powerpoint/2010/main" val="15791541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pPr eaLnBrk="1" hangingPunct="1"/>
            <a:r>
              <a:rPr lang="en-US"/>
              <a:t>Using the </a:t>
            </a:r>
            <a:r>
              <a:rPr lang="en-US">
                <a:latin typeface="Courier New" pitchFamily="49" charset="0"/>
              </a:rPr>
              <a:t>DBMS_SQL</a:t>
            </a:r>
            <a:r>
              <a:rPr lang="en-US"/>
              <a:t> Package</a:t>
            </a:r>
          </a:p>
        </p:txBody>
      </p:sp>
      <p:sp>
        <p:nvSpPr>
          <p:cNvPr id="18435" name="Rectangle 7"/>
          <p:cNvSpPr>
            <a:spLocks noGrp="1" noChangeArrowheads="1"/>
          </p:cNvSpPr>
          <p:nvPr>
            <p:ph sz="quarter" idx="1"/>
          </p:nvPr>
        </p:nvSpPr>
        <p:spPr>
          <a:xfrm>
            <a:off x="2133600" y="1447800"/>
            <a:ext cx="7918450" cy="4275138"/>
          </a:xfrm>
        </p:spPr>
        <p:txBody>
          <a:bodyPr>
            <a:normAutofit fontScale="85000" lnSpcReduction="20000"/>
          </a:bodyPr>
          <a:lstStyle/>
          <a:p>
            <a:pPr marL="548640" lvl="1" indent="-274320">
              <a:buFont typeface="Courier New" pitchFamily="49" charset="0"/>
              <a:buChar char="o"/>
              <a:defRPr/>
            </a:pPr>
            <a:r>
              <a:rPr lang="en-US" dirty="0"/>
              <a:t>The </a:t>
            </a:r>
            <a:r>
              <a:rPr lang="en-US" dirty="0">
                <a:latin typeface="Courier New" pitchFamily="49" charset="0"/>
              </a:rPr>
              <a:t>DBMS_SQL</a:t>
            </a:r>
            <a:r>
              <a:rPr lang="en-US" dirty="0"/>
              <a:t> package is used to write dynamic SQL in stored procedures and to parse DDL statements.</a:t>
            </a:r>
          </a:p>
          <a:p>
            <a:pPr marL="548640" lvl="1" indent="-274320">
              <a:buFont typeface="Courier New" pitchFamily="49" charset="0"/>
              <a:buChar char="o"/>
              <a:defRPr/>
            </a:pPr>
            <a:r>
              <a:rPr lang="en-US" dirty="0"/>
              <a:t>You must use the </a:t>
            </a:r>
            <a:r>
              <a:rPr lang="en-US" dirty="0">
                <a:latin typeface="Courier New" pitchFamily="49" charset="0"/>
              </a:rPr>
              <a:t>DBMS_SQL</a:t>
            </a:r>
            <a:r>
              <a:rPr lang="en-US" dirty="0"/>
              <a:t> package to execute a dynamic SQL statement that has an unknown number of input or output variables, also known as Method 4. </a:t>
            </a:r>
          </a:p>
          <a:p>
            <a:pPr marL="548640" lvl="1" indent="-274320">
              <a:buFont typeface="Courier New" pitchFamily="49" charset="0"/>
              <a:buChar char="o"/>
              <a:defRPr/>
            </a:pPr>
            <a:r>
              <a:rPr lang="en-US" dirty="0"/>
              <a:t>In most cases, NDS is easier to use and performs better than </a:t>
            </a:r>
            <a:r>
              <a:rPr lang="en-US" dirty="0">
                <a:latin typeface="Courier New" pitchFamily="49" charset="0"/>
              </a:rPr>
              <a:t>DBMS_SQL</a:t>
            </a:r>
            <a:r>
              <a:rPr lang="en-US" dirty="0"/>
              <a:t> except when dealing with Method 4. </a:t>
            </a:r>
          </a:p>
          <a:p>
            <a:pPr marL="548640" lvl="1" indent="-274320">
              <a:buFont typeface="Courier New" pitchFamily="49" charset="0"/>
              <a:buChar char="o"/>
              <a:defRPr/>
            </a:pPr>
            <a:r>
              <a:rPr lang="en-US" dirty="0"/>
              <a:t>For example, you must use the </a:t>
            </a:r>
            <a:r>
              <a:rPr lang="en-US" dirty="0">
                <a:latin typeface="Courier New" pitchFamily="49" charset="0"/>
              </a:rPr>
              <a:t>DBMS_SQL</a:t>
            </a:r>
            <a:r>
              <a:rPr lang="en-US" dirty="0"/>
              <a:t> package in the following situations:</a:t>
            </a:r>
          </a:p>
          <a:p>
            <a:pPr marL="822960" lvl="2">
              <a:buClr>
                <a:schemeClr val="bg1">
                  <a:shade val="50000"/>
                </a:schemeClr>
              </a:buClr>
              <a:buFont typeface="Wingdings" pitchFamily="2" charset="2"/>
              <a:buChar char="Ø"/>
              <a:defRPr/>
            </a:pPr>
            <a:r>
              <a:rPr lang="en-US" dirty="0"/>
              <a:t>You do not know the </a:t>
            </a:r>
            <a:r>
              <a:rPr lang="en-US" dirty="0">
                <a:latin typeface="Courier New" pitchFamily="49" charset="0"/>
              </a:rPr>
              <a:t>SELECT</a:t>
            </a:r>
            <a:r>
              <a:rPr lang="en-US" dirty="0"/>
              <a:t> list at compile time</a:t>
            </a:r>
          </a:p>
          <a:p>
            <a:pPr marL="822960" lvl="2">
              <a:buClr>
                <a:schemeClr val="bg1">
                  <a:shade val="50000"/>
                </a:schemeClr>
              </a:buClr>
              <a:buFont typeface="Wingdings" pitchFamily="2" charset="2"/>
              <a:buChar char="Ø"/>
              <a:defRPr/>
            </a:pPr>
            <a:r>
              <a:rPr lang="en-US" dirty="0"/>
              <a:t>You do not know how many columns a </a:t>
            </a:r>
            <a:r>
              <a:rPr lang="en-US" dirty="0">
                <a:latin typeface="Courier New" pitchFamily="49" charset="0"/>
              </a:rPr>
              <a:t>SELECT</a:t>
            </a:r>
            <a:r>
              <a:rPr lang="en-US" dirty="0"/>
              <a:t> statement will return, or what their data types will be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332</a:t>
            </a:fld>
            <a:endParaRPr lang="en-US" dirty="0">
              <a:solidFill>
                <a:srgbClr val="464653"/>
              </a:solidFill>
            </a:endParaRPr>
          </a:p>
        </p:txBody>
      </p:sp>
    </p:spTree>
    <p:extLst>
      <p:ext uri="{BB962C8B-B14F-4D97-AF65-F5344CB8AC3E}">
        <p14:creationId xmlns:p14="http://schemas.microsoft.com/office/powerpoint/2010/main" val="3461821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normAutofit/>
          </a:bodyPr>
          <a:lstStyle/>
          <a:p>
            <a:pPr>
              <a:defRPr/>
            </a:pPr>
            <a:r>
              <a:rPr lang="en-US"/>
              <a:t>Using the </a:t>
            </a:r>
            <a:r>
              <a:rPr lang="en-US">
                <a:latin typeface="Courier New" pitchFamily="49" charset="0"/>
              </a:rPr>
              <a:t>DBMS_SQL</a:t>
            </a:r>
            <a:r>
              <a:rPr lang="en-US"/>
              <a:t> Package Subprograms</a:t>
            </a:r>
          </a:p>
        </p:txBody>
      </p:sp>
      <p:sp>
        <p:nvSpPr>
          <p:cNvPr id="19459" name="Rectangle 7"/>
          <p:cNvSpPr>
            <a:spLocks noGrp="1" noChangeArrowheads="1"/>
          </p:cNvSpPr>
          <p:nvPr>
            <p:ph sz="quarter" idx="1"/>
          </p:nvPr>
        </p:nvSpPr>
        <p:spPr>
          <a:xfrm>
            <a:off x="2133600" y="1447800"/>
            <a:ext cx="7918450" cy="2770188"/>
          </a:xfrm>
        </p:spPr>
        <p:txBody>
          <a:bodyPr>
            <a:normAutofit fontScale="85000" lnSpcReduction="20000"/>
          </a:bodyPr>
          <a:lstStyle/>
          <a:p>
            <a:pPr marL="0" indent="0">
              <a:buNone/>
              <a:defRPr/>
            </a:pPr>
            <a:r>
              <a:rPr lang="en-US" dirty="0">
                <a:latin typeface="Arial" charset="0"/>
              </a:rPr>
              <a:t>Examples of the package procedures and functions:</a:t>
            </a:r>
          </a:p>
          <a:p>
            <a:pPr marL="548640" lvl="1" indent="-274320">
              <a:buFont typeface="Courier New" pitchFamily="49" charset="0"/>
              <a:buChar char="o"/>
              <a:defRPr/>
            </a:pPr>
            <a:r>
              <a:rPr lang="en-US" dirty="0">
                <a:latin typeface="Courier New" pitchFamily="49" charset="0"/>
              </a:rPr>
              <a:t>OPEN_CURSOR</a:t>
            </a:r>
          </a:p>
          <a:p>
            <a:pPr marL="548640" lvl="1" indent="-274320">
              <a:buFont typeface="Courier New" pitchFamily="49" charset="0"/>
              <a:buChar char="o"/>
              <a:defRPr/>
            </a:pPr>
            <a:r>
              <a:rPr lang="en-US" dirty="0">
                <a:latin typeface="Courier New" pitchFamily="49" charset="0"/>
              </a:rPr>
              <a:t>PARSE</a:t>
            </a:r>
          </a:p>
          <a:p>
            <a:pPr marL="548640" lvl="1" indent="-274320">
              <a:buFont typeface="Courier New" pitchFamily="49" charset="0"/>
              <a:buChar char="o"/>
              <a:defRPr/>
            </a:pPr>
            <a:r>
              <a:rPr lang="en-US" dirty="0">
                <a:latin typeface="Courier New" pitchFamily="49" charset="0"/>
              </a:rPr>
              <a:t>BIND_VARIABLE</a:t>
            </a:r>
          </a:p>
          <a:p>
            <a:pPr marL="548640" lvl="1" indent="-274320">
              <a:buFont typeface="Courier New" pitchFamily="49" charset="0"/>
              <a:buChar char="o"/>
              <a:defRPr/>
            </a:pPr>
            <a:r>
              <a:rPr lang="en-US" dirty="0">
                <a:latin typeface="Courier New" pitchFamily="49" charset="0"/>
              </a:rPr>
              <a:t>EXECUTE</a:t>
            </a:r>
          </a:p>
          <a:p>
            <a:pPr marL="548640" lvl="1" indent="-274320">
              <a:buFont typeface="Courier New" pitchFamily="49" charset="0"/>
              <a:buChar char="o"/>
              <a:defRPr/>
            </a:pPr>
            <a:r>
              <a:rPr lang="en-US" dirty="0">
                <a:latin typeface="Courier New" pitchFamily="49" charset="0"/>
              </a:rPr>
              <a:t>FETCH_ROWS</a:t>
            </a:r>
          </a:p>
          <a:p>
            <a:pPr marL="548640" lvl="1" indent="-274320">
              <a:buFont typeface="Courier New" pitchFamily="49" charset="0"/>
              <a:buChar char="o"/>
              <a:defRPr/>
            </a:pPr>
            <a:r>
              <a:rPr lang="en-US" dirty="0">
                <a:latin typeface="Courier New" pitchFamily="49" charset="0"/>
              </a:rPr>
              <a:t>CLOSE_CURSOR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333</a:t>
            </a:fld>
            <a:endParaRPr lang="en-US" dirty="0">
              <a:solidFill>
                <a:srgbClr val="464653"/>
              </a:solidFill>
            </a:endParaRPr>
          </a:p>
        </p:txBody>
      </p:sp>
    </p:spTree>
    <p:extLst>
      <p:ext uri="{BB962C8B-B14F-4D97-AF65-F5344CB8AC3E}">
        <p14:creationId xmlns:p14="http://schemas.microsoft.com/office/powerpoint/2010/main" val="54740978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blackGray">
          <a:xfrm>
            <a:off x="2149476" y="4684714"/>
            <a:ext cx="7908925" cy="15636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8000"/>
              </a:lnSpc>
              <a:tabLst>
                <a:tab pos="400050" algn="r"/>
                <a:tab pos="519113" algn="l"/>
              </a:tabLst>
              <a:defRPr/>
            </a:pPr>
            <a:r>
              <a:rPr lang="en-US">
                <a:solidFill>
                  <a:prstClr val="black"/>
                </a:solidFill>
                <a:latin typeface="Courier New" pitchFamily="49" charset="0"/>
              </a:rPr>
              <a:t>CREATE TABLE temp_emp AS SELECT * FROM employees;</a:t>
            </a:r>
          </a:p>
          <a:p>
            <a:pPr defTabSz="400050" eaLnBrk="0" hangingPunct="0">
              <a:lnSpc>
                <a:spcPct val="88000"/>
              </a:lnSpc>
              <a:tabLst>
                <a:tab pos="400050" algn="r"/>
                <a:tab pos="519113" algn="l"/>
              </a:tabLst>
              <a:defRPr/>
            </a:pPr>
            <a:r>
              <a:rPr lang="en-US">
                <a:solidFill>
                  <a:prstClr val="black"/>
                </a:solidFill>
                <a:latin typeface="Courier New" pitchFamily="49" charset="0"/>
              </a:rPr>
              <a:t>BEGIN</a:t>
            </a:r>
          </a:p>
          <a:p>
            <a:pPr defTabSz="400050" eaLnBrk="0" hangingPunct="0">
              <a:lnSpc>
                <a:spcPct val="88000"/>
              </a:lnSpc>
              <a:tabLst>
                <a:tab pos="400050" algn="r"/>
                <a:tab pos="519113" algn="l"/>
              </a:tabLst>
              <a:defRPr/>
            </a:pPr>
            <a:r>
              <a:rPr lang="en-US">
                <a:solidFill>
                  <a:prstClr val="black"/>
                </a:solidFill>
                <a:latin typeface="Courier New" pitchFamily="49" charset="0"/>
              </a:rPr>
              <a:t> DBMS_OUTPUT.PUT_LINE('Rows Deleted: ' || delete_all_rows('temp_emp')); </a:t>
            </a:r>
          </a:p>
          <a:p>
            <a:pPr defTabSz="400050" eaLnBrk="0" hangingPunct="0">
              <a:lnSpc>
                <a:spcPct val="88000"/>
              </a:lnSpc>
              <a:tabLst>
                <a:tab pos="400050" algn="r"/>
                <a:tab pos="519113" algn="l"/>
              </a:tabLst>
              <a:defRPr/>
            </a:pPr>
            <a:r>
              <a:rPr lang="en-US">
                <a:solidFill>
                  <a:prstClr val="black"/>
                </a:solidFill>
                <a:latin typeface="Courier New" pitchFamily="49" charset="0"/>
              </a:rPr>
              <a:t>END;</a:t>
            </a:r>
          </a:p>
          <a:p>
            <a:pPr defTabSz="400050" eaLnBrk="0" hangingPunct="0">
              <a:lnSpc>
                <a:spcPct val="88000"/>
              </a:lnSpc>
              <a:tabLst>
                <a:tab pos="400050" algn="r"/>
                <a:tab pos="519113" algn="l"/>
              </a:tabLst>
              <a:defRPr/>
            </a:pPr>
            <a:r>
              <a:rPr lang="en-US">
                <a:solidFill>
                  <a:prstClr val="black"/>
                </a:solidFill>
                <a:latin typeface="Courier New" pitchFamily="49" charset="0"/>
              </a:rPr>
              <a:t>/</a:t>
            </a:r>
          </a:p>
        </p:txBody>
      </p:sp>
      <p:sp>
        <p:nvSpPr>
          <p:cNvPr id="20483" name="Rectangle 3"/>
          <p:cNvSpPr>
            <a:spLocks noChangeArrowheads="1"/>
          </p:cNvSpPr>
          <p:nvPr/>
        </p:nvSpPr>
        <p:spPr bwMode="blackGray">
          <a:xfrm>
            <a:off x="2149476" y="1306514"/>
            <a:ext cx="7908925" cy="3233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8000"/>
              </a:lnSpc>
              <a:tabLst>
                <a:tab pos="400050" algn="r"/>
                <a:tab pos="519113" algn="l"/>
              </a:tabLst>
              <a:defRPr/>
            </a:pPr>
            <a:r>
              <a:rPr lang="en-US">
                <a:solidFill>
                  <a:prstClr val="black"/>
                </a:solidFill>
                <a:latin typeface="Courier New" pitchFamily="49" charset="0"/>
              </a:rPr>
              <a:t>CREATE OR REPLACE FUNCTION delete_all_rows</a:t>
            </a:r>
          </a:p>
          <a:p>
            <a:pPr defTabSz="400050" eaLnBrk="0" hangingPunct="0">
              <a:lnSpc>
                <a:spcPct val="88000"/>
              </a:lnSpc>
              <a:tabLst>
                <a:tab pos="400050" algn="r"/>
                <a:tab pos="519113" algn="l"/>
              </a:tabLst>
              <a:defRPr/>
            </a:pPr>
            <a:r>
              <a:rPr lang="en-US">
                <a:solidFill>
                  <a:prstClr val="black"/>
                </a:solidFill>
                <a:latin typeface="Courier New" pitchFamily="49" charset="0"/>
              </a:rPr>
              <a:t>  (p_table_name  VARCHAR2) RETURN NUMBER IS</a:t>
            </a:r>
          </a:p>
          <a:p>
            <a:pPr defTabSz="400050" eaLnBrk="0" hangingPunct="0">
              <a:lnSpc>
                <a:spcPct val="88000"/>
              </a:lnSpc>
              <a:tabLst>
                <a:tab pos="400050" algn="r"/>
                <a:tab pos="519113" algn="l"/>
              </a:tabLst>
              <a:defRPr/>
            </a:pPr>
            <a:r>
              <a:rPr lang="en-US">
                <a:solidFill>
                  <a:prstClr val="black"/>
                </a:solidFill>
                <a:latin typeface="Courier New" pitchFamily="49" charset="0"/>
              </a:rPr>
              <a:t>   v_cur_id      INTEGER;</a:t>
            </a:r>
          </a:p>
          <a:p>
            <a:pPr defTabSz="400050" eaLnBrk="0" hangingPunct="0">
              <a:lnSpc>
                <a:spcPct val="88000"/>
              </a:lnSpc>
              <a:tabLst>
                <a:tab pos="400050" algn="r"/>
                <a:tab pos="519113" algn="l"/>
              </a:tabLst>
              <a:defRPr/>
            </a:pPr>
            <a:r>
              <a:rPr lang="en-US">
                <a:solidFill>
                  <a:prstClr val="black"/>
                </a:solidFill>
                <a:latin typeface="Courier New" pitchFamily="49" charset="0"/>
              </a:rPr>
              <a:t>   v_rows_del    NUMBER;</a:t>
            </a:r>
          </a:p>
          <a:p>
            <a:pPr defTabSz="400050" eaLnBrk="0" hangingPunct="0">
              <a:lnSpc>
                <a:spcPct val="88000"/>
              </a:lnSpc>
              <a:tabLst>
                <a:tab pos="400050" algn="r"/>
                <a:tab pos="519113" algn="l"/>
              </a:tabLst>
              <a:defRPr/>
            </a:pPr>
            <a:r>
              <a:rPr lang="en-US">
                <a:solidFill>
                  <a:prstClr val="black"/>
                </a:solidFill>
                <a:latin typeface="Courier New" pitchFamily="49" charset="0"/>
              </a:rPr>
              <a:t>BEGIN</a:t>
            </a:r>
          </a:p>
          <a:p>
            <a:pPr defTabSz="400050" eaLnBrk="0" hangingPunct="0">
              <a:lnSpc>
                <a:spcPct val="88000"/>
              </a:lnSpc>
              <a:tabLst>
                <a:tab pos="400050" algn="r"/>
                <a:tab pos="519113" algn="l"/>
              </a:tabLst>
              <a:defRPr/>
            </a:pPr>
            <a:r>
              <a:rPr lang="en-US">
                <a:solidFill>
                  <a:prstClr val="black"/>
                </a:solidFill>
                <a:latin typeface="Courier New" pitchFamily="49" charset="0"/>
              </a:rPr>
              <a:t>  v_cur_id := DBMS_SQL.OPEN_CURSOR;</a:t>
            </a:r>
          </a:p>
          <a:p>
            <a:pPr defTabSz="400050" eaLnBrk="0" hangingPunct="0">
              <a:lnSpc>
                <a:spcPct val="88000"/>
              </a:lnSpc>
              <a:tabLst>
                <a:tab pos="400050" algn="r"/>
                <a:tab pos="519113" algn="l"/>
              </a:tabLst>
              <a:defRPr/>
            </a:pPr>
            <a:r>
              <a:rPr lang="en-US">
                <a:solidFill>
                  <a:prstClr val="black"/>
                </a:solidFill>
                <a:latin typeface="Courier New" pitchFamily="49" charset="0"/>
              </a:rPr>
              <a:t>  DBMS_SQL.PARSE(v_cur_id,</a:t>
            </a:r>
            <a:br>
              <a:rPr lang="en-US">
                <a:solidFill>
                  <a:prstClr val="black"/>
                </a:solidFill>
                <a:latin typeface="Courier New" pitchFamily="49" charset="0"/>
              </a:rPr>
            </a:br>
            <a:r>
              <a:rPr lang="en-US">
                <a:solidFill>
                  <a:prstClr val="black"/>
                </a:solidFill>
                <a:latin typeface="Courier New" pitchFamily="49" charset="0"/>
              </a:rPr>
              <a:t>    'DELETE FROM '|| p_table_name, DBMS_SQL.NATIVE);</a:t>
            </a:r>
          </a:p>
          <a:p>
            <a:pPr defTabSz="400050" eaLnBrk="0" hangingPunct="0">
              <a:lnSpc>
                <a:spcPct val="88000"/>
              </a:lnSpc>
              <a:tabLst>
                <a:tab pos="400050" algn="r"/>
                <a:tab pos="519113" algn="l"/>
              </a:tabLst>
              <a:defRPr/>
            </a:pPr>
            <a:r>
              <a:rPr lang="en-US">
                <a:solidFill>
                  <a:prstClr val="black"/>
                </a:solidFill>
                <a:latin typeface="Courier New" pitchFamily="49" charset="0"/>
              </a:rPr>
              <a:t>  v_rows_del := DBMS_SQL.EXECUTE (v_cur_id);</a:t>
            </a:r>
          </a:p>
          <a:p>
            <a:pPr defTabSz="400050" eaLnBrk="0" hangingPunct="0">
              <a:lnSpc>
                <a:spcPct val="88000"/>
              </a:lnSpc>
              <a:tabLst>
                <a:tab pos="400050" algn="r"/>
                <a:tab pos="519113" algn="l"/>
              </a:tabLst>
              <a:defRPr/>
            </a:pPr>
            <a:r>
              <a:rPr lang="en-US">
                <a:solidFill>
                  <a:prstClr val="black"/>
                </a:solidFill>
                <a:latin typeface="Courier New" pitchFamily="49" charset="0"/>
              </a:rPr>
              <a:t>  DBMS_SQL.CLOSE_CURSOR(v_cur_id);</a:t>
            </a:r>
          </a:p>
          <a:p>
            <a:pPr defTabSz="400050" eaLnBrk="0" hangingPunct="0">
              <a:lnSpc>
                <a:spcPct val="88000"/>
              </a:lnSpc>
              <a:tabLst>
                <a:tab pos="400050" algn="r"/>
                <a:tab pos="519113" algn="l"/>
              </a:tabLst>
              <a:defRPr/>
            </a:pPr>
            <a:r>
              <a:rPr lang="en-US">
                <a:solidFill>
                  <a:prstClr val="black"/>
                </a:solidFill>
                <a:latin typeface="Courier New" pitchFamily="49" charset="0"/>
              </a:rPr>
              <a:t>  RETURN v_rows_del;</a:t>
            </a:r>
          </a:p>
          <a:p>
            <a:pPr defTabSz="400050" eaLnBrk="0" hangingPunct="0">
              <a:lnSpc>
                <a:spcPct val="88000"/>
              </a:lnSpc>
              <a:tabLst>
                <a:tab pos="400050" algn="r"/>
                <a:tab pos="519113" algn="l"/>
              </a:tabLst>
              <a:defRPr/>
            </a:pPr>
            <a:r>
              <a:rPr lang="en-US">
                <a:solidFill>
                  <a:prstClr val="black"/>
                </a:solidFill>
                <a:latin typeface="Courier New" pitchFamily="49" charset="0"/>
              </a:rPr>
              <a:t>END;</a:t>
            </a:r>
          </a:p>
          <a:p>
            <a:pPr defTabSz="400050" eaLnBrk="0" hangingPunct="0">
              <a:lnSpc>
                <a:spcPct val="88000"/>
              </a:lnSpc>
              <a:tabLst>
                <a:tab pos="400050" algn="r"/>
                <a:tab pos="519113" algn="l"/>
              </a:tabLst>
              <a:defRPr/>
            </a:pPr>
            <a:r>
              <a:rPr lang="en-US">
                <a:solidFill>
                  <a:prstClr val="black"/>
                </a:solidFill>
                <a:latin typeface="Courier New" pitchFamily="49" charset="0"/>
              </a:rPr>
              <a:t>/</a:t>
            </a:r>
          </a:p>
        </p:txBody>
      </p:sp>
      <p:sp>
        <p:nvSpPr>
          <p:cNvPr id="20484" name="Rectangle 4"/>
          <p:cNvSpPr>
            <a:spLocks noGrp="1" noChangeArrowheads="1"/>
          </p:cNvSpPr>
          <p:nvPr>
            <p:ph type="title"/>
          </p:nvPr>
        </p:nvSpPr>
        <p:spPr>
          <a:xfrm>
            <a:off x="838200" y="0"/>
            <a:ext cx="10515600" cy="1325563"/>
          </a:xfrm>
        </p:spPr>
        <p:txBody>
          <a:bodyPr>
            <a:normAutofit/>
          </a:bodyPr>
          <a:lstStyle/>
          <a:p>
            <a:pPr algn="ctr">
              <a:defRPr/>
            </a:pPr>
            <a:r>
              <a:rPr lang="en-US" dirty="0"/>
              <a:t>Using </a:t>
            </a:r>
            <a:r>
              <a:rPr lang="en-US" dirty="0">
                <a:latin typeface="Courier New" pitchFamily="49" charset="0"/>
              </a:rPr>
              <a:t>DBMS_SQL</a:t>
            </a:r>
            <a:r>
              <a:rPr lang="en-US" dirty="0"/>
              <a:t> with a DML Statement: </a:t>
            </a:r>
            <a:br>
              <a:rPr lang="en-US" dirty="0"/>
            </a:br>
            <a:r>
              <a:rPr lang="en-US" dirty="0"/>
              <a:t>Deleting Rows</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334</a:t>
            </a:fld>
            <a:endParaRPr lang="en-US">
              <a:solidFill>
                <a:srgbClr val="464653"/>
              </a:solidFill>
            </a:endParaRPr>
          </a:p>
        </p:txBody>
      </p:sp>
    </p:spTree>
    <p:extLst>
      <p:ext uri="{BB962C8B-B14F-4D97-AF65-F5344CB8AC3E}">
        <p14:creationId xmlns:p14="http://schemas.microsoft.com/office/powerpoint/2010/main" val="143696128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50107" y="11112"/>
            <a:ext cx="10515600" cy="1325563"/>
          </a:xfrm>
        </p:spPr>
        <p:txBody>
          <a:bodyPr>
            <a:normAutofit/>
          </a:bodyPr>
          <a:lstStyle/>
          <a:p>
            <a:pPr>
              <a:defRPr/>
            </a:pPr>
            <a:r>
              <a:rPr lang="en-US"/>
              <a:t>Using </a:t>
            </a:r>
            <a:r>
              <a:rPr lang="en-US">
                <a:latin typeface="Courier New" pitchFamily="49" charset="0"/>
              </a:rPr>
              <a:t>DBMS_SQL</a:t>
            </a:r>
            <a:r>
              <a:rPr lang="en-US"/>
              <a:t> with a </a:t>
            </a:r>
            <a:br>
              <a:rPr lang="en-US"/>
            </a:br>
            <a:r>
              <a:rPr lang="en-US"/>
              <a:t>Parameterized DML Statement</a:t>
            </a:r>
          </a:p>
        </p:txBody>
      </p:sp>
      <p:sp>
        <p:nvSpPr>
          <p:cNvPr id="21507" name="Rectangle 3"/>
          <p:cNvSpPr>
            <a:spLocks noChangeArrowheads="1"/>
          </p:cNvSpPr>
          <p:nvPr/>
        </p:nvSpPr>
        <p:spPr bwMode="blackGray">
          <a:xfrm>
            <a:off x="2157414" y="1504950"/>
            <a:ext cx="7900987" cy="451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519113" algn="l"/>
              </a:tabLst>
              <a:defRPr/>
            </a:pPr>
            <a:r>
              <a:rPr lang="en-US" sz="1600" dirty="0">
                <a:solidFill>
                  <a:prstClr val="black"/>
                </a:solidFill>
                <a:latin typeface="Courier New" pitchFamily="49" charset="0"/>
              </a:rPr>
              <a:t>CREATE PROCEDURE </a:t>
            </a:r>
            <a:r>
              <a:rPr lang="en-US" sz="1600" dirty="0" err="1">
                <a:solidFill>
                  <a:prstClr val="black"/>
                </a:solidFill>
                <a:latin typeface="Courier New" pitchFamily="49" charset="0"/>
              </a:rPr>
              <a:t>insert_row</a:t>
            </a:r>
            <a:r>
              <a:rPr lang="en-US" sz="1600" dirty="0">
                <a:solidFill>
                  <a:prstClr val="black"/>
                </a:solidFill>
                <a:latin typeface="Courier New" pitchFamily="49" charset="0"/>
              </a:rPr>
              <a:t> (</a:t>
            </a:r>
            <a:r>
              <a:rPr lang="en-US" sz="1600" dirty="0" err="1">
                <a:solidFill>
                  <a:prstClr val="black"/>
                </a:solidFill>
                <a:latin typeface="Courier New" pitchFamily="49" charset="0"/>
              </a:rPr>
              <a:t>p_table_name</a:t>
            </a:r>
            <a:r>
              <a:rPr lang="en-US" sz="1600" dirty="0">
                <a:solidFill>
                  <a:prstClr val="black"/>
                </a:solidFill>
                <a:latin typeface="Courier New" pitchFamily="49" charset="0"/>
              </a:rPr>
              <a:t> VARCHAR2,</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 VARCHAR2,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VARCHAR2, </a:t>
            </a:r>
            <a:r>
              <a:rPr lang="en-US" sz="1600" dirty="0" err="1">
                <a:solidFill>
                  <a:prstClr val="black"/>
                </a:solidFill>
                <a:latin typeface="Courier New" pitchFamily="49" charset="0"/>
              </a:rPr>
              <a:t>p_region</a:t>
            </a:r>
            <a:r>
              <a:rPr lang="en-US" sz="1600" dirty="0">
                <a:solidFill>
                  <a:prstClr val="black"/>
                </a:solidFill>
                <a:latin typeface="Courier New" pitchFamily="49" charset="0"/>
              </a:rPr>
              <a:t> NUMBER) IS</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INTEGER;</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VARCHAR2(200);</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NUMBER;</a:t>
            </a:r>
          </a:p>
          <a:p>
            <a:pPr defTabSz="400050" eaLnBrk="0" hangingPunct="0">
              <a:tabLst>
                <a:tab pos="400050" algn="r"/>
                <a:tab pos="519113" algn="l"/>
              </a:tabLst>
              <a:defRPr/>
            </a:pPr>
            <a:r>
              <a:rPr lang="en-US" sz="1600" dirty="0">
                <a:solidFill>
                  <a:prstClr val="black"/>
                </a:solidFill>
                <a:latin typeface="Courier New" pitchFamily="49" charset="0"/>
              </a:rPr>
              <a:t>BEGIN</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 'INSERT INTO '|| </a:t>
            </a:r>
            <a:r>
              <a:rPr lang="en-US" sz="1600" dirty="0" err="1">
                <a:solidFill>
                  <a:prstClr val="black"/>
                </a:solidFill>
                <a:latin typeface="Courier New" pitchFamily="49" charset="0"/>
              </a:rPr>
              <a:t>p_table_name</a:t>
            </a:r>
            <a:r>
              <a:rPr lang="en-US" sz="1600" dirty="0">
                <a:solidFill>
                  <a:prstClr val="black"/>
                </a:solidFill>
                <a:latin typeface="Courier New" pitchFamily="49" charset="0"/>
              </a:rPr>
              <a:t> ||</a:t>
            </a:r>
          </a:p>
          <a:p>
            <a:pPr defTabSz="400050" eaLnBrk="0" hangingPunct="0">
              <a:tabLst>
                <a:tab pos="400050" algn="r"/>
                <a:tab pos="519113" algn="l"/>
              </a:tabLst>
              <a:defRPr/>
            </a:pPr>
            <a:r>
              <a:rPr lang="en-US" sz="1600" dirty="0">
                <a:solidFill>
                  <a:prstClr val="black"/>
                </a:solidFill>
                <a:latin typeface="Courier New" pitchFamily="49" charset="0"/>
              </a:rPr>
              <a:t>     	    ' VALUES (:</a:t>
            </a:r>
            <a:r>
              <a:rPr lang="en-US" sz="1600" dirty="0" err="1">
                <a:solidFill>
                  <a:prstClr val="black"/>
                </a:solidFill>
                <a:latin typeface="Courier New" pitchFamily="49" charset="0"/>
              </a:rPr>
              <a:t>cid</a:t>
            </a:r>
            <a:r>
              <a:rPr lang="en-US" sz="1600" dirty="0">
                <a:solidFill>
                  <a:prstClr val="black"/>
                </a:solidFill>
                <a:latin typeface="Courier New" pitchFamily="49" charset="0"/>
              </a:rPr>
              <a:t>, :</a:t>
            </a:r>
            <a:r>
              <a:rPr lang="en-US" sz="1600" dirty="0" err="1">
                <a:solidFill>
                  <a:prstClr val="black"/>
                </a:solidFill>
                <a:latin typeface="Courier New" pitchFamily="49" charset="0"/>
              </a:rPr>
              <a:t>cname</a:t>
            </a:r>
            <a:r>
              <a:rPr lang="en-US" sz="1600" dirty="0">
                <a:solidFill>
                  <a:prstClr val="black"/>
                </a:solidFill>
                <a:latin typeface="Courier New" pitchFamily="49" charset="0"/>
              </a:rPr>
              <a:t>, :rid)';</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 DBMS_SQL.OPEN_CURSOR;</a:t>
            </a:r>
          </a:p>
          <a:p>
            <a:pPr defTabSz="400050" eaLnBrk="0" hangingPunct="0">
              <a:tabLst>
                <a:tab pos="400050" algn="r"/>
                <a:tab pos="519113" algn="l"/>
              </a:tabLst>
              <a:defRPr/>
            </a:pPr>
            <a:r>
              <a:rPr lang="en-US" sz="1600" dirty="0">
                <a:solidFill>
                  <a:prstClr val="black"/>
                </a:solidFill>
                <a:latin typeface="Courier New" pitchFamily="49" charset="0"/>
              </a:rPr>
              <a:t>  DBMS_SQL.PARSE(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DBMS_SQL.NATIVE);</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cid</a:t>
            </a: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cname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':rid', </a:t>
            </a:r>
            <a:r>
              <a:rPr lang="en-US" sz="1600" dirty="0" err="1">
                <a:solidFill>
                  <a:prstClr val="black"/>
                </a:solidFill>
                <a:latin typeface="Courier New" pitchFamily="49" charset="0"/>
              </a:rPr>
              <a:t>p_region</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 DBMS_SQL.EXECUTE(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DBMS_SQL.CLOSE_CURSOR(</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row added');</a:t>
            </a:r>
          </a:p>
          <a:p>
            <a:pPr defTabSz="400050" eaLnBrk="0" hangingPunct="0">
              <a:tabLst>
                <a:tab pos="400050" algn="r"/>
                <a:tab pos="519113" algn="l"/>
              </a:tabLst>
              <a:defRPr/>
            </a:pPr>
            <a:r>
              <a:rPr lang="en-US" sz="1600" dirty="0">
                <a:solidFill>
                  <a:prstClr val="black"/>
                </a:solidFill>
                <a:latin typeface="Courier New" pitchFamily="49" charset="0"/>
              </a:rPr>
              <a:t>END;</a:t>
            </a:r>
          </a:p>
          <a:p>
            <a:pPr defTabSz="400050" eaLnBrk="0" hangingPunct="0">
              <a:tabLst>
                <a:tab pos="400050" algn="r"/>
                <a:tab pos="519113" algn="l"/>
              </a:tabLst>
              <a:defRPr/>
            </a:pPr>
            <a:r>
              <a:rPr lang="en-US" sz="16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335</a:t>
            </a:fld>
            <a:endParaRPr lang="en-US">
              <a:solidFill>
                <a:srgbClr val="464653"/>
              </a:solidFill>
            </a:endParaRPr>
          </a:p>
        </p:txBody>
      </p:sp>
    </p:spTree>
    <p:extLst>
      <p:ext uri="{BB962C8B-B14F-4D97-AF65-F5344CB8AC3E}">
        <p14:creationId xmlns:p14="http://schemas.microsoft.com/office/powerpoint/2010/main" val="1746304391"/>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pPr eaLnBrk="1" hangingPunct="1"/>
            <a:r>
              <a:rPr lang="en-US"/>
              <a:t>Summary</a:t>
            </a:r>
          </a:p>
        </p:txBody>
      </p:sp>
      <p:sp>
        <p:nvSpPr>
          <p:cNvPr id="23555" name="Rectangle 5"/>
          <p:cNvSpPr>
            <a:spLocks noGrp="1" noChangeArrowheads="1"/>
          </p:cNvSpPr>
          <p:nvPr>
            <p:ph sz="quarter" idx="1"/>
          </p:nvPr>
        </p:nvSpPr>
        <p:spPr>
          <a:xfrm>
            <a:off x="2133600" y="1447801"/>
            <a:ext cx="7918450" cy="2570163"/>
          </a:xfrm>
        </p:spPr>
        <p:txBody>
          <a:bodyPr>
            <a:normAutofit fontScale="92500" lnSpcReduction="1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Describe the execution flow of SQL statements</a:t>
            </a:r>
          </a:p>
          <a:p>
            <a:pPr marL="548640" lvl="1" indent="-274320">
              <a:buFont typeface="Courier New" pitchFamily="49" charset="0"/>
              <a:buChar char="o"/>
              <a:defRPr/>
            </a:pPr>
            <a:r>
              <a:rPr lang="en-US" dirty="0"/>
              <a:t>Build and execute SQL statements dynamically using Native Dynamic SQL (NDS) </a:t>
            </a:r>
          </a:p>
          <a:p>
            <a:pPr marL="548640" lvl="1" indent="-274320">
              <a:buFont typeface="Courier New" pitchFamily="49" charset="0"/>
              <a:buChar char="o"/>
              <a:defRPr/>
            </a:pPr>
            <a:r>
              <a:rPr lang="en-US" dirty="0"/>
              <a:t>Identify situations when you must use the </a:t>
            </a:r>
            <a:r>
              <a:rPr lang="en-US" dirty="0">
                <a:latin typeface="Courier New" pitchFamily="49" charset="0"/>
              </a:rPr>
              <a:t>DBMS_SQL</a:t>
            </a:r>
            <a:r>
              <a:rPr lang="en-US" dirty="0"/>
              <a:t> package instead of NDS to build and execute SQL statements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336</a:t>
            </a:fld>
            <a:endParaRPr lang="en-US" dirty="0">
              <a:solidFill>
                <a:srgbClr val="464653"/>
              </a:solidFill>
            </a:endParaRPr>
          </a:p>
        </p:txBody>
      </p:sp>
    </p:spTree>
    <p:extLst>
      <p:ext uri="{BB962C8B-B14F-4D97-AF65-F5344CB8AC3E}">
        <p14:creationId xmlns:p14="http://schemas.microsoft.com/office/powerpoint/2010/main" val="36161360"/>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sz="2000" dirty="0"/>
              <a:t/>
            </a:r>
            <a:br>
              <a:rPr lang="en-US" sz="2000" dirty="0"/>
            </a:br>
            <a:r>
              <a:rPr lang="en-US" sz="4000" dirty="0"/>
              <a:t>Oracle PL/SQL 19c</a:t>
            </a:r>
            <a:br>
              <a:rPr lang="en-US" sz="4000" dirty="0"/>
            </a:br>
            <a:r>
              <a:rPr lang="en-US" sz="2000" dirty="0"/>
              <a:t/>
            </a:r>
            <a:br>
              <a:rPr lang="en-US" sz="2000" dirty="0"/>
            </a:br>
            <a:r>
              <a:rPr lang="en-US" sz="2000" dirty="0"/>
              <a:t/>
            </a:r>
            <a:br>
              <a:rPr lang="en-US" sz="2000" dirty="0"/>
            </a:br>
            <a:r>
              <a:rPr lang="en-US" sz="2000" dirty="0"/>
              <a:t>Module 15: PL/SQL Design Considerations</a:t>
            </a:r>
          </a:p>
        </p:txBody>
      </p:sp>
      <p:sp>
        <p:nvSpPr>
          <p:cNvPr id="2" name="Slide Number Placeholder 1"/>
          <p:cNvSpPr>
            <a:spLocks noGrp="1"/>
          </p:cNvSpPr>
          <p:nvPr>
            <p:ph type="sldNum" sz="quarter" idx="12"/>
          </p:nvPr>
        </p:nvSpPr>
        <p:spPr/>
        <p:txBody>
          <a:bodyPr/>
          <a:lstStyle/>
          <a:p>
            <a:pPr>
              <a:defRPr/>
            </a:pPr>
            <a:fld id="{B962D400-0D79-4E44-ADE4-4DF117204CDB}" type="slidenum">
              <a:rPr lang="en-US" smtClean="0">
                <a:solidFill>
                  <a:srgbClr val="464653"/>
                </a:solidFill>
              </a:rPr>
              <a:pPr>
                <a:defRPr/>
              </a:pPr>
              <a:t>337</a:t>
            </a:fld>
            <a:endParaRPr lang="en-US" dirty="0">
              <a:solidFill>
                <a:srgbClr val="464653"/>
              </a:solidFill>
            </a:endParaRPr>
          </a:p>
        </p:txBody>
      </p:sp>
    </p:spTree>
    <p:extLst>
      <p:ext uri="{BB962C8B-B14F-4D97-AF65-F5344CB8AC3E}">
        <p14:creationId xmlns:p14="http://schemas.microsoft.com/office/powerpoint/2010/main" val="66711314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1"/>
            <a:ext cx="7918450" cy="4359275"/>
          </a:xfrm>
        </p:spPr>
        <p:txBody>
          <a:bodyPr>
            <a:normAutofit fontScale="85000" lnSpcReduction="10000"/>
          </a:bodyPr>
          <a:lstStyle/>
          <a:p>
            <a:pPr marL="0" indent="0">
              <a:buNone/>
            </a:pPr>
            <a:r>
              <a:rPr lang="en-US"/>
              <a:t>Topics covered in this module:</a:t>
            </a:r>
          </a:p>
          <a:p>
            <a:pPr lvl="1" eaLnBrk="1" hangingPunct="1">
              <a:buFont typeface="Courier New" pitchFamily="49" charset="0"/>
              <a:buChar char="o"/>
            </a:pPr>
            <a:r>
              <a:rPr lang="en-US"/>
              <a:t>Create standard constants and exceptions</a:t>
            </a:r>
          </a:p>
          <a:p>
            <a:pPr lvl="1" eaLnBrk="1" hangingPunct="1">
              <a:buFont typeface="Courier New" pitchFamily="49" charset="0"/>
              <a:buChar char="o"/>
            </a:pPr>
            <a:r>
              <a:rPr lang="en-US"/>
              <a:t>Write and call local subprograms</a:t>
            </a:r>
          </a:p>
          <a:p>
            <a:pPr lvl="1" eaLnBrk="1" hangingPunct="1">
              <a:buFont typeface="Courier New" pitchFamily="49" charset="0"/>
              <a:buChar char="o"/>
            </a:pPr>
            <a:r>
              <a:rPr lang="en-US"/>
              <a:t>Control the run-time privileges of a subprogram</a:t>
            </a:r>
          </a:p>
          <a:p>
            <a:pPr lvl="1" eaLnBrk="1" hangingPunct="1">
              <a:buFont typeface="Courier New" pitchFamily="49" charset="0"/>
              <a:buChar char="o"/>
            </a:pPr>
            <a:r>
              <a:rPr lang="en-US"/>
              <a:t>Perform autonomous transactions </a:t>
            </a:r>
          </a:p>
          <a:p>
            <a:pPr lvl="1" eaLnBrk="1" hangingPunct="1">
              <a:buFont typeface="Courier New" pitchFamily="49" charset="0"/>
              <a:buChar char="o"/>
            </a:pPr>
            <a:r>
              <a:rPr lang="en-US"/>
              <a:t>Pass parameters by reference using a </a:t>
            </a:r>
            <a:r>
              <a:rPr lang="en-US">
                <a:latin typeface="Courier New" pitchFamily="49" charset="0"/>
              </a:rPr>
              <a:t>NOCOPY</a:t>
            </a:r>
            <a:r>
              <a:rPr lang="en-US"/>
              <a:t> hint</a:t>
            </a:r>
          </a:p>
          <a:p>
            <a:pPr lvl="1" eaLnBrk="1" hangingPunct="1">
              <a:buFont typeface="Courier New" pitchFamily="49" charset="0"/>
              <a:buChar char="o"/>
            </a:pPr>
            <a:r>
              <a:rPr lang="en-US"/>
              <a:t>Use the </a:t>
            </a:r>
            <a:r>
              <a:rPr lang="en-US">
                <a:latin typeface="Courier New" pitchFamily="49" charset="0"/>
              </a:rPr>
              <a:t>PARALLEL</a:t>
            </a:r>
            <a:r>
              <a:rPr lang="en-US">
                <a:latin typeface="Times New Roman" pitchFamily="18" charset="0"/>
                <a:cs typeface="Times New Roman" pitchFamily="18" charset="0"/>
              </a:rPr>
              <a:t> </a:t>
            </a:r>
            <a:r>
              <a:rPr lang="en-US">
                <a:latin typeface="Courier New" pitchFamily="49" charset="0"/>
              </a:rPr>
              <a:t>ENABLE</a:t>
            </a:r>
            <a:r>
              <a:rPr lang="en-US"/>
              <a:t> hint for optimization</a:t>
            </a:r>
          </a:p>
          <a:p>
            <a:pPr lvl="1" eaLnBrk="1" hangingPunct="1">
              <a:buFont typeface="Courier New" pitchFamily="49" charset="0"/>
              <a:buChar char="o"/>
            </a:pPr>
            <a:r>
              <a:rPr lang="en-US"/>
              <a:t>Use the cross-session PL/SQL function result cache</a:t>
            </a:r>
          </a:p>
          <a:p>
            <a:pPr lvl="1" eaLnBrk="1" hangingPunct="1">
              <a:buFont typeface="Courier New" pitchFamily="49" charset="0"/>
              <a:buChar char="o"/>
            </a:pPr>
            <a:r>
              <a:rPr lang="en-US"/>
              <a:t>Use the </a:t>
            </a:r>
            <a:r>
              <a:rPr lang="en-US">
                <a:latin typeface="Courier New" pitchFamily="49" charset="0"/>
              </a:rPr>
              <a:t>DETERMINISTIC</a:t>
            </a:r>
            <a:r>
              <a:rPr lang="en-US"/>
              <a:t> clause with functions</a:t>
            </a:r>
          </a:p>
          <a:p>
            <a:pPr lvl="1" eaLnBrk="1" hangingPunct="1">
              <a:buFont typeface="Courier New" pitchFamily="49" charset="0"/>
              <a:buChar char="o"/>
            </a:pPr>
            <a:r>
              <a:rPr lang="en-US"/>
              <a:t>Use the </a:t>
            </a:r>
            <a:r>
              <a:rPr lang="en-US">
                <a:latin typeface="Courier New" pitchFamily="49" charset="0"/>
              </a:rPr>
              <a:t>RETURNING</a:t>
            </a:r>
            <a:r>
              <a:rPr lang="en-US"/>
              <a:t> clause and bulk binding with DML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338</a:t>
            </a:fld>
            <a:endParaRPr lang="en-US" dirty="0">
              <a:solidFill>
                <a:srgbClr val="464653"/>
              </a:solidFill>
            </a:endParaRPr>
          </a:p>
        </p:txBody>
      </p:sp>
    </p:spTree>
    <p:extLst>
      <p:ext uri="{BB962C8B-B14F-4D97-AF65-F5344CB8AC3E}">
        <p14:creationId xmlns:p14="http://schemas.microsoft.com/office/powerpoint/2010/main" val="114789731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Standardizing Constants and Exceptions</a:t>
            </a:r>
          </a:p>
        </p:txBody>
      </p:sp>
      <p:sp>
        <p:nvSpPr>
          <p:cNvPr id="6147" name="Rectangle 3"/>
          <p:cNvSpPr>
            <a:spLocks noGrp="1" noChangeArrowheads="1"/>
          </p:cNvSpPr>
          <p:nvPr>
            <p:ph sz="quarter" idx="1"/>
          </p:nvPr>
        </p:nvSpPr>
        <p:spPr>
          <a:xfrm>
            <a:off x="2133600" y="1447800"/>
            <a:ext cx="7918450" cy="3689350"/>
          </a:xfrm>
        </p:spPr>
        <p:txBody>
          <a:bodyPr>
            <a:normAutofit fontScale="85000" lnSpcReduction="10000"/>
          </a:bodyPr>
          <a:lstStyle/>
          <a:p>
            <a:pPr marL="0" indent="0">
              <a:buNone/>
              <a:defRPr/>
            </a:pPr>
            <a:r>
              <a:rPr lang="en-US" dirty="0"/>
              <a:t>Constants and exceptions are typically implemented using a bodiless package (that is, a package specification). </a:t>
            </a:r>
          </a:p>
          <a:p>
            <a:pPr marL="548640" lvl="1" indent="-274320">
              <a:buFont typeface="Courier New" pitchFamily="49" charset="0"/>
              <a:buChar char="o"/>
              <a:defRPr/>
            </a:pPr>
            <a:r>
              <a:rPr lang="en-US" dirty="0"/>
              <a:t>Standardizing helps to:</a:t>
            </a:r>
          </a:p>
          <a:p>
            <a:pPr marL="822960" lvl="2">
              <a:buClr>
                <a:schemeClr val="bg1">
                  <a:shade val="50000"/>
                </a:schemeClr>
              </a:buClr>
              <a:buFont typeface="Wingdings" pitchFamily="2" charset="2"/>
              <a:buChar char="Ø"/>
              <a:defRPr/>
            </a:pPr>
            <a:r>
              <a:rPr lang="en-US" dirty="0"/>
              <a:t>Develop programs that are consistent </a:t>
            </a:r>
          </a:p>
          <a:p>
            <a:pPr marL="822960" lvl="2">
              <a:buClr>
                <a:schemeClr val="bg1">
                  <a:shade val="50000"/>
                </a:schemeClr>
              </a:buClr>
              <a:buFont typeface="Wingdings" pitchFamily="2" charset="2"/>
              <a:buChar char="Ø"/>
              <a:defRPr/>
            </a:pPr>
            <a:r>
              <a:rPr lang="en-US" dirty="0"/>
              <a:t>Promote a higher degree of code reuse</a:t>
            </a:r>
          </a:p>
          <a:p>
            <a:pPr marL="822960" lvl="2">
              <a:buClr>
                <a:schemeClr val="bg1">
                  <a:shade val="50000"/>
                </a:schemeClr>
              </a:buClr>
              <a:buFont typeface="Wingdings" pitchFamily="2" charset="2"/>
              <a:buChar char="Ø"/>
              <a:defRPr/>
            </a:pPr>
            <a:r>
              <a:rPr lang="en-US" dirty="0"/>
              <a:t>Ease code maintenance</a:t>
            </a:r>
          </a:p>
          <a:p>
            <a:pPr marL="822960" lvl="2">
              <a:buClr>
                <a:schemeClr val="bg1">
                  <a:shade val="50000"/>
                </a:schemeClr>
              </a:buClr>
              <a:buFont typeface="Wingdings" pitchFamily="2" charset="2"/>
              <a:buChar char="Ø"/>
              <a:defRPr/>
            </a:pPr>
            <a:r>
              <a:rPr lang="en-US" dirty="0"/>
              <a:t>Implement company standards across entire applications</a:t>
            </a:r>
          </a:p>
          <a:p>
            <a:pPr marL="548640" lvl="1" indent="-274320">
              <a:buFont typeface="Courier New" pitchFamily="49" charset="0"/>
              <a:buChar char="o"/>
              <a:defRPr/>
            </a:pPr>
            <a:r>
              <a:rPr lang="en-US" dirty="0"/>
              <a:t>Start with standardization of:</a:t>
            </a:r>
          </a:p>
          <a:p>
            <a:pPr marL="822960" lvl="2">
              <a:buClr>
                <a:schemeClr val="bg1">
                  <a:shade val="50000"/>
                </a:schemeClr>
              </a:buClr>
              <a:buFont typeface="Wingdings" pitchFamily="2" charset="2"/>
              <a:buChar char="Ø"/>
              <a:defRPr/>
            </a:pPr>
            <a:r>
              <a:rPr lang="en-US" dirty="0"/>
              <a:t>Exception names</a:t>
            </a:r>
          </a:p>
          <a:p>
            <a:pPr marL="822960" lvl="2">
              <a:buClr>
                <a:schemeClr val="bg1">
                  <a:shade val="50000"/>
                </a:schemeClr>
              </a:buClr>
              <a:buFont typeface="Wingdings" pitchFamily="2" charset="2"/>
              <a:buChar char="Ø"/>
              <a:defRPr/>
            </a:pPr>
            <a:r>
              <a:rPr lang="en-US" dirty="0"/>
              <a:t>Constant definitions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339</a:t>
            </a:fld>
            <a:endParaRPr lang="en-US" dirty="0">
              <a:solidFill>
                <a:srgbClr val="464653"/>
              </a:solidFill>
            </a:endParaRPr>
          </a:p>
        </p:txBody>
      </p:sp>
    </p:spTree>
    <p:extLst>
      <p:ext uri="{BB962C8B-B14F-4D97-AF65-F5344CB8AC3E}">
        <p14:creationId xmlns:p14="http://schemas.microsoft.com/office/powerpoint/2010/main" val="206613085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4"/>
          <p:cNvSpPr>
            <a:spLocks noGrp="1" noChangeArrowheads="1"/>
          </p:cNvSpPr>
          <p:nvPr>
            <p:ph type="title"/>
          </p:nvPr>
        </p:nvSpPr>
        <p:spPr/>
        <p:txBody>
          <a:bodyPr/>
          <a:lstStyle/>
          <a:p>
            <a:pPr eaLnBrk="1" hangingPunct="1"/>
            <a:r>
              <a:rPr lang="en-US"/>
              <a:t>Base Scalar Data Types</a:t>
            </a:r>
          </a:p>
        </p:txBody>
      </p:sp>
      <p:sp>
        <p:nvSpPr>
          <p:cNvPr id="1243139"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DATE</a:t>
            </a:r>
          </a:p>
          <a:p>
            <a:pPr lvl="1" eaLnBrk="1" hangingPunct="1">
              <a:buFont typeface="Courier New" pitchFamily="49" charset="0"/>
              <a:buChar char="o"/>
            </a:pPr>
            <a:r>
              <a:rPr lang="en-US">
                <a:latin typeface="Courier New" pitchFamily="49" charset="0"/>
              </a:rPr>
              <a:t>TIMESTAMP</a:t>
            </a:r>
          </a:p>
          <a:p>
            <a:pPr lvl="1" eaLnBrk="1" hangingPunct="1">
              <a:buFont typeface="Courier New" pitchFamily="49" charset="0"/>
              <a:buChar char="o"/>
            </a:pPr>
            <a:r>
              <a:rPr lang="en-US">
                <a:latin typeface="Courier New" pitchFamily="49" charset="0"/>
              </a:rPr>
              <a:t>TIMESTAMP WITH TIME ZONE</a:t>
            </a:r>
          </a:p>
          <a:p>
            <a:pPr lvl="1" eaLnBrk="1" hangingPunct="1">
              <a:buFont typeface="Courier New" pitchFamily="49" charset="0"/>
              <a:buChar char="o"/>
            </a:pPr>
            <a:r>
              <a:rPr lang="en-US">
                <a:latin typeface="Courier New" pitchFamily="49" charset="0"/>
              </a:rPr>
              <a:t>TIMESTAMP WITH LOCAL TIME ZONE</a:t>
            </a:r>
          </a:p>
          <a:p>
            <a:pPr lvl="1" eaLnBrk="1" hangingPunct="1">
              <a:buFont typeface="Courier New" pitchFamily="49" charset="0"/>
              <a:buChar char="o"/>
            </a:pPr>
            <a:r>
              <a:rPr lang="en-US">
                <a:latin typeface="Courier New" pitchFamily="49" charset="0"/>
              </a:rPr>
              <a:t>INTERVAL YEAR TO MONTH</a:t>
            </a:r>
          </a:p>
          <a:p>
            <a:pPr lvl="1" eaLnBrk="1" hangingPunct="1">
              <a:buFont typeface="Courier New" pitchFamily="49" charset="0"/>
              <a:buChar char="o"/>
            </a:pPr>
            <a:r>
              <a:rPr lang="en-US">
                <a:latin typeface="Courier New" pitchFamily="49" charset="0"/>
              </a:rPr>
              <a:t>INTERVAL DAY TO SECOND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34</a:t>
            </a:fld>
            <a:endParaRPr lang="en-US" dirty="0"/>
          </a:p>
        </p:txBody>
      </p:sp>
    </p:spTree>
    <p:extLst>
      <p:ext uri="{BB962C8B-B14F-4D97-AF65-F5344CB8AC3E}">
        <p14:creationId xmlns:p14="http://schemas.microsoft.com/office/powerpoint/2010/main" val="449579989"/>
      </p:ext>
    </p:extLst>
  </p:cSld>
  <p:clrMapOvr>
    <a:masterClrMapping/>
  </p:clrMapOvr>
  <p:transition spd="slow"/>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Standardizing Exceptions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t>Create a standardized error-handling package that includes all named and programmer-defined exceptions to be used in the application.</a:t>
            </a:r>
          </a:p>
        </p:txBody>
      </p:sp>
      <p:sp>
        <p:nvSpPr>
          <p:cNvPr id="7172" name="Rectangle 4"/>
          <p:cNvSpPr>
            <a:spLocks noChangeArrowheads="1"/>
          </p:cNvSpPr>
          <p:nvPr/>
        </p:nvSpPr>
        <p:spPr bwMode="blackGray">
          <a:xfrm>
            <a:off x="2301875" y="3479801"/>
            <a:ext cx="7908925" cy="2876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46038" rIns="92075" bIns="46038"/>
          <a:lstStyle/>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CREATE OR REPLACE PACKAGE </a:t>
            </a:r>
            <a:r>
              <a:rPr lang="en-US" dirty="0" err="1">
                <a:solidFill>
                  <a:srgbClr val="DDE9EC"/>
                </a:solidFill>
                <a:latin typeface="Courier New" pitchFamily="49" charset="0"/>
                <a:cs typeface="Times New Roman" pitchFamily="18" charset="0"/>
              </a:rPr>
              <a:t>error_pkg</a:t>
            </a:r>
            <a:r>
              <a:rPr lang="en-US" dirty="0">
                <a:solidFill>
                  <a:srgbClr val="DDE9EC"/>
                </a:solidFill>
                <a:latin typeface="Courier New" pitchFamily="49" charset="0"/>
                <a:cs typeface="Times New Roman" pitchFamily="18" charset="0"/>
              </a:rPr>
              <a:t> IS</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r>
              <a:rPr lang="en-US" dirty="0" err="1">
                <a:solidFill>
                  <a:srgbClr val="DDE9EC"/>
                </a:solidFill>
                <a:latin typeface="Courier New" pitchFamily="49" charset="0"/>
                <a:cs typeface="Times New Roman" pitchFamily="18" charset="0"/>
              </a:rPr>
              <a:t>e_fk_err</a:t>
            </a:r>
            <a:r>
              <a:rPr lang="en-US" dirty="0">
                <a:solidFill>
                  <a:srgbClr val="DDE9EC"/>
                </a:solidFill>
                <a:latin typeface="Courier New" pitchFamily="49" charset="0"/>
                <a:cs typeface="Times New Roman" pitchFamily="18" charset="0"/>
              </a:rPr>
              <a:t>	     EXCEPTION;</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r>
              <a:rPr lang="en-US" dirty="0" err="1">
                <a:solidFill>
                  <a:srgbClr val="DDE9EC"/>
                </a:solidFill>
                <a:latin typeface="Courier New" pitchFamily="49" charset="0"/>
                <a:cs typeface="Times New Roman" pitchFamily="18" charset="0"/>
              </a:rPr>
              <a:t>e_seq_nbr_err</a:t>
            </a:r>
            <a:r>
              <a:rPr lang="en-US" dirty="0">
                <a:solidFill>
                  <a:srgbClr val="DDE9EC"/>
                </a:solidFill>
                <a:latin typeface="Courier New" pitchFamily="49" charset="0"/>
                <a:cs typeface="Times New Roman" pitchFamily="18" charset="0"/>
              </a:rPr>
              <a:t>	EXCEPTION;</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PRAGMA EXCEPTION_INIT (</a:t>
            </a:r>
            <a:r>
              <a:rPr lang="en-US" dirty="0" err="1">
                <a:solidFill>
                  <a:srgbClr val="DDE9EC"/>
                </a:solidFill>
                <a:latin typeface="Courier New" pitchFamily="49" charset="0"/>
                <a:cs typeface="Times New Roman" pitchFamily="18" charset="0"/>
              </a:rPr>
              <a:t>e_fk_err</a:t>
            </a:r>
            <a:r>
              <a:rPr lang="en-US" dirty="0">
                <a:solidFill>
                  <a:srgbClr val="DDE9EC"/>
                </a:solidFill>
                <a:latin typeface="Courier New" pitchFamily="49" charset="0"/>
                <a:cs typeface="Times New Roman" pitchFamily="18" charset="0"/>
              </a:rPr>
              <a:t>, -2292);</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PRAGMA EXCEPTION_INIT (</a:t>
            </a:r>
            <a:r>
              <a:rPr lang="en-US" dirty="0" err="1">
                <a:solidFill>
                  <a:srgbClr val="DDE9EC"/>
                </a:solidFill>
                <a:latin typeface="Courier New" pitchFamily="49" charset="0"/>
                <a:cs typeface="Times New Roman" pitchFamily="18" charset="0"/>
              </a:rPr>
              <a:t>e_seq_nbr_err</a:t>
            </a:r>
            <a:r>
              <a:rPr lang="en-US" dirty="0">
                <a:solidFill>
                  <a:srgbClr val="DDE9EC"/>
                </a:solidFill>
                <a:latin typeface="Courier New" pitchFamily="49" charset="0"/>
                <a:cs typeface="Times New Roman" pitchFamily="18" charset="0"/>
              </a:rPr>
              <a:t>, -2277);</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END </a:t>
            </a:r>
            <a:r>
              <a:rPr lang="en-US" dirty="0" err="1">
                <a:solidFill>
                  <a:srgbClr val="DDE9EC"/>
                </a:solidFill>
                <a:latin typeface="Courier New" pitchFamily="49" charset="0"/>
                <a:cs typeface="Times New Roman" pitchFamily="18" charset="0"/>
              </a:rPr>
              <a:t>error_pkg</a:t>
            </a:r>
            <a:r>
              <a:rPr lang="en-US" dirty="0">
                <a:solidFill>
                  <a:srgbClr val="DDE9EC"/>
                </a:solidFill>
                <a:latin typeface="Courier New" pitchFamily="49" charset="0"/>
                <a:cs typeface="Times New Roman" pitchFamily="18" charset="0"/>
              </a:rPr>
              <a:t>;</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340</a:t>
            </a:fld>
            <a:endParaRPr lang="en-US" dirty="0">
              <a:solidFill>
                <a:srgbClr val="464653"/>
              </a:solidFill>
            </a:endParaRPr>
          </a:p>
        </p:txBody>
      </p:sp>
    </p:spTree>
    <p:extLst>
      <p:ext uri="{BB962C8B-B14F-4D97-AF65-F5344CB8AC3E}">
        <p14:creationId xmlns:p14="http://schemas.microsoft.com/office/powerpoint/2010/main" val="89759094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Standardizing Exception Handling</a:t>
            </a:r>
          </a:p>
        </p:txBody>
      </p:sp>
      <p:sp>
        <p:nvSpPr>
          <p:cNvPr id="8195" name="Rectangle 3"/>
          <p:cNvSpPr>
            <a:spLocks noGrp="1" noChangeArrowheads="1"/>
          </p:cNvSpPr>
          <p:nvPr>
            <p:ph sz="quarter" idx="1"/>
          </p:nvPr>
        </p:nvSpPr>
        <p:spPr>
          <a:xfrm>
            <a:off x="2133600" y="1447800"/>
            <a:ext cx="7918450" cy="3568700"/>
          </a:xfrm>
        </p:spPr>
        <p:txBody>
          <a:bodyPr>
            <a:normAutofit fontScale="92500" lnSpcReduction="10000"/>
          </a:bodyPr>
          <a:lstStyle/>
          <a:p>
            <a:pPr marL="0" indent="0">
              <a:buFont typeface="Wingdings 3"/>
              <a:buChar char=""/>
              <a:defRPr/>
            </a:pPr>
            <a:r>
              <a:rPr lang="en-US"/>
              <a:t>Consider writing a subprogram for common exception handling to:</a:t>
            </a:r>
          </a:p>
          <a:p>
            <a:pPr marL="548640" lvl="1" indent="-274320">
              <a:buFont typeface="Wingdings 3"/>
              <a:buChar char=""/>
              <a:defRPr/>
            </a:pPr>
            <a:r>
              <a:rPr lang="en-US"/>
              <a:t>Display errors based on </a:t>
            </a:r>
            <a:r>
              <a:rPr lang="en-US">
                <a:latin typeface="Courier New" pitchFamily="49" charset="0"/>
              </a:rPr>
              <a:t>SQLCODE</a:t>
            </a:r>
            <a:r>
              <a:rPr lang="en-US"/>
              <a:t> and </a:t>
            </a:r>
            <a:r>
              <a:rPr lang="en-US">
                <a:latin typeface="Courier New" pitchFamily="49" charset="0"/>
              </a:rPr>
              <a:t>SQLERRM</a:t>
            </a:r>
            <a:r>
              <a:rPr lang="en-US"/>
              <a:t> values for exceptions</a:t>
            </a:r>
          </a:p>
          <a:p>
            <a:pPr marL="548640" lvl="1" indent="-274320">
              <a:buFont typeface="Wingdings 3"/>
              <a:buChar char=""/>
              <a:defRPr/>
            </a:pPr>
            <a:r>
              <a:rPr lang="en-US"/>
              <a:t>Track run-time errors easily by using parameters in your code to identify:</a:t>
            </a:r>
          </a:p>
          <a:p>
            <a:pPr marL="822960" lvl="2">
              <a:buClr>
                <a:schemeClr val="bg1">
                  <a:shade val="50000"/>
                </a:schemeClr>
              </a:buClr>
              <a:buFont typeface="Wingdings 3"/>
              <a:buChar char=""/>
              <a:defRPr/>
            </a:pPr>
            <a:r>
              <a:rPr lang="en-US"/>
              <a:t>The procedure in which the error occurred</a:t>
            </a:r>
          </a:p>
          <a:p>
            <a:pPr marL="822960" lvl="2">
              <a:buClr>
                <a:schemeClr val="bg1">
                  <a:shade val="50000"/>
                </a:schemeClr>
              </a:buClr>
              <a:buFont typeface="Wingdings 3"/>
              <a:buChar char=""/>
              <a:defRPr/>
            </a:pPr>
            <a:r>
              <a:rPr lang="en-US"/>
              <a:t>The location (line number) of the error</a:t>
            </a:r>
          </a:p>
          <a:p>
            <a:pPr marL="822960" lvl="2">
              <a:buClr>
                <a:schemeClr val="bg1">
                  <a:shade val="50000"/>
                </a:schemeClr>
              </a:buClr>
              <a:buFont typeface="Wingdings 3"/>
              <a:buChar char=""/>
              <a:defRPr/>
            </a:pPr>
            <a:r>
              <a:rPr lang="en-US">
                <a:latin typeface="Courier New" pitchFamily="49" charset="0"/>
              </a:rPr>
              <a:t>RAISE_APPLICATION_ERROR</a:t>
            </a:r>
            <a:r>
              <a:rPr lang="en-US"/>
              <a:t> using stack trace capabilities, with the third argument set to </a:t>
            </a:r>
            <a:r>
              <a:rPr lang="en-US">
                <a:latin typeface="Courier New" pitchFamily="49" charset="0"/>
              </a:rPr>
              <a:t>TRUE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341</a:t>
            </a:fld>
            <a:endParaRPr lang="en-US" dirty="0">
              <a:solidFill>
                <a:srgbClr val="464653"/>
              </a:solidFill>
            </a:endParaRPr>
          </a:p>
        </p:txBody>
      </p:sp>
    </p:spTree>
    <p:extLst>
      <p:ext uri="{BB962C8B-B14F-4D97-AF65-F5344CB8AC3E}">
        <p14:creationId xmlns:p14="http://schemas.microsoft.com/office/powerpoint/2010/main" val="643297638"/>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Standardizing Constants</a:t>
            </a:r>
          </a:p>
        </p:txBody>
      </p:sp>
      <p:sp>
        <p:nvSpPr>
          <p:cNvPr id="18435" name="Rectangle 3"/>
          <p:cNvSpPr>
            <a:spLocks noGrp="1" noChangeArrowheads="1"/>
          </p:cNvSpPr>
          <p:nvPr>
            <p:ph sz="quarter" idx="1"/>
          </p:nvPr>
        </p:nvSpPr>
        <p:spPr>
          <a:xfrm>
            <a:off x="1981200" y="1219201"/>
            <a:ext cx="8229600" cy="4937125"/>
          </a:xfrm>
        </p:spPr>
        <p:txBody>
          <a:bodyPr/>
          <a:lstStyle/>
          <a:p>
            <a:pPr marL="0" indent="0">
              <a:buNone/>
            </a:pPr>
            <a:r>
              <a:rPr lang="en-US"/>
              <a:t>For programs that use local variables whose values should not change:</a:t>
            </a:r>
          </a:p>
          <a:p>
            <a:pPr lvl="1" eaLnBrk="1" hangingPunct="1">
              <a:buFont typeface="Courier New" pitchFamily="49" charset="0"/>
              <a:buChar char="o"/>
            </a:pPr>
            <a:r>
              <a:rPr lang="en-US"/>
              <a:t>Convert the variables to constants to reduce maintenance and debugging</a:t>
            </a:r>
          </a:p>
          <a:p>
            <a:pPr lvl="1" eaLnBrk="1" hangingPunct="1">
              <a:buFont typeface="Courier New" pitchFamily="49" charset="0"/>
              <a:buChar char="o"/>
            </a:pPr>
            <a:r>
              <a:rPr lang="en-US"/>
              <a:t>Create one central package specification and place all constants in it</a:t>
            </a:r>
          </a:p>
        </p:txBody>
      </p:sp>
      <p:sp>
        <p:nvSpPr>
          <p:cNvPr id="18436" name="Rectangle 4"/>
          <p:cNvSpPr>
            <a:spLocks noChangeArrowheads="1"/>
          </p:cNvSpPr>
          <p:nvPr/>
        </p:nvSpPr>
        <p:spPr bwMode="blackGray">
          <a:xfrm>
            <a:off x="2136775" y="4313346"/>
            <a:ext cx="7900988" cy="201295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CREATE OR REPLACE PACKAGE constant_pkg IS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c_order_received CONSTANT VARCHAR(2) := 'OR';</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c_order_shipped  CONSTANT VARCHAR(2) := 'OS';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c_min_sal        CONSTANT NUMBER(3)  := 900;</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END constant_pkg;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342</a:t>
            </a:fld>
            <a:endParaRPr lang="en-US" dirty="0">
              <a:solidFill>
                <a:srgbClr val="464653"/>
              </a:solidFill>
            </a:endParaRPr>
          </a:p>
        </p:txBody>
      </p:sp>
    </p:spTree>
    <p:extLst>
      <p:ext uri="{BB962C8B-B14F-4D97-AF65-F5344CB8AC3E}">
        <p14:creationId xmlns:p14="http://schemas.microsoft.com/office/powerpoint/2010/main" val="90246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Local Subprograms</a:t>
            </a:r>
          </a:p>
        </p:txBody>
      </p:sp>
      <p:sp>
        <p:nvSpPr>
          <p:cNvPr id="10243" name="Rectangle 3"/>
          <p:cNvSpPr>
            <a:spLocks noGrp="1" noChangeArrowheads="1"/>
          </p:cNvSpPr>
          <p:nvPr>
            <p:ph sz="quarter" idx="1"/>
          </p:nvPr>
        </p:nvSpPr>
        <p:spPr>
          <a:xfrm>
            <a:off x="2133600" y="1438276"/>
            <a:ext cx="7918450" cy="695325"/>
          </a:xfrm>
        </p:spPr>
        <p:txBody>
          <a:bodyPr>
            <a:normAutofit fontScale="70000" lnSpcReduction="20000"/>
          </a:bodyPr>
          <a:lstStyle/>
          <a:p>
            <a:pPr marL="0" indent="0">
              <a:buNone/>
              <a:defRPr/>
            </a:pPr>
            <a:r>
              <a:rPr lang="en-US" dirty="0"/>
              <a:t>A local subprogram is a </a:t>
            </a:r>
            <a:r>
              <a:rPr lang="en-US" dirty="0">
                <a:latin typeface="Courier New" pitchFamily="49" charset="0"/>
              </a:rPr>
              <a:t>PROCEDURE</a:t>
            </a:r>
            <a:r>
              <a:rPr lang="en-US" dirty="0"/>
              <a:t> or </a:t>
            </a:r>
            <a:r>
              <a:rPr lang="en-US" dirty="0">
                <a:latin typeface="Courier New" pitchFamily="49" charset="0"/>
              </a:rPr>
              <a:t>FUNCTION</a:t>
            </a:r>
            <a:r>
              <a:rPr lang="en-US" dirty="0"/>
              <a:t> defined at the end of the declarative section in a subprogram.</a:t>
            </a:r>
          </a:p>
        </p:txBody>
      </p:sp>
      <p:sp>
        <p:nvSpPr>
          <p:cNvPr id="19460" name="Rectangle 4"/>
          <p:cNvSpPr>
            <a:spLocks noChangeArrowheads="1"/>
          </p:cNvSpPr>
          <p:nvPr/>
        </p:nvSpPr>
        <p:spPr bwMode="blackGray">
          <a:xfrm>
            <a:off x="2133600" y="2230438"/>
            <a:ext cx="7924800" cy="335280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sz="1600">
                <a:solidFill>
                  <a:srgbClr val="000000"/>
                </a:solidFill>
                <a:latin typeface="Courier New" pitchFamily="49" charset="0"/>
                <a:cs typeface="Times New Roman" pitchFamily="18" charset="0"/>
              </a:rPr>
              <a:t>CREATE PROCEDURE employee_sal(p_id NUMBER) IS</a:t>
            </a:r>
            <a:r>
              <a:rPr lang="en-US" sz="1600">
                <a:solidFill>
                  <a:srgbClr val="DDE9EC"/>
                </a:solidFill>
                <a:latin typeface="Courier New" pitchFamily="49" charset="0"/>
                <a:cs typeface="Times New Roman" pitchFamily="18" charset="0"/>
              </a:rPr>
              <a:t> </a:t>
            </a:r>
          </a:p>
          <a:p>
            <a:pPr defTabSz="822325" eaLnBrk="0" hangingPunct="0"/>
            <a:r>
              <a:rPr lang="en-US" sz="1600">
                <a:solidFill>
                  <a:srgbClr val="DDE9EC"/>
                </a:solidFill>
                <a:latin typeface="Courier New" pitchFamily="49" charset="0"/>
                <a:cs typeface="Times New Roman" pitchFamily="18" charset="0"/>
              </a:rPr>
              <a:t>   v_emp employees%ROWTYPE;</a:t>
            </a:r>
          </a:p>
          <a:p>
            <a:pPr defTabSz="822325" eaLnBrk="0" hangingPunct="0"/>
            <a:r>
              <a:rPr lang="en-US" sz="1600">
                <a:solidFill>
                  <a:srgbClr val="DDE9EC"/>
                </a:solidFill>
                <a:latin typeface="Courier New" pitchFamily="49" charset="0"/>
                <a:cs typeface="Times New Roman" pitchFamily="18" charset="0"/>
              </a:rPr>
              <a:t>   FUNCTION tax(p_salary VARCHAR2) RETURN NUMBER IS</a:t>
            </a:r>
          </a:p>
          <a:p>
            <a:pPr defTabSz="822325" eaLnBrk="0" hangingPunct="0"/>
            <a:r>
              <a:rPr lang="en-US" sz="1600">
                <a:solidFill>
                  <a:srgbClr val="DDE9EC"/>
                </a:solidFill>
                <a:latin typeface="Courier New" pitchFamily="49" charset="0"/>
                <a:cs typeface="Times New Roman" pitchFamily="18" charset="0"/>
              </a:rPr>
              <a:t>   BEGIN</a:t>
            </a:r>
          </a:p>
          <a:p>
            <a:pPr defTabSz="822325" eaLnBrk="0" hangingPunct="0"/>
            <a:r>
              <a:rPr lang="en-US" sz="1600">
                <a:solidFill>
                  <a:srgbClr val="DDE9EC"/>
                </a:solidFill>
                <a:latin typeface="Courier New" pitchFamily="49" charset="0"/>
                <a:cs typeface="Times New Roman" pitchFamily="18" charset="0"/>
              </a:rPr>
              <a:t>     RETURN p_salary * 0.825;</a:t>
            </a:r>
          </a:p>
          <a:p>
            <a:pPr defTabSz="822325" eaLnBrk="0" hangingPunct="0"/>
            <a:r>
              <a:rPr lang="en-US" sz="1600">
                <a:solidFill>
                  <a:srgbClr val="DDE9EC"/>
                </a:solidFill>
                <a:latin typeface="Courier New" pitchFamily="49" charset="0"/>
                <a:cs typeface="Times New Roman" pitchFamily="18" charset="0"/>
              </a:rPr>
              <a:t>   END tax;</a:t>
            </a:r>
          </a:p>
          <a:p>
            <a:pPr defTabSz="822325" eaLnBrk="0" hangingPunct="0"/>
            <a:r>
              <a:rPr lang="en-US" sz="1600">
                <a:solidFill>
                  <a:srgbClr val="DDE9EC"/>
                </a:solidFill>
                <a:latin typeface="Courier New" pitchFamily="49" charset="0"/>
                <a:cs typeface="Times New Roman" pitchFamily="18" charset="0"/>
              </a:rPr>
              <a:t>BEGIN</a:t>
            </a:r>
          </a:p>
          <a:p>
            <a:pPr defTabSz="822325" eaLnBrk="0" hangingPunct="0"/>
            <a:r>
              <a:rPr lang="en-US" sz="1600">
                <a:solidFill>
                  <a:srgbClr val="DDE9EC"/>
                </a:solidFill>
                <a:latin typeface="Courier New" pitchFamily="49" charset="0"/>
                <a:cs typeface="Times New Roman" pitchFamily="18" charset="0"/>
              </a:rPr>
              <a:t>   SELECT * INTO v_emp</a:t>
            </a:r>
          </a:p>
          <a:p>
            <a:pPr defTabSz="822325" eaLnBrk="0" hangingPunct="0"/>
            <a:r>
              <a:rPr lang="en-US" sz="1600">
                <a:solidFill>
                  <a:srgbClr val="DDE9EC"/>
                </a:solidFill>
                <a:latin typeface="Courier New" pitchFamily="49" charset="0"/>
                <a:cs typeface="Times New Roman" pitchFamily="18" charset="0"/>
              </a:rPr>
              <a:t>   FROM EMPLOYEES WHERE employee_id = </a:t>
            </a:r>
            <a:r>
              <a:rPr lang="en-US" sz="1600">
                <a:solidFill>
                  <a:srgbClr val="000000"/>
                </a:solidFill>
                <a:latin typeface="Courier New" pitchFamily="49" charset="0"/>
                <a:cs typeface="Times New Roman" pitchFamily="18" charset="0"/>
              </a:rPr>
              <a:t>p_</a:t>
            </a:r>
            <a:r>
              <a:rPr lang="en-US" sz="1600">
                <a:solidFill>
                  <a:srgbClr val="DDE9EC"/>
                </a:solidFill>
                <a:latin typeface="Courier New" pitchFamily="49" charset="0"/>
                <a:cs typeface="Times New Roman" pitchFamily="18" charset="0"/>
              </a:rPr>
              <a:t>id;</a:t>
            </a:r>
          </a:p>
          <a:p>
            <a:pPr defTabSz="822325" eaLnBrk="0" hangingPunct="0"/>
            <a:r>
              <a:rPr lang="en-US" sz="1600">
                <a:solidFill>
                  <a:srgbClr val="DDE9EC"/>
                </a:solidFill>
                <a:latin typeface="Courier New" pitchFamily="49" charset="0"/>
                <a:cs typeface="Times New Roman" pitchFamily="18" charset="0"/>
              </a:rPr>
              <a:t>   DBMS_OUTPUT.PUT_LINE('Tax: '|| tax(v_emp.salary));</a:t>
            </a:r>
          </a:p>
          <a:p>
            <a:pPr defTabSz="822325" eaLnBrk="0" hangingPunct="0"/>
            <a:r>
              <a:rPr lang="en-US" sz="1600">
                <a:solidFill>
                  <a:srgbClr val="DDE9EC"/>
                </a:solidFill>
                <a:latin typeface="Courier New" pitchFamily="49" charset="0"/>
                <a:cs typeface="Times New Roman" pitchFamily="18" charset="0"/>
              </a:rPr>
              <a:t>END;</a:t>
            </a:r>
          </a:p>
          <a:p>
            <a:pPr defTabSz="822325" eaLnBrk="0" hangingPunct="0"/>
            <a:r>
              <a:rPr lang="en-US" sz="1600">
                <a:solidFill>
                  <a:srgbClr val="DDE9EC"/>
                </a:solidFill>
                <a:latin typeface="Courier New" pitchFamily="49" charset="0"/>
                <a:cs typeface="Times New Roman" pitchFamily="18" charset="0"/>
              </a:rPr>
              <a:t>/</a:t>
            </a:r>
          </a:p>
          <a:p>
            <a:pPr defTabSz="822325" eaLnBrk="0" hangingPunct="0"/>
            <a:r>
              <a:rPr lang="en-US" sz="1600">
                <a:solidFill>
                  <a:prstClr val="black"/>
                </a:solidFill>
                <a:latin typeface="Courier New" pitchFamily="49" charset="0"/>
              </a:rPr>
              <a:t>EXECUTE employee_sal(100)</a:t>
            </a:r>
          </a:p>
        </p:txBody>
      </p:sp>
      <p:sp>
        <p:nvSpPr>
          <p:cNvPr id="19461" name="Rectangle 5"/>
          <p:cNvSpPr>
            <a:spLocks noChangeArrowheads="1"/>
          </p:cNvSpPr>
          <p:nvPr/>
        </p:nvSpPr>
        <p:spPr bwMode="gray">
          <a:xfrm>
            <a:off x="3641725" y="2778125"/>
            <a:ext cx="446088" cy="2413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6334125" y="4494213"/>
            <a:ext cx="457200" cy="2206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946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638801"/>
            <a:ext cx="3429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343</a:t>
            </a:fld>
            <a:endParaRPr lang="en-US" dirty="0">
              <a:solidFill>
                <a:srgbClr val="464653"/>
              </a:solidFill>
            </a:endParaRPr>
          </a:p>
        </p:txBody>
      </p:sp>
    </p:spTree>
    <p:extLst>
      <p:ext uri="{BB962C8B-B14F-4D97-AF65-F5344CB8AC3E}">
        <p14:creationId xmlns:p14="http://schemas.microsoft.com/office/powerpoint/2010/main" val="114835254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Definer’s Rights Versus Invoker’s Rights</a:t>
            </a:r>
          </a:p>
        </p:txBody>
      </p:sp>
      <p:sp>
        <p:nvSpPr>
          <p:cNvPr id="11267" name="Rectangle 3"/>
          <p:cNvSpPr>
            <a:spLocks noGrp="1" noChangeArrowheads="1"/>
          </p:cNvSpPr>
          <p:nvPr>
            <p:ph sz="quarter" idx="1"/>
          </p:nvPr>
        </p:nvSpPr>
        <p:spPr>
          <a:xfrm>
            <a:off x="2133600" y="1447801"/>
            <a:ext cx="3962400" cy="3546475"/>
          </a:xfrm>
        </p:spPr>
        <p:txBody>
          <a:bodyPr>
            <a:normAutofit fontScale="77500" lnSpcReduction="20000"/>
          </a:bodyPr>
          <a:lstStyle/>
          <a:p>
            <a:pPr marL="0" indent="0">
              <a:buNone/>
              <a:defRPr/>
            </a:pPr>
            <a:r>
              <a:rPr lang="en-US" dirty="0"/>
              <a:t>Definer’s rights:</a:t>
            </a:r>
          </a:p>
          <a:p>
            <a:pPr marL="548640" lvl="1" indent="-274320">
              <a:buFont typeface="Courier New" pitchFamily="49" charset="0"/>
              <a:buChar char="o"/>
              <a:defRPr/>
            </a:pPr>
            <a:r>
              <a:rPr lang="en-US" dirty="0"/>
              <a:t>Programs execute with the</a:t>
            </a:r>
            <a:br>
              <a:rPr lang="en-US" dirty="0"/>
            </a:br>
            <a:r>
              <a:rPr lang="en-US" dirty="0"/>
              <a:t>privileges of the creating</a:t>
            </a:r>
            <a:br>
              <a:rPr lang="en-US" dirty="0"/>
            </a:br>
            <a:r>
              <a:rPr lang="en-US" dirty="0"/>
              <a:t>user.</a:t>
            </a:r>
          </a:p>
          <a:p>
            <a:pPr marL="548640" lvl="1" indent="-274320">
              <a:buFont typeface="Courier New" pitchFamily="49" charset="0"/>
              <a:buChar char="o"/>
              <a:defRPr/>
            </a:pPr>
            <a:r>
              <a:rPr lang="en-US" dirty="0"/>
              <a:t>User does not require</a:t>
            </a:r>
            <a:br>
              <a:rPr lang="en-US" dirty="0"/>
            </a:br>
            <a:r>
              <a:rPr lang="en-US" dirty="0"/>
              <a:t>privileges on underlying</a:t>
            </a:r>
            <a:br>
              <a:rPr lang="en-US" dirty="0"/>
            </a:br>
            <a:r>
              <a:rPr lang="en-US" dirty="0"/>
              <a:t>objects that the procedure</a:t>
            </a:r>
            <a:br>
              <a:rPr lang="en-US" dirty="0"/>
            </a:br>
            <a:r>
              <a:rPr lang="en-US" dirty="0"/>
              <a:t>accesses. User requires</a:t>
            </a:r>
            <a:br>
              <a:rPr lang="en-US" dirty="0"/>
            </a:br>
            <a:r>
              <a:rPr lang="en-US" dirty="0"/>
              <a:t>privilege only to execute a</a:t>
            </a:r>
            <a:br>
              <a:rPr lang="en-US" dirty="0"/>
            </a:br>
            <a:r>
              <a:rPr lang="en-US" dirty="0"/>
              <a:t>procedure.</a:t>
            </a:r>
          </a:p>
        </p:txBody>
      </p:sp>
      <p:sp>
        <p:nvSpPr>
          <p:cNvPr id="11268" name="Rectangle 4"/>
          <p:cNvSpPr>
            <a:spLocks noGrp="1" noChangeArrowheads="1"/>
          </p:cNvSpPr>
          <p:nvPr>
            <p:ph type="body" sz="half" idx="4294967295"/>
          </p:nvPr>
        </p:nvSpPr>
        <p:spPr>
          <a:xfrm>
            <a:off x="7391400" y="1447800"/>
            <a:ext cx="3276600" cy="3238500"/>
          </a:xfrm>
        </p:spPr>
        <p:txBody>
          <a:bodyPr>
            <a:normAutofit/>
          </a:bodyPr>
          <a:lstStyle/>
          <a:p>
            <a:pPr marL="0" indent="0">
              <a:buNone/>
              <a:defRPr/>
            </a:pPr>
            <a:r>
              <a:rPr lang="en-US" dirty="0"/>
              <a:t>Invoker’s rights:</a:t>
            </a:r>
          </a:p>
          <a:p>
            <a:pPr marL="548640" lvl="1" indent="-274320">
              <a:buFont typeface="Courier New" pitchFamily="49" charset="0"/>
              <a:buChar char="o"/>
              <a:defRPr/>
            </a:pPr>
            <a:r>
              <a:rPr lang="en-US" dirty="0"/>
              <a:t>Programs execute with the privileges of the calling user.</a:t>
            </a:r>
          </a:p>
          <a:p>
            <a:pPr marL="548640" lvl="1" indent="-274320">
              <a:buFont typeface="Courier New" pitchFamily="49" charset="0"/>
              <a:buChar char="o"/>
              <a:defRPr/>
            </a:pPr>
            <a:r>
              <a:rPr lang="en-US" dirty="0"/>
              <a:t>User requires privileges on the underlying objects that the procedure accesses.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344</a:t>
            </a:fld>
            <a:endParaRPr lang="en-US" dirty="0">
              <a:solidFill>
                <a:srgbClr val="464653"/>
              </a:solidFill>
            </a:endParaRPr>
          </a:p>
        </p:txBody>
      </p:sp>
    </p:spTree>
    <p:extLst>
      <p:ext uri="{BB962C8B-B14F-4D97-AF65-F5344CB8AC3E}">
        <p14:creationId xmlns:p14="http://schemas.microsoft.com/office/powerpoint/2010/main" val="82304976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blackGray">
          <a:xfrm>
            <a:off x="2133600" y="1676400"/>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PROCEDURE add_dept(</a:t>
            </a:r>
          </a:p>
          <a:p>
            <a:pPr marL="457200" indent="-457200" defTabSz="400050" eaLnBrk="0" hangingPunct="0">
              <a:tabLst>
                <a:tab pos="400050" algn="r"/>
                <a:tab pos="673100" algn="l"/>
              </a:tabLst>
              <a:defRPr/>
            </a:pPr>
            <a:r>
              <a:rPr lang="en-US">
                <a:solidFill>
                  <a:prstClr val="black"/>
                </a:solidFill>
                <a:latin typeface="Courier New" pitchFamily="49" charset="0"/>
              </a:rPr>
              <a:t>  p_id NUMBER, p_name VARCHAR2) </a:t>
            </a:r>
            <a:r>
              <a:rPr lang="en-US">
                <a:solidFill>
                  <a:srgbClr val="9FB8CD"/>
                </a:solidFill>
                <a:latin typeface="Courier New" pitchFamily="49" charset="0"/>
              </a:rPr>
              <a:t>AUTHID CURRENT_USER</a:t>
            </a:r>
            <a:r>
              <a:rPr lang="en-US">
                <a:solidFill>
                  <a:prstClr val="black"/>
                </a:solidFill>
                <a:latin typeface="Courier New" pitchFamily="49" charset="0"/>
              </a:rPr>
              <a:t> IS</a:t>
            </a:r>
          </a:p>
          <a:p>
            <a:pPr marL="457200" indent="-457200" defTabSz="400050" eaLnBrk="0" hangingPunct="0">
              <a:tabLst>
                <a:tab pos="400050" algn="r"/>
                <a:tab pos="673100" algn="l"/>
              </a:tabLst>
              <a:defRPr/>
            </a:pPr>
            <a:r>
              <a:rPr lang="en-US">
                <a:solidFill>
                  <a:prstClr val="black"/>
                </a:solidFill>
                <a:latin typeface="Courier New" pitchFamily="49" charset="0"/>
              </a:rPr>
              <a:t>BEGIN</a:t>
            </a:r>
          </a:p>
          <a:p>
            <a:pPr marL="457200" indent="-457200" defTabSz="400050" eaLnBrk="0" hangingPunct="0">
              <a:tabLst>
                <a:tab pos="400050" algn="r"/>
                <a:tab pos="673100" algn="l"/>
              </a:tabLst>
              <a:defRPr/>
            </a:pPr>
            <a:r>
              <a:rPr lang="en-US">
                <a:solidFill>
                  <a:prstClr val="black"/>
                </a:solidFill>
                <a:latin typeface="Courier New" pitchFamily="49" charset="0"/>
              </a:rPr>
              <a:t>  INSERT INTO departments</a:t>
            </a:r>
          </a:p>
          <a:p>
            <a:pPr marL="457200" indent="-457200" defTabSz="400050" eaLnBrk="0" hangingPunct="0">
              <a:tabLst>
                <a:tab pos="400050" algn="r"/>
                <a:tab pos="673100" algn="l"/>
              </a:tabLst>
              <a:defRPr/>
            </a:pPr>
            <a:r>
              <a:rPr lang="en-US">
                <a:solidFill>
                  <a:prstClr val="black"/>
                </a:solidFill>
                <a:latin typeface="Courier New" pitchFamily="49" charset="0"/>
              </a:rPr>
              <a:t>  VALUES (p_id, p_name, NULL, NULL);</a:t>
            </a:r>
          </a:p>
          <a:p>
            <a:pPr marL="457200" indent="-457200" defTabSz="400050" eaLnBrk="0" hangingPunct="0">
              <a:tabLst>
                <a:tab pos="400050" algn="r"/>
                <a:tab pos="673100" algn="l"/>
              </a:tabLst>
              <a:defRPr/>
            </a:pPr>
            <a:r>
              <a:rPr lang="en-US">
                <a:solidFill>
                  <a:prstClr val="black"/>
                </a:solidFill>
                <a:latin typeface="Courier New" pitchFamily="49" charset="0"/>
              </a:rPr>
              <a:t>END;</a:t>
            </a:r>
          </a:p>
        </p:txBody>
      </p:sp>
      <p:sp>
        <p:nvSpPr>
          <p:cNvPr id="12291" name="Rectangle 3"/>
          <p:cNvSpPr>
            <a:spLocks noGrp="1" noChangeArrowheads="1"/>
          </p:cNvSpPr>
          <p:nvPr>
            <p:ph type="title"/>
          </p:nvPr>
        </p:nvSpPr>
        <p:spPr>
          <a:xfrm>
            <a:off x="1461324" y="249446"/>
            <a:ext cx="10848977" cy="655430"/>
          </a:xfrm>
        </p:spPr>
        <p:txBody>
          <a:bodyPr>
            <a:normAutofit fontScale="90000"/>
          </a:bodyPr>
          <a:lstStyle/>
          <a:p>
            <a:pPr>
              <a:defRPr/>
            </a:pPr>
            <a:r>
              <a:rPr lang="en-US" dirty="0"/>
              <a:t/>
            </a:r>
            <a:br>
              <a:rPr lang="en-US" dirty="0"/>
            </a:br>
            <a:r>
              <a:rPr lang="en-US" dirty="0"/>
              <a:t>Setting </a:t>
            </a:r>
            <a:r>
              <a:rPr lang="en-US" dirty="0">
                <a:latin typeface="Courier New" pitchFamily="49" charset="0"/>
              </a:rPr>
              <a:t>AUTHID</a:t>
            </a:r>
            <a:r>
              <a:rPr lang="en-US" dirty="0"/>
              <a:t> to </a:t>
            </a:r>
            <a:r>
              <a:rPr lang="en-US" dirty="0">
                <a:latin typeface="Courier New" pitchFamily="49" charset="0"/>
              </a:rPr>
              <a:t>CURRENT_USER</a:t>
            </a:r>
          </a:p>
        </p:txBody>
      </p:sp>
      <p:sp>
        <p:nvSpPr>
          <p:cNvPr id="12292" name="Rectangle 4"/>
          <p:cNvSpPr>
            <a:spLocks noGrp="1" noChangeArrowheads="1"/>
          </p:cNvSpPr>
          <p:nvPr>
            <p:ph sz="quarter" idx="1"/>
          </p:nvPr>
        </p:nvSpPr>
        <p:spPr>
          <a:xfrm>
            <a:off x="2133600" y="1447801"/>
            <a:ext cx="7918450" cy="4418013"/>
          </a:xfrm>
        </p:spPr>
        <p:txBody>
          <a:bodyPr>
            <a:normAutofit fontScale="92500" lnSpcReduction="20000"/>
          </a:bodyPr>
          <a:lstStyle/>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0" indent="0">
              <a:buNone/>
              <a:defRPr/>
            </a:pPr>
            <a:r>
              <a:rPr lang="en-US" dirty="0"/>
              <a:t>When used with stand-alone functions, procedures, or packages:</a:t>
            </a:r>
          </a:p>
          <a:p>
            <a:pPr marL="548640" lvl="1" indent="-274320">
              <a:lnSpc>
                <a:spcPct val="95000"/>
              </a:lnSpc>
              <a:buFont typeface="Courier New" pitchFamily="49" charset="0"/>
              <a:buChar char="o"/>
              <a:defRPr/>
            </a:pPr>
            <a:r>
              <a:rPr lang="en-US" dirty="0"/>
              <a:t>Names used in queries, DML, Native Dynamic SQL, and </a:t>
            </a:r>
            <a:r>
              <a:rPr lang="en-US" dirty="0">
                <a:latin typeface="Courier New" pitchFamily="49" charset="0"/>
              </a:rPr>
              <a:t>DBMS_SQL</a:t>
            </a:r>
            <a:r>
              <a:rPr lang="en-US" dirty="0"/>
              <a:t> package are resolved in the invoker’s schema</a:t>
            </a:r>
          </a:p>
          <a:p>
            <a:pPr marL="548640" lvl="1" indent="-274320">
              <a:buFont typeface="Courier New" pitchFamily="49" charset="0"/>
              <a:buChar char="o"/>
              <a:defRPr/>
            </a:pPr>
            <a:r>
              <a:rPr lang="en-US" dirty="0"/>
              <a:t>Calls to other packages, functions, and procedures are resolved in the definer’s schema</a:t>
            </a:r>
          </a:p>
        </p:txBody>
      </p:sp>
      <p:sp>
        <p:nvSpPr>
          <p:cNvPr id="21509" name="Rectangle 5"/>
          <p:cNvSpPr>
            <a:spLocks noChangeArrowheads="1"/>
          </p:cNvSpPr>
          <p:nvPr/>
        </p:nvSpPr>
        <p:spPr bwMode="gray">
          <a:xfrm>
            <a:off x="6500813" y="2071688"/>
            <a:ext cx="2767012" cy="2667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345</a:t>
            </a:fld>
            <a:endParaRPr lang="en-US" dirty="0">
              <a:solidFill>
                <a:srgbClr val="464653"/>
              </a:solidFill>
            </a:endParaRPr>
          </a:p>
        </p:txBody>
      </p:sp>
    </p:spTree>
    <p:extLst>
      <p:ext uri="{BB962C8B-B14F-4D97-AF65-F5344CB8AC3E}">
        <p14:creationId xmlns:p14="http://schemas.microsoft.com/office/powerpoint/2010/main" val="1896074168"/>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blackGray">
          <a:xfrm>
            <a:off x="2919414" y="3076576"/>
            <a:ext cx="2719387" cy="2867025"/>
          </a:xfrm>
          <a:prstGeom prst="rect">
            <a:avLst/>
          </a:prstGeom>
          <a:solidFill>
            <a:schemeClr val="accent1"/>
          </a:solidFill>
          <a:ln w="28575">
            <a:solidFill>
              <a:schemeClr val="bg2"/>
            </a:solidFill>
            <a:miter lim="800000"/>
            <a:headEnd/>
            <a:tailEnd/>
          </a:ln>
        </p:spPr>
        <p:txBody>
          <a:bodyPr lIns="92075" tIns="46038" rIns="92075" bIns="46038">
            <a:spAutoFit/>
          </a:bodyPr>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PROCEDURE proc1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emp_id  NUMBER;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emp_id := 1234;</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COMMIT;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INSERT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proc2;</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DELETE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COMMIT;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 proc1;</a:t>
            </a:r>
          </a:p>
        </p:txBody>
      </p:sp>
      <p:sp>
        <p:nvSpPr>
          <p:cNvPr id="22531" name="Rectangle 3"/>
          <p:cNvSpPr>
            <a:spLocks noChangeArrowheads="1"/>
          </p:cNvSpPr>
          <p:nvPr/>
        </p:nvSpPr>
        <p:spPr bwMode="blackGray">
          <a:xfrm>
            <a:off x="6288088" y="3059113"/>
            <a:ext cx="3657600" cy="3225800"/>
          </a:xfrm>
          <a:prstGeom prst="rect">
            <a:avLst/>
          </a:prstGeom>
          <a:solidFill>
            <a:schemeClr val="accent1"/>
          </a:solidFill>
          <a:ln w="28575">
            <a:solidFill>
              <a:schemeClr val="bg2"/>
            </a:solidFill>
            <a:miter lim="800000"/>
            <a:headEnd/>
            <a:tailEnd/>
          </a:ln>
        </p:spPr>
        <p:txBody>
          <a:bodyPr lIns="92075" tIns="46038" rIns="92075" bIns="46038">
            <a:spAutoFit/>
          </a:bodyPr>
          <a:lstStyle/>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PROCEDURE proc2 IS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PRAGMA</a:t>
            </a:r>
          </a:p>
          <a:p>
            <a:pPr marL="404813" indent="-404813" defTabSz="346075" eaLnBrk="0" hangingPunct="0">
              <a:lnSpc>
                <a:spcPct val="95000"/>
              </a:lnSpc>
              <a:spcBef>
                <a:spcPct val="35000"/>
              </a:spcBef>
              <a:tabLst>
                <a:tab pos="571500" algn="l"/>
              </a:tabLst>
            </a:pPr>
            <a:r>
              <a:rPr lang="en-US">
                <a:solidFill>
                  <a:srgbClr val="9FB8CD"/>
                </a:solidFill>
                <a:latin typeface="Courier New" pitchFamily="49" charset="0"/>
                <a:cs typeface="Times New Roman" pitchFamily="18" charset="0"/>
              </a:rPr>
              <a:t> AUTONOMOUS_TRANSACTION;</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dept_id  NUMBER := 90;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BEGIN</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UPDATE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INSERT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COMMIT;   -- Required</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END proc2;</a:t>
            </a:r>
          </a:p>
        </p:txBody>
      </p:sp>
      <p:sp>
        <p:nvSpPr>
          <p:cNvPr id="22532" name="Rectangle 4"/>
          <p:cNvSpPr>
            <a:spLocks noGrp="1" noChangeArrowheads="1"/>
          </p:cNvSpPr>
          <p:nvPr>
            <p:ph type="title"/>
          </p:nvPr>
        </p:nvSpPr>
        <p:spPr/>
        <p:txBody>
          <a:bodyPr/>
          <a:lstStyle/>
          <a:p>
            <a:pPr eaLnBrk="1" hangingPunct="1"/>
            <a:r>
              <a:rPr lang="en-US"/>
              <a:t>Autonomous Transactions</a:t>
            </a:r>
          </a:p>
        </p:txBody>
      </p:sp>
      <p:sp>
        <p:nvSpPr>
          <p:cNvPr id="13317" name="Rectangle 5"/>
          <p:cNvSpPr>
            <a:spLocks noGrp="1" noChangeArrowheads="1"/>
          </p:cNvSpPr>
          <p:nvPr>
            <p:ph sz="quarter" idx="1"/>
          </p:nvPr>
        </p:nvSpPr>
        <p:spPr>
          <a:xfrm>
            <a:off x="2133600" y="1447801"/>
            <a:ext cx="7918450" cy="1109663"/>
          </a:xfrm>
        </p:spPr>
        <p:txBody>
          <a:bodyPr>
            <a:normAutofit fontScale="77500" lnSpcReduction="20000"/>
          </a:bodyPr>
          <a:lstStyle/>
          <a:p>
            <a:pPr marL="548640" lvl="1" indent="-274320">
              <a:buFont typeface="Courier New" pitchFamily="49" charset="0"/>
              <a:buChar char="o"/>
              <a:defRPr/>
            </a:pPr>
            <a:r>
              <a:rPr lang="en-US" dirty="0"/>
              <a:t>Are independent transactions started by another main transaction</a:t>
            </a:r>
          </a:p>
          <a:p>
            <a:pPr marL="548640" lvl="1" indent="-274320">
              <a:buFont typeface="Courier New" pitchFamily="49" charset="0"/>
              <a:buChar char="o"/>
              <a:defRPr/>
            </a:pPr>
            <a:r>
              <a:rPr lang="en-US" dirty="0"/>
              <a:t>Are specified with </a:t>
            </a:r>
            <a:r>
              <a:rPr lang="en-US" dirty="0">
                <a:latin typeface="Courier New" pitchFamily="49" charset="0"/>
              </a:rPr>
              <a:t>PRAGMA</a:t>
            </a:r>
            <a:r>
              <a:rPr lang="en-US" dirty="0"/>
              <a:t> </a:t>
            </a:r>
            <a:r>
              <a:rPr lang="en-US" dirty="0">
                <a:latin typeface="Courier New" pitchFamily="49" charset="0"/>
              </a:rPr>
              <a:t>AUTONOMOUS_TRANSACTION</a:t>
            </a:r>
          </a:p>
        </p:txBody>
      </p:sp>
      <p:sp>
        <p:nvSpPr>
          <p:cNvPr id="13318" name="Oval 6"/>
          <p:cNvSpPr>
            <a:spLocks noChangeArrowheads="1"/>
          </p:cNvSpPr>
          <p:nvPr/>
        </p:nvSpPr>
        <p:spPr bwMode="blackWhite">
          <a:xfrm>
            <a:off x="2162175" y="44259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3319" name="Oval 7"/>
          <p:cNvSpPr>
            <a:spLocks noChangeArrowheads="1"/>
          </p:cNvSpPr>
          <p:nvPr/>
        </p:nvSpPr>
        <p:spPr bwMode="blackWhite">
          <a:xfrm>
            <a:off x="4811713" y="47164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3320" name="Oval 8"/>
          <p:cNvSpPr>
            <a:spLocks noChangeArrowheads="1"/>
          </p:cNvSpPr>
          <p:nvPr/>
        </p:nvSpPr>
        <p:spPr bwMode="blackWhite">
          <a:xfrm>
            <a:off x="7993064" y="44323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13321" name="Oval 9"/>
          <p:cNvSpPr>
            <a:spLocks noChangeArrowheads="1"/>
          </p:cNvSpPr>
          <p:nvPr/>
        </p:nvSpPr>
        <p:spPr bwMode="blackWhite">
          <a:xfrm>
            <a:off x="8558214" y="59102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6</a:t>
            </a:r>
          </a:p>
        </p:txBody>
      </p:sp>
      <p:sp>
        <p:nvSpPr>
          <p:cNvPr id="13322" name="Oval 10"/>
          <p:cNvSpPr>
            <a:spLocks noChangeArrowheads="1"/>
          </p:cNvSpPr>
          <p:nvPr/>
        </p:nvSpPr>
        <p:spPr bwMode="blackWhite">
          <a:xfrm>
            <a:off x="2154239" y="52165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22539" name="Line 11"/>
          <p:cNvSpPr>
            <a:spLocks noChangeShapeType="1"/>
          </p:cNvSpPr>
          <p:nvPr/>
        </p:nvSpPr>
        <p:spPr bwMode="auto">
          <a:xfrm>
            <a:off x="2582863" y="463232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0" name="Line 12"/>
          <p:cNvSpPr>
            <a:spLocks noChangeShapeType="1"/>
          </p:cNvSpPr>
          <p:nvPr/>
        </p:nvSpPr>
        <p:spPr bwMode="auto">
          <a:xfrm>
            <a:off x="2574925" y="543877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1" name="Line 13"/>
          <p:cNvSpPr>
            <a:spLocks noChangeShapeType="1"/>
          </p:cNvSpPr>
          <p:nvPr/>
        </p:nvSpPr>
        <p:spPr bwMode="auto">
          <a:xfrm flipH="1">
            <a:off x="4122738" y="4921250"/>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2" name="Line 14"/>
          <p:cNvSpPr>
            <a:spLocks noChangeShapeType="1"/>
          </p:cNvSpPr>
          <p:nvPr/>
        </p:nvSpPr>
        <p:spPr bwMode="auto">
          <a:xfrm flipH="1">
            <a:off x="7291388" y="4640263"/>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3" name="Line 15"/>
          <p:cNvSpPr>
            <a:spLocks noChangeShapeType="1"/>
          </p:cNvSpPr>
          <p:nvPr/>
        </p:nvSpPr>
        <p:spPr bwMode="auto">
          <a:xfrm>
            <a:off x="6080125" y="502602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3328" name="Oval 16"/>
          <p:cNvSpPr>
            <a:spLocks noChangeArrowheads="1"/>
          </p:cNvSpPr>
          <p:nvPr/>
        </p:nvSpPr>
        <p:spPr bwMode="blackWhite">
          <a:xfrm>
            <a:off x="5726114" y="482123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2545" name="Line 17"/>
          <p:cNvSpPr>
            <a:spLocks noChangeShapeType="1"/>
          </p:cNvSpPr>
          <p:nvPr/>
        </p:nvSpPr>
        <p:spPr bwMode="auto">
          <a:xfrm>
            <a:off x="6067425" y="574357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3330" name="Oval 18"/>
          <p:cNvSpPr>
            <a:spLocks noChangeArrowheads="1"/>
          </p:cNvSpPr>
          <p:nvPr/>
        </p:nvSpPr>
        <p:spPr bwMode="blackWhite">
          <a:xfrm>
            <a:off x="5745163" y="553720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22547" name="Line 19"/>
          <p:cNvSpPr>
            <a:spLocks noChangeShapeType="1"/>
          </p:cNvSpPr>
          <p:nvPr/>
        </p:nvSpPr>
        <p:spPr bwMode="auto">
          <a:xfrm flipH="1">
            <a:off x="7880350" y="6116638"/>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8" name="Text Box 20"/>
          <p:cNvSpPr txBox="1">
            <a:spLocks noChangeArrowheads="1"/>
          </p:cNvSpPr>
          <p:nvPr/>
        </p:nvSpPr>
        <p:spPr bwMode="auto">
          <a:xfrm>
            <a:off x="3315656" y="2655888"/>
            <a:ext cx="1745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Main Transaction</a:t>
            </a:r>
          </a:p>
        </p:txBody>
      </p:sp>
      <p:sp>
        <p:nvSpPr>
          <p:cNvPr id="22549" name="Text Box 21"/>
          <p:cNvSpPr txBox="1">
            <a:spLocks noChangeArrowheads="1"/>
          </p:cNvSpPr>
          <p:nvPr/>
        </p:nvSpPr>
        <p:spPr bwMode="auto">
          <a:xfrm>
            <a:off x="6241130" y="2655888"/>
            <a:ext cx="37753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Autonomous (independent) Transaction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346</a:t>
            </a:fld>
            <a:endParaRPr lang="en-US" dirty="0">
              <a:solidFill>
                <a:srgbClr val="464653"/>
              </a:solidFill>
            </a:endParaRPr>
          </a:p>
        </p:txBody>
      </p:sp>
    </p:spTree>
    <p:extLst>
      <p:ext uri="{BB962C8B-B14F-4D97-AF65-F5344CB8AC3E}">
        <p14:creationId xmlns:p14="http://schemas.microsoft.com/office/powerpoint/2010/main" val="45980673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Features of Autonomous Transactions</a:t>
            </a:r>
          </a:p>
        </p:txBody>
      </p:sp>
      <p:sp>
        <p:nvSpPr>
          <p:cNvPr id="2355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Are independent of the main transaction</a:t>
            </a:r>
          </a:p>
          <a:p>
            <a:pPr lvl="1" eaLnBrk="1" hangingPunct="1">
              <a:buFont typeface="Courier New" pitchFamily="49" charset="0"/>
              <a:buChar char="o"/>
            </a:pPr>
            <a:r>
              <a:rPr lang="en-US"/>
              <a:t>Suspend the calling transaction until the autonomous transactions are completed</a:t>
            </a:r>
          </a:p>
          <a:p>
            <a:pPr lvl="1" eaLnBrk="1" hangingPunct="1">
              <a:buFont typeface="Courier New" pitchFamily="49" charset="0"/>
              <a:buChar char="o"/>
            </a:pPr>
            <a:r>
              <a:rPr lang="en-US"/>
              <a:t>Are not nested transactions</a:t>
            </a:r>
          </a:p>
          <a:p>
            <a:pPr lvl="1" eaLnBrk="1" hangingPunct="1">
              <a:buFont typeface="Courier New" pitchFamily="49" charset="0"/>
              <a:buChar char="o"/>
            </a:pPr>
            <a:r>
              <a:rPr lang="en-US"/>
              <a:t>Do not roll back if the main transaction rolls back</a:t>
            </a:r>
          </a:p>
          <a:p>
            <a:pPr lvl="1" eaLnBrk="1" hangingPunct="1">
              <a:buFont typeface="Courier New" pitchFamily="49" charset="0"/>
              <a:buChar char="o"/>
            </a:pPr>
            <a:r>
              <a:rPr lang="en-US"/>
              <a:t>Enable the changes to become visible to other transactions upon a commit</a:t>
            </a:r>
          </a:p>
          <a:p>
            <a:pPr lvl="1" eaLnBrk="1" hangingPunct="1">
              <a:buFont typeface="Courier New" pitchFamily="49" charset="0"/>
              <a:buChar char="o"/>
            </a:pPr>
            <a:r>
              <a:rPr lang="en-US"/>
              <a:t>Are started and ended by individual subprograms and not by nested or anonymous PL/SQL blocks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347</a:t>
            </a:fld>
            <a:endParaRPr lang="en-US" dirty="0">
              <a:solidFill>
                <a:srgbClr val="464653"/>
              </a:solidFill>
            </a:endParaRPr>
          </a:p>
        </p:txBody>
      </p:sp>
    </p:spTree>
    <p:extLst>
      <p:ext uri="{BB962C8B-B14F-4D97-AF65-F5344CB8AC3E}">
        <p14:creationId xmlns:p14="http://schemas.microsoft.com/office/powerpoint/2010/main" val="62243599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cs typeface="Times New Roman" pitchFamily="18" charset="0"/>
              </a:rPr>
              <a:t>Using Autonomous Transactions: Example</a:t>
            </a:r>
          </a:p>
        </p:txBody>
      </p:sp>
      <p:sp>
        <p:nvSpPr>
          <p:cNvPr id="15363" name="Rectangle 12"/>
          <p:cNvSpPr>
            <a:spLocks noChangeArrowheads="1"/>
          </p:cNvSpPr>
          <p:nvPr/>
        </p:nvSpPr>
        <p:spPr bwMode="gray">
          <a:xfrm>
            <a:off x="2133600" y="1700214"/>
            <a:ext cx="7924800" cy="43957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CREATE TABLE usage (</a:t>
            </a:r>
            <a:r>
              <a:rPr lang="en-US" sz="1400" dirty="0" err="1">
                <a:solidFill>
                  <a:prstClr val="black"/>
                </a:solidFill>
                <a:latin typeface="Courier New" pitchFamily="49" charset="0"/>
              </a:rPr>
              <a:t>card_id</a:t>
            </a:r>
            <a:r>
              <a:rPr lang="en-US" sz="1400" dirty="0">
                <a:solidFill>
                  <a:prstClr val="black"/>
                </a:solidFill>
                <a:latin typeface="Courier New" pitchFamily="49" charset="0"/>
              </a:rPr>
              <a:t> NUMBER, </a:t>
            </a:r>
            <a:r>
              <a:rPr lang="en-US" sz="1400" dirty="0" err="1">
                <a:solidFill>
                  <a:prstClr val="black"/>
                </a:solidFill>
                <a:latin typeface="Courier New" pitchFamily="49" charset="0"/>
              </a:rPr>
              <a:t>loc</a:t>
            </a:r>
            <a:r>
              <a:rPr lang="en-US" sz="1400" dirty="0">
                <a:solidFill>
                  <a:prstClr val="black"/>
                </a:solidFill>
                <a:latin typeface="Courier New" pitchFamily="49" charset="0"/>
              </a:rPr>
              <a:t> NUMBER)</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TABLE </a:t>
            </a:r>
            <a:r>
              <a:rPr lang="en-US" sz="1400" dirty="0" err="1">
                <a:solidFill>
                  <a:prstClr val="black"/>
                </a:solidFill>
                <a:latin typeface="Courier New" pitchFamily="49" charset="0"/>
              </a:rPr>
              <a:t>txn</a:t>
            </a:r>
            <a:r>
              <a:rPr lang="en-US" sz="1400" dirty="0">
                <a:solidFill>
                  <a:prstClr val="black"/>
                </a:solidFill>
                <a:latin typeface="Courier New" pitchFamily="49" charset="0"/>
              </a:rPr>
              <a:t> (</a:t>
            </a:r>
            <a:r>
              <a:rPr lang="en-US" sz="1400" dirty="0" err="1">
                <a:solidFill>
                  <a:prstClr val="black"/>
                </a:solidFill>
                <a:latin typeface="Courier New" pitchFamily="49" charset="0"/>
              </a:rPr>
              <a:t>acc_id</a:t>
            </a:r>
            <a:r>
              <a:rPr lang="en-US" sz="1400" dirty="0">
                <a:solidFill>
                  <a:prstClr val="black"/>
                </a:solidFill>
                <a:latin typeface="Courier New" pitchFamily="49" charset="0"/>
              </a:rPr>
              <a:t> NUMBER, amount NUMBER)</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OR REPLACE PROCEDURE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 (</a:t>
            </a:r>
            <a:r>
              <a:rPr lang="en-US" sz="1400" dirty="0" err="1">
                <a:solidFill>
                  <a:prstClr val="black"/>
                </a:solidFill>
                <a:latin typeface="Courier New" pitchFamily="49" charset="0"/>
              </a:rPr>
              <a:t>p_card_id</a:t>
            </a:r>
            <a:r>
              <a:rPr lang="en-US" sz="1400" dirty="0">
                <a:solidFill>
                  <a:prstClr val="black"/>
                </a:solidFill>
                <a:latin typeface="Courier New" pitchFamily="49" charset="0"/>
              </a:rPr>
              <a:t> NUMBER, </a:t>
            </a:r>
            <a:r>
              <a:rPr lang="en-US" sz="1400" dirty="0" err="1">
                <a:solidFill>
                  <a:prstClr val="black"/>
                </a:solidFill>
                <a:latin typeface="Courier New" pitchFamily="49" charset="0"/>
              </a:rPr>
              <a:t>p_loc</a:t>
            </a:r>
            <a:r>
              <a:rPr lang="en-US" sz="1400" dirty="0">
                <a:solidFill>
                  <a:prstClr val="black"/>
                </a:solidFill>
                <a:latin typeface="Courier New" pitchFamily="49" charset="0"/>
              </a:rPr>
              <a:t> NUMBER) IS</a:t>
            </a:r>
          </a:p>
          <a:p>
            <a:pPr marL="457200" indent="-457200" defTabSz="400050" eaLnBrk="0" hangingPunct="0">
              <a:tabLst>
                <a:tab pos="400050" algn="r"/>
                <a:tab pos="673100" algn="l"/>
              </a:tabLst>
              <a:defRPr/>
            </a:pPr>
            <a:r>
              <a:rPr lang="en-US" sz="1400" dirty="0">
                <a:solidFill>
                  <a:srgbClr val="9FB8CD"/>
                </a:solidFill>
                <a:latin typeface="Courier New" pitchFamily="49" charset="0"/>
              </a:rPr>
              <a:t>  PRAGMA AUTONOMOUS_TRANSACTION;</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INSERT INTO usage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VALUES (</a:t>
            </a:r>
            <a:r>
              <a:rPr lang="en-US" sz="1400" dirty="0" err="1">
                <a:solidFill>
                  <a:prstClr val="black"/>
                </a:solidFill>
                <a:latin typeface="Courier New" pitchFamily="49" charset="0"/>
              </a:rPr>
              <a:t>p_card_id</a:t>
            </a:r>
            <a:r>
              <a:rPr lang="en-US" sz="1400" dirty="0">
                <a:solidFill>
                  <a:prstClr val="black"/>
                </a:solidFill>
                <a:latin typeface="Courier New" pitchFamily="49" charset="0"/>
              </a:rPr>
              <a:t>, </a:t>
            </a:r>
            <a:r>
              <a:rPr lang="en-US" sz="1400" dirty="0" err="1">
                <a:solidFill>
                  <a:prstClr val="black"/>
                </a:solidFill>
                <a:latin typeface="Courier New" pitchFamily="49" charset="0"/>
              </a:rPr>
              <a:t>p_loc</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COMMIT;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OR REPLACE PROCEDURE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a:t>
            </a:r>
            <a:r>
              <a:rPr lang="en-US" sz="1400" dirty="0" err="1">
                <a:solidFill>
                  <a:prstClr val="black"/>
                </a:solidFill>
                <a:latin typeface="Courier New" pitchFamily="49" charset="0"/>
              </a:rPr>
              <a:t>p_cardnbr</a:t>
            </a:r>
            <a:r>
              <a:rPr lang="en-US" sz="1400" dirty="0">
                <a:solidFill>
                  <a:prstClr val="black"/>
                </a:solidFill>
                <a:latin typeface="Courier New" pitchFamily="49" charset="0"/>
              </a:rPr>
              <a:t> </a:t>
            </a:r>
            <a:r>
              <a:rPr lang="en-US" sz="1400" dirty="0" err="1">
                <a:solidFill>
                  <a:prstClr val="black"/>
                </a:solidFill>
                <a:latin typeface="Courier New" pitchFamily="49" charset="0"/>
              </a:rPr>
              <a:t>NUMBER,p_loc</a:t>
            </a:r>
            <a:r>
              <a:rPr lang="en-US" sz="1400" dirty="0">
                <a:solidFill>
                  <a:prstClr val="black"/>
                </a:solidFill>
                <a:latin typeface="Courier New" pitchFamily="49" charset="0"/>
              </a:rPr>
              <a:t> NUMBER) IS</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txn</a:t>
            </a:r>
            <a:r>
              <a:rPr lang="en-US" sz="1400" dirty="0">
                <a:solidFill>
                  <a:prstClr val="black"/>
                </a:solidFill>
                <a:latin typeface="Courier New" pitchFamily="49" charset="0"/>
              </a:rPr>
              <a:t> VALUES (9001, 1000);</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 (</a:t>
            </a:r>
            <a:r>
              <a:rPr lang="en-US" sz="1400" dirty="0" err="1">
                <a:solidFill>
                  <a:prstClr val="black"/>
                </a:solidFill>
                <a:latin typeface="Courier New" pitchFamily="49" charset="0"/>
              </a:rPr>
              <a:t>p_cardnbr</a:t>
            </a:r>
            <a:r>
              <a:rPr lang="en-US" sz="1400" dirty="0">
                <a:solidFill>
                  <a:prstClr val="black"/>
                </a:solidFill>
                <a:latin typeface="Courier New" pitchFamily="49" charset="0"/>
              </a:rPr>
              <a:t>, </a:t>
            </a:r>
            <a:r>
              <a:rPr lang="en-US" sz="1400" dirty="0" err="1">
                <a:solidFill>
                  <a:prstClr val="black"/>
                </a:solidFill>
                <a:latin typeface="Courier New" pitchFamily="49" charset="0"/>
              </a:rPr>
              <a:t>p_loc</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EXECUTE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(50, 2000)</a:t>
            </a: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348</a:t>
            </a:fld>
            <a:endParaRPr lang="en-US">
              <a:solidFill>
                <a:srgbClr val="464653"/>
              </a:solidFill>
            </a:endParaRPr>
          </a:p>
        </p:txBody>
      </p:sp>
    </p:spTree>
    <p:extLst>
      <p:ext uri="{BB962C8B-B14F-4D97-AF65-F5344CB8AC3E}">
        <p14:creationId xmlns:p14="http://schemas.microsoft.com/office/powerpoint/2010/main" val="923222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Using the </a:t>
            </a:r>
            <a:r>
              <a:rPr lang="en-US">
                <a:latin typeface="Courier New" pitchFamily="49" charset="0"/>
              </a:rPr>
              <a:t>NOCOPY</a:t>
            </a:r>
            <a:r>
              <a:rPr lang="en-US"/>
              <a:t> Hint</a:t>
            </a:r>
          </a:p>
        </p:txBody>
      </p:sp>
      <p:sp>
        <p:nvSpPr>
          <p:cNvPr id="17411" name="Rectangle 3"/>
          <p:cNvSpPr>
            <a:spLocks noGrp="1" noChangeArrowheads="1"/>
          </p:cNvSpPr>
          <p:nvPr>
            <p:ph sz="quarter" idx="1"/>
          </p:nvPr>
        </p:nvSpPr>
        <p:spPr>
          <a:xfrm>
            <a:off x="2133600" y="1447801"/>
            <a:ext cx="7918450" cy="1414463"/>
          </a:xfrm>
        </p:spPr>
        <p:txBody>
          <a:bodyPr>
            <a:normAutofit fontScale="85000" lnSpcReduction="10000"/>
          </a:bodyPr>
          <a:lstStyle/>
          <a:p>
            <a:pPr marL="548640" lvl="1" indent="-274320">
              <a:buFont typeface="Courier New" pitchFamily="49" charset="0"/>
              <a:buChar char="o"/>
              <a:defRPr/>
            </a:pPr>
            <a:r>
              <a:rPr lang="en-US" dirty="0"/>
              <a:t>Allows the PL/SQL compiler to pass </a:t>
            </a:r>
            <a:r>
              <a:rPr lang="en-US" dirty="0">
                <a:latin typeface="Courier New" pitchFamily="49" charset="0"/>
              </a:rPr>
              <a:t>OUT</a:t>
            </a:r>
            <a:r>
              <a:rPr lang="en-US" dirty="0">
                <a:latin typeface="Times New Roman" pitchFamily="18" charset="0"/>
                <a:cs typeface="Times New Roman" pitchFamily="18" charset="0"/>
              </a:rPr>
              <a:t> </a:t>
            </a:r>
            <a:r>
              <a:rPr lang="en-US" dirty="0"/>
              <a:t>and</a:t>
            </a:r>
            <a:r>
              <a:rPr lang="en-US" dirty="0">
                <a:latin typeface="Times New Roman" pitchFamily="18" charset="0"/>
                <a:cs typeface="Times New Roman" pitchFamily="18" charset="0"/>
              </a:rPr>
              <a:t> </a:t>
            </a:r>
            <a:r>
              <a:rPr lang="en-US" dirty="0">
                <a:latin typeface="Courier New" pitchFamily="49" charset="0"/>
              </a:rPr>
              <a:t>IN</a:t>
            </a:r>
            <a:r>
              <a:rPr lang="en-US" dirty="0">
                <a:latin typeface="Times New Roman" pitchFamily="18" charset="0"/>
                <a:cs typeface="Times New Roman" pitchFamily="18" charset="0"/>
              </a:rPr>
              <a:t> </a:t>
            </a:r>
            <a:r>
              <a:rPr lang="en-US" dirty="0">
                <a:latin typeface="Courier New" pitchFamily="49" charset="0"/>
              </a:rPr>
              <a:t>OUT</a:t>
            </a:r>
            <a:r>
              <a:rPr lang="en-US" dirty="0"/>
              <a:t> parameters by reference rather than by value</a:t>
            </a:r>
          </a:p>
          <a:p>
            <a:pPr marL="548640" lvl="1" indent="-274320">
              <a:lnSpc>
                <a:spcPct val="95000"/>
              </a:lnSpc>
              <a:buFont typeface="Courier New" pitchFamily="49" charset="0"/>
              <a:buChar char="o"/>
              <a:defRPr/>
            </a:pPr>
            <a:r>
              <a:rPr lang="en-US" dirty="0"/>
              <a:t>Enhances performance by reducing overhead when passing parameters</a:t>
            </a:r>
          </a:p>
        </p:txBody>
      </p:sp>
      <p:sp>
        <p:nvSpPr>
          <p:cNvPr id="25604" name="Rectangle 4"/>
          <p:cNvSpPr>
            <a:spLocks noChangeArrowheads="1"/>
          </p:cNvSpPr>
          <p:nvPr/>
        </p:nvSpPr>
        <p:spPr bwMode="blackGray">
          <a:xfrm>
            <a:off x="2162176" y="3124200"/>
            <a:ext cx="7896225" cy="28194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DECLARE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TYPE 		 rec_emp_type IS TABLE OF employees%ROWTYPE;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rec_emp  rec_emp_type;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PROCEDURE populate(p_tab IN OUT </a:t>
            </a:r>
            <a:r>
              <a:rPr lang="en-US">
                <a:solidFill>
                  <a:srgbClr val="9FB8CD"/>
                </a:solidFill>
                <a:latin typeface="Courier New" pitchFamily="49" charset="0"/>
                <a:cs typeface="Times New Roman" pitchFamily="18" charset="0"/>
              </a:rPr>
              <a:t>NOCOPY</a:t>
            </a:r>
            <a:r>
              <a:rPr lang="en-US">
                <a:solidFill>
                  <a:srgbClr val="DDE9EC"/>
                </a:solidFill>
                <a:latin typeface="Courier New" pitchFamily="49" charset="0"/>
                <a:cs typeface="Times New Roman" pitchFamily="18" charset="0"/>
              </a:rPr>
              <a:t> emptabtype)IS</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BEGIN</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 . .</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END;</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populate(rec_emp);</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END;</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a:t>
            </a:r>
          </a:p>
        </p:txBody>
      </p:sp>
      <p:sp>
        <p:nvSpPr>
          <p:cNvPr id="25605" name="Rectangle 5"/>
          <p:cNvSpPr>
            <a:spLocks noChangeArrowheads="1"/>
          </p:cNvSpPr>
          <p:nvPr/>
        </p:nvSpPr>
        <p:spPr bwMode="gray">
          <a:xfrm>
            <a:off x="6826250" y="3886200"/>
            <a:ext cx="94615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349</a:t>
            </a:fld>
            <a:endParaRPr lang="en-US" dirty="0">
              <a:solidFill>
                <a:srgbClr val="464653"/>
              </a:solidFill>
            </a:endParaRPr>
          </a:p>
        </p:txBody>
      </p:sp>
    </p:spTree>
    <p:extLst>
      <p:ext uri="{BB962C8B-B14F-4D97-AF65-F5344CB8AC3E}">
        <p14:creationId xmlns:p14="http://schemas.microsoft.com/office/powerpoint/2010/main" val="4738496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5"/>
          <p:cNvSpPr>
            <a:spLocks noGrp="1" noChangeArrowheads="1"/>
          </p:cNvSpPr>
          <p:nvPr>
            <p:ph type="title"/>
          </p:nvPr>
        </p:nvSpPr>
        <p:spPr/>
        <p:txBody>
          <a:bodyPr/>
          <a:lstStyle/>
          <a:p>
            <a:pPr eaLnBrk="1" hangingPunct="1"/>
            <a:r>
              <a:rPr lang="en-US"/>
              <a:t>Declaring Scalar Variables </a:t>
            </a:r>
          </a:p>
        </p:txBody>
      </p:sp>
      <p:sp>
        <p:nvSpPr>
          <p:cNvPr id="1244163" name="Rectangle 6"/>
          <p:cNvSpPr>
            <a:spLocks noGrp="1" noChangeArrowheads="1"/>
          </p:cNvSpPr>
          <p:nvPr>
            <p:ph sz="quarter" idx="1"/>
          </p:nvPr>
        </p:nvSpPr>
        <p:spPr>
          <a:xfrm>
            <a:off x="1981200" y="1219201"/>
            <a:ext cx="8229600" cy="4937125"/>
          </a:xfrm>
        </p:spPr>
        <p:txBody>
          <a:bodyPr/>
          <a:lstStyle/>
          <a:p>
            <a:pPr marL="0" indent="0">
              <a:buNone/>
            </a:pPr>
            <a:r>
              <a:rPr lang="en-US"/>
              <a:t>Examples:</a:t>
            </a:r>
          </a:p>
        </p:txBody>
      </p:sp>
      <p:sp>
        <p:nvSpPr>
          <p:cNvPr id="27652" name="Rectangle 4"/>
          <p:cNvSpPr>
            <a:spLocks noChangeArrowheads="1"/>
          </p:cNvSpPr>
          <p:nvPr/>
        </p:nvSpPr>
        <p:spPr bwMode="blackGray">
          <a:xfrm>
            <a:off x="2133600" y="2209800"/>
            <a:ext cx="7924800" cy="25923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v_emp_job</a:t>
            </a:r>
            <a:r>
              <a:rPr lang="en-US" dirty="0">
                <a:solidFill>
                  <a:srgbClr val="000000"/>
                </a:solidFill>
                <a:latin typeface="Courier New" pitchFamily="49" charset="0"/>
              </a:rPr>
              <a:t>				VARCHAR2(9);</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v_count_loop</a:t>
            </a:r>
            <a:r>
              <a:rPr lang="en-US" dirty="0">
                <a:solidFill>
                  <a:srgbClr val="000000"/>
                </a:solidFill>
                <a:latin typeface="Courier New" pitchFamily="49" charset="0"/>
              </a:rPr>
              <a:t>	   	BINARY_INTEGER := 0;</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v_dept_total_sal</a:t>
            </a:r>
            <a:r>
              <a:rPr lang="en-US" dirty="0">
                <a:solidFill>
                  <a:srgbClr val="000000"/>
                </a:solidFill>
                <a:latin typeface="Courier New" pitchFamily="49" charset="0"/>
              </a:rPr>
              <a:t>	NUMBER(9,2) := 0;</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v_orderdate</a:t>
            </a:r>
            <a:r>
              <a:rPr lang="en-US" dirty="0">
                <a:solidFill>
                  <a:srgbClr val="000000"/>
                </a:solidFill>
                <a:latin typeface="Courier New" pitchFamily="49" charset="0"/>
              </a:rPr>
              <a:t>		   DATE := SYSDATE + 7;</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c_tax_rate</a:t>
            </a:r>
            <a:r>
              <a:rPr lang="en-US" dirty="0">
                <a:solidFill>
                  <a:srgbClr val="000000"/>
                </a:solidFill>
                <a:latin typeface="Courier New" pitchFamily="49" charset="0"/>
              </a:rPr>
              <a:t>			CONSTANT NUMBER(3,2) := 8.25;</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v_valid</a:t>
            </a:r>
            <a:r>
              <a:rPr lang="en-US" dirty="0">
                <a:solidFill>
                  <a:srgbClr val="000000"/>
                </a:solidFill>
                <a:latin typeface="Courier New" pitchFamily="49" charset="0"/>
              </a:rPr>
              <a:t>			   BOOLEAN NOT NULL := TRUE;</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35</a:t>
            </a:fld>
            <a:endParaRPr lang="en-US" dirty="0"/>
          </a:p>
        </p:txBody>
      </p:sp>
    </p:spTree>
    <p:extLst>
      <p:ext uri="{BB962C8B-B14F-4D97-AF65-F5344CB8AC3E}">
        <p14:creationId xmlns:p14="http://schemas.microsoft.com/office/powerpoint/2010/main" val="744079482"/>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Effects of the </a:t>
            </a:r>
            <a:r>
              <a:rPr lang="en-US">
                <a:latin typeface="Courier New" pitchFamily="49" charset="0"/>
              </a:rPr>
              <a:t>NOCOPY</a:t>
            </a:r>
            <a:r>
              <a:rPr lang="en-US"/>
              <a:t> Hint</a:t>
            </a:r>
          </a:p>
        </p:txBody>
      </p:sp>
      <p:sp>
        <p:nvSpPr>
          <p:cNvPr id="26627" name="Rectangle 3"/>
          <p:cNvSpPr>
            <a:spLocks noGrp="1" noChangeArrowheads="1"/>
          </p:cNvSpPr>
          <p:nvPr>
            <p:ph sz="quarter" idx="1"/>
          </p:nvPr>
        </p:nvSpPr>
        <p:spPr>
          <a:xfrm>
            <a:off x="2133600" y="1447801"/>
            <a:ext cx="7918450" cy="2868613"/>
          </a:xfrm>
        </p:spPr>
        <p:txBody>
          <a:bodyPr>
            <a:normAutofit fontScale="92500"/>
          </a:bodyPr>
          <a:lstStyle/>
          <a:p>
            <a:pPr lvl="1" eaLnBrk="1" hangingPunct="1">
              <a:buFont typeface="Courier New" pitchFamily="49" charset="0"/>
              <a:buChar char="o"/>
            </a:pPr>
            <a:r>
              <a:rPr lang="en-US"/>
              <a:t>If the subprogram exits with an exception that is not handled:</a:t>
            </a:r>
          </a:p>
          <a:p>
            <a:pPr lvl="2" eaLnBrk="1" hangingPunct="1">
              <a:buFont typeface="Wingdings" pitchFamily="2" charset="2"/>
              <a:buChar char="Ø"/>
            </a:pPr>
            <a:r>
              <a:rPr lang="en-US"/>
              <a:t>You cannot rely on the values of the actual parameters passed to a </a:t>
            </a:r>
            <a:r>
              <a:rPr lang="en-US">
                <a:latin typeface="Courier New" pitchFamily="49" charset="0"/>
              </a:rPr>
              <a:t>NOCOPY</a:t>
            </a:r>
            <a:r>
              <a:rPr lang="en-US"/>
              <a:t> parameter</a:t>
            </a:r>
          </a:p>
          <a:p>
            <a:pPr lvl="2" eaLnBrk="1" hangingPunct="1">
              <a:buFont typeface="Wingdings" pitchFamily="2" charset="2"/>
              <a:buChar char="Ø"/>
            </a:pPr>
            <a:r>
              <a:rPr lang="en-US"/>
              <a:t>Any incomplete modifications are not “rolled back”</a:t>
            </a:r>
          </a:p>
          <a:p>
            <a:pPr lvl="1" eaLnBrk="1" hangingPunct="1">
              <a:buFont typeface="Courier New" pitchFamily="49" charset="0"/>
              <a:buChar char="o"/>
            </a:pPr>
            <a:r>
              <a:rPr lang="en-US"/>
              <a:t>The remote procedure call (RPC) protocol enables you to pass parameters only by value.</a:t>
            </a:r>
          </a:p>
          <a:p>
            <a:pPr lvl="1" eaLnBrk="1" hangingPunct="1">
              <a:buFont typeface="Courier New" pitchFamily="49" charset="0"/>
              <a:buChar char="o"/>
            </a:pPr>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350</a:t>
            </a:fld>
            <a:endParaRPr lang="en-US" dirty="0">
              <a:solidFill>
                <a:srgbClr val="464653"/>
              </a:solidFill>
            </a:endParaRPr>
          </a:p>
        </p:txBody>
      </p:sp>
    </p:spTree>
    <p:extLst>
      <p:ext uri="{BB962C8B-B14F-4D97-AF65-F5344CB8AC3E}">
        <p14:creationId xmlns:p14="http://schemas.microsoft.com/office/powerpoint/2010/main" val="139915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defRPr/>
            </a:pPr>
            <a:r>
              <a:rPr lang="en-US" dirty="0"/>
              <a:t>Compiler Ignore the </a:t>
            </a:r>
            <a:r>
              <a:rPr lang="en-US" dirty="0">
                <a:latin typeface="Courier New" pitchFamily="49" charset="0"/>
              </a:rPr>
              <a:t>NOCOPY</a:t>
            </a:r>
            <a:r>
              <a:rPr lang="en-US" dirty="0"/>
              <a:t> Hint?</a:t>
            </a:r>
          </a:p>
        </p:txBody>
      </p:sp>
      <p:sp>
        <p:nvSpPr>
          <p:cNvPr id="19459" name="Rectangle 3"/>
          <p:cNvSpPr>
            <a:spLocks noGrp="1" noChangeArrowheads="1"/>
          </p:cNvSpPr>
          <p:nvPr>
            <p:ph sz="quarter" idx="1"/>
          </p:nvPr>
        </p:nvSpPr>
        <p:spPr>
          <a:xfrm>
            <a:off x="2133600" y="1447800"/>
            <a:ext cx="7918450" cy="3568700"/>
          </a:xfrm>
        </p:spPr>
        <p:txBody>
          <a:bodyPr>
            <a:normAutofit fontScale="92500" lnSpcReduction="20000"/>
          </a:bodyPr>
          <a:lstStyle/>
          <a:p>
            <a:pPr marL="0" indent="0">
              <a:buNone/>
              <a:defRPr/>
            </a:pPr>
            <a:r>
              <a:rPr lang="en-US" dirty="0"/>
              <a:t>The </a:t>
            </a:r>
            <a:r>
              <a:rPr lang="en-US" dirty="0">
                <a:latin typeface="Courier New" pitchFamily="49" charset="0"/>
              </a:rPr>
              <a:t>NOCOPY</a:t>
            </a:r>
            <a:r>
              <a:rPr lang="en-US" dirty="0"/>
              <a:t> hint has no effect if:</a:t>
            </a:r>
          </a:p>
          <a:p>
            <a:pPr marL="548640" lvl="1" indent="-274320">
              <a:buFont typeface="Courier New" pitchFamily="49" charset="0"/>
              <a:buChar char="o"/>
              <a:defRPr/>
            </a:pPr>
            <a:r>
              <a:rPr lang="en-US" dirty="0"/>
              <a:t>The actual parameter:</a:t>
            </a:r>
          </a:p>
          <a:p>
            <a:pPr marL="822960" lvl="2">
              <a:buClr>
                <a:schemeClr val="bg1">
                  <a:shade val="50000"/>
                </a:schemeClr>
              </a:buClr>
              <a:buFont typeface="Wingdings" pitchFamily="2" charset="2"/>
              <a:buChar char="Ø"/>
              <a:defRPr/>
            </a:pPr>
            <a:r>
              <a:rPr lang="en-US" dirty="0"/>
              <a:t>Is an element of associative arrays (index-by tables)</a:t>
            </a:r>
          </a:p>
          <a:p>
            <a:pPr marL="822960" lvl="2">
              <a:buClr>
                <a:schemeClr val="bg1">
                  <a:shade val="50000"/>
                </a:schemeClr>
              </a:buClr>
              <a:buFont typeface="Wingdings" pitchFamily="2" charset="2"/>
              <a:buChar char="Ø"/>
              <a:defRPr/>
            </a:pPr>
            <a:r>
              <a:rPr lang="en-US" dirty="0"/>
              <a:t>Is constrained (for example, by scale or </a:t>
            </a:r>
            <a:r>
              <a:rPr lang="en-US" dirty="0">
                <a:latin typeface="Courier New" pitchFamily="49" charset="0"/>
              </a:rPr>
              <a:t>NOT</a:t>
            </a:r>
            <a:r>
              <a:rPr lang="en-US" dirty="0"/>
              <a:t> </a:t>
            </a:r>
            <a:r>
              <a:rPr lang="en-US" dirty="0">
                <a:latin typeface="Courier New" pitchFamily="49" charset="0"/>
              </a:rPr>
              <a:t>NULL</a:t>
            </a:r>
            <a:r>
              <a:rPr lang="en-US" dirty="0"/>
              <a:t>)</a:t>
            </a:r>
          </a:p>
          <a:p>
            <a:pPr marL="822960" lvl="2">
              <a:buClr>
                <a:schemeClr val="bg1">
                  <a:shade val="50000"/>
                </a:schemeClr>
              </a:buClr>
              <a:buFont typeface="Wingdings" pitchFamily="2" charset="2"/>
              <a:buChar char="Ø"/>
              <a:defRPr/>
            </a:pPr>
            <a:r>
              <a:rPr lang="en-US" dirty="0"/>
              <a:t>And formal parameter are records, where one or both records were declared by using </a:t>
            </a:r>
            <a:r>
              <a:rPr lang="en-US" dirty="0">
                <a:latin typeface="Courier New" pitchFamily="49" charset="0"/>
              </a:rPr>
              <a:t>%ROWTYPE</a:t>
            </a:r>
            <a:r>
              <a:rPr lang="en-US" dirty="0"/>
              <a:t> or </a:t>
            </a:r>
            <a:r>
              <a:rPr lang="en-US" dirty="0">
                <a:latin typeface="Courier New" pitchFamily="49" charset="0"/>
              </a:rPr>
              <a:t>%TYPE</a:t>
            </a:r>
            <a:r>
              <a:rPr lang="en-US" dirty="0"/>
              <a:t>, and constraints on corresponding fields in the records differ</a:t>
            </a:r>
          </a:p>
          <a:p>
            <a:pPr marL="822960" lvl="2">
              <a:buClr>
                <a:schemeClr val="bg1">
                  <a:shade val="50000"/>
                </a:schemeClr>
              </a:buClr>
              <a:buFont typeface="Wingdings" pitchFamily="2" charset="2"/>
              <a:buChar char="Ø"/>
              <a:defRPr/>
            </a:pPr>
            <a:r>
              <a:rPr lang="en-US" dirty="0"/>
              <a:t>Requires an implicit data type conversion </a:t>
            </a:r>
          </a:p>
          <a:p>
            <a:pPr marL="548640" lvl="1" indent="-274320">
              <a:buFont typeface="Courier New" pitchFamily="49" charset="0"/>
              <a:buChar char="o"/>
              <a:defRPr/>
            </a:pPr>
            <a:r>
              <a:rPr lang="en-US" dirty="0"/>
              <a:t>The subprogram is involved in an external or remote procedure call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351</a:t>
            </a:fld>
            <a:endParaRPr lang="en-US" dirty="0">
              <a:solidFill>
                <a:srgbClr val="464653"/>
              </a:solidFill>
            </a:endParaRPr>
          </a:p>
        </p:txBody>
      </p:sp>
    </p:spTree>
    <p:extLst>
      <p:ext uri="{BB962C8B-B14F-4D97-AF65-F5344CB8AC3E}">
        <p14:creationId xmlns:p14="http://schemas.microsoft.com/office/powerpoint/2010/main" val="110450536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Using the </a:t>
            </a:r>
            <a:r>
              <a:rPr lang="en-US">
                <a:latin typeface="Courier New" pitchFamily="49" charset="0"/>
              </a:rPr>
              <a:t>PARALLEL_ENABLE</a:t>
            </a:r>
            <a:r>
              <a:rPr lang="en-US"/>
              <a:t> Hint</a:t>
            </a:r>
          </a:p>
        </p:txBody>
      </p:sp>
      <p:sp>
        <p:nvSpPr>
          <p:cNvPr id="2867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Can be used in functions as an optimization hint</a:t>
            </a:r>
          </a:p>
          <a:p>
            <a:pPr lvl="1" eaLnBrk="1" hangingPunct="1">
              <a:buFont typeface="Courier New" pitchFamily="49" charset="0"/>
              <a:buChar char="o"/>
            </a:pPr>
            <a:r>
              <a:rPr lang="en-US"/>
              <a:t>Indicates that a function can be used in a parallelized query or parallelized DML statement </a:t>
            </a:r>
          </a:p>
        </p:txBody>
      </p:sp>
      <p:sp>
        <p:nvSpPr>
          <p:cNvPr id="28676" name="Rectangle 4"/>
          <p:cNvSpPr>
            <a:spLocks noChangeArrowheads="1"/>
          </p:cNvSpPr>
          <p:nvPr/>
        </p:nvSpPr>
        <p:spPr bwMode="blackGray">
          <a:xfrm>
            <a:off x="2157414" y="3200401"/>
            <a:ext cx="7900987" cy="1477963"/>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OR REPLACE FUNCTION f2 (p_p1 NUMBER)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RETURN NUMBER </a:t>
            </a:r>
            <a:r>
              <a:rPr lang="en-US">
                <a:solidFill>
                  <a:srgbClr val="9FB8CD"/>
                </a:solidFill>
                <a:latin typeface="Courier New" pitchFamily="49" charset="0"/>
                <a:cs typeface="Times New Roman" pitchFamily="18" charset="0"/>
              </a:rPr>
              <a:t>PARALLEL_ENABLE</a:t>
            </a:r>
            <a:r>
              <a:rPr lang="en-US">
                <a:solidFill>
                  <a:srgbClr val="DDE9EC"/>
                </a:solidFill>
                <a:latin typeface="Courier New" pitchFamily="49" charset="0"/>
                <a:cs typeface="Times New Roman" pitchFamily="18" charset="0"/>
              </a:rPr>
              <a:t> IS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RETURN p_p1 * 2;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 f2;</a:t>
            </a:r>
            <a:r>
              <a:rPr lang="en-US">
                <a:solidFill>
                  <a:prstClr val="black"/>
                </a:solidFill>
                <a:latin typeface="Courier New" pitchFamily="49" charset="0"/>
                <a:cs typeface="Times New Roman" pitchFamily="18" charset="0"/>
              </a:rPr>
              <a:t> </a:t>
            </a:r>
          </a:p>
        </p:txBody>
      </p:sp>
      <p:sp>
        <p:nvSpPr>
          <p:cNvPr id="28677" name="Rectangle 5"/>
          <p:cNvSpPr>
            <a:spLocks noChangeArrowheads="1"/>
          </p:cNvSpPr>
          <p:nvPr/>
        </p:nvSpPr>
        <p:spPr bwMode="gray">
          <a:xfrm>
            <a:off x="4411663" y="3527425"/>
            <a:ext cx="2133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28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5105400"/>
            <a:ext cx="4378325" cy="5143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352</a:t>
            </a:fld>
            <a:endParaRPr lang="en-US" dirty="0">
              <a:solidFill>
                <a:srgbClr val="464653"/>
              </a:solidFill>
            </a:endParaRPr>
          </a:p>
        </p:txBody>
      </p:sp>
    </p:spTree>
    <p:extLst>
      <p:ext uri="{BB962C8B-B14F-4D97-AF65-F5344CB8AC3E}">
        <p14:creationId xmlns:p14="http://schemas.microsoft.com/office/powerpoint/2010/main" val="151260266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a:defRPr/>
            </a:pPr>
            <a:r>
              <a:rPr lang="en-US" dirty="0"/>
              <a:t>Using the Cross-Session PL/SQL Function Result Cache</a:t>
            </a:r>
          </a:p>
        </p:txBody>
      </p:sp>
      <p:sp>
        <p:nvSpPr>
          <p:cNvPr id="29699" name="Rectangle 3"/>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Each time a result-cached PL/SQL function is called with different parameter values, those parameters and their results are stored in cache. </a:t>
            </a:r>
          </a:p>
          <a:p>
            <a:pPr lvl="1" eaLnBrk="1" hangingPunct="1">
              <a:buFont typeface="Courier New" pitchFamily="49" charset="0"/>
              <a:buChar char="o"/>
            </a:pPr>
            <a:r>
              <a:rPr lang="en-US"/>
              <a:t>The function result cache is stored in a shared global area (SGA), making it available to any session that runs your application. </a:t>
            </a:r>
          </a:p>
          <a:p>
            <a:pPr lvl="1" eaLnBrk="1" hangingPunct="1">
              <a:buFont typeface="Courier New" pitchFamily="49" charset="0"/>
              <a:buChar char="o"/>
            </a:pPr>
            <a:r>
              <a:rPr lang="en-US"/>
              <a:t>Subsequent calls to the same function with the same parameters uses the result from cache.</a:t>
            </a:r>
          </a:p>
          <a:p>
            <a:pPr lvl="1" eaLnBrk="1" hangingPunct="1">
              <a:buFont typeface="Courier New" pitchFamily="49" charset="0"/>
              <a:buChar char="o"/>
            </a:pPr>
            <a:r>
              <a:rPr lang="en-US"/>
              <a:t>Performance and scalability are improved.</a:t>
            </a:r>
          </a:p>
          <a:p>
            <a:pPr lvl="1" eaLnBrk="1" hangingPunct="1">
              <a:buFont typeface="Courier New" pitchFamily="49" charset="0"/>
              <a:buChar char="o"/>
            </a:pPr>
            <a:r>
              <a:rPr lang="en-US"/>
              <a:t>This feature is used with functions that are called frequently and dependent on information that changes infrequently.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353</a:t>
            </a:fld>
            <a:endParaRPr lang="en-US" dirty="0">
              <a:solidFill>
                <a:srgbClr val="464653"/>
              </a:solidFill>
            </a:endParaRPr>
          </a:p>
        </p:txBody>
      </p:sp>
    </p:spTree>
    <p:extLst>
      <p:ext uri="{BB962C8B-B14F-4D97-AF65-F5344CB8AC3E}">
        <p14:creationId xmlns:p14="http://schemas.microsoft.com/office/powerpoint/2010/main" val="7890016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a:defRPr/>
            </a:pPr>
            <a:r>
              <a:rPr lang="en-US"/>
              <a:t>Declaring and Defining a </a:t>
            </a:r>
            <a:br>
              <a:rPr lang="en-US"/>
            </a:br>
            <a:r>
              <a:rPr lang="en-US"/>
              <a:t>Result-Cached Function: Example</a:t>
            </a:r>
          </a:p>
        </p:txBody>
      </p:sp>
      <p:sp>
        <p:nvSpPr>
          <p:cNvPr id="23555" name="Rectangle 3"/>
          <p:cNvSpPr>
            <a:spLocks noChangeArrowheads="1"/>
          </p:cNvSpPr>
          <p:nvPr/>
        </p:nvSpPr>
        <p:spPr bwMode="blackGray">
          <a:xfrm>
            <a:off x="2133600" y="1905000"/>
            <a:ext cx="7912100" cy="2895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FUNCTION </a:t>
            </a:r>
            <a:r>
              <a:rPr lang="en-US" dirty="0" err="1">
                <a:solidFill>
                  <a:prstClr val="black"/>
                </a:solidFill>
                <a:latin typeface="Courier New" pitchFamily="49" charset="0"/>
              </a:rPr>
              <a:t>emp_hire_date</a:t>
            </a:r>
            <a:r>
              <a:rPr lang="en-US" dirty="0">
                <a:solidFill>
                  <a:prstClr val="black"/>
                </a:solidFill>
                <a:latin typeface="Courier New" pitchFamily="49" charset="0"/>
              </a:rPr>
              <a:t> (</a:t>
            </a:r>
            <a:r>
              <a:rPr lang="en-US" dirty="0" err="1">
                <a:solidFill>
                  <a:prstClr val="black"/>
                </a:solidFill>
                <a:latin typeface="Courier New" pitchFamily="49" charset="0"/>
              </a:rPr>
              <a:t>p_emp_id</a:t>
            </a:r>
            <a:r>
              <a:rPr lang="en-US" dirty="0">
                <a:solidFill>
                  <a:prstClr val="black"/>
                </a:solidFill>
                <a:latin typeface="Courier New" pitchFamily="49" charset="0"/>
              </a:rPr>
              <a:t> NUMBER) RETURN VARCHAR</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a:solidFill>
                  <a:srgbClr val="9FB8CD"/>
                </a:solidFill>
                <a:latin typeface="Courier New" pitchFamily="49" charset="0"/>
              </a:rPr>
              <a:t>RESULT_CACHE RELIES_ON (employees)</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v_date_hired</a:t>
            </a:r>
            <a:r>
              <a:rPr lang="en-US" dirty="0">
                <a:solidFill>
                  <a:prstClr val="black"/>
                </a:solidFill>
                <a:latin typeface="Courier New" pitchFamily="49" charset="0"/>
              </a:rPr>
              <a:t> DATE;</a:t>
            </a:r>
          </a:p>
          <a:p>
            <a:pPr marL="457200" indent="-457200" defTabSz="400050" eaLnBrk="0" hangingPunct="0">
              <a:tabLst>
                <a:tab pos="400050" algn="r"/>
                <a:tab pos="673100" algn="l"/>
              </a:tabLst>
              <a:defRPr/>
            </a:pPr>
            <a:r>
              <a:rPr lang="en-US" dirty="0">
                <a:solidFill>
                  <a:prstClr val="black"/>
                </a:solidFill>
                <a:latin typeface="Courier New" pitchFamily="49" charset="0"/>
              </a:rPr>
              <a:t>BEGIN</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hire_date</a:t>
            </a:r>
            <a:r>
              <a:rPr lang="en-US" dirty="0">
                <a:solidFill>
                  <a:prstClr val="black"/>
                </a:solidFill>
                <a:latin typeface="Courier New" pitchFamily="49" charset="0"/>
              </a:rPr>
              <a:t> INTO </a:t>
            </a:r>
            <a:r>
              <a:rPr lang="en-US" dirty="0" err="1">
                <a:solidFill>
                  <a:prstClr val="black"/>
                </a:solidFill>
                <a:latin typeface="Courier New" pitchFamily="49" charset="0"/>
              </a:rPr>
              <a:t>v_date_hired</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FROM </a:t>
            </a:r>
            <a:r>
              <a:rPr lang="en-US" dirty="0" err="1">
                <a:solidFill>
                  <a:prstClr val="black"/>
                </a:solidFill>
                <a:latin typeface="Courier New" pitchFamily="49" charset="0"/>
              </a:rPr>
              <a:t>HR.Employees</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Employee_ID</a:t>
            </a:r>
            <a:r>
              <a:rPr lang="en-US" dirty="0">
                <a:solidFill>
                  <a:prstClr val="black"/>
                </a:solidFill>
                <a:latin typeface="Courier New" pitchFamily="49" charset="0"/>
              </a:rPr>
              <a:t> = </a:t>
            </a:r>
            <a:r>
              <a:rPr lang="en-US" dirty="0" err="1">
                <a:solidFill>
                  <a:prstClr val="black"/>
                </a:solidFill>
                <a:latin typeface="Courier New" pitchFamily="49" charset="0"/>
              </a:rPr>
              <a:t>p_emp_ID</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to_char</a:t>
            </a:r>
            <a:r>
              <a:rPr lang="en-US" dirty="0">
                <a:solidFill>
                  <a:prstClr val="black"/>
                </a:solidFill>
                <a:latin typeface="Courier New" pitchFamily="49" charset="0"/>
              </a:rPr>
              <a:t>(</a:t>
            </a:r>
            <a:r>
              <a:rPr lang="en-US" dirty="0" err="1">
                <a:solidFill>
                  <a:prstClr val="black"/>
                </a:solidFill>
                <a:latin typeface="Courier New" pitchFamily="49" charset="0"/>
              </a:rPr>
              <a:t>v_date_hired</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END;</a:t>
            </a:r>
          </a:p>
        </p:txBody>
      </p:sp>
      <p:sp>
        <p:nvSpPr>
          <p:cNvPr id="30724" name="Rectangle 4"/>
          <p:cNvSpPr>
            <a:spLocks noChangeArrowheads="1"/>
          </p:cNvSpPr>
          <p:nvPr/>
        </p:nvSpPr>
        <p:spPr bwMode="gray">
          <a:xfrm>
            <a:off x="2314575" y="2554288"/>
            <a:ext cx="4724400" cy="271462"/>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5181601"/>
            <a:ext cx="3921125"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354</a:t>
            </a:fld>
            <a:endParaRPr lang="en-US">
              <a:solidFill>
                <a:srgbClr val="464653"/>
              </a:solidFill>
            </a:endParaRPr>
          </a:p>
        </p:txBody>
      </p:sp>
    </p:spTree>
    <p:extLst>
      <p:ext uri="{BB962C8B-B14F-4D97-AF65-F5344CB8AC3E}">
        <p14:creationId xmlns:p14="http://schemas.microsoft.com/office/powerpoint/2010/main" val="330936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a:defRPr/>
            </a:pPr>
            <a:r>
              <a:rPr lang="en-US"/>
              <a:t>Using the </a:t>
            </a:r>
            <a:r>
              <a:rPr lang="en-US">
                <a:latin typeface="Courier New" pitchFamily="49" charset="0"/>
              </a:rPr>
              <a:t>DETERMINISTIC</a:t>
            </a:r>
            <a:r>
              <a:rPr lang="en-US"/>
              <a:t> Clause with Functions</a:t>
            </a:r>
          </a:p>
        </p:txBody>
      </p:sp>
      <p:sp>
        <p:nvSpPr>
          <p:cNvPr id="31747" name="Rectangle 3"/>
          <p:cNvSpPr>
            <a:spLocks noGrp="1" noChangeArrowheads="1"/>
          </p:cNvSpPr>
          <p:nvPr>
            <p:ph sz="quarter" idx="1"/>
          </p:nvPr>
        </p:nvSpPr>
        <p:spPr>
          <a:xfrm>
            <a:off x="2133600" y="1447800"/>
            <a:ext cx="7918450" cy="3614738"/>
          </a:xfrm>
        </p:spPr>
        <p:txBody>
          <a:bodyPr>
            <a:normAutofit fontScale="92500" lnSpcReduction="20000"/>
          </a:bodyPr>
          <a:lstStyle/>
          <a:p>
            <a:pPr lvl="1" eaLnBrk="1" hangingPunct="1">
              <a:buFont typeface="Courier New" pitchFamily="49" charset="0"/>
              <a:buChar char="o"/>
            </a:pPr>
            <a:r>
              <a:rPr lang="en-US"/>
              <a:t>Specify</a:t>
            </a:r>
            <a:r>
              <a:rPr lang="en-US">
                <a:latin typeface="Times New Roman" pitchFamily="18" charset="0"/>
                <a:cs typeface="Times New Roman" pitchFamily="18" charset="0"/>
              </a:rPr>
              <a:t> </a:t>
            </a:r>
            <a:r>
              <a:rPr lang="en-US">
                <a:latin typeface="Courier New" pitchFamily="49" charset="0"/>
              </a:rPr>
              <a:t>DETERMINISTIC</a:t>
            </a:r>
            <a:r>
              <a:rPr lang="en-US"/>
              <a:t> to indicate that the function returns the same result value whenever it is called with the same values for its arguments.</a:t>
            </a:r>
          </a:p>
          <a:p>
            <a:pPr lvl="1" eaLnBrk="1" hangingPunct="1">
              <a:buFont typeface="Courier New" pitchFamily="49" charset="0"/>
              <a:buChar char="o"/>
            </a:pPr>
            <a:r>
              <a:rPr lang="en-US"/>
              <a:t>This helps the optimizer avoid redundant function calls. </a:t>
            </a:r>
          </a:p>
          <a:p>
            <a:pPr lvl="1" eaLnBrk="1" hangingPunct="1">
              <a:buFont typeface="Courier New" pitchFamily="49" charset="0"/>
              <a:buChar char="o"/>
            </a:pPr>
            <a:r>
              <a:rPr lang="en-US"/>
              <a:t>If a function was called previously with the same arguments, the optimizer can elect to use the previous result.</a:t>
            </a:r>
          </a:p>
          <a:p>
            <a:pPr lvl="1" eaLnBrk="1" hangingPunct="1">
              <a:buFont typeface="Courier New" pitchFamily="49" charset="0"/>
              <a:buChar char="o"/>
            </a:pPr>
            <a:r>
              <a:rPr lang="en-US"/>
              <a:t>Do not specify</a:t>
            </a:r>
            <a:r>
              <a:rPr lang="en-US">
                <a:latin typeface="Times New Roman" pitchFamily="18" charset="0"/>
                <a:cs typeface="Times New Roman" pitchFamily="18" charset="0"/>
              </a:rPr>
              <a:t> </a:t>
            </a:r>
            <a:r>
              <a:rPr lang="en-US">
                <a:latin typeface="Courier New" pitchFamily="49" charset="0"/>
              </a:rPr>
              <a:t>DETERMINISTIC</a:t>
            </a:r>
            <a:r>
              <a:rPr lang="en-US"/>
              <a:t> for a function whose result depends on the state of session variables or schema objects.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355</a:t>
            </a:fld>
            <a:endParaRPr lang="en-US" dirty="0">
              <a:solidFill>
                <a:srgbClr val="464653"/>
              </a:solidFill>
            </a:endParaRPr>
          </a:p>
        </p:txBody>
      </p:sp>
    </p:spTree>
    <p:extLst>
      <p:ext uri="{BB962C8B-B14F-4D97-AF65-F5344CB8AC3E}">
        <p14:creationId xmlns:p14="http://schemas.microsoft.com/office/powerpoint/2010/main" val="19118279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blackGray">
          <a:xfrm>
            <a:off x="2133600" y="2286000"/>
            <a:ext cx="7924800" cy="40386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CREATE OR REPLACE PROCEDURE update_salary(p_emp_id NUMBER) IS</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v_name    employees.last_name%TYPE;</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v_new_sal employees.salary%TYPE;</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UPDATE employees </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SET salary = salary * 1.1</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WHERE employee_id = p_emp_id</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RETURNING</a:t>
            </a:r>
            <a:r>
              <a:rPr lang="en-US">
                <a:solidFill>
                  <a:srgbClr val="DDE9EC"/>
                </a:solidFill>
                <a:latin typeface="Courier New" pitchFamily="49" charset="0"/>
                <a:cs typeface="Times New Roman" pitchFamily="18" charset="0"/>
              </a:rPr>
              <a:t> last_name, salary INTO v_name, v_new_sal;</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DBMS_OUTPUT.PUT_LINE(v_name || ' new salary is ' ||     </a:t>
            </a:r>
            <a:br>
              <a:rPr lang="en-US">
                <a:solidFill>
                  <a:srgbClr val="DDE9EC"/>
                </a:solidFill>
                <a:latin typeface="Courier New" pitchFamily="49" charset="0"/>
                <a:cs typeface="Times New Roman" pitchFamily="18" charset="0"/>
              </a:rPr>
            </a:br>
            <a:r>
              <a:rPr lang="en-US">
                <a:solidFill>
                  <a:srgbClr val="DDE9EC"/>
                </a:solidFill>
                <a:latin typeface="Courier New" pitchFamily="49" charset="0"/>
                <a:cs typeface="Times New Roman" pitchFamily="18" charset="0"/>
              </a:rPr>
              <a:t> v_new_sal);</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END update_salary;</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a:t>
            </a:r>
          </a:p>
        </p:txBody>
      </p:sp>
      <p:sp>
        <p:nvSpPr>
          <p:cNvPr id="32771" name="Rectangle 3"/>
          <p:cNvSpPr>
            <a:spLocks noGrp="1" noChangeArrowheads="1"/>
          </p:cNvSpPr>
          <p:nvPr>
            <p:ph type="title"/>
          </p:nvPr>
        </p:nvSpPr>
        <p:spPr/>
        <p:txBody>
          <a:bodyPr/>
          <a:lstStyle/>
          <a:p>
            <a:pPr eaLnBrk="1" hangingPunct="1"/>
            <a:r>
              <a:rPr lang="en-US"/>
              <a:t>Using the </a:t>
            </a:r>
            <a:r>
              <a:rPr lang="en-US">
                <a:latin typeface="Courier New" pitchFamily="49" charset="0"/>
              </a:rPr>
              <a:t>RETURNING</a:t>
            </a:r>
            <a:r>
              <a:rPr lang="en-US"/>
              <a:t> Clause</a:t>
            </a:r>
          </a:p>
        </p:txBody>
      </p:sp>
      <p:sp>
        <p:nvSpPr>
          <p:cNvPr id="26628" name="Rectangle 4"/>
          <p:cNvSpPr>
            <a:spLocks noGrp="1" noChangeArrowheads="1"/>
          </p:cNvSpPr>
          <p:nvPr>
            <p:ph sz="quarter" idx="1"/>
          </p:nvPr>
        </p:nvSpPr>
        <p:spPr>
          <a:xfrm>
            <a:off x="2133600" y="1143001"/>
            <a:ext cx="7918450" cy="1109663"/>
          </a:xfrm>
        </p:spPr>
        <p:txBody>
          <a:bodyPr>
            <a:normAutofit fontScale="85000" lnSpcReduction="10000"/>
          </a:bodyPr>
          <a:lstStyle/>
          <a:p>
            <a:pPr marL="548640" lvl="1" indent="-274320">
              <a:buFont typeface="Courier New" pitchFamily="49" charset="0"/>
              <a:buChar char="o"/>
              <a:defRPr/>
            </a:pPr>
            <a:r>
              <a:rPr lang="en-US" dirty="0"/>
              <a:t>Improves performance by returning column values with </a:t>
            </a:r>
            <a:r>
              <a:rPr lang="en-US" dirty="0">
                <a:latin typeface="Courier New" pitchFamily="49" charset="0"/>
              </a:rPr>
              <a:t>INSERT</a:t>
            </a:r>
            <a:r>
              <a:rPr lang="en-US" dirty="0"/>
              <a:t>, </a:t>
            </a:r>
            <a:r>
              <a:rPr lang="en-US" dirty="0">
                <a:latin typeface="Courier New" pitchFamily="49" charset="0"/>
              </a:rPr>
              <a:t>UPDATE</a:t>
            </a:r>
            <a:r>
              <a:rPr lang="en-US" dirty="0"/>
              <a:t>, and </a:t>
            </a:r>
            <a:r>
              <a:rPr lang="en-US" dirty="0">
                <a:latin typeface="Courier New" pitchFamily="49" charset="0"/>
              </a:rPr>
              <a:t>DELETE</a:t>
            </a:r>
            <a:r>
              <a:rPr lang="en-US" dirty="0"/>
              <a:t> statements</a:t>
            </a:r>
          </a:p>
          <a:p>
            <a:pPr marL="548640" lvl="1" indent="-274320">
              <a:buFont typeface="Courier New" pitchFamily="49" charset="0"/>
              <a:buChar char="o"/>
              <a:defRPr/>
            </a:pPr>
            <a:r>
              <a:rPr lang="en-US" dirty="0"/>
              <a:t>Eliminates the need for a </a:t>
            </a:r>
            <a:r>
              <a:rPr lang="en-US" dirty="0">
                <a:latin typeface="Courier New" pitchFamily="49" charset="0"/>
              </a:rPr>
              <a:t>SELECT</a:t>
            </a:r>
            <a:r>
              <a:rPr lang="en-US" dirty="0"/>
              <a:t> statement</a:t>
            </a:r>
          </a:p>
        </p:txBody>
      </p:sp>
      <p:sp>
        <p:nvSpPr>
          <p:cNvPr id="32773" name="Rectangle 5"/>
          <p:cNvSpPr>
            <a:spLocks noChangeArrowheads="1"/>
          </p:cNvSpPr>
          <p:nvPr/>
        </p:nvSpPr>
        <p:spPr bwMode="gray">
          <a:xfrm>
            <a:off x="2335214" y="4781550"/>
            <a:ext cx="7254875" cy="31273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356</a:t>
            </a:fld>
            <a:endParaRPr lang="en-US" dirty="0">
              <a:solidFill>
                <a:srgbClr val="464653"/>
              </a:solidFill>
            </a:endParaRPr>
          </a:p>
        </p:txBody>
      </p:sp>
    </p:spTree>
    <p:extLst>
      <p:ext uri="{BB962C8B-B14F-4D97-AF65-F5344CB8AC3E}">
        <p14:creationId xmlns:p14="http://schemas.microsoft.com/office/powerpoint/2010/main" val="4166780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White">
          <a:xfrm>
            <a:off x="7467600" y="2971800"/>
            <a:ext cx="2286000" cy="228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1"/>
          <a:lstStyle/>
          <a:p>
            <a:pPr algn="ctr" defTabSz="228600">
              <a:spcBef>
                <a:spcPct val="20000"/>
              </a:spcBef>
              <a:buClr>
                <a:srgbClr val="FF0000"/>
              </a:buClr>
              <a:defRPr/>
            </a:pPr>
            <a:r>
              <a:rPr lang="en-US" sz="2000">
                <a:solidFill>
                  <a:prstClr val="black"/>
                </a:solidFill>
                <a:cs typeface="Times New Roman" pitchFamily="18" charset="0"/>
              </a:rPr>
              <a:t>SQL engine</a:t>
            </a:r>
          </a:p>
        </p:txBody>
      </p:sp>
      <p:sp>
        <p:nvSpPr>
          <p:cNvPr id="33795" name="Rectangle 3"/>
          <p:cNvSpPr>
            <a:spLocks noGrp="1" noChangeArrowheads="1"/>
          </p:cNvSpPr>
          <p:nvPr>
            <p:ph type="title"/>
          </p:nvPr>
        </p:nvSpPr>
        <p:spPr/>
        <p:txBody>
          <a:bodyPr/>
          <a:lstStyle/>
          <a:p>
            <a:pPr eaLnBrk="1" hangingPunct="1"/>
            <a:r>
              <a:rPr lang="en-US"/>
              <a:t>Using Bulk Binding</a:t>
            </a:r>
          </a:p>
        </p:txBody>
      </p:sp>
      <p:sp>
        <p:nvSpPr>
          <p:cNvPr id="27652" name="Rectangle 4"/>
          <p:cNvSpPr>
            <a:spLocks noGrp="1" noChangeArrowheads="1"/>
          </p:cNvSpPr>
          <p:nvPr>
            <p:ph sz="quarter" idx="1"/>
          </p:nvPr>
        </p:nvSpPr>
        <p:spPr>
          <a:xfrm>
            <a:off x="2133600" y="1447800"/>
            <a:ext cx="7918450" cy="1030288"/>
          </a:xfrm>
        </p:spPr>
        <p:txBody>
          <a:bodyPr>
            <a:normAutofit fontScale="77500" lnSpcReduction="20000"/>
          </a:bodyPr>
          <a:lstStyle/>
          <a:p>
            <a:pPr marL="0" indent="0">
              <a:buNone/>
              <a:defRPr/>
            </a:pPr>
            <a:r>
              <a:rPr lang="en-US" dirty="0">
                <a:solidFill>
                  <a:srgbClr val="000000"/>
                </a:solidFill>
                <a:cs typeface="Times New Roman" pitchFamily="18" charset="0"/>
              </a:rPr>
              <a:t>Binds whole arrays of values in a single operation, rather than using a loop to perform a </a:t>
            </a:r>
            <a:r>
              <a:rPr lang="en-US" dirty="0">
                <a:solidFill>
                  <a:srgbClr val="000000"/>
                </a:solidFill>
                <a:latin typeface="Courier New" pitchFamily="49" charset="0"/>
                <a:cs typeface="Courier New" pitchFamily="49" charset="0"/>
              </a:rPr>
              <a:t>FETCH</a:t>
            </a:r>
            <a:r>
              <a:rPr lang="en-US" dirty="0">
                <a:solidFill>
                  <a:srgbClr val="000000"/>
                </a:solidFill>
                <a:cs typeface="Times New Roman" pitchFamily="18" charset="0"/>
              </a:rPr>
              <a:t>, </a:t>
            </a:r>
            <a:r>
              <a:rPr lang="en-US" dirty="0">
                <a:solidFill>
                  <a:srgbClr val="000000"/>
                </a:solidFill>
                <a:latin typeface="Courier New" pitchFamily="49" charset="0"/>
                <a:cs typeface="Courier New" pitchFamily="49" charset="0"/>
              </a:rPr>
              <a:t>INSERT</a:t>
            </a:r>
            <a:r>
              <a:rPr lang="en-US" dirty="0">
                <a:solidFill>
                  <a:srgbClr val="000000"/>
                </a:solidFill>
                <a:cs typeface="Times New Roman" pitchFamily="18" charset="0"/>
              </a:rPr>
              <a:t>, </a:t>
            </a:r>
            <a:r>
              <a:rPr lang="en-US" dirty="0">
                <a:solidFill>
                  <a:srgbClr val="000000"/>
                </a:solidFill>
                <a:latin typeface="Courier New" pitchFamily="49" charset="0"/>
                <a:cs typeface="Courier New" pitchFamily="49" charset="0"/>
              </a:rPr>
              <a:t>UPDATE</a:t>
            </a:r>
            <a:r>
              <a:rPr lang="en-US" dirty="0">
                <a:solidFill>
                  <a:srgbClr val="000000"/>
                </a:solidFill>
                <a:cs typeface="Times New Roman" pitchFamily="18" charset="0"/>
              </a:rPr>
              <a:t>, and </a:t>
            </a:r>
            <a:r>
              <a:rPr lang="en-US" dirty="0">
                <a:solidFill>
                  <a:srgbClr val="000000"/>
                </a:solidFill>
                <a:latin typeface="Courier New" pitchFamily="49" charset="0"/>
                <a:cs typeface="Courier New" pitchFamily="49" charset="0"/>
              </a:rPr>
              <a:t>DELETE</a:t>
            </a:r>
            <a:r>
              <a:rPr lang="en-US" dirty="0">
                <a:solidFill>
                  <a:srgbClr val="000000"/>
                </a:solidFill>
                <a:cs typeface="Times New Roman" pitchFamily="18" charset="0"/>
              </a:rPr>
              <a:t> operation multiple times</a:t>
            </a:r>
            <a:r>
              <a:rPr lang="en-US" dirty="0"/>
              <a:t> </a:t>
            </a:r>
          </a:p>
        </p:txBody>
      </p:sp>
      <p:sp>
        <p:nvSpPr>
          <p:cNvPr id="27653" name="Rectangle 5"/>
          <p:cNvSpPr>
            <a:spLocks noChangeArrowheads="1"/>
          </p:cNvSpPr>
          <p:nvPr/>
        </p:nvSpPr>
        <p:spPr bwMode="blackWhite">
          <a:xfrm>
            <a:off x="2438400" y="2971800"/>
            <a:ext cx="4724400" cy="32273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1"/>
          <a:lstStyle/>
          <a:p>
            <a:pPr algn="ctr" defTabSz="228600">
              <a:spcBef>
                <a:spcPct val="20000"/>
              </a:spcBef>
              <a:buClr>
                <a:srgbClr val="FF0000"/>
              </a:buClr>
              <a:defRPr/>
            </a:pPr>
            <a:r>
              <a:rPr lang="en-US" sz="2000">
                <a:solidFill>
                  <a:prstClr val="black"/>
                </a:solidFill>
                <a:cs typeface="Times New Roman" pitchFamily="18" charset="0"/>
              </a:rPr>
              <a:t>PL/SQL run-time engine</a:t>
            </a:r>
          </a:p>
        </p:txBody>
      </p:sp>
      <p:sp>
        <p:nvSpPr>
          <p:cNvPr id="27654" name="AutoShape 6"/>
          <p:cNvSpPr>
            <a:spLocks noChangeArrowheads="1"/>
          </p:cNvSpPr>
          <p:nvPr/>
        </p:nvSpPr>
        <p:spPr bwMode="blackWhite">
          <a:xfrm>
            <a:off x="7694614" y="3562350"/>
            <a:ext cx="1787525" cy="1543050"/>
          </a:xfrm>
          <a:prstGeom prst="cube">
            <a:avLst>
              <a:gd name="adj" fmla="val 12218"/>
            </a:avLst>
          </a:prstGeom>
          <a:ln>
            <a:headEnd/>
            <a:tailEnd/>
          </a:ln>
        </p:spPr>
        <p:style>
          <a:lnRef idx="2">
            <a:schemeClr val="accent6"/>
          </a:lnRef>
          <a:fillRef idx="1">
            <a:schemeClr val="lt1"/>
          </a:fillRef>
          <a:effectRef idx="0">
            <a:schemeClr val="accent6"/>
          </a:effectRef>
          <a:fontRef idx="minor">
            <a:schemeClr val="dk1"/>
          </a:fontRef>
        </p:style>
        <p:txBody>
          <a:bodyPr lIns="92075" tIns="46038" rIns="92075" bIns="46038"/>
          <a:lstStyle/>
          <a:p>
            <a:pPr algn="ctr" eaLnBrk="0" hangingPunct="0">
              <a:spcBef>
                <a:spcPct val="50000"/>
              </a:spcBef>
              <a:defRPr/>
            </a:pPr>
            <a:r>
              <a:rPr lang="en-US">
                <a:solidFill>
                  <a:prstClr val="black"/>
                </a:solidFill>
                <a:cs typeface="Times New Roman" pitchFamily="18" charset="0"/>
              </a:rPr>
              <a:t>SQL statement executor</a:t>
            </a:r>
          </a:p>
        </p:txBody>
      </p:sp>
      <p:sp>
        <p:nvSpPr>
          <p:cNvPr id="27655" name="AutoShape 7"/>
          <p:cNvSpPr>
            <a:spLocks noChangeArrowheads="1"/>
          </p:cNvSpPr>
          <p:nvPr/>
        </p:nvSpPr>
        <p:spPr bwMode="blackWhite">
          <a:xfrm>
            <a:off x="5427664" y="3397250"/>
            <a:ext cx="1658937" cy="1708150"/>
          </a:xfrm>
          <a:prstGeom prst="cube">
            <a:avLst>
              <a:gd name="adj" fmla="val 12218"/>
            </a:avLst>
          </a:prstGeom>
          <a:ln>
            <a:headEnd/>
            <a:tailEnd/>
          </a:ln>
        </p:spPr>
        <p:style>
          <a:lnRef idx="2">
            <a:schemeClr val="accent6"/>
          </a:lnRef>
          <a:fillRef idx="1">
            <a:schemeClr val="lt1"/>
          </a:fillRef>
          <a:effectRef idx="0">
            <a:schemeClr val="accent6"/>
          </a:effectRef>
          <a:fontRef idx="minor">
            <a:schemeClr val="dk1"/>
          </a:fontRef>
        </p:style>
        <p:txBody>
          <a:bodyPr lIns="92075" tIns="46038" rIns="92075" bIns="46038"/>
          <a:lstStyle/>
          <a:p>
            <a:pPr algn="ctr" eaLnBrk="0" hangingPunct="0">
              <a:spcBef>
                <a:spcPct val="50000"/>
              </a:spcBef>
              <a:defRPr/>
            </a:pPr>
            <a:r>
              <a:rPr lang="en-US">
                <a:solidFill>
                  <a:prstClr val="black"/>
                </a:solidFill>
                <a:cs typeface="Times New Roman" pitchFamily="18" charset="0"/>
              </a:rPr>
              <a:t>Procedural statement executor</a:t>
            </a:r>
          </a:p>
        </p:txBody>
      </p:sp>
      <p:sp>
        <p:nvSpPr>
          <p:cNvPr id="33800" name="Rectangle 8"/>
          <p:cNvSpPr>
            <a:spLocks noChangeArrowheads="1"/>
          </p:cNvSpPr>
          <p:nvPr/>
        </p:nvSpPr>
        <p:spPr bwMode="blackWhite">
          <a:xfrm>
            <a:off x="2514600" y="3505201"/>
            <a:ext cx="2819400" cy="2574925"/>
          </a:xfrm>
          <a:prstGeom prst="rect">
            <a:avLst/>
          </a:prstGeom>
          <a:solidFill>
            <a:schemeClr val="bg1"/>
          </a:solidFill>
          <a:ln w="28575">
            <a:solidFill>
              <a:schemeClr val="bg2"/>
            </a:solidFill>
            <a:miter lim="800000"/>
            <a:headEnd/>
            <a:tailEnd/>
          </a:ln>
        </p:spPr>
        <p:txBody>
          <a:bodyPr lIns="92075" tIns="46038" rIns="92075" bIns="46038"/>
          <a:lstStyle/>
          <a:p>
            <a:pPr algn="ctr" eaLnBrk="0" hangingPunct="0">
              <a:spcBef>
                <a:spcPct val="50000"/>
              </a:spcBef>
            </a:pPr>
            <a:r>
              <a:rPr lang="en-US">
                <a:solidFill>
                  <a:prstClr val="black"/>
                </a:solidFill>
                <a:cs typeface="Times New Roman" pitchFamily="18" charset="0"/>
              </a:rPr>
              <a:t>PL/SQL block</a:t>
            </a:r>
            <a:endParaRPr lang="en-US">
              <a:solidFill>
                <a:prstClr val="black"/>
              </a:solidFill>
              <a:latin typeface="Courier New" pitchFamily="49" charset="0"/>
              <a:cs typeface="Times New Roman" pitchFamily="18" charset="0"/>
            </a:endParaRPr>
          </a:p>
          <a:p>
            <a:pPr eaLnBrk="0" hangingPunct="0"/>
            <a:endParaRPr lang="en-US">
              <a:solidFill>
                <a:prstClr val="black"/>
              </a:solidFill>
              <a:latin typeface="Courier New" pitchFamily="49" charset="0"/>
              <a:cs typeface="Times New Roman" pitchFamily="18" charset="0"/>
            </a:endParaRPr>
          </a:p>
          <a:p>
            <a:pPr eaLnBrk="0" hangingPunct="0"/>
            <a:r>
              <a:rPr lang="en-US">
                <a:solidFill>
                  <a:prstClr val="black"/>
                </a:solidFill>
                <a:latin typeface="Courier New" pitchFamily="49" charset="0"/>
                <a:cs typeface="Times New Roman" pitchFamily="18" charset="0"/>
              </a:rPr>
              <a:t>FORALL j IN 1..1000</a:t>
            </a:r>
          </a:p>
          <a:p>
            <a:pPr eaLnBrk="0" hangingPunct="0"/>
            <a:r>
              <a:rPr lang="en-US">
                <a:solidFill>
                  <a:prstClr val="black"/>
                </a:solidFill>
                <a:latin typeface="Courier New" pitchFamily="49" charset="0"/>
                <a:cs typeface="Times New Roman" pitchFamily="18" charset="0"/>
              </a:rPr>
              <a:t> INSERT (id,</a:t>
            </a:r>
          </a:p>
          <a:p>
            <a:pPr eaLnBrk="0" hangingPunct="0"/>
            <a:r>
              <a:rPr lang="en-US">
                <a:solidFill>
                  <a:prstClr val="black"/>
                </a:solidFill>
                <a:latin typeface="Courier New" pitchFamily="49" charset="0"/>
                <a:cs typeface="Times New Roman" pitchFamily="18" charset="0"/>
              </a:rPr>
              <a:t>         dates)</a:t>
            </a:r>
          </a:p>
          <a:p>
            <a:pPr eaLnBrk="0" hangingPunct="0"/>
            <a:r>
              <a:rPr lang="en-US">
                <a:solidFill>
                  <a:prstClr val="black"/>
                </a:solidFill>
                <a:latin typeface="Courier New" pitchFamily="49" charset="0"/>
                <a:cs typeface="Times New Roman" pitchFamily="18" charset="0"/>
              </a:rPr>
              <a:t> VALUES (ids(j),</a:t>
            </a:r>
          </a:p>
          <a:p>
            <a:pPr eaLnBrk="0" hangingPunct="0"/>
            <a:r>
              <a:rPr lang="en-US">
                <a:solidFill>
                  <a:prstClr val="black"/>
                </a:solidFill>
                <a:latin typeface="Courier New" pitchFamily="49" charset="0"/>
                <a:cs typeface="Times New Roman" pitchFamily="18" charset="0"/>
              </a:rPr>
              <a:t>         dates(j));</a:t>
            </a:r>
          </a:p>
          <a:p>
            <a:pPr eaLnBrk="0" hangingPunct="0"/>
            <a:r>
              <a:rPr lang="en-US">
                <a:solidFill>
                  <a:prstClr val="black"/>
                </a:solidFill>
                <a:latin typeface="Courier New" pitchFamily="49" charset="0"/>
                <a:cs typeface="Times New Roman" pitchFamily="18" charset="0"/>
              </a:rPr>
              <a:t>...</a:t>
            </a:r>
          </a:p>
        </p:txBody>
      </p:sp>
      <p:sp>
        <p:nvSpPr>
          <p:cNvPr id="33801" name="Line 9"/>
          <p:cNvSpPr>
            <a:spLocks noChangeShapeType="1"/>
          </p:cNvSpPr>
          <p:nvPr/>
        </p:nvSpPr>
        <p:spPr bwMode="blackWhite">
          <a:xfrm>
            <a:off x="6705600" y="4800600"/>
            <a:ext cx="12954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3802" name="Line 10"/>
          <p:cNvSpPr>
            <a:spLocks noChangeShapeType="1"/>
          </p:cNvSpPr>
          <p:nvPr/>
        </p:nvSpPr>
        <p:spPr bwMode="blackWhite">
          <a:xfrm flipH="1" flipV="1">
            <a:off x="6629400" y="4953000"/>
            <a:ext cx="13716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357</a:t>
            </a:fld>
            <a:endParaRPr lang="en-US" dirty="0">
              <a:solidFill>
                <a:srgbClr val="464653"/>
              </a:solidFill>
            </a:endParaRPr>
          </a:p>
        </p:txBody>
      </p:sp>
    </p:spTree>
    <p:extLst>
      <p:ext uri="{BB962C8B-B14F-4D97-AF65-F5344CB8AC3E}">
        <p14:creationId xmlns:p14="http://schemas.microsoft.com/office/powerpoint/2010/main" val="13269128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Bulk Binding: Syntax and Keywords</a:t>
            </a:r>
          </a:p>
        </p:txBody>
      </p:sp>
      <p:sp>
        <p:nvSpPr>
          <p:cNvPr id="28675" name="Rectangle 3"/>
          <p:cNvSpPr>
            <a:spLocks noGrp="1" noChangeArrowheads="1"/>
          </p:cNvSpPr>
          <p:nvPr>
            <p:ph sz="quarter" idx="1"/>
          </p:nvPr>
        </p:nvSpPr>
        <p:spPr>
          <a:xfrm>
            <a:off x="2133600" y="1447800"/>
            <a:ext cx="7918450" cy="3240088"/>
          </a:xfrm>
        </p:spPr>
        <p:txBody>
          <a:bodyPr>
            <a:normAutofit fontScale="92500" lnSpcReduction="10000"/>
          </a:bodyPr>
          <a:lstStyle/>
          <a:p>
            <a:pPr marL="548640" lvl="1" indent="-274320">
              <a:buFont typeface="Courier New" pitchFamily="49" charset="0"/>
              <a:buChar char="o"/>
              <a:defRPr/>
            </a:pPr>
            <a:r>
              <a:rPr lang="en-US" dirty="0"/>
              <a:t>The </a:t>
            </a:r>
            <a:r>
              <a:rPr lang="en-US" dirty="0">
                <a:latin typeface="Courier New" pitchFamily="49" charset="0"/>
              </a:rPr>
              <a:t>FORALL</a:t>
            </a:r>
            <a:r>
              <a:rPr lang="en-US" dirty="0"/>
              <a:t> keyword instructs the </a:t>
            </a:r>
            <a:r>
              <a:rPr lang="en-US" i="1" dirty="0"/>
              <a:t>PL/SQL engine</a:t>
            </a:r>
            <a:r>
              <a:rPr lang="en-US" dirty="0"/>
              <a:t> to bulk bind input collections before sending them to the SQL engine. </a:t>
            </a:r>
            <a:br>
              <a:rPr lang="en-US" dirty="0"/>
            </a:b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The </a:t>
            </a:r>
            <a:r>
              <a:rPr lang="en-US" dirty="0">
                <a:latin typeface="Courier New" pitchFamily="49" charset="0"/>
              </a:rPr>
              <a:t>BULK</a:t>
            </a:r>
            <a:r>
              <a:rPr lang="en-US" dirty="0"/>
              <a:t> </a:t>
            </a:r>
            <a:r>
              <a:rPr lang="en-US" dirty="0">
                <a:latin typeface="Courier New" pitchFamily="49" charset="0"/>
              </a:rPr>
              <a:t>COLLECT</a:t>
            </a:r>
            <a:r>
              <a:rPr lang="en-US" dirty="0"/>
              <a:t> keyword instructs the </a:t>
            </a:r>
            <a:r>
              <a:rPr lang="en-US" i="1" dirty="0"/>
              <a:t>SQL engine</a:t>
            </a:r>
            <a:r>
              <a:rPr lang="en-US" dirty="0"/>
              <a:t> to bulk bind output collections before returning them to the PL/SQL engine.</a:t>
            </a:r>
          </a:p>
        </p:txBody>
      </p:sp>
      <p:sp>
        <p:nvSpPr>
          <p:cNvPr id="34820" name="Rectangle 4"/>
          <p:cNvSpPr>
            <a:spLocks noChangeArrowheads="1"/>
          </p:cNvSpPr>
          <p:nvPr/>
        </p:nvSpPr>
        <p:spPr bwMode="blackGray">
          <a:xfrm>
            <a:off x="2133600" y="2600325"/>
            <a:ext cx="7924800" cy="95885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a:solidFill>
                  <a:srgbClr val="DDE9EC"/>
                </a:solidFill>
                <a:latin typeface="Courier New" pitchFamily="49" charset="0"/>
                <a:cs typeface="Times New Roman" pitchFamily="18" charset="0"/>
              </a:rPr>
              <a:t>FORALL index IN lower_bound .. upper_bound</a:t>
            </a:r>
            <a:br>
              <a:rPr lang="en-US">
                <a:solidFill>
                  <a:srgbClr val="DDE9EC"/>
                </a:solidFill>
                <a:latin typeface="Courier New" pitchFamily="49" charset="0"/>
                <a:cs typeface="Times New Roman" pitchFamily="18" charset="0"/>
              </a:rPr>
            </a:br>
            <a:r>
              <a:rPr lang="en-US">
                <a:solidFill>
                  <a:srgbClr val="DDE9EC"/>
                </a:solidFill>
                <a:latin typeface="Courier New" pitchFamily="49" charset="0"/>
                <a:cs typeface="Times New Roman" pitchFamily="18" charset="0"/>
              </a:rPr>
              <a:t>  [SAVE EXCEPTIONS]</a:t>
            </a:r>
          </a:p>
          <a:p>
            <a:pPr defTabSz="822325" eaLnBrk="0" hangingPunct="0"/>
            <a:r>
              <a:rPr lang="en-US">
                <a:solidFill>
                  <a:srgbClr val="DDE9EC"/>
                </a:solidFill>
                <a:latin typeface="Courier New" pitchFamily="49" charset="0"/>
                <a:cs typeface="Times New Roman" pitchFamily="18" charset="0"/>
              </a:rPr>
              <a:t>  sql_statement;</a:t>
            </a:r>
          </a:p>
        </p:txBody>
      </p:sp>
      <p:sp>
        <p:nvSpPr>
          <p:cNvPr id="34821" name="Rectangle 5"/>
          <p:cNvSpPr>
            <a:spLocks noChangeArrowheads="1"/>
          </p:cNvSpPr>
          <p:nvPr/>
        </p:nvSpPr>
        <p:spPr bwMode="blackGray">
          <a:xfrm>
            <a:off x="2133600" y="4800600"/>
            <a:ext cx="7924800" cy="76200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a:solidFill>
                  <a:srgbClr val="DDE9EC"/>
                </a:solidFill>
                <a:latin typeface="Courier New" pitchFamily="49" charset="0"/>
                <a:cs typeface="Times New Roman" pitchFamily="18" charset="0"/>
              </a:rPr>
              <a:t>... BULK COLLECT INTO 					    </a:t>
            </a:r>
          </a:p>
          <a:p>
            <a:pPr defTabSz="822325" eaLnBrk="0" hangingPunct="0"/>
            <a:r>
              <a:rPr lang="en-US">
                <a:solidFill>
                  <a:srgbClr val="DDE9EC"/>
                </a:solidFill>
                <a:latin typeface="Courier New" pitchFamily="49" charset="0"/>
                <a:cs typeface="Times New Roman" pitchFamily="18" charset="0"/>
              </a:rPr>
              <a:t>      collection_name[,collection_name]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358</a:t>
            </a:fld>
            <a:endParaRPr lang="en-US" dirty="0">
              <a:solidFill>
                <a:srgbClr val="464653"/>
              </a:solidFill>
            </a:endParaRPr>
          </a:p>
        </p:txBody>
      </p:sp>
    </p:spTree>
    <p:extLst>
      <p:ext uri="{BB962C8B-B14F-4D97-AF65-F5344CB8AC3E}">
        <p14:creationId xmlns:p14="http://schemas.microsoft.com/office/powerpoint/2010/main" val="119604992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Bulk Binding </a:t>
            </a:r>
            <a:r>
              <a:rPr lang="en-US">
                <a:latin typeface="Courier New" pitchFamily="49" charset="0"/>
              </a:rPr>
              <a:t>FORALL</a:t>
            </a:r>
            <a:r>
              <a:rPr lang="en-US"/>
              <a:t>: Example</a:t>
            </a:r>
          </a:p>
        </p:txBody>
      </p:sp>
      <p:sp>
        <p:nvSpPr>
          <p:cNvPr id="35843" name="Rectangle 3"/>
          <p:cNvSpPr>
            <a:spLocks noChangeArrowheads="1"/>
          </p:cNvSpPr>
          <p:nvPr/>
        </p:nvSpPr>
        <p:spPr bwMode="blackGray">
          <a:xfrm>
            <a:off x="2143126" y="1514475"/>
            <a:ext cx="7915275" cy="329565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CREATE PROCEDURE raise_salary(p_percent NUMBER) IS</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TYPE numlist_type IS TABLE OF NUMBER</a:t>
            </a:r>
            <a:br>
              <a:rPr lang="en-US" sz="1600">
                <a:solidFill>
                  <a:srgbClr val="DDE9EC"/>
                </a:solidFill>
                <a:latin typeface="Courier New" pitchFamily="49" charset="0"/>
                <a:cs typeface="Times New Roman" pitchFamily="18" charset="0"/>
              </a:rPr>
            </a:br>
            <a:r>
              <a:rPr lang="en-US" sz="1600">
                <a:solidFill>
                  <a:srgbClr val="DDE9EC"/>
                </a:solidFill>
                <a:latin typeface="Courier New" pitchFamily="49" charset="0"/>
                <a:cs typeface="Times New Roman" pitchFamily="18" charset="0"/>
              </a:rPr>
              <a:t> INDEX BY BINARY_INTEGER;</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v_id  numlist_type; -- collection</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v_id(1):= 100; v_id(2):= 102; v_id(3):= 104; v_id(4) := 110;</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 bulk-bind the PL/SQL table</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a:t>
            </a:r>
            <a:r>
              <a:rPr lang="en-US" sz="1600">
                <a:solidFill>
                  <a:srgbClr val="9FB8CD"/>
                </a:solidFill>
                <a:latin typeface="Courier New" pitchFamily="49" charset="0"/>
                <a:cs typeface="Times New Roman" pitchFamily="18" charset="0"/>
              </a:rPr>
              <a:t>FORALL i IN v_id.FIRST .. v_id.LAST</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UPDATE employees</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SET salary = (1 + p_percent/100) * salary</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WHERE employee_id = v_id(i);</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END;</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a:t>
            </a:r>
          </a:p>
        </p:txBody>
      </p:sp>
      <p:sp>
        <p:nvSpPr>
          <p:cNvPr id="35844" name="Rectangle 4"/>
          <p:cNvSpPr>
            <a:spLocks noChangeArrowheads="1"/>
          </p:cNvSpPr>
          <p:nvPr/>
        </p:nvSpPr>
        <p:spPr bwMode="blackGray">
          <a:xfrm>
            <a:off x="2144713" y="5095875"/>
            <a:ext cx="7912100" cy="4572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600">
                <a:solidFill>
                  <a:srgbClr val="DDE9EC"/>
                </a:solidFill>
                <a:latin typeface="Courier New" pitchFamily="49" charset="0"/>
                <a:cs typeface="Times New Roman" pitchFamily="18" charset="0"/>
              </a:rPr>
              <a:t>EXECUTE raise_salary(10)</a:t>
            </a:r>
          </a:p>
        </p:txBody>
      </p:sp>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5857876"/>
            <a:ext cx="3006725" cy="3143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359</a:t>
            </a:fld>
            <a:endParaRPr lang="en-US">
              <a:solidFill>
                <a:srgbClr val="464653"/>
              </a:solidFill>
            </a:endParaRPr>
          </a:p>
        </p:txBody>
      </p:sp>
    </p:spTree>
    <p:extLst>
      <p:ext uri="{BB962C8B-B14F-4D97-AF65-F5344CB8AC3E}">
        <p14:creationId xmlns:p14="http://schemas.microsoft.com/office/powerpoint/2010/main" val="81652546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4"/>
          <p:cNvSpPr>
            <a:spLocks noGrp="1" noChangeArrowheads="1"/>
          </p:cNvSpPr>
          <p:nvPr>
            <p:ph type="title"/>
          </p:nvPr>
        </p:nvSpPr>
        <p:spPr/>
        <p:txBody>
          <a:bodyPr/>
          <a:lstStyle/>
          <a:p>
            <a:pPr eaLnBrk="1" hangingPunct="1"/>
            <a:r>
              <a:rPr lang="en-US">
                <a:latin typeface="Courier New" pitchFamily="49" charset="0"/>
              </a:rPr>
              <a:t>%TYPE</a:t>
            </a:r>
            <a:r>
              <a:rPr lang="en-US"/>
              <a:t> Attribute</a:t>
            </a:r>
          </a:p>
        </p:txBody>
      </p:sp>
      <p:sp>
        <p:nvSpPr>
          <p:cNvPr id="124518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Is used to declare a variable according to: </a:t>
            </a:r>
          </a:p>
          <a:p>
            <a:pPr lvl="2" eaLnBrk="1" hangingPunct="1">
              <a:buFont typeface="Wingdings" pitchFamily="2" charset="2"/>
              <a:buChar char="Ø"/>
            </a:pPr>
            <a:r>
              <a:rPr lang="en-US"/>
              <a:t>A database column definition</a:t>
            </a:r>
          </a:p>
          <a:p>
            <a:pPr lvl="2" eaLnBrk="1" hangingPunct="1">
              <a:buFont typeface="Wingdings" pitchFamily="2" charset="2"/>
              <a:buChar char="Ø"/>
            </a:pPr>
            <a:r>
              <a:rPr lang="en-US"/>
              <a:t>Another declared variable</a:t>
            </a:r>
          </a:p>
          <a:p>
            <a:pPr lvl="1" eaLnBrk="1" hangingPunct="1">
              <a:buFont typeface="Courier New" pitchFamily="49" charset="0"/>
              <a:buChar char="o"/>
            </a:pPr>
            <a:r>
              <a:rPr lang="en-US"/>
              <a:t>Is prefixed with:</a:t>
            </a:r>
          </a:p>
          <a:p>
            <a:pPr lvl="2" eaLnBrk="1" hangingPunct="1">
              <a:buFont typeface="Wingdings" pitchFamily="2" charset="2"/>
              <a:buChar char="Ø"/>
            </a:pPr>
            <a:r>
              <a:rPr lang="en-US"/>
              <a:t>The database table and column name</a:t>
            </a:r>
          </a:p>
          <a:p>
            <a:pPr lvl="2" eaLnBrk="1" hangingPunct="1">
              <a:buFont typeface="Wingdings" pitchFamily="2" charset="2"/>
              <a:buChar char="Ø"/>
            </a:pPr>
            <a:r>
              <a:rPr lang="en-US"/>
              <a:t>The name of the declared variable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36</a:t>
            </a:fld>
            <a:endParaRPr lang="en-US" dirty="0"/>
          </a:p>
        </p:txBody>
      </p:sp>
    </p:spTree>
    <p:extLst>
      <p:ext uri="{BB962C8B-B14F-4D97-AF65-F5344CB8AC3E}">
        <p14:creationId xmlns:p14="http://schemas.microsoft.com/office/powerpoint/2010/main" val="569067875"/>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blackGray">
          <a:xfrm>
            <a:off x="2133600" y="2362200"/>
            <a:ext cx="7924800" cy="36576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PROCEDURE get_departments(p_loc NUMBER)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dept_tab_type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TABLE OF departments%ROWTYPE;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v_depts dept_tab_type;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SELECT * </a:t>
            </a:r>
            <a:r>
              <a:rPr lang="en-US">
                <a:solidFill>
                  <a:srgbClr val="9FB8CD"/>
                </a:solidFill>
                <a:latin typeface="Courier New" pitchFamily="49" charset="0"/>
                <a:cs typeface="Times New Roman" pitchFamily="18" charset="0"/>
              </a:rPr>
              <a:t>BULK COLLECT</a:t>
            </a:r>
            <a:r>
              <a:rPr lang="en-US">
                <a:solidFill>
                  <a:srgbClr val="DDE9EC"/>
                </a:solidFill>
                <a:latin typeface="Courier New" pitchFamily="49" charset="0"/>
                <a:cs typeface="Times New Roman" pitchFamily="18" charset="0"/>
              </a:rPr>
              <a:t> INTO v_depts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FROM departments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WHERE location_id = p_loc;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 i IN 1 .. v_depts.COUNT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DBMS_OUTPUT.PUT_LINE(v_depts(i).department_id</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 '|| v_depts(i).department_name);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END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a:t>
            </a:r>
          </a:p>
        </p:txBody>
      </p:sp>
      <p:sp>
        <p:nvSpPr>
          <p:cNvPr id="36867" name="Rectangle 3"/>
          <p:cNvSpPr>
            <a:spLocks noGrp="1" noChangeArrowheads="1"/>
          </p:cNvSpPr>
          <p:nvPr>
            <p:ph type="title"/>
          </p:nvPr>
        </p:nvSpPr>
        <p:spPr/>
        <p:txBody>
          <a:bodyPr/>
          <a:lstStyle/>
          <a:p>
            <a:pPr eaLnBrk="1" hangingPunct="1"/>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with Queries</a:t>
            </a:r>
          </a:p>
        </p:txBody>
      </p:sp>
      <p:sp>
        <p:nvSpPr>
          <p:cNvPr id="30724" name="Rectangle 4"/>
          <p:cNvSpPr>
            <a:spLocks noGrp="1" noChangeArrowheads="1"/>
          </p:cNvSpPr>
          <p:nvPr>
            <p:ph sz="quarter" idx="1"/>
          </p:nvPr>
        </p:nvSpPr>
        <p:spPr>
          <a:xfrm>
            <a:off x="2133600" y="1447801"/>
            <a:ext cx="7918450" cy="703263"/>
          </a:xfrm>
        </p:spPr>
        <p:txBody>
          <a:bodyPr>
            <a:normAutofit fontScale="85000" lnSpcReduction="20000"/>
          </a:bodyPr>
          <a:lstStyle/>
          <a:p>
            <a:pPr marL="0" indent="0">
              <a:buNone/>
              <a:defRPr/>
            </a:pPr>
            <a:r>
              <a:rPr lang="en-US" dirty="0"/>
              <a:t>The </a:t>
            </a:r>
            <a:r>
              <a:rPr lang="en-US" dirty="0">
                <a:latin typeface="Courier New" pitchFamily="49" charset="0"/>
              </a:rPr>
              <a:t>SELECT</a:t>
            </a:r>
            <a:r>
              <a:rPr lang="en-US" dirty="0"/>
              <a:t> statement supports the </a:t>
            </a:r>
            <a:r>
              <a:rPr lang="en-US" dirty="0">
                <a:latin typeface="Courier New" pitchFamily="49" charset="0"/>
              </a:rPr>
              <a:t>BULK</a:t>
            </a:r>
            <a:r>
              <a:rPr lang="en-US" dirty="0">
                <a:latin typeface="Times New Roman" pitchFamily="18" charset="0"/>
                <a:cs typeface="Times New Roman" pitchFamily="18" charset="0"/>
              </a:rPr>
              <a:t> </a:t>
            </a:r>
            <a:r>
              <a:rPr lang="en-US" dirty="0">
                <a:latin typeface="Courier New" pitchFamily="49" charset="0"/>
              </a:rPr>
              <a:t>COLLECT</a:t>
            </a:r>
            <a:r>
              <a:rPr lang="en-US" dirty="0">
                <a:latin typeface="Times New Roman" pitchFamily="18" charset="0"/>
                <a:cs typeface="Times New Roman" pitchFamily="18" charset="0"/>
              </a:rPr>
              <a:t> </a:t>
            </a:r>
            <a:r>
              <a:rPr lang="en-US" dirty="0">
                <a:latin typeface="Courier New" pitchFamily="49" charset="0"/>
              </a:rPr>
              <a:t>INTO</a:t>
            </a:r>
            <a:r>
              <a:rPr lang="en-US" dirty="0"/>
              <a:t> syntax. </a:t>
            </a:r>
          </a:p>
        </p:txBody>
      </p:sp>
      <p:sp>
        <p:nvSpPr>
          <p:cNvPr id="36869" name="Rectangle 5"/>
          <p:cNvSpPr>
            <a:spLocks noChangeArrowheads="1"/>
          </p:cNvSpPr>
          <p:nvPr/>
        </p:nvSpPr>
        <p:spPr bwMode="gray">
          <a:xfrm>
            <a:off x="2395538" y="3770313"/>
            <a:ext cx="4843462"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360</a:t>
            </a:fld>
            <a:endParaRPr lang="en-US" dirty="0">
              <a:solidFill>
                <a:srgbClr val="464653"/>
              </a:solidFill>
            </a:endParaRPr>
          </a:p>
        </p:txBody>
      </p:sp>
    </p:spTree>
    <p:extLst>
      <p:ext uri="{BB962C8B-B14F-4D97-AF65-F5344CB8AC3E}">
        <p14:creationId xmlns:p14="http://schemas.microsoft.com/office/powerpoint/2010/main" val="208516659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with Cursors</a:t>
            </a:r>
          </a:p>
        </p:txBody>
      </p:sp>
      <p:sp>
        <p:nvSpPr>
          <p:cNvPr id="31747"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t>The </a:t>
            </a:r>
            <a:r>
              <a:rPr lang="en-US" dirty="0">
                <a:latin typeface="Courier New" pitchFamily="49" charset="0"/>
              </a:rPr>
              <a:t>FETCH</a:t>
            </a:r>
            <a:r>
              <a:rPr lang="en-US" dirty="0"/>
              <a:t> statement has been enhanced to support the </a:t>
            </a:r>
            <a:r>
              <a:rPr lang="en-US" dirty="0">
                <a:latin typeface="Courier New" pitchFamily="49" charset="0"/>
              </a:rPr>
              <a:t>BULK</a:t>
            </a:r>
            <a:r>
              <a:rPr lang="en-US" dirty="0"/>
              <a:t> </a:t>
            </a:r>
            <a:r>
              <a:rPr lang="en-US" dirty="0">
                <a:latin typeface="Courier New" pitchFamily="49" charset="0"/>
              </a:rPr>
              <a:t>COLLECT</a:t>
            </a:r>
            <a:r>
              <a:rPr lang="en-US" dirty="0"/>
              <a:t> </a:t>
            </a:r>
            <a:r>
              <a:rPr lang="en-US" dirty="0">
                <a:latin typeface="Courier New" pitchFamily="49" charset="0"/>
              </a:rPr>
              <a:t>INTO</a:t>
            </a:r>
            <a:r>
              <a:rPr lang="en-US" dirty="0"/>
              <a:t> syntax.</a:t>
            </a:r>
          </a:p>
        </p:txBody>
      </p:sp>
      <p:sp>
        <p:nvSpPr>
          <p:cNvPr id="37892" name="Rectangle 4"/>
          <p:cNvSpPr>
            <a:spLocks noChangeArrowheads="1"/>
          </p:cNvSpPr>
          <p:nvPr/>
        </p:nvSpPr>
        <p:spPr bwMode="blackGray">
          <a:xfrm>
            <a:off x="2743200" y="3505200"/>
            <a:ext cx="464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893" name="Rectangle 5"/>
          <p:cNvSpPr>
            <a:spLocks noChangeArrowheads="1"/>
          </p:cNvSpPr>
          <p:nvPr/>
        </p:nvSpPr>
        <p:spPr bwMode="blackGray">
          <a:xfrm>
            <a:off x="2133600" y="2362200"/>
            <a:ext cx="7924800" cy="37338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CREATE OR REPLACE PROCEDURE get_departments(p_loc NUMBER) IS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CURSOR cur_dept IS </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SELECT * FROM departments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WHERE location_id = p_loc;                         </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TYPE dept_tab_type IS TABLE OF cur_dept%ROWTYPE;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v_depts dept_tab_type;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BEGIN</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OPEN cur_dept;</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FETCH cur_dept </a:t>
            </a:r>
            <a:r>
              <a:rPr lang="en-US" sz="1600">
                <a:solidFill>
                  <a:srgbClr val="9FB8CD"/>
                </a:solidFill>
                <a:latin typeface="Courier New" pitchFamily="49" charset="0"/>
                <a:cs typeface="Times New Roman" pitchFamily="18" charset="0"/>
              </a:rPr>
              <a:t>BULK COLLECT</a:t>
            </a:r>
            <a:r>
              <a:rPr lang="en-US" sz="1600">
                <a:solidFill>
                  <a:srgbClr val="DDE9EC"/>
                </a:solidFill>
                <a:latin typeface="Courier New" pitchFamily="49" charset="0"/>
                <a:cs typeface="Times New Roman" pitchFamily="18" charset="0"/>
              </a:rPr>
              <a:t> INTO v_depts;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CLOSE cur_dept;</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FOR i IN 1 .. v_depts.COUNT LOOP</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DBMS_OUTPUT.PUT_LINE(v_depts(i).department_id</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 '|| v_depts(i).department_name);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END LOOP;</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END;</a:t>
            </a:r>
          </a:p>
        </p:txBody>
      </p:sp>
      <p:sp>
        <p:nvSpPr>
          <p:cNvPr id="37894" name="Rectangle 6"/>
          <p:cNvSpPr>
            <a:spLocks noChangeArrowheads="1"/>
          </p:cNvSpPr>
          <p:nvPr/>
        </p:nvSpPr>
        <p:spPr bwMode="gray">
          <a:xfrm>
            <a:off x="2438400" y="4267201"/>
            <a:ext cx="5181600" cy="2444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361</a:t>
            </a:fld>
            <a:endParaRPr lang="en-US" dirty="0">
              <a:solidFill>
                <a:srgbClr val="464653"/>
              </a:solidFill>
            </a:endParaRPr>
          </a:p>
        </p:txBody>
      </p:sp>
    </p:spTree>
    <p:extLst>
      <p:ext uri="{BB962C8B-B14F-4D97-AF65-F5344CB8AC3E}">
        <p14:creationId xmlns:p14="http://schemas.microsoft.com/office/powerpoint/2010/main" val="20355033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blackGray">
          <a:xfrm>
            <a:off x="2133600" y="1273175"/>
            <a:ext cx="7924800" cy="50292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OR REPLACE PROCEDURE raise_salary(p_rate NUMBER)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emplist_type IS TABLE OF NUMBER;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numlist_type IS TABLE OF employees.salary%TYPE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INDEX BY BINARY_INTEGER;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v_emp_ids  emplist_type := emplist_type(100,101,102,104);</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v_new_sals numlist_type;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FORALL i IN v_emp_ids.FIRST .. v_emp_ids.LAST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UPDATE employees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SET commission_pct = p_rate * salary</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WHERE employee_id = v_emp_ids(i)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RETURNING</a:t>
            </a:r>
            <a:r>
              <a:rPr lang="en-US">
                <a:solidFill>
                  <a:srgbClr val="DDE9EC"/>
                </a:solidFill>
                <a:latin typeface="Courier New" pitchFamily="49" charset="0"/>
                <a:cs typeface="Times New Roman" pitchFamily="18" charset="0"/>
              </a:rPr>
              <a:t> salary </a:t>
            </a:r>
            <a:r>
              <a:rPr lang="en-US">
                <a:solidFill>
                  <a:srgbClr val="9FB8CD"/>
                </a:solidFill>
                <a:latin typeface="Courier New" pitchFamily="49" charset="0"/>
                <a:cs typeface="Times New Roman" pitchFamily="18" charset="0"/>
              </a:rPr>
              <a:t>BULK COLLECT INTO</a:t>
            </a:r>
            <a:r>
              <a:rPr lang="en-US">
                <a:solidFill>
                  <a:srgbClr val="DDE9EC"/>
                </a:solidFill>
                <a:latin typeface="Courier New" pitchFamily="49" charset="0"/>
                <a:cs typeface="Times New Roman" pitchFamily="18" charset="0"/>
              </a:rPr>
              <a:t> v_new_sals;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 i IN 1 .. 	v_new_sals.COUNT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DBMS_OUTPUT.PUT_LINE(v_new_sals(i));</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END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a:t>
            </a:r>
          </a:p>
        </p:txBody>
      </p:sp>
      <p:sp>
        <p:nvSpPr>
          <p:cNvPr id="32771" name="Rectangle 3"/>
          <p:cNvSpPr>
            <a:spLocks noGrp="1" noChangeArrowheads="1"/>
          </p:cNvSpPr>
          <p:nvPr>
            <p:ph type="title"/>
          </p:nvPr>
        </p:nvSpPr>
        <p:spPr>
          <a:xfrm>
            <a:off x="838200" y="-52388"/>
            <a:ext cx="10515600" cy="1325563"/>
          </a:xfrm>
        </p:spPr>
        <p:txBody>
          <a:bodyPr>
            <a:normAutofit/>
          </a:bodyPr>
          <a:lstStyle/>
          <a:p>
            <a:pPr>
              <a:defRPr/>
            </a:pPr>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a:r>
            <a:br>
              <a:rPr lang="en-US"/>
            </a:br>
            <a:r>
              <a:rPr lang="en-US"/>
              <a:t>with a </a:t>
            </a:r>
            <a:r>
              <a:rPr lang="en-US">
                <a:latin typeface="Courier New" pitchFamily="49" charset="0"/>
              </a:rPr>
              <a:t>RETURNING</a:t>
            </a:r>
            <a:r>
              <a:rPr lang="en-US"/>
              <a:t> Clause</a:t>
            </a:r>
          </a:p>
        </p:txBody>
      </p:sp>
      <p:sp>
        <p:nvSpPr>
          <p:cNvPr id="38916" name="Rectangle 4"/>
          <p:cNvSpPr>
            <a:spLocks noChangeArrowheads="1"/>
          </p:cNvSpPr>
          <p:nvPr/>
        </p:nvSpPr>
        <p:spPr bwMode="gray">
          <a:xfrm>
            <a:off x="2714626" y="4911725"/>
            <a:ext cx="6429375" cy="2809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362</a:t>
            </a:fld>
            <a:endParaRPr lang="en-US">
              <a:solidFill>
                <a:srgbClr val="464653"/>
              </a:solidFill>
            </a:endParaRPr>
          </a:p>
        </p:txBody>
      </p:sp>
    </p:spTree>
    <p:extLst>
      <p:ext uri="{BB962C8B-B14F-4D97-AF65-F5344CB8AC3E}">
        <p14:creationId xmlns:p14="http://schemas.microsoft.com/office/powerpoint/2010/main" val="725354870"/>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07269" y="-37084"/>
            <a:ext cx="10515600" cy="1325563"/>
          </a:xfrm>
        </p:spPr>
        <p:txBody>
          <a:bodyPr/>
          <a:lstStyle/>
          <a:p>
            <a:pPr eaLnBrk="1" hangingPunct="1"/>
            <a:r>
              <a:rPr lang="en-US"/>
              <a:t>Using Bulk Binds in Sparse Collections</a:t>
            </a:r>
          </a:p>
        </p:txBody>
      </p:sp>
      <p:sp>
        <p:nvSpPr>
          <p:cNvPr id="33795" name="Rectangle 3"/>
          <p:cNvSpPr>
            <a:spLocks noGrp="1" noChangeArrowheads="1"/>
          </p:cNvSpPr>
          <p:nvPr>
            <p:ph type="body" idx="4294967295"/>
          </p:nvPr>
        </p:nvSpPr>
        <p:spPr>
          <a:xfrm>
            <a:off x="2749550" y="1289050"/>
            <a:ext cx="7918450" cy="2395538"/>
          </a:xfrm>
        </p:spPr>
        <p:txBody>
          <a:bodyPr>
            <a:normAutofit fontScale="85000" lnSpcReduction="20000"/>
          </a:bodyPr>
          <a:lstStyle/>
          <a:p>
            <a:pPr marL="274320" indent="-274320">
              <a:buFont typeface="Courier New" pitchFamily="49" charset="0"/>
              <a:buChar char="o"/>
              <a:defRPr/>
            </a:pPr>
            <a:r>
              <a:rPr lang="en-US" dirty="0"/>
              <a:t>Current releases:</a:t>
            </a:r>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r>
              <a:rPr lang="en-US" dirty="0"/>
              <a:t>Prior to 10</a:t>
            </a:r>
            <a:r>
              <a:rPr lang="en-US" i="1" dirty="0"/>
              <a:t>g</a:t>
            </a:r>
            <a:r>
              <a:rPr lang="en-US" dirty="0"/>
              <a:t>:</a:t>
            </a:r>
          </a:p>
        </p:txBody>
      </p:sp>
      <p:sp>
        <p:nvSpPr>
          <p:cNvPr id="33796" name="Rectangle 5"/>
          <p:cNvSpPr>
            <a:spLocks noChangeArrowheads="1"/>
          </p:cNvSpPr>
          <p:nvPr/>
        </p:nvSpPr>
        <p:spPr bwMode="blackWhite">
          <a:xfrm>
            <a:off x="5254626" y="3505200"/>
            <a:ext cx="2411413" cy="118745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797" name="Rectangle 6"/>
          <p:cNvSpPr>
            <a:spLocks noChangeArrowheads="1"/>
          </p:cNvSpPr>
          <p:nvPr/>
        </p:nvSpPr>
        <p:spPr bwMode="gray">
          <a:xfrm>
            <a:off x="5326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dirty="0">
                <a:solidFill>
                  <a:prstClr val="black"/>
                </a:solidFill>
              </a:rPr>
              <a:t>12</a:t>
            </a:r>
          </a:p>
        </p:txBody>
      </p:sp>
      <p:sp>
        <p:nvSpPr>
          <p:cNvPr id="33798" name="Rectangle 7"/>
          <p:cNvSpPr>
            <a:spLocks noChangeArrowheads="1"/>
          </p:cNvSpPr>
          <p:nvPr/>
        </p:nvSpPr>
        <p:spPr bwMode="gray">
          <a:xfrm>
            <a:off x="5707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40</a:t>
            </a:r>
          </a:p>
        </p:txBody>
      </p:sp>
      <p:sp>
        <p:nvSpPr>
          <p:cNvPr id="33799" name="Rectangle 8"/>
          <p:cNvSpPr>
            <a:spLocks noChangeArrowheads="1"/>
          </p:cNvSpPr>
          <p:nvPr/>
        </p:nvSpPr>
        <p:spPr bwMode="gray">
          <a:xfrm>
            <a:off x="6088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00" name="Rectangle 9"/>
          <p:cNvSpPr>
            <a:spLocks noChangeArrowheads="1"/>
          </p:cNvSpPr>
          <p:nvPr/>
        </p:nvSpPr>
        <p:spPr bwMode="gray">
          <a:xfrm>
            <a:off x="7231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35</a:t>
            </a:r>
          </a:p>
        </p:txBody>
      </p:sp>
      <p:sp>
        <p:nvSpPr>
          <p:cNvPr id="33801" name="Rectangle 10"/>
          <p:cNvSpPr>
            <a:spLocks noChangeArrowheads="1"/>
          </p:cNvSpPr>
          <p:nvPr/>
        </p:nvSpPr>
        <p:spPr bwMode="gray">
          <a:xfrm>
            <a:off x="6469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74</a:t>
            </a:r>
          </a:p>
        </p:txBody>
      </p:sp>
      <p:sp>
        <p:nvSpPr>
          <p:cNvPr id="33802" name="Rectangle 11"/>
          <p:cNvSpPr>
            <a:spLocks noChangeArrowheads="1"/>
          </p:cNvSpPr>
          <p:nvPr/>
        </p:nvSpPr>
        <p:spPr bwMode="gray">
          <a:xfrm>
            <a:off x="6850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9947" name="Rectangle 12"/>
          <p:cNvSpPr>
            <a:spLocks noChangeArrowheads="1"/>
          </p:cNvSpPr>
          <p:nvPr/>
        </p:nvSpPr>
        <p:spPr bwMode="blackWhite">
          <a:xfrm>
            <a:off x="5349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48" name="Rectangle 13"/>
          <p:cNvSpPr>
            <a:spLocks noChangeArrowheads="1"/>
          </p:cNvSpPr>
          <p:nvPr/>
        </p:nvSpPr>
        <p:spPr bwMode="blackWhite">
          <a:xfrm>
            <a:off x="5730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5" name="Rectangle 14"/>
          <p:cNvSpPr>
            <a:spLocks noChangeArrowheads="1"/>
          </p:cNvSpPr>
          <p:nvPr/>
        </p:nvSpPr>
        <p:spPr bwMode="blackWhite">
          <a:xfrm>
            <a:off x="6111875" y="4217988"/>
            <a:ext cx="306388" cy="379412"/>
          </a:xfrm>
          <a:prstGeom prst="rect">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spcBef>
                <a:spcPct val="20000"/>
              </a:spcBef>
              <a:buClr>
                <a:srgbClr val="FF0000"/>
              </a:buClr>
              <a:buFont typeface="Arial" pitchFamily="34" charset="0"/>
              <a:buNone/>
              <a:defRPr/>
            </a:pPr>
            <a:endParaRPr lang="en-US">
              <a:solidFill>
                <a:prstClr val="white"/>
              </a:solidFill>
            </a:endParaRPr>
          </a:p>
        </p:txBody>
      </p:sp>
      <p:sp>
        <p:nvSpPr>
          <p:cNvPr id="33806" name="Rectangle 15"/>
          <p:cNvSpPr>
            <a:spLocks noChangeArrowheads="1"/>
          </p:cNvSpPr>
          <p:nvPr/>
        </p:nvSpPr>
        <p:spPr bwMode="blackWhite">
          <a:xfrm>
            <a:off x="7254875" y="4217988"/>
            <a:ext cx="306388" cy="379412"/>
          </a:xfrm>
          <a:prstGeom prst="rect">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spcBef>
                <a:spcPct val="20000"/>
              </a:spcBef>
              <a:buClr>
                <a:srgbClr val="FF0000"/>
              </a:buClr>
              <a:buFont typeface="Arial" pitchFamily="34" charset="0"/>
              <a:buNone/>
              <a:defRPr/>
            </a:pPr>
            <a:endParaRPr lang="en-US">
              <a:solidFill>
                <a:prstClr val="white"/>
              </a:solidFill>
            </a:endParaRPr>
          </a:p>
        </p:txBody>
      </p:sp>
      <p:sp>
        <p:nvSpPr>
          <p:cNvPr id="39951" name="Rectangle 16"/>
          <p:cNvSpPr>
            <a:spLocks noChangeArrowheads="1"/>
          </p:cNvSpPr>
          <p:nvPr/>
        </p:nvSpPr>
        <p:spPr bwMode="blackWhite">
          <a:xfrm>
            <a:off x="6492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52" name="Rectangle 17"/>
          <p:cNvSpPr>
            <a:spLocks noChangeArrowheads="1"/>
          </p:cNvSpPr>
          <p:nvPr/>
        </p:nvSpPr>
        <p:spPr bwMode="blackWhite">
          <a:xfrm>
            <a:off x="6873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9" name="Oval 18"/>
          <p:cNvSpPr>
            <a:spLocks noChangeArrowheads="1"/>
          </p:cNvSpPr>
          <p:nvPr/>
        </p:nvSpPr>
        <p:spPr bwMode="blackWhite">
          <a:xfrm>
            <a:off x="5378450"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1</a:t>
            </a:r>
          </a:p>
        </p:txBody>
      </p:sp>
      <p:sp>
        <p:nvSpPr>
          <p:cNvPr id="33810" name="Oval 19"/>
          <p:cNvSpPr>
            <a:spLocks noChangeArrowheads="1"/>
          </p:cNvSpPr>
          <p:nvPr/>
        </p:nvSpPr>
        <p:spPr bwMode="blackWhite">
          <a:xfrm>
            <a:off x="5753100"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2</a:t>
            </a:r>
          </a:p>
        </p:txBody>
      </p:sp>
      <p:sp>
        <p:nvSpPr>
          <p:cNvPr id="33811" name="Oval 20"/>
          <p:cNvSpPr>
            <a:spLocks noChangeArrowheads="1"/>
          </p:cNvSpPr>
          <p:nvPr/>
        </p:nvSpPr>
        <p:spPr bwMode="blackWhite">
          <a:xfrm>
            <a:off x="6138864" y="4283075"/>
            <a:ext cx="255587" cy="255588"/>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3</a:t>
            </a:r>
          </a:p>
        </p:txBody>
      </p:sp>
      <p:sp>
        <p:nvSpPr>
          <p:cNvPr id="33812" name="Oval 21"/>
          <p:cNvSpPr>
            <a:spLocks noChangeArrowheads="1"/>
          </p:cNvSpPr>
          <p:nvPr/>
        </p:nvSpPr>
        <p:spPr bwMode="blackWhite">
          <a:xfrm>
            <a:off x="6511925"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3813" name="Oval 22"/>
          <p:cNvSpPr>
            <a:spLocks noChangeArrowheads="1"/>
          </p:cNvSpPr>
          <p:nvPr/>
        </p:nvSpPr>
        <p:spPr bwMode="blackWhite">
          <a:xfrm>
            <a:off x="6899275"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3814" name="Oval 23"/>
          <p:cNvSpPr>
            <a:spLocks noChangeArrowheads="1"/>
          </p:cNvSpPr>
          <p:nvPr/>
        </p:nvSpPr>
        <p:spPr bwMode="blackWhite">
          <a:xfrm>
            <a:off x="7273925" y="4283075"/>
            <a:ext cx="255588" cy="255588"/>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9959" name="Rectangle 24"/>
          <p:cNvSpPr>
            <a:spLocks noChangeArrowheads="1"/>
          </p:cNvSpPr>
          <p:nvPr/>
        </p:nvSpPr>
        <p:spPr bwMode="auto">
          <a:xfrm>
            <a:off x="3321051" y="3814764"/>
            <a:ext cx="1895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r>
              <a:rPr lang="en-US" sz="1600">
                <a:solidFill>
                  <a:prstClr val="black"/>
                </a:solidFill>
              </a:rPr>
              <a:t>Index by</a:t>
            </a:r>
          </a:p>
          <a:p>
            <a:pPr algn="ctr" defTabSz="822325" eaLnBrk="0" hangingPunct="0"/>
            <a:r>
              <a:rPr lang="en-US" sz="1600">
                <a:solidFill>
                  <a:prstClr val="black"/>
                </a:solidFill>
                <a:latin typeface="Courier New" pitchFamily="49" charset="0"/>
              </a:rPr>
              <a:t>BINARY_INTEGER</a:t>
            </a:r>
            <a:endParaRPr lang="en-US" sz="1600">
              <a:solidFill>
                <a:prstClr val="black"/>
              </a:solidFill>
            </a:endParaRPr>
          </a:p>
        </p:txBody>
      </p:sp>
      <p:sp>
        <p:nvSpPr>
          <p:cNvPr id="39960" name="Line 25"/>
          <p:cNvSpPr>
            <a:spLocks noChangeShapeType="1"/>
          </p:cNvSpPr>
          <p:nvPr/>
        </p:nvSpPr>
        <p:spPr bwMode="auto">
          <a:xfrm>
            <a:off x="5229225" y="48768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1" name="Line 26"/>
          <p:cNvSpPr>
            <a:spLocks noChangeShapeType="1"/>
          </p:cNvSpPr>
          <p:nvPr/>
        </p:nvSpPr>
        <p:spPr bwMode="auto">
          <a:xfrm>
            <a:off x="5686425" y="48768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2" name="Line 28"/>
          <p:cNvSpPr>
            <a:spLocks noChangeShapeType="1"/>
          </p:cNvSpPr>
          <p:nvPr/>
        </p:nvSpPr>
        <p:spPr bwMode="auto">
          <a:xfrm rot="5400000">
            <a:off x="6076950" y="49149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39963" name="Group 29"/>
          <p:cNvGrpSpPr>
            <a:grpSpLocks/>
          </p:cNvGrpSpPr>
          <p:nvPr/>
        </p:nvGrpSpPr>
        <p:grpSpPr bwMode="auto">
          <a:xfrm>
            <a:off x="3505201" y="1390650"/>
            <a:ext cx="4170363" cy="1187450"/>
            <a:chOff x="1212" y="1296"/>
            <a:chExt cx="2627" cy="748"/>
          </a:xfrm>
        </p:grpSpPr>
        <p:sp>
          <p:nvSpPr>
            <p:cNvPr id="33829" name="Rectangle 30"/>
            <p:cNvSpPr>
              <a:spLocks noChangeArrowheads="1"/>
            </p:cNvSpPr>
            <p:nvPr/>
          </p:nvSpPr>
          <p:spPr bwMode="blackWhite">
            <a:xfrm>
              <a:off x="2320" y="1296"/>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0" name="Rectangle 31"/>
            <p:cNvSpPr>
              <a:spLocks noChangeArrowheads="1"/>
            </p:cNvSpPr>
            <p:nvPr/>
          </p:nvSpPr>
          <p:spPr bwMode="gray">
            <a:xfrm>
              <a:off x="236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12</a:t>
              </a:r>
            </a:p>
          </p:txBody>
        </p:sp>
        <p:sp>
          <p:nvSpPr>
            <p:cNvPr id="33831" name="Rectangle 32"/>
            <p:cNvSpPr>
              <a:spLocks noChangeArrowheads="1"/>
            </p:cNvSpPr>
            <p:nvPr/>
          </p:nvSpPr>
          <p:spPr bwMode="gray">
            <a:xfrm>
              <a:off x="260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40</a:t>
              </a:r>
            </a:p>
          </p:txBody>
        </p:sp>
        <p:sp>
          <p:nvSpPr>
            <p:cNvPr id="33832" name="Rectangle 33"/>
            <p:cNvSpPr>
              <a:spLocks noChangeArrowheads="1"/>
            </p:cNvSpPr>
            <p:nvPr/>
          </p:nvSpPr>
          <p:spPr bwMode="gray">
            <a:xfrm>
              <a:off x="284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33" name="Rectangle 34"/>
            <p:cNvSpPr>
              <a:spLocks noChangeArrowheads="1"/>
            </p:cNvSpPr>
            <p:nvPr/>
          </p:nvSpPr>
          <p:spPr bwMode="gray">
            <a:xfrm>
              <a:off x="356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35</a:t>
              </a:r>
            </a:p>
          </p:txBody>
        </p:sp>
        <p:sp>
          <p:nvSpPr>
            <p:cNvPr id="33834" name="Rectangle 35"/>
            <p:cNvSpPr>
              <a:spLocks noChangeArrowheads="1"/>
            </p:cNvSpPr>
            <p:nvPr/>
          </p:nvSpPr>
          <p:spPr bwMode="gray">
            <a:xfrm>
              <a:off x="308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74</a:t>
              </a:r>
            </a:p>
          </p:txBody>
        </p:sp>
        <p:sp>
          <p:nvSpPr>
            <p:cNvPr id="33835" name="Rectangle 36"/>
            <p:cNvSpPr>
              <a:spLocks noChangeArrowheads="1"/>
            </p:cNvSpPr>
            <p:nvPr/>
          </p:nvSpPr>
          <p:spPr bwMode="gray">
            <a:xfrm>
              <a:off x="332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36" name="Rectangle 37"/>
            <p:cNvSpPr>
              <a:spLocks noChangeArrowheads="1"/>
            </p:cNvSpPr>
            <p:nvPr/>
          </p:nvSpPr>
          <p:spPr bwMode="blackWhite">
            <a:xfrm>
              <a:off x="238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7" name="Rectangle 38"/>
            <p:cNvSpPr>
              <a:spLocks noChangeArrowheads="1"/>
            </p:cNvSpPr>
            <p:nvPr/>
          </p:nvSpPr>
          <p:spPr bwMode="blackWhite">
            <a:xfrm>
              <a:off x="262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8" name="Rectangle 39"/>
            <p:cNvSpPr>
              <a:spLocks noChangeArrowheads="1"/>
            </p:cNvSpPr>
            <p:nvPr/>
          </p:nvSpPr>
          <p:spPr bwMode="blackWhite">
            <a:xfrm>
              <a:off x="286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9" name="Rectangle 40"/>
            <p:cNvSpPr>
              <a:spLocks noChangeArrowheads="1"/>
            </p:cNvSpPr>
            <p:nvPr/>
          </p:nvSpPr>
          <p:spPr bwMode="blackWhite">
            <a:xfrm>
              <a:off x="358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0" name="Rectangle 41"/>
            <p:cNvSpPr>
              <a:spLocks noChangeArrowheads="1"/>
            </p:cNvSpPr>
            <p:nvPr/>
          </p:nvSpPr>
          <p:spPr bwMode="blackWhite">
            <a:xfrm>
              <a:off x="310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1" name="Rectangle 42"/>
            <p:cNvSpPr>
              <a:spLocks noChangeArrowheads="1"/>
            </p:cNvSpPr>
            <p:nvPr/>
          </p:nvSpPr>
          <p:spPr bwMode="blackWhite">
            <a:xfrm>
              <a:off x="334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2" name="Oval 43"/>
            <p:cNvSpPr>
              <a:spLocks noChangeArrowheads="1"/>
            </p:cNvSpPr>
            <p:nvPr/>
          </p:nvSpPr>
          <p:spPr bwMode="blackWhite">
            <a:xfrm>
              <a:off x="2398"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1</a:t>
              </a:r>
            </a:p>
          </p:txBody>
        </p:sp>
        <p:sp>
          <p:nvSpPr>
            <p:cNvPr id="33843" name="Oval 44"/>
            <p:cNvSpPr>
              <a:spLocks noChangeArrowheads="1"/>
            </p:cNvSpPr>
            <p:nvPr/>
          </p:nvSpPr>
          <p:spPr bwMode="blackWhite">
            <a:xfrm>
              <a:off x="2634"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2</a:t>
              </a:r>
            </a:p>
          </p:txBody>
        </p:sp>
        <p:sp>
          <p:nvSpPr>
            <p:cNvPr id="33844" name="Oval 45"/>
            <p:cNvSpPr>
              <a:spLocks noChangeArrowheads="1"/>
            </p:cNvSpPr>
            <p:nvPr/>
          </p:nvSpPr>
          <p:spPr bwMode="blackWhite">
            <a:xfrm>
              <a:off x="2877"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3</a:t>
              </a:r>
            </a:p>
          </p:txBody>
        </p:sp>
        <p:sp>
          <p:nvSpPr>
            <p:cNvPr id="33845" name="Oval 46"/>
            <p:cNvSpPr>
              <a:spLocks noChangeArrowheads="1"/>
            </p:cNvSpPr>
            <p:nvPr/>
          </p:nvSpPr>
          <p:spPr bwMode="blackWhite">
            <a:xfrm>
              <a:off x="3112"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3846" name="Oval 47"/>
            <p:cNvSpPr>
              <a:spLocks noChangeArrowheads="1"/>
            </p:cNvSpPr>
            <p:nvPr/>
          </p:nvSpPr>
          <p:spPr bwMode="blackWhite">
            <a:xfrm>
              <a:off x="3356"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3847" name="Oval 48"/>
            <p:cNvSpPr>
              <a:spLocks noChangeArrowheads="1"/>
            </p:cNvSpPr>
            <p:nvPr/>
          </p:nvSpPr>
          <p:spPr bwMode="blackWhite">
            <a:xfrm>
              <a:off x="3592"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3848" name="Rectangle 49"/>
            <p:cNvSpPr>
              <a:spLocks noChangeArrowheads="1"/>
            </p:cNvSpPr>
            <p:nvPr/>
          </p:nvSpPr>
          <p:spPr bwMode="auto">
            <a:xfrm>
              <a:off x="1212" y="1491"/>
              <a:ext cx="963"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PLS_INTEGER</a:t>
              </a:r>
              <a:endParaRPr lang="en-US" sz="1600">
                <a:solidFill>
                  <a:prstClr val="black"/>
                </a:solidFill>
              </a:endParaRPr>
            </a:p>
          </p:txBody>
        </p:sp>
      </p:grpSp>
      <p:sp>
        <p:nvSpPr>
          <p:cNvPr id="39964" name="Line 50"/>
          <p:cNvSpPr>
            <a:spLocks noChangeShapeType="1"/>
          </p:cNvSpPr>
          <p:nvPr/>
        </p:nvSpPr>
        <p:spPr bwMode="auto">
          <a:xfrm>
            <a:off x="523875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5" name="Line 51"/>
          <p:cNvSpPr>
            <a:spLocks noChangeShapeType="1"/>
          </p:cNvSpPr>
          <p:nvPr/>
        </p:nvSpPr>
        <p:spPr bwMode="auto">
          <a:xfrm>
            <a:off x="566737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6" name="Line 52"/>
          <p:cNvSpPr>
            <a:spLocks noChangeShapeType="1"/>
          </p:cNvSpPr>
          <p:nvPr/>
        </p:nvSpPr>
        <p:spPr bwMode="auto">
          <a:xfrm>
            <a:off x="608647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7" name="Line 53"/>
          <p:cNvSpPr>
            <a:spLocks noChangeShapeType="1"/>
          </p:cNvSpPr>
          <p:nvPr/>
        </p:nvSpPr>
        <p:spPr bwMode="auto">
          <a:xfrm>
            <a:off x="651510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8" name="Line 54"/>
          <p:cNvSpPr>
            <a:spLocks noChangeShapeType="1"/>
          </p:cNvSpPr>
          <p:nvPr/>
        </p:nvSpPr>
        <p:spPr bwMode="auto">
          <a:xfrm>
            <a:off x="693420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9" name="Line 55"/>
          <p:cNvSpPr>
            <a:spLocks noChangeShapeType="1"/>
          </p:cNvSpPr>
          <p:nvPr/>
        </p:nvSpPr>
        <p:spPr bwMode="auto">
          <a:xfrm>
            <a:off x="736282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70" name="Text Box 56"/>
          <p:cNvSpPr txBox="1">
            <a:spLocks noChangeArrowheads="1"/>
          </p:cNvSpPr>
          <p:nvPr/>
        </p:nvSpPr>
        <p:spPr bwMode="auto">
          <a:xfrm>
            <a:off x="3344863" y="2362200"/>
            <a:ext cx="1789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buClr>
                <a:srgbClr val="FF0000"/>
              </a:buClr>
              <a:buFont typeface="Arial" pitchFamily="34" charset="0"/>
              <a:buNone/>
            </a:pPr>
            <a:r>
              <a:rPr lang="en-US" sz="1600">
                <a:solidFill>
                  <a:prstClr val="black"/>
                </a:solidFill>
                <a:latin typeface="Courier New" pitchFamily="49" charset="0"/>
              </a:rPr>
              <a:t>FOR ALL . . .</a:t>
            </a:r>
          </a:p>
          <a:p>
            <a:pPr algn="ctr" eaLnBrk="1" hangingPunct="1">
              <a:buClr>
                <a:srgbClr val="FF0000"/>
              </a:buClr>
              <a:buFont typeface="Arial" pitchFamily="34" charset="0"/>
              <a:buNone/>
            </a:pPr>
            <a:r>
              <a:rPr lang="en-US" sz="1600">
                <a:solidFill>
                  <a:prstClr val="black"/>
                </a:solidFill>
                <a:latin typeface="Courier New" pitchFamily="49" charset="0"/>
              </a:rPr>
              <a:t>IN INDICES OF</a:t>
            </a:r>
          </a:p>
        </p:txBody>
      </p:sp>
      <p:pic>
        <p:nvPicPr>
          <p:cNvPr id="33827" name="Picture 58" descr="C:\Documents and Settings\lserhal\My Documents\My Pictures\Graphics Library\error2.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02301" y="4833939"/>
            <a:ext cx="11652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363</a:t>
            </a:fld>
            <a:endParaRPr lang="en-US">
              <a:solidFill>
                <a:srgbClr val="464653"/>
              </a:solidFill>
            </a:endParaRPr>
          </a:p>
        </p:txBody>
      </p:sp>
    </p:spTree>
    <p:extLst>
      <p:ext uri="{BB962C8B-B14F-4D97-AF65-F5344CB8AC3E}">
        <p14:creationId xmlns:p14="http://schemas.microsoft.com/office/powerpoint/2010/main" val="4695986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Using Bulk Binds in Sparse Collections</a:t>
            </a:r>
          </a:p>
        </p:txBody>
      </p:sp>
      <p:sp>
        <p:nvSpPr>
          <p:cNvPr id="34819" name="Rectangle 3"/>
          <p:cNvSpPr>
            <a:spLocks noChangeArrowheads="1"/>
          </p:cNvSpPr>
          <p:nvPr/>
        </p:nvSpPr>
        <p:spPr bwMode="blackGray">
          <a:xfrm>
            <a:off x="2133600" y="1508125"/>
            <a:ext cx="79248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The INDICES OF syntax allows the bound arrays</a:t>
            </a: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themselves to be sparse.</a:t>
            </a:r>
            <a:br>
              <a:rPr lang="en-US" dirty="0">
                <a:solidFill>
                  <a:prstClr val="black"/>
                </a:solidFill>
                <a:latin typeface="Courier New" pitchFamily="49" charset="0"/>
                <a:cs typeface="Times New Roman" pitchFamily="18" charset="0"/>
              </a:rPr>
            </a:br>
            <a:endParaRPr lang="en-US" dirty="0">
              <a:solidFill>
                <a:prstClr val="black"/>
              </a:solidFill>
              <a:latin typeface="Courier New" pitchFamily="49" charset="0"/>
              <a:cs typeface="Times New Roman" pitchFamily="18" charset="0"/>
            </a:endParaRP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FORALL </a:t>
            </a:r>
            <a:r>
              <a:rPr lang="en-US" dirty="0" err="1">
                <a:solidFill>
                  <a:prstClr val="black"/>
                </a:solidFill>
                <a:latin typeface="Courier New" pitchFamily="49" charset="0"/>
                <a:cs typeface="Times New Roman" pitchFamily="18" charset="0"/>
              </a:rPr>
              <a:t>index_name</a:t>
            </a:r>
            <a:r>
              <a:rPr lang="en-US" dirty="0">
                <a:solidFill>
                  <a:prstClr val="black"/>
                </a:solidFill>
                <a:latin typeface="Courier New" pitchFamily="49" charset="0"/>
                <a:cs typeface="Times New Roman" pitchFamily="18" charset="0"/>
              </a:rPr>
              <a:t> IN INDICES OF </a:t>
            </a:r>
            <a:r>
              <a:rPr lang="en-US" dirty="0" err="1">
                <a:solidFill>
                  <a:prstClr val="black"/>
                </a:solidFill>
                <a:latin typeface="Courier New" pitchFamily="49" charset="0"/>
                <a:cs typeface="Times New Roman" pitchFamily="18" charset="0"/>
              </a:rPr>
              <a:t>sparse_array_name</a:t>
            </a:r>
            <a:r>
              <a:rPr lang="en-US" dirty="0">
                <a:solidFill>
                  <a:prstClr val="black"/>
                </a:solidFill>
                <a:latin typeface="Courier New" pitchFamily="49" charset="0"/>
                <a:cs typeface="Times New Roman" pitchFamily="18" charset="0"/>
              </a:rPr>
              <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BETWEEN LOWER_BOUND AND UPPER_BOUND -- optional </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a:t>
            </a:r>
            <a:r>
              <a:rPr lang="en-US" dirty="0">
                <a:solidFill>
                  <a:srgbClr val="9FB8CD"/>
                </a:solidFill>
                <a:latin typeface="Courier New" pitchFamily="49" charset="0"/>
                <a:cs typeface="Times New Roman" pitchFamily="18" charset="0"/>
              </a:rPr>
              <a:t>SAVE EXCEPTIONS</a:t>
            </a:r>
            <a:r>
              <a:rPr lang="en-US" dirty="0">
                <a:solidFill>
                  <a:prstClr val="black"/>
                </a:solidFill>
                <a:latin typeface="Courier New" pitchFamily="49" charset="0"/>
                <a:cs typeface="Times New Roman" pitchFamily="18" charset="0"/>
              </a:rPr>
              <a:t> -- optional, but recommended </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INSERT INTO </a:t>
            </a:r>
            <a:r>
              <a:rPr lang="en-US" dirty="0" err="1">
                <a:solidFill>
                  <a:prstClr val="black"/>
                </a:solidFill>
                <a:latin typeface="Courier New" pitchFamily="49" charset="0"/>
                <a:cs typeface="Times New Roman" pitchFamily="18" charset="0"/>
              </a:rPr>
              <a:t>table_name</a:t>
            </a:r>
            <a:r>
              <a:rPr lang="en-US" dirty="0">
                <a:solidFill>
                  <a:prstClr val="black"/>
                </a:solidFill>
                <a:latin typeface="Courier New" pitchFamily="49" charset="0"/>
                <a:cs typeface="Times New Roman" pitchFamily="18" charset="0"/>
              </a:rPr>
              <a:t> VALUES </a:t>
            </a:r>
            <a:r>
              <a:rPr lang="en-US" dirty="0" err="1">
                <a:solidFill>
                  <a:prstClr val="black"/>
                </a:solidFill>
                <a:latin typeface="Courier New" pitchFamily="49" charset="0"/>
                <a:cs typeface="Times New Roman" pitchFamily="18" charset="0"/>
              </a:rPr>
              <a:t>sparse_array</a:t>
            </a:r>
            <a:r>
              <a:rPr lang="en-US" dirty="0">
                <a:solidFill>
                  <a:prstClr val="black"/>
                </a:solidFill>
                <a:latin typeface="Courier New" pitchFamily="49" charset="0"/>
                <a:cs typeface="Times New Roman" pitchFamily="18" charset="0"/>
              </a:rPr>
              <a:t>(</a:t>
            </a:r>
            <a:r>
              <a:rPr lang="en-US" dirty="0" err="1">
                <a:solidFill>
                  <a:prstClr val="black"/>
                </a:solidFill>
                <a:latin typeface="Courier New" pitchFamily="49" charset="0"/>
                <a:cs typeface="Times New Roman" pitchFamily="18" charset="0"/>
              </a:rPr>
              <a:t>index_name</a:t>
            </a:r>
            <a:r>
              <a:rPr lang="en-US" dirty="0">
                <a:solidFill>
                  <a:prstClr val="black"/>
                </a:solidFill>
                <a:latin typeface="Courier New" pitchFamily="49" charset="0"/>
                <a:cs typeface="Times New Roman" pitchFamily="18" charset="0"/>
              </a:rPr>
              <a:t>);</a:t>
            </a: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 . </a:t>
            </a:r>
          </a:p>
        </p:txBody>
      </p:sp>
      <p:sp>
        <p:nvSpPr>
          <p:cNvPr id="34820" name="Rectangle 4"/>
          <p:cNvSpPr>
            <a:spLocks noChangeArrowheads="1"/>
          </p:cNvSpPr>
          <p:nvPr/>
        </p:nvSpPr>
        <p:spPr bwMode="blackGray">
          <a:xfrm>
            <a:off x="2133600" y="4114800"/>
            <a:ext cx="7924800" cy="2133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The VALUES OF syntax lets you indicate a subset </a:t>
            </a: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of the binding arrays.</a:t>
            </a:r>
            <a:br>
              <a:rPr lang="en-US">
                <a:solidFill>
                  <a:prstClr val="black"/>
                </a:solidFill>
                <a:latin typeface="Courier New" pitchFamily="49" charset="0"/>
                <a:cs typeface="Times New Roman" pitchFamily="18" charset="0"/>
              </a:rPr>
            </a:br>
            <a:endParaRPr lang="en-US">
              <a:solidFill>
                <a:prstClr val="black"/>
              </a:solidFill>
              <a:latin typeface="Courier New" pitchFamily="49" charset="0"/>
              <a:cs typeface="Times New Roman" pitchFamily="18" charset="0"/>
            </a:endParaRP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FORALL index_name IN VALUES OF index_array_name </a:t>
            </a:r>
            <a:br>
              <a:rPr lang="en-US">
                <a:solidFill>
                  <a:prstClr val="black"/>
                </a:solidFill>
                <a:latin typeface="Courier New" pitchFamily="49" charset="0"/>
                <a:cs typeface="Times New Roman" pitchFamily="18" charset="0"/>
              </a:rPr>
            </a:br>
            <a:r>
              <a:rPr lang="en-US">
                <a:solidFill>
                  <a:prstClr val="black"/>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SAVE EXCEPTIONS</a:t>
            </a:r>
            <a:r>
              <a:rPr lang="en-US">
                <a:solidFill>
                  <a:prstClr val="black"/>
                </a:solidFill>
                <a:latin typeface="Courier New" pitchFamily="49" charset="0"/>
                <a:cs typeface="Times New Roman" pitchFamily="18" charset="0"/>
              </a:rPr>
              <a:t> -- optional,but recommended </a:t>
            </a:r>
            <a:br>
              <a:rPr lang="en-US">
                <a:solidFill>
                  <a:prstClr val="black"/>
                </a:solidFill>
                <a:latin typeface="Courier New" pitchFamily="49" charset="0"/>
                <a:cs typeface="Times New Roman" pitchFamily="18" charset="0"/>
              </a:rPr>
            </a:br>
            <a:r>
              <a:rPr lang="en-US">
                <a:solidFill>
                  <a:prstClr val="black"/>
                </a:solidFill>
                <a:latin typeface="Courier New" pitchFamily="49" charset="0"/>
                <a:cs typeface="Times New Roman" pitchFamily="18" charset="0"/>
              </a:rPr>
              <a:t>  INSERT INTO table_name VALUES binding_array_name(index_name); </a:t>
            </a: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 .</a:t>
            </a: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364</a:t>
            </a:fld>
            <a:endParaRPr lang="en-US">
              <a:solidFill>
                <a:srgbClr val="464653"/>
              </a:solidFill>
            </a:endParaRPr>
          </a:p>
        </p:txBody>
      </p:sp>
    </p:spTree>
    <p:extLst>
      <p:ext uri="{BB962C8B-B14F-4D97-AF65-F5344CB8AC3E}">
        <p14:creationId xmlns:p14="http://schemas.microsoft.com/office/powerpoint/2010/main" val="1754099878"/>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Using Bulk Binds in Sparse Collections</a:t>
            </a:r>
          </a:p>
        </p:txBody>
      </p:sp>
      <p:sp>
        <p:nvSpPr>
          <p:cNvPr id="41987" name="Rectangle 3"/>
          <p:cNvSpPr>
            <a:spLocks noGrp="1" noChangeArrowheads="1"/>
          </p:cNvSpPr>
          <p:nvPr>
            <p:ph sz="quarter" idx="1"/>
          </p:nvPr>
        </p:nvSpPr>
        <p:spPr>
          <a:xfrm>
            <a:off x="2133600" y="1447801"/>
            <a:ext cx="7918450" cy="3775075"/>
          </a:xfrm>
        </p:spPr>
        <p:txBody>
          <a:bodyPr>
            <a:normAutofit fontScale="85000" lnSpcReduction="10000"/>
          </a:bodyPr>
          <a:lstStyle/>
          <a:p>
            <a:pPr marL="0" indent="0">
              <a:buNone/>
            </a:pPr>
            <a:r>
              <a:rPr lang="en-US"/>
              <a:t>The typical application for this feature is an order entry and order processing system where:</a:t>
            </a:r>
          </a:p>
          <a:p>
            <a:pPr lvl="1" eaLnBrk="1" hangingPunct="1">
              <a:buFont typeface="Courier New" pitchFamily="49" charset="0"/>
              <a:buChar char="o"/>
            </a:pPr>
            <a:r>
              <a:rPr lang="en-US"/>
              <a:t>Users enter orders through the Web</a:t>
            </a:r>
          </a:p>
          <a:p>
            <a:pPr lvl="1" eaLnBrk="1" hangingPunct="1">
              <a:buFont typeface="Courier New" pitchFamily="49" charset="0"/>
              <a:buChar char="o"/>
            </a:pPr>
            <a:r>
              <a:rPr lang="en-US"/>
              <a:t>Orders are placed in a staging table before validation</a:t>
            </a:r>
          </a:p>
          <a:p>
            <a:pPr lvl="1" eaLnBrk="1" hangingPunct="1">
              <a:buFont typeface="Courier New" pitchFamily="49" charset="0"/>
              <a:buChar char="o"/>
            </a:pPr>
            <a:r>
              <a:rPr lang="en-US"/>
              <a:t>Data is later validated based on complex business rules (usually implemented programmatically using PL/SQL)</a:t>
            </a:r>
          </a:p>
          <a:p>
            <a:pPr lvl="1" eaLnBrk="1" hangingPunct="1">
              <a:buFont typeface="Courier New" pitchFamily="49" charset="0"/>
              <a:buChar char="o"/>
            </a:pPr>
            <a:r>
              <a:rPr lang="en-US"/>
              <a:t>Invalid orders are separated from valid ones</a:t>
            </a:r>
          </a:p>
          <a:p>
            <a:pPr lvl="1" eaLnBrk="1" hangingPunct="1">
              <a:buFont typeface="Courier New" pitchFamily="49" charset="0"/>
              <a:buChar char="o"/>
            </a:pPr>
            <a:r>
              <a:rPr lang="en-US"/>
              <a:t>Valid orders are inserted into a permanent table for processing</a:t>
            </a:r>
          </a:p>
          <a:p>
            <a:pPr marL="0" indent="0"/>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365</a:t>
            </a:fld>
            <a:endParaRPr lang="en-US" dirty="0">
              <a:solidFill>
                <a:srgbClr val="464653"/>
              </a:solidFill>
            </a:endParaRPr>
          </a:p>
        </p:txBody>
      </p:sp>
    </p:spTree>
    <p:extLst>
      <p:ext uri="{BB962C8B-B14F-4D97-AF65-F5344CB8AC3E}">
        <p14:creationId xmlns:p14="http://schemas.microsoft.com/office/powerpoint/2010/main" val="28844517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Using Bulk Bind with Index Array</a:t>
            </a:r>
          </a:p>
        </p:txBody>
      </p:sp>
      <p:sp>
        <p:nvSpPr>
          <p:cNvPr id="36867" name="Rectangle 3"/>
          <p:cNvSpPr>
            <a:spLocks noChangeArrowheads="1"/>
          </p:cNvSpPr>
          <p:nvPr/>
        </p:nvSpPr>
        <p:spPr bwMode="blackGray">
          <a:xfrm>
            <a:off x="2133600" y="1752600"/>
            <a:ext cx="7924800" cy="3962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CREATE OR REPLACE PROCEDURE ins_emp2 AS</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TYPE </a:t>
            </a:r>
            <a:r>
              <a:rPr lang="en-US" sz="2000" dirty="0" err="1">
                <a:solidFill>
                  <a:srgbClr val="000000"/>
                </a:solidFill>
                <a:latin typeface="Courier New" pitchFamily="49" charset="0"/>
                <a:cs typeface="Times New Roman" pitchFamily="18" charset="0"/>
              </a:rPr>
              <a:t>emptab_type</a:t>
            </a:r>
            <a:r>
              <a:rPr lang="en-US" sz="2000" dirty="0">
                <a:solidFill>
                  <a:srgbClr val="000000"/>
                </a:solidFill>
                <a:latin typeface="Courier New" pitchFamily="49" charset="0"/>
                <a:cs typeface="Times New Roman" pitchFamily="18" charset="0"/>
              </a:rPr>
              <a:t> IS TABLE OF </a:t>
            </a:r>
            <a:r>
              <a:rPr lang="en-US" sz="2000" dirty="0" err="1">
                <a:solidFill>
                  <a:srgbClr val="000000"/>
                </a:solidFill>
                <a:latin typeface="Courier New" pitchFamily="49" charset="0"/>
                <a:cs typeface="Times New Roman" pitchFamily="18" charset="0"/>
              </a:rPr>
              <a:t>employees%ROWTYPE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v_emp</a:t>
            </a: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emptab_type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TYPE </a:t>
            </a:r>
            <a:r>
              <a:rPr lang="en-US" sz="2000" dirty="0" err="1">
                <a:solidFill>
                  <a:srgbClr val="000000"/>
                </a:solidFill>
                <a:latin typeface="Courier New" pitchFamily="49" charset="0"/>
                <a:cs typeface="Times New Roman" pitchFamily="18" charset="0"/>
              </a:rPr>
              <a:t>values_of_tab_type</a:t>
            </a:r>
            <a:r>
              <a:rPr lang="en-US" sz="2000" dirty="0">
                <a:solidFill>
                  <a:srgbClr val="000000"/>
                </a:solidFill>
                <a:latin typeface="Courier New" pitchFamily="49" charset="0"/>
                <a:cs typeface="Times New Roman" pitchFamily="18" charset="0"/>
              </a:rPr>
              <a:t> IS TABLE OF PLS_INTEGER </a:t>
            </a:r>
            <a:br>
              <a:rPr lang="en-US" sz="2000" dirty="0">
                <a:solidFill>
                  <a:srgbClr val="000000"/>
                </a:solidFill>
                <a:latin typeface="Courier New" pitchFamily="49" charset="0"/>
                <a:cs typeface="Times New Roman" pitchFamily="18" charset="0"/>
              </a:rPr>
            </a:br>
            <a:r>
              <a:rPr lang="en-US" sz="2000" dirty="0">
                <a:solidFill>
                  <a:srgbClr val="000000"/>
                </a:solidFill>
                <a:latin typeface="Courier New" pitchFamily="49" charset="0"/>
                <a:cs typeface="Times New Roman" pitchFamily="18" charset="0"/>
              </a:rPr>
              <a:t>   INDEX BY PLS_INTEGER;</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v_num</a:t>
            </a: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values_of_tab_type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 . .</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BEGIN</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 . .</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a:solidFill>
                  <a:prstClr val="black"/>
                </a:solidFill>
                <a:latin typeface="Courier New" pitchFamily="49" charset="0"/>
                <a:cs typeface="Times New Roman" pitchFamily="18" charset="0"/>
              </a:rPr>
              <a:t>FORALL k IN VALUES OF </a:t>
            </a:r>
            <a:r>
              <a:rPr lang="en-US" sz="2000" dirty="0" err="1">
                <a:solidFill>
                  <a:prstClr val="black"/>
                </a:solidFill>
                <a:latin typeface="Courier New" pitchFamily="49" charset="0"/>
                <a:cs typeface="Times New Roman" pitchFamily="18" charset="0"/>
              </a:rPr>
              <a:t>v_num</a:t>
            </a:r>
            <a:endParaRPr lang="en-US" sz="2000" dirty="0">
              <a:solidFill>
                <a:prstClr val="black"/>
              </a:solidFill>
              <a:latin typeface="Courier New" pitchFamily="49" charset="0"/>
              <a:cs typeface="Times New Roman" pitchFamily="18" charset="0"/>
            </a:endParaRP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INSERT INTO </a:t>
            </a:r>
            <a:r>
              <a:rPr lang="en-US" sz="2000" dirty="0" err="1">
                <a:solidFill>
                  <a:srgbClr val="000000"/>
                </a:solidFill>
                <a:latin typeface="Courier New" pitchFamily="49" charset="0"/>
                <a:cs typeface="Times New Roman" pitchFamily="18" charset="0"/>
              </a:rPr>
              <a:t>new_employees</a:t>
            </a:r>
            <a:r>
              <a:rPr lang="en-US" sz="2000" dirty="0">
                <a:solidFill>
                  <a:srgbClr val="000000"/>
                </a:solidFill>
                <a:latin typeface="Courier New" pitchFamily="49" charset="0"/>
                <a:cs typeface="Times New Roman" pitchFamily="18" charset="0"/>
              </a:rPr>
              <a:t> VALUES </a:t>
            </a:r>
            <a:r>
              <a:rPr lang="en-US" sz="2000" dirty="0" err="1">
                <a:solidFill>
                  <a:srgbClr val="000000"/>
                </a:solidFill>
                <a:latin typeface="Courier New" pitchFamily="49" charset="0"/>
                <a:cs typeface="Times New Roman" pitchFamily="18" charset="0"/>
              </a:rPr>
              <a:t>v_emp</a:t>
            </a:r>
            <a:r>
              <a:rPr lang="en-US" sz="2000" dirty="0">
                <a:solidFill>
                  <a:srgbClr val="000000"/>
                </a:solidFill>
                <a:latin typeface="Courier New" pitchFamily="49" charset="0"/>
                <a:cs typeface="Times New Roman" pitchFamily="18" charset="0"/>
              </a:rPr>
              <a:t>(k);</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END; </a:t>
            </a:r>
          </a:p>
        </p:txBody>
      </p:sp>
      <p:sp>
        <p:nvSpPr>
          <p:cNvPr id="43012" name="Rectangle 4"/>
          <p:cNvSpPr>
            <a:spLocks noChangeArrowheads="1"/>
          </p:cNvSpPr>
          <p:nvPr/>
        </p:nvSpPr>
        <p:spPr bwMode="gray">
          <a:xfrm>
            <a:off x="2590800" y="4652964"/>
            <a:ext cx="4648200" cy="32543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366</a:t>
            </a:fld>
            <a:endParaRPr lang="en-US">
              <a:solidFill>
                <a:srgbClr val="464653"/>
              </a:solidFill>
            </a:endParaRPr>
          </a:p>
        </p:txBody>
      </p:sp>
    </p:spTree>
    <p:extLst>
      <p:ext uri="{BB962C8B-B14F-4D97-AF65-F5344CB8AC3E}">
        <p14:creationId xmlns:p14="http://schemas.microsoft.com/office/powerpoint/2010/main" val="969817144"/>
      </p:ext>
    </p:extLst>
  </p:cSld>
  <p:clrMapOvr>
    <a:masterClrMapping/>
  </p:clrMapOvr>
  <p:transition spd="slow"/>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t>Summary</a:t>
            </a:r>
          </a:p>
        </p:txBody>
      </p:sp>
      <p:sp>
        <p:nvSpPr>
          <p:cNvPr id="38915" name="Rectangle 3"/>
          <p:cNvSpPr>
            <a:spLocks noGrp="1" noChangeArrowheads="1"/>
          </p:cNvSpPr>
          <p:nvPr>
            <p:ph sz="quarter" idx="1"/>
          </p:nvPr>
        </p:nvSpPr>
        <p:spPr>
          <a:xfrm>
            <a:off x="2133600" y="1447800"/>
            <a:ext cx="7918450" cy="4021138"/>
          </a:xfrm>
        </p:spPr>
        <p:txBody>
          <a:bodyPr>
            <a:normAutofit fontScale="85000" lnSpcReduction="10000"/>
          </a:bodyPr>
          <a:lstStyle/>
          <a:p>
            <a:pPr marL="0" indent="0">
              <a:buNone/>
              <a:defRPr/>
            </a:pPr>
            <a:r>
              <a:rPr lang="en-US" dirty="0"/>
              <a:t>Topics covered in this module:</a:t>
            </a:r>
          </a:p>
          <a:p>
            <a:pPr marL="548640" lvl="1" indent="-274320">
              <a:buFont typeface="Courier New" pitchFamily="49" charset="0"/>
              <a:buChar char="o"/>
              <a:defRPr/>
            </a:pPr>
            <a:r>
              <a:rPr lang="en-US" dirty="0"/>
              <a:t>Create standard constants and exceptions</a:t>
            </a:r>
          </a:p>
          <a:p>
            <a:pPr marL="548640" lvl="1" indent="-274320">
              <a:buFont typeface="Courier New" pitchFamily="49" charset="0"/>
              <a:buChar char="o"/>
              <a:defRPr/>
            </a:pPr>
            <a:r>
              <a:rPr lang="en-US" dirty="0"/>
              <a:t>Write and call local subprograms</a:t>
            </a:r>
          </a:p>
          <a:p>
            <a:pPr marL="548640" lvl="1" indent="-274320">
              <a:buFont typeface="Courier New" pitchFamily="49" charset="0"/>
              <a:buChar char="o"/>
              <a:defRPr/>
            </a:pPr>
            <a:r>
              <a:rPr lang="en-US" dirty="0"/>
              <a:t>Control the run-time privileges of a subprogram</a:t>
            </a:r>
          </a:p>
          <a:p>
            <a:pPr marL="548640" lvl="1" indent="-274320">
              <a:buFont typeface="Courier New" pitchFamily="49" charset="0"/>
              <a:buChar char="o"/>
              <a:defRPr/>
            </a:pPr>
            <a:r>
              <a:rPr lang="en-US" dirty="0"/>
              <a:t>Perform autonomous transactions </a:t>
            </a:r>
          </a:p>
          <a:p>
            <a:pPr marL="548640" lvl="1" indent="-274320">
              <a:buFont typeface="Courier New" pitchFamily="49" charset="0"/>
              <a:buChar char="o"/>
              <a:defRPr/>
            </a:pPr>
            <a:r>
              <a:rPr lang="en-US" dirty="0"/>
              <a:t>Pass parameters by reference using a </a:t>
            </a:r>
            <a:r>
              <a:rPr lang="en-US" dirty="0">
                <a:latin typeface="Courier New" pitchFamily="49" charset="0"/>
              </a:rPr>
              <a:t>NOCOPY</a:t>
            </a:r>
            <a:r>
              <a:rPr lang="en-US" dirty="0"/>
              <a:t> hint</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PARALLEL</a:t>
            </a:r>
            <a:r>
              <a:rPr lang="en-US" dirty="0">
                <a:latin typeface="Times New Roman" pitchFamily="18" charset="0"/>
                <a:cs typeface="Times New Roman" pitchFamily="18" charset="0"/>
              </a:rPr>
              <a:t> </a:t>
            </a:r>
            <a:r>
              <a:rPr lang="en-US" dirty="0">
                <a:latin typeface="Courier New" pitchFamily="49" charset="0"/>
              </a:rPr>
              <a:t>ENABLE</a:t>
            </a:r>
            <a:r>
              <a:rPr lang="en-US" dirty="0"/>
              <a:t> hint for optimization</a:t>
            </a:r>
          </a:p>
          <a:p>
            <a:pPr marL="548640" lvl="1" indent="-274320">
              <a:buFont typeface="Courier New" pitchFamily="49" charset="0"/>
              <a:buChar char="o"/>
              <a:defRPr/>
            </a:pPr>
            <a:r>
              <a:rPr lang="en-US" dirty="0"/>
              <a:t>Use the cross-session PL/SQL function result cache</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DETERMINISTIC</a:t>
            </a:r>
            <a:r>
              <a:rPr lang="en-US" dirty="0"/>
              <a:t> clause with functions</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RETURNING</a:t>
            </a:r>
            <a:r>
              <a:rPr lang="en-US" dirty="0"/>
              <a:t> clause and bulk binding with DML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367</a:t>
            </a:fld>
            <a:endParaRPr lang="en-US" dirty="0">
              <a:solidFill>
                <a:srgbClr val="464653"/>
              </a:solidFill>
            </a:endParaRPr>
          </a:p>
        </p:txBody>
      </p:sp>
    </p:spTree>
    <p:extLst>
      <p:ext uri="{BB962C8B-B14F-4D97-AF65-F5344CB8AC3E}">
        <p14:creationId xmlns:p14="http://schemas.microsoft.com/office/powerpoint/2010/main" val="5386436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br>
              <a:rPr lang="en-US" sz="4000" dirty="0"/>
            </a:br>
            <a:r>
              <a:rPr lang="en-US" sz="4000" dirty="0"/>
              <a:t/>
            </a:r>
            <a:br>
              <a:rPr lang="en-US" sz="4000" dirty="0"/>
            </a:br>
            <a:r>
              <a:rPr lang="en-US" sz="2200" dirty="0"/>
              <a:t>Module 09: Creating Triggers</a:t>
            </a:r>
          </a:p>
        </p:txBody>
      </p:sp>
      <p:sp>
        <p:nvSpPr>
          <p:cNvPr id="3075"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p>
        </p:txBody>
      </p:sp>
      <p:sp>
        <p:nvSpPr>
          <p:cNvPr id="2" name="Slide Number Placeholder 1"/>
          <p:cNvSpPr>
            <a:spLocks noGrp="1"/>
          </p:cNvSpPr>
          <p:nvPr>
            <p:ph type="sldNum" sz="quarter" idx="12"/>
          </p:nvPr>
        </p:nvSpPr>
        <p:spPr/>
        <p:txBody>
          <a:bodyPr/>
          <a:lstStyle/>
          <a:p>
            <a:pPr>
              <a:defRPr/>
            </a:pPr>
            <a:fld id="{5D097E6B-BE6E-45B7-8C24-6D9EB153DC39}" type="slidenum">
              <a:rPr lang="en-US" smtClean="0">
                <a:solidFill>
                  <a:srgbClr val="464653"/>
                </a:solidFill>
              </a:rPr>
              <a:pPr>
                <a:defRPr/>
              </a:pPr>
              <a:t>368</a:t>
            </a:fld>
            <a:endParaRPr lang="en-US" dirty="0">
              <a:solidFill>
                <a:srgbClr val="464653"/>
              </a:solidFill>
            </a:endParaRPr>
          </a:p>
        </p:txBody>
      </p:sp>
    </p:spTree>
    <p:extLst>
      <p:ext uri="{BB962C8B-B14F-4D97-AF65-F5344CB8AC3E}">
        <p14:creationId xmlns:p14="http://schemas.microsoft.com/office/powerpoint/2010/main" val="79935385"/>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Describe database triggers and their uses</a:t>
            </a:r>
          </a:p>
          <a:p>
            <a:pPr lvl="1" eaLnBrk="1" hangingPunct="1">
              <a:buFont typeface="Courier New" pitchFamily="49" charset="0"/>
              <a:buChar char="o"/>
            </a:pPr>
            <a:r>
              <a:rPr lang="en-US"/>
              <a:t>Describe the different types of triggers</a:t>
            </a:r>
          </a:p>
          <a:p>
            <a:pPr lvl="1" eaLnBrk="1" hangingPunct="1">
              <a:buFont typeface="Courier New" pitchFamily="49" charset="0"/>
              <a:buChar char="o"/>
            </a:pPr>
            <a:r>
              <a:rPr lang="en-US"/>
              <a:t>Create database triggers</a:t>
            </a:r>
          </a:p>
          <a:p>
            <a:pPr lvl="1" eaLnBrk="1" hangingPunct="1">
              <a:buFont typeface="Courier New" pitchFamily="49" charset="0"/>
              <a:buChar char="o"/>
            </a:pPr>
            <a:r>
              <a:rPr lang="en-US"/>
              <a:t>Describe database trigger-firing rules</a:t>
            </a:r>
          </a:p>
          <a:p>
            <a:pPr lvl="1" eaLnBrk="1" hangingPunct="1">
              <a:buFont typeface="Courier New" pitchFamily="49" charset="0"/>
              <a:buChar char="o"/>
            </a:pPr>
            <a:r>
              <a:rPr lang="en-US"/>
              <a:t>Remove database triggers</a:t>
            </a:r>
          </a:p>
          <a:p>
            <a:pPr lvl="1" eaLnBrk="1" hangingPunct="1">
              <a:buFont typeface="Courier New" pitchFamily="49" charset="0"/>
              <a:buChar char="o"/>
            </a:pPr>
            <a:r>
              <a:rPr lang="en-US"/>
              <a:t>Display trigger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369</a:t>
            </a:fld>
            <a:endParaRPr lang="en-US" dirty="0">
              <a:solidFill>
                <a:srgbClr val="464653"/>
              </a:solidFill>
            </a:endParaRPr>
          </a:p>
        </p:txBody>
      </p:sp>
    </p:spTree>
    <p:extLst>
      <p:ext uri="{BB962C8B-B14F-4D97-AF65-F5344CB8AC3E}">
        <p14:creationId xmlns:p14="http://schemas.microsoft.com/office/powerpoint/2010/main" val="158328048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2343" y="393801"/>
            <a:ext cx="10848977" cy="625376"/>
          </a:xfrm>
        </p:spPr>
        <p:txBody>
          <a:bodyPr>
            <a:normAutofit/>
          </a:bodyPr>
          <a:lstStyle/>
          <a:p>
            <a:pPr>
              <a:defRPr/>
            </a:pPr>
            <a:r>
              <a:rPr lang="en-US" dirty="0">
                <a:latin typeface="Courier New" pitchFamily="49" charset="0"/>
              </a:rPr>
              <a:t>%TYPE</a:t>
            </a:r>
            <a:r>
              <a:rPr lang="en-US" dirty="0"/>
              <a:t> Attribute</a:t>
            </a:r>
          </a:p>
        </p:txBody>
      </p:sp>
      <p:sp>
        <p:nvSpPr>
          <p:cNvPr id="1246211" name="Rectangle 3"/>
          <p:cNvSpPr>
            <a:spLocks noGrp="1" noChangeArrowheads="1"/>
          </p:cNvSpPr>
          <p:nvPr>
            <p:ph sz="quarter" idx="1"/>
          </p:nvPr>
        </p:nvSpPr>
        <p:spPr>
          <a:xfrm>
            <a:off x="1981200" y="1219201"/>
            <a:ext cx="8229600" cy="4937125"/>
          </a:xfrm>
        </p:spPr>
        <p:txBody>
          <a:bodyPr/>
          <a:lstStyle/>
          <a:p>
            <a:pPr eaLnBrk="1" hangingPunct="1">
              <a:buFont typeface="Courier New" pitchFamily="49" charset="0"/>
              <a:buChar char="o"/>
            </a:pPr>
            <a:r>
              <a:rPr lang="en-US"/>
              <a:t>Syntax</a:t>
            </a:r>
          </a:p>
          <a:p>
            <a:pPr eaLnBrk="1" hangingPunct="1">
              <a:buFont typeface="Courier New" pitchFamily="49" charset="0"/>
              <a:buChar char="o"/>
            </a:pPr>
            <a:endParaRPr lang="en-US"/>
          </a:p>
          <a:p>
            <a:pPr eaLnBrk="1" hangingPunct="1">
              <a:buFont typeface="Courier New" pitchFamily="49" charset="0"/>
              <a:buChar char="o"/>
            </a:pPr>
            <a:endParaRPr lang="en-US"/>
          </a:p>
          <a:p>
            <a:pPr eaLnBrk="1" hangingPunct="1">
              <a:buFont typeface="Courier New" pitchFamily="49" charset="0"/>
              <a:buChar char="o"/>
            </a:pPr>
            <a:r>
              <a:rPr lang="en-US"/>
              <a:t>Examples</a:t>
            </a:r>
          </a:p>
        </p:txBody>
      </p:sp>
      <p:sp>
        <p:nvSpPr>
          <p:cNvPr id="30724" name="Rectangle 4"/>
          <p:cNvSpPr>
            <a:spLocks noChangeArrowheads="1"/>
          </p:cNvSpPr>
          <p:nvPr/>
        </p:nvSpPr>
        <p:spPr bwMode="blackGray">
          <a:xfrm>
            <a:off x="2133600" y="3276600"/>
            <a:ext cx="7924800" cy="914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a:solidFill>
                  <a:srgbClr val="000000"/>
                </a:solidFill>
                <a:latin typeface="Courier New" pitchFamily="49" charset="0"/>
              </a:rPr>
              <a:t>...</a:t>
            </a:r>
            <a:endParaRPr lang="en-US" i="1">
              <a:solidFill>
                <a:srgbClr val="000000"/>
              </a:solidFill>
              <a:latin typeface="Courier New" pitchFamily="49" charset="0"/>
            </a:endParaRPr>
          </a:p>
          <a:p>
            <a:pPr defTabSz="400050" eaLnBrk="0" hangingPunct="0">
              <a:lnSpc>
                <a:spcPct val="95000"/>
              </a:lnSpc>
              <a:tabLst>
                <a:tab pos="400050" algn="r"/>
                <a:tab pos="673100" algn="l"/>
              </a:tabLst>
              <a:defRPr/>
            </a:pPr>
            <a:r>
              <a:rPr lang="en-US">
                <a:solidFill>
                  <a:srgbClr val="000000"/>
                </a:solidFill>
                <a:latin typeface="Courier New" pitchFamily="49" charset="0"/>
              </a:rPr>
              <a:t>  v_emp_lname      employees.last_name%TYPE;</a:t>
            </a:r>
          </a:p>
          <a:p>
            <a:pPr defTabSz="400050" eaLnBrk="0" hangingPunct="0">
              <a:lnSpc>
                <a:spcPct val="95000"/>
              </a:lnSpc>
              <a:tabLst>
                <a:tab pos="400050" algn="r"/>
                <a:tab pos="673100" algn="l"/>
              </a:tabLst>
              <a:defRPr/>
            </a:pPr>
            <a:r>
              <a:rPr lang="en-US">
                <a:solidFill>
                  <a:srgbClr val="000000"/>
                </a:solidFill>
                <a:latin typeface="Courier New" pitchFamily="49" charset="0"/>
              </a:rPr>
              <a:t>...		</a:t>
            </a:r>
          </a:p>
        </p:txBody>
      </p:sp>
      <p:sp>
        <p:nvSpPr>
          <p:cNvPr id="30725" name="Rectangle 5"/>
          <p:cNvSpPr>
            <a:spLocks noChangeArrowheads="1"/>
          </p:cNvSpPr>
          <p:nvPr/>
        </p:nvSpPr>
        <p:spPr bwMode="blackGray">
          <a:xfrm>
            <a:off x="2133600" y="2057400"/>
            <a:ext cx="7913688" cy="381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i="1">
                <a:solidFill>
                  <a:srgbClr val="000000"/>
                </a:solidFill>
                <a:latin typeface="Courier New" pitchFamily="49" charset="0"/>
              </a:rPr>
              <a:t>identifier</a:t>
            </a:r>
            <a:r>
              <a:rPr lang="en-US">
                <a:solidFill>
                  <a:srgbClr val="000000"/>
                </a:solidFill>
                <a:latin typeface="Courier New" pitchFamily="49" charset="0"/>
              </a:rPr>
              <a:t>		table.column_name%TYPE;</a:t>
            </a:r>
          </a:p>
        </p:txBody>
      </p:sp>
      <p:sp>
        <p:nvSpPr>
          <p:cNvPr id="30726" name="Rectangle 6"/>
          <p:cNvSpPr>
            <a:spLocks noChangeArrowheads="1"/>
          </p:cNvSpPr>
          <p:nvPr/>
        </p:nvSpPr>
        <p:spPr bwMode="blackGray">
          <a:xfrm>
            <a:off x="2133600" y="4343400"/>
            <a:ext cx="7924800" cy="111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a:solidFill>
                  <a:srgbClr val="000000"/>
                </a:solidFill>
                <a:latin typeface="Courier New" pitchFamily="49" charset="0"/>
              </a:rPr>
              <a:t>...</a:t>
            </a:r>
            <a:endParaRPr lang="en-US" i="1">
              <a:solidFill>
                <a:srgbClr val="000000"/>
              </a:solidFill>
              <a:latin typeface="Courier New" pitchFamily="49" charset="0"/>
            </a:endParaRPr>
          </a:p>
          <a:p>
            <a:pPr defTabSz="400050" eaLnBrk="0" hangingPunct="0">
              <a:lnSpc>
                <a:spcPct val="95000"/>
              </a:lnSpc>
              <a:tabLst>
                <a:tab pos="400050" algn="r"/>
                <a:tab pos="673100" algn="l"/>
              </a:tabLst>
              <a:defRPr/>
            </a:pPr>
            <a:r>
              <a:rPr lang="en-US">
                <a:solidFill>
                  <a:srgbClr val="000000"/>
                </a:solidFill>
                <a:latin typeface="Courier New" pitchFamily="49" charset="0"/>
              </a:rPr>
              <a:t>  v_balance        NUMBER(7,2);</a:t>
            </a:r>
          </a:p>
          <a:p>
            <a:pPr defTabSz="400050" eaLnBrk="0" hangingPunct="0">
              <a:lnSpc>
                <a:spcPct val="95000"/>
              </a:lnSpc>
              <a:tabLst>
                <a:tab pos="400050" algn="r"/>
                <a:tab pos="673100" algn="l"/>
              </a:tabLst>
              <a:defRPr/>
            </a:pPr>
            <a:r>
              <a:rPr lang="en-US">
                <a:solidFill>
                  <a:srgbClr val="000000"/>
                </a:solidFill>
                <a:latin typeface="Courier New" pitchFamily="49" charset="0"/>
              </a:rPr>
              <a:t>	  v_min_balance    v_balance%TYPE := 1000;</a:t>
            </a:r>
          </a:p>
          <a:p>
            <a:pPr defTabSz="400050" eaLnBrk="0" hangingPunct="0">
              <a:lnSpc>
                <a:spcPct val="95000"/>
              </a:lnSpc>
              <a:tabLst>
                <a:tab pos="400050" algn="r"/>
                <a:tab pos="673100" algn="l"/>
              </a:tabLst>
              <a:defRPr/>
            </a:pPr>
            <a:r>
              <a:rPr lang="en-US">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37</a:t>
            </a:fld>
            <a:endParaRPr lang="en-US" dirty="0"/>
          </a:p>
        </p:txBody>
      </p:sp>
    </p:spTree>
    <p:extLst>
      <p:ext uri="{BB962C8B-B14F-4D97-AF65-F5344CB8AC3E}">
        <p14:creationId xmlns:p14="http://schemas.microsoft.com/office/powerpoint/2010/main" val="1247326812"/>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Are Triggers? </a:t>
            </a:r>
          </a:p>
        </p:txBody>
      </p:sp>
      <p:sp>
        <p:nvSpPr>
          <p:cNvPr id="5123" name="Rectangle 3"/>
          <p:cNvSpPr>
            <a:spLocks noGrp="1" noChangeArrowheads="1"/>
          </p:cNvSpPr>
          <p:nvPr>
            <p:ph sz="quarter" idx="1"/>
          </p:nvPr>
        </p:nvSpPr>
        <p:spPr>
          <a:xfrm>
            <a:off x="2133600" y="1447801"/>
            <a:ext cx="7918450" cy="1431925"/>
          </a:xfrm>
        </p:spPr>
        <p:txBody>
          <a:bodyPr>
            <a:normAutofit fontScale="77500" lnSpcReduction="20000"/>
          </a:bodyPr>
          <a:lstStyle/>
          <a:p>
            <a:pPr marL="548640" lvl="1" indent="-274320">
              <a:buFont typeface="Courier New" pitchFamily="49" charset="0"/>
              <a:buChar char="o"/>
              <a:defRPr/>
            </a:pPr>
            <a:r>
              <a:rPr lang="en-US" dirty="0"/>
              <a:t>A trigger is a PL/SQL block that is stored in the database and fired (executed) in response to a specified event. </a:t>
            </a:r>
          </a:p>
          <a:p>
            <a:pPr marL="548640" lvl="1" indent="-274320">
              <a:buFont typeface="Courier New" pitchFamily="49" charset="0"/>
              <a:buChar char="o"/>
              <a:defRPr/>
            </a:pPr>
            <a:r>
              <a:rPr lang="en-US" dirty="0"/>
              <a:t>The Oracle database automatically executes a trigger when specified conditions occur.</a:t>
            </a:r>
          </a:p>
        </p:txBody>
      </p:sp>
      <p:grpSp>
        <p:nvGrpSpPr>
          <p:cNvPr id="15364" name="Group 4"/>
          <p:cNvGrpSpPr>
            <a:grpSpLocks/>
          </p:cNvGrpSpPr>
          <p:nvPr/>
        </p:nvGrpSpPr>
        <p:grpSpPr bwMode="auto">
          <a:xfrm>
            <a:off x="5387975" y="4038600"/>
            <a:ext cx="1416050" cy="1676400"/>
            <a:chOff x="2448" y="2496"/>
            <a:chExt cx="892" cy="1056"/>
          </a:xfrm>
        </p:grpSpPr>
        <p:pic>
          <p:nvPicPr>
            <p:cNvPr id="5125" name="Picture 5" descr="C:\Documents and Settings\lserhal\Desktop\datab018.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Documents and Settings\lserhal\Desktop\conce062.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370</a:t>
            </a:fld>
            <a:endParaRPr lang="en-US" dirty="0">
              <a:solidFill>
                <a:srgbClr val="464653"/>
              </a:solidFill>
            </a:endParaRPr>
          </a:p>
        </p:txBody>
      </p:sp>
    </p:spTree>
    <p:extLst>
      <p:ext uri="{BB962C8B-B14F-4D97-AF65-F5344CB8AC3E}">
        <p14:creationId xmlns:p14="http://schemas.microsoft.com/office/powerpoint/2010/main" val="18803403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879726" y="4664075"/>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pPr eaLnBrk="1" hangingPunct="1"/>
            <a:r>
              <a:rPr lang="en-US"/>
              <a:t>Defining Triggers</a:t>
            </a:r>
          </a:p>
        </p:txBody>
      </p:sp>
      <p:sp>
        <p:nvSpPr>
          <p:cNvPr id="16388" name="Rectangle 4"/>
          <p:cNvSpPr>
            <a:spLocks noGrp="1" noChangeArrowheads="1"/>
          </p:cNvSpPr>
          <p:nvPr>
            <p:ph sz="quarter" idx="1"/>
          </p:nvPr>
        </p:nvSpPr>
        <p:spPr>
          <a:xfrm>
            <a:off x="1981200" y="1219201"/>
            <a:ext cx="8229600" cy="4937125"/>
          </a:xfrm>
        </p:spPr>
        <p:txBody>
          <a:bodyPr/>
          <a:lstStyle/>
          <a:p>
            <a:pPr marL="0" indent="0">
              <a:buNone/>
            </a:pPr>
            <a:r>
              <a:rPr lang="en-US"/>
              <a:t>A trigger can be defined on the table, view, schema (schema owner), or database (all users).</a:t>
            </a:r>
          </a:p>
        </p:txBody>
      </p:sp>
      <p:pic>
        <p:nvPicPr>
          <p:cNvPr id="6149" name="Picture 5"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828926" y="28194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3054473" y="4052888"/>
            <a:ext cx="7363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Table</a:t>
            </a:r>
          </a:p>
        </p:txBody>
      </p:sp>
      <p:sp>
        <p:nvSpPr>
          <p:cNvPr id="16391" name="Text Box 7"/>
          <p:cNvSpPr txBox="1">
            <a:spLocks noChangeArrowheads="1"/>
          </p:cNvSpPr>
          <p:nvPr/>
        </p:nvSpPr>
        <p:spPr bwMode="auto">
          <a:xfrm>
            <a:off x="3165475" y="58975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View</a:t>
            </a:r>
          </a:p>
        </p:txBody>
      </p:sp>
      <p:pic>
        <p:nvPicPr>
          <p:cNvPr id="6152" name="Picture 8"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1475" y="4949826"/>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C:\Documents and Settings\lserhal\My Documents\My Pictures\Graphics Library\binocular.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74901" y="5086350"/>
            <a:ext cx="9620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10"/>
          <p:cNvSpPr txBox="1">
            <a:spLocks noChangeArrowheads="1"/>
          </p:cNvSpPr>
          <p:nvPr/>
        </p:nvSpPr>
        <p:spPr bwMode="auto">
          <a:xfrm>
            <a:off x="7527925" y="42052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Schema (owner)</a:t>
            </a:r>
          </a:p>
        </p:txBody>
      </p:sp>
      <p:pic>
        <p:nvPicPr>
          <p:cNvPr id="6155" name="Picture 11" descr="C:\Documents and Settings\lserhal\Desktop\datab018.gif"/>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181975" y="4676775"/>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937500" y="497840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Text Box 13"/>
          <p:cNvSpPr txBox="1">
            <a:spLocks noChangeArrowheads="1"/>
          </p:cNvSpPr>
          <p:nvPr/>
        </p:nvSpPr>
        <p:spPr bwMode="auto">
          <a:xfrm>
            <a:off x="7619159" y="5881688"/>
            <a:ext cx="2274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Database (All users)</a:t>
            </a:r>
          </a:p>
        </p:txBody>
      </p:sp>
      <p:pic>
        <p:nvPicPr>
          <p:cNvPr id="6158" name="Picture 14" descr="C:\Documents and Settings\lserhal\Desktop\schema.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069264" y="2625725"/>
            <a:ext cx="11271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5"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877175" y="287655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6"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27350" y="281940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7" descr="C:\Documents and Settings\lserhal\Desktop\datab018.gif"/>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410200" y="3421063"/>
            <a:ext cx="14160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2" name="Picture 18" descr="Documents: PL/SQL Program"/>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678488" y="3732214"/>
            <a:ext cx="5699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19" descr="C:\Documents and Settings\lserhal\Desktop\conce062.gif"/>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143626" y="4114801"/>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04" name="Freeform 20"/>
          <p:cNvSpPr>
            <a:spLocks/>
          </p:cNvSpPr>
          <p:nvPr/>
        </p:nvSpPr>
        <p:spPr bwMode="auto">
          <a:xfrm>
            <a:off x="3810000" y="3276600"/>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5" name="Freeform 21"/>
          <p:cNvSpPr>
            <a:spLocks/>
          </p:cNvSpPr>
          <p:nvPr/>
        </p:nvSpPr>
        <p:spPr bwMode="auto">
          <a:xfrm flipV="1">
            <a:off x="3817938" y="4884738"/>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6" name="Freeform 22"/>
          <p:cNvSpPr>
            <a:spLocks/>
          </p:cNvSpPr>
          <p:nvPr/>
        </p:nvSpPr>
        <p:spPr bwMode="auto">
          <a:xfrm flipH="1">
            <a:off x="6553200" y="3276600"/>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7" name="Freeform 23"/>
          <p:cNvSpPr>
            <a:spLocks/>
          </p:cNvSpPr>
          <p:nvPr/>
        </p:nvSpPr>
        <p:spPr bwMode="auto">
          <a:xfrm flipH="1" flipV="1">
            <a:off x="6553200" y="4884738"/>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371</a:t>
            </a:fld>
            <a:endParaRPr lang="en-US" dirty="0">
              <a:solidFill>
                <a:srgbClr val="464653"/>
              </a:solidFill>
            </a:endParaRPr>
          </a:p>
        </p:txBody>
      </p:sp>
    </p:spTree>
    <p:extLst>
      <p:ext uri="{BB962C8B-B14F-4D97-AF65-F5344CB8AC3E}">
        <p14:creationId xmlns:p14="http://schemas.microsoft.com/office/powerpoint/2010/main" val="18434485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Trigger Event Types</a:t>
            </a:r>
          </a:p>
        </p:txBody>
      </p:sp>
      <p:sp>
        <p:nvSpPr>
          <p:cNvPr id="7171" name="Rectangle 3"/>
          <p:cNvSpPr>
            <a:spLocks noGrp="1" noChangeArrowheads="1"/>
          </p:cNvSpPr>
          <p:nvPr>
            <p:ph sz="quarter" idx="1"/>
          </p:nvPr>
        </p:nvSpPr>
        <p:spPr>
          <a:xfrm>
            <a:off x="2133600" y="1447801"/>
            <a:ext cx="7918450" cy="2905125"/>
          </a:xfrm>
        </p:spPr>
        <p:txBody>
          <a:bodyPr>
            <a:normAutofit fontScale="85000" lnSpcReduction="10000"/>
          </a:bodyPr>
          <a:lstStyle/>
          <a:p>
            <a:pPr marL="0" indent="0">
              <a:buNone/>
              <a:defRPr/>
            </a:pPr>
            <a:r>
              <a:rPr lang="en-US" dirty="0"/>
              <a:t>You can write triggers that fire whenever one of the following operations occurs in the database:</a:t>
            </a:r>
          </a:p>
          <a:p>
            <a:pPr marL="548640" lvl="1" indent="-274320">
              <a:buFont typeface="Courier New" pitchFamily="49" charset="0"/>
              <a:buChar char="o"/>
              <a:defRPr/>
            </a:pPr>
            <a:r>
              <a:rPr lang="en-US" dirty="0"/>
              <a:t>A database manipulation (DML) statement (</a:t>
            </a:r>
            <a:r>
              <a:rPr lang="en-US" dirty="0">
                <a:latin typeface="Courier New" pitchFamily="49" charset="0"/>
              </a:rPr>
              <a:t>DELETE</a:t>
            </a:r>
            <a:r>
              <a:rPr lang="en-US" dirty="0"/>
              <a:t>, </a:t>
            </a:r>
            <a:r>
              <a:rPr lang="en-US" dirty="0">
                <a:latin typeface="Courier New" pitchFamily="49" charset="0"/>
              </a:rPr>
              <a:t>INSERT</a:t>
            </a:r>
            <a:r>
              <a:rPr lang="en-US" dirty="0"/>
              <a:t>, or </a:t>
            </a:r>
            <a:r>
              <a:rPr lang="en-US" dirty="0">
                <a:latin typeface="Courier New" pitchFamily="49" charset="0"/>
              </a:rPr>
              <a:t>UPDATE</a:t>
            </a:r>
            <a:r>
              <a:rPr lang="en-US" dirty="0"/>
              <a:t>).</a:t>
            </a:r>
          </a:p>
          <a:p>
            <a:pPr marL="548640" lvl="1" indent="-274320">
              <a:buFont typeface="Courier New" pitchFamily="49" charset="0"/>
              <a:buChar char="o"/>
              <a:defRPr/>
            </a:pPr>
            <a:r>
              <a:rPr lang="en-US" dirty="0"/>
              <a:t>A database definition (DDL) statement (</a:t>
            </a:r>
            <a:r>
              <a:rPr lang="en-US" dirty="0">
                <a:latin typeface="Courier New" pitchFamily="49" charset="0"/>
              </a:rPr>
              <a:t>CREATE</a:t>
            </a:r>
            <a:r>
              <a:rPr lang="en-US" dirty="0"/>
              <a:t>, </a:t>
            </a:r>
            <a:r>
              <a:rPr lang="en-US" dirty="0">
                <a:latin typeface="Courier New" pitchFamily="49" charset="0"/>
              </a:rPr>
              <a:t>ALTER</a:t>
            </a:r>
            <a:r>
              <a:rPr lang="en-US" dirty="0"/>
              <a:t>, or </a:t>
            </a:r>
            <a:r>
              <a:rPr lang="en-US" dirty="0">
                <a:latin typeface="Courier New" pitchFamily="49" charset="0"/>
              </a:rPr>
              <a:t>DROP</a:t>
            </a:r>
            <a:r>
              <a:rPr lang="en-US" dirty="0"/>
              <a:t>).</a:t>
            </a:r>
          </a:p>
          <a:p>
            <a:pPr marL="548640" lvl="1" indent="-274320">
              <a:buFont typeface="Courier New" pitchFamily="49" charset="0"/>
              <a:buChar char="o"/>
              <a:defRPr/>
            </a:pPr>
            <a:r>
              <a:rPr lang="en-US" dirty="0"/>
              <a:t>A database operation such as </a:t>
            </a:r>
            <a:r>
              <a:rPr lang="en-US" dirty="0">
                <a:latin typeface="Courier New" pitchFamily="49" charset="0"/>
              </a:rPr>
              <a:t>SERVERERROR</a:t>
            </a:r>
            <a:r>
              <a:rPr lang="en-US" dirty="0"/>
              <a:t>, </a:t>
            </a:r>
            <a:r>
              <a:rPr lang="en-US" dirty="0">
                <a:latin typeface="Courier New" pitchFamily="49" charset="0"/>
              </a:rPr>
              <a:t>LOGON</a:t>
            </a:r>
            <a:r>
              <a:rPr lang="en-US" dirty="0"/>
              <a:t>, </a:t>
            </a:r>
            <a:r>
              <a:rPr lang="en-US" dirty="0">
                <a:latin typeface="Courier New" pitchFamily="49" charset="0"/>
              </a:rPr>
              <a:t>LOGOFF</a:t>
            </a:r>
            <a:r>
              <a:rPr lang="en-US" dirty="0"/>
              <a:t>, </a:t>
            </a:r>
            <a:r>
              <a:rPr lang="en-US" dirty="0">
                <a:latin typeface="Courier New" pitchFamily="49" charset="0"/>
              </a:rPr>
              <a:t>STARTUP</a:t>
            </a:r>
            <a:r>
              <a:rPr lang="en-US" dirty="0"/>
              <a:t>, or </a:t>
            </a:r>
            <a:r>
              <a:rPr lang="en-US" dirty="0">
                <a:latin typeface="Courier New" pitchFamily="49" charset="0"/>
              </a:rPr>
              <a:t>SHUTDOWN</a:t>
            </a:r>
            <a:r>
              <a:rPr lang="en-US" dirty="0"/>
              <a:t>.</a:t>
            </a:r>
          </a:p>
        </p:txBody>
      </p:sp>
      <p:grpSp>
        <p:nvGrpSpPr>
          <p:cNvPr id="17412" name="Group 4"/>
          <p:cNvGrpSpPr>
            <a:grpSpLocks/>
          </p:cNvGrpSpPr>
          <p:nvPr/>
        </p:nvGrpSpPr>
        <p:grpSpPr bwMode="auto">
          <a:xfrm>
            <a:off x="4953000" y="4692650"/>
            <a:ext cx="1639888" cy="1417638"/>
            <a:chOff x="2160" y="2983"/>
            <a:chExt cx="1033" cy="893"/>
          </a:xfrm>
        </p:grpSpPr>
        <p:pic>
          <p:nvPicPr>
            <p:cNvPr id="7173" name="Picture 5" descr="Documents: PL/SQL Program"/>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09" y="2983"/>
              <a:ext cx="42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C:\Documents and Settings\lserhal\Desktop\conce062.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761" y="3245"/>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5" name="Picture 7" descr="C:\Documents and Settings\lserhal\Desktop\bolt.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60" y="3293"/>
              <a:ext cx="816"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372</a:t>
            </a:fld>
            <a:endParaRPr lang="en-US" dirty="0">
              <a:solidFill>
                <a:srgbClr val="464653"/>
              </a:solidFill>
            </a:endParaRPr>
          </a:p>
        </p:txBody>
      </p:sp>
    </p:spTree>
    <p:extLst>
      <p:ext uri="{BB962C8B-B14F-4D97-AF65-F5344CB8AC3E}">
        <p14:creationId xmlns:p14="http://schemas.microsoft.com/office/powerpoint/2010/main" val="10861651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Application and Database Triggers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Database trigger (covered in this course): </a:t>
            </a:r>
          </a:p>
          <a:p>
            <a:pPr lvl="2" eaLnBrk="1" hangingPunct="1">
              <a:buFont typeface="Wingdings" pitchFamily="2" charset="2"/>
              <a:buChar char="Ø"/>
            </a:pPr>
            <a:r>
              <a:rPr lang="en-US"/>
              <a:t>Fires whenever a DML, a DLL, or system event occurs on a schema or database</a:t>
            </a:r>
          </a:p>
          <a:p>
            <a:pPr lvl="1" eaLnBrk="1" hangingPunct="1">
              <a:buFont typeface="Courier New" pitchFamily="49" charset="0"/>
              <a:buChar char="o"/>
            </a:pPr>
            <a:r>
              <a:rPr lang="en-US"/>
              <a:t>Application trigger: </a:t>
            </a:r>
          </a:p>
          <a:p>
            <a:pPr lvl="2" eaLnBrk="1" hangingPunct="1">
              <a:buFont typeface="Wingdings" pitchFamily="2" charset="2"/>
              <a:buChar char="Ø"/>
            </a:pPr>
            <a:r>
              <a:rPr lang="en-US"/>
              <a:t>Fires whenever an event occurs within a particular application</a:t>
            </a:r>
          </a:p>
        </p:txBody>
      </p:sp>
      <p:pic>
        <p:nvPicPr>
          <p:cNvPr id="8196" name="Picture 4" descr="C:\Documents and Settings\lserhal\Desktop\data entry.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657600" y="4129088"/>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3048000" y="5881688"/>
            <a:ext cx="2647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Application Trigger</a:t>
            </a:r>
          </a:p>
        </p:txBody>
      </p:sp>
      <p:pic>
        <p:nvPicPr>
          <p:cNvPr id="8198" name="Picture 6" descr="C:\Documents and Settings\lserhal\Desktop\datab018.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146926" y="4167189"/>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788276" y="4967289"/>
            <a:ext cx="822325"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0" name="Text Box 8"/>
          <p:cNvSpPr txBox="1">
            <a:spLocks noChangeArrowheads="1"/>
          </p:cNvSpPr>
          <p:nvPr/>
        </p:nvSpPr>
        <p:spPr bwMode="auto">
          <a:xfrm>
            <a:off x="6781800" y="58816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Database Trigger</a:t>
            </a:r>
          </a:p>
        </p:txBody>
      </p:sp>
      <p:pic>
        <p:nvPicPr>
          <p:cNvPr id="8201" name="Picture 9"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419601" y="4968876"/>
            <a:ext cx="822325"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373</a:t>
            </a:fld>
            <a:endParaRPr lang="en-US" dirty="0">
              <a:solidFill>
                <a:srgbClr val="464653"/>
              </a:solidFill>
            </a:endParaRPr>
          </a:p>
        </p:txBody>
      </p:sp>
    </p:spTree>
    <p:extLst>
      <p:ext uri="{BB962C8B-B14F-4D97-AF65-F5344CB8AC3E}">
        <p14:creationId xmlns:p14="http://schemas.microsoft.com/office/powerpoint/2010/main" val="106041667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a:defRPr/>
            </a:pPr>
            <a:r>
              <a:rPr lang="en-US" dirty="0"/>
              <a:t>Business Application Scenarios for Implementing Triggers</a:t>
            </a:r>
          </a:p>
        </p:txBody>
      </p:sp>
      <p:sp>
        <p:nvSpPr>
          <p:cNvPr id="19459" name="Rectangle 3"/>
          <p:cNvSpPr>
            <a:spLocks noGrp="1" noChangeArrowheads="1"/>
          </p:cNvSpPr>
          <p:nvPr>
            <p:ph sz="quarter" idx="1"/>
          </p:nvPr>
        </p:nvSpPr>
        <p:spPr>
          <a:xfrm>
            <a:off x="1981200" y="1219201"/>
            <a:ext cx="8229600" cy="4937125"/>
          </a:xfrm>
        </p:spPr>
        <p:txBody>
          <a:bodyPr/>
          <a:lstStyle/>
          <a:p>
            <a:pPr marL="0" indent="0">
              <a:buNone/>
            </a:pPr>
            <a:r>
              <a:rPr lang="en-US"/>
              <a:t>You can use triggers for:</a:t>
            </a:r>
          </a:p>
          <a:p>
            <a:pPr lvl="1" eaLnBrk="1" hangingPunct="1">
              <a:buFont typeface="Courier New" pitchFamily="49" charset="0"/>
              <a:buChar char="o"/>
            </a:pPr>
            <a:r>
              <a:rPr lang="en-US"/>
              <a:t>Security</a:t>
            </a:r>
          </a:p>
          <a:p>
            <a:pPr lvl="1" eaLnBrk="1" hangingPunct="1">
              <a:buFont typeface="Courier New" pitchFamily="49" charset="0"/>
              <a:buChar char="o"/>
            </a:pPr>
            <a:r>
              <a:rPr lang="en-US"/>
              <a:t>Auditing</a:t>
            </a:r>
          </a:p>
          <a:p>
            <a:pPr lvl="1" eaLnBrk="1" hangingPunct="1">
              <a:buFont typeface="Courier New" pitchFamily="49" charset="0"/>
              <a:buChar char="o"/>
            </a:pPr>
            <a:r>
              <a:rPr lang="en-US"/>
              <a:t>Data integrity</a:t>
            </a:r>
          </a:p>
          <a:p>
            <a:pPr lvl="1" eaLnBrk="1" hangingPunct="1">
              <a:buFont typeface="Courier New" pitchFamily="49" charset="0"/>
              <a:buChar char="o"/>
            </a:pPr>
            <a:r>
              <a:rPr lang="en-US"/>
              <a:t>Referential integrity</a:t>
            </a:r>
          </a:p>
          <a:p>
            <a:pPr lvl="1" eaLnBrk="1" hangingPunct="1">
              <a:buFont typeface="Courier New" pitchFamily="49" charset="0"/>
              <a:buChar char="o"/>
            </a:pPr>
            <a:r>
              <a:rPr lang="en-US"/>
              <a:t>Table replication</a:t>
            </a:r>
          </a:p>
          <a:p>
            <a:pPr lvl="1" eaLnBrk="1" hangingPunct="1">
              <a:buFont typeface="Courier New" pitchFamily="49" charset="0"/>
              <a:buChar char="o"/>
            </a:pPr>
            <a:r>
              <a:rPr lang="en-US"/>
              <a:t>Computing derived data automatically</a:t>
            </a:r>
          </a:p>
          <a:p>
            <a:pPr lvl="1" eaLnBrk="1" hangingPunct="1">
              <a:buFont typeface="Courier New" pitchFamily="49" charset="0"/>
              <a:buChar char="o"/>
            </a:pPr>
            <a:r>
              <a:rPr lang="en-US"/>
              <a:t>Event logging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374</a:t>
            </a:fld>
            <a:endParaRPr lang="en-US" dirty="0">
              <a:solidFill>
                <a:srgbClr val="464653"/>
              </a:solidFill>
            </a:endParaRPr>
          </a:p>
        </p:txBody>
      </p:sp>
    </p:spTree>
    <p:extLst>
      <p:ext uri="{BB962C8B-B14F-4D97-AF65-F5344CB8AC3E}">
        <p14:creationId xmlns:p14="http://schemas.microsoft.com/office/powerpoint/2010/main" val="1452891216"/>
      </p:ext>
    </p:extLst>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Available Trigger Types</a:t>
            </a:r>
          </a:p>
        </p:txBody>
      </p:sp>
      <p:sp>
        <p:nvSpPr>
          <p:cNvPr id="10243" name="Rectangle 3"/>
          <p:cNvSpPr>
            <a:spLocks noGrp="1" noChangeArrowheads="1"/>
          </p:cNvSpPr>
          <p:nvPr>
            <p:ph sz="quarter" idx="1"/>
          </p:nvPr>
        </p:nvSpPr>
        <p:spPr>
          <a:xfrm>
            <a:off x="2133600" y="1447801"/>
            <a:ext cx="7918450" cy="2989263"/>
          </a:xfrm>
        </p:spPr>
        <p:txBody>
          <a:bodyPr>
            <a:normAutofit fontScale="92500" lnSpcReduction="10000"/>
          </a:bodyPr>
          <a:lstStyle/>
          <a:p>
            <a:pPr marL="548640" lvl="1" indent="-274320">
              <a:buFont typeface="Courier New" pitchFamily="49" charset="0"/>
              <a:buChar char="o"/>
              <a:defRPr/>
            </a:pPr>
            <a:r>
              <a:rPr lang="en-US" dirty="0"/>
              <a:t>Simple DML triggers</a:t>
            </a:r>
          </a:p>
          <a:p>
            <a:pPr marL="822960" lvl="2">
              <a:buClr>
                <a:schemeClr val="bg1">
                  <a:shade val="50000"/>
                </a:schemeClr>
              </a:buClr>
              <a:buFont typeface="Wingdings" pitchFamily="2" charset="2"/>
              <a:buChar char="Ø"/>
              <a:defRPr/>
            </a:pPr>
            <a:r>
              <a:rPr lang="en-US" dirty="0">
                <a:latin typeface="Courier New" pitchFamily="49" charset="0"/>
              </a:rPr>
              <a:t>BEFORE</a:t>
            </a:r>
            <a:r>
              <a:rPr lang="en-US" dirty="0"/>
              <a:t> </a:t>
            </a:r>
          </a:p>
          <a:p>
            <a:pPr marL="822960" lvl="2">
              <a:buClr>
                <a:schemeClr val="bg1">
                  <a:shade val="50000"/>
                </a:schemeClr>
              </a:buClr>
              <a:buFont typeface="Wingdings" pitchFamily="2" charset="2"/>
              <a:buChar char="Ø"/>
              <a:defRPr/>
            </a:pPr>
            <a:r>
              <a:rPr lang="en-US" dirty="0">
                <a:latin typeface="Courier New" pitchFamily="49" charset="0"/>
              </a:rPr>
              <a:t>AFTER</a:t>
            </a:r>
            <a:r>
              <a:rPr lang="en-US" dirty="0"/>
              <a:t> </a:t>
            </a:r>
          </a:p>
          <a:p>
            <a:pPr marL="822960" lvl="2">
              <a:buClr>
                <a:schemeClr val="bg1">
                  <a:shade val="50000"/>
                </a:schemeClr>
              </a:buClr>
              <a:buFont typeface="Wingdings" pitchFamily="2" charset="2"/>
              <a:buChar char="Ø"/>
              <a:defRPr/>
            </a:pPr>
            <a:r>
              <a:rPr lang="en-US" dirty="0">
                <a:latin typeface="Courier New" pitchFamily="49" charset="0"/>
              </a:rPr>
              <a:t>INSTEAD OF</a:t>
            </a:r>
          </a:p>
          <a:p>
            <a:pPr marL="548640" lvl="1" indent="-274320">
              <a:buFont typeface="Courier New" pitchFamily="49" charset="0"/>
              <a:buChar char="o"/>
              <a:defRPr/>
            </a:pPr>
            <a:r>
              <a:rPr lang="en-US" dirty="0"/>
              <a:t>Compound triggers</a:t>
            </a:r>
          </a:p>
          <a:p>
            <a:pPr marL="548640" lvl="1" indent="-274320">
              <a:buFont typeface="Courier New" pitchFamily="49" charset="0"/>
              <a:buChar char="o"/>
              <a:defRPr/>
            </a:pPr>
            <a:r>
              <a:rPr lang="en-US" dirty="0"/>
              <a:t>Non-DML triggers</a:t>
            </a:r>
          </a:p>
          <a:p>
            <a:pPr marL="822960" lvl="2">
              <a:buClr>
                <a:schemeClr val="bg1">
                  <a:shade val="50000"/>
                </a:schemeClr>
              </a:buClr>
              <a:buFont typeface="Wingdings" pitchFamily="2" charset="2"/>
              <a:buChar char="Ø"/>
              <a:defRPr/>
            </a:pPr>
            <a:r>
              <a:rPr lang="en-US" dirty="0"/>
              <a:t>DDL event triggers</a:t>
            </a:r>
          </a:p>
          <a:p>
            <a:pPr marL="822960" lvl="2">
              <a:buClr>
                <a:schemeClr val="bg1">
                  <a:shade val="50000"/>
                </a:schemeClr>
              </a:buClr>
              <a:buFont typeface="Wingdings" pitchFamily="2" charset="2"/>
              <a:buChar char="Ø"/>
              <a:defRPr/>
            </a:pPr>
            <a:r>
              <a:rPr lang="en-US" dirty="0"/>
              <a:t>Database event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375</a:t>
            </a:fld>
            <a:endParaRPr lang="en-US" dirty="0">
              <a:solidFill>
                <a:srgbClr val="464653"/>
              </a:solidFill>
            </a:endParaRPr>
          </a:p>
        </p:txBody>
      </p:sp>
    </p:spTree>
    <p:extLst>
      <p:ext uri="{BB962C8B-B14F-4D97-AF65-F5344CB8AC3E}">
        <p14:creationId xmlns:p14="http://schemas.microsoft.com/office/powerpoint/2010/main" val="207291267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Trigger Event Types and Body</a:t>
            </a:r>
          </a:p>
        </p:txBody>
      </p:sp>
      <p:sp>
        <p:nvSpPr>
          <p:cNvPr id="11267" name="Rectangle 3"/>
          <p:cNvSpPr>
            <a:spLocks noGrp="1" noChangeArrowheads="1"/>
          </p:cNvSpPr>
          <p:nvPr>
            <p:ph sz="quarter" idx="1"/>
          </p:nvPr>
        </p:nvSpPr>
        <p:spPr>
          <a:xfrm>
            <a:off x="2133600" y="1447801"/>
            <a:ext cx="7918450" cy="2555875"/>
          </a:xfrm>
        </p:spPr>
        <p:txBody>
          <a:bodyPr>
            <a:normAutofit fontScale="85000" lnSpcReduction="10000"/>
          </a:bodyPr>
          <a:lstStyle/>
          <a:p>
            <a:pPr marL="548640" lvl="1" indent="-274320">
              <a:buFont typeface="Courier New" pitchFamily="49" charset="0"/>
              <a:buChar char="o"/>
              <a:defRPr/>
            </a:pPr>
            <a:r>
              <a:rPr lang="en-US" dirty="0"/>
              <a:t>A trigger event type determines which DML statement causes the trigger to execute. The possible events are:</a:t>
            </a:r>
          </a:p>
          <a:p>
            <a:pPr marL="822960" lvl="2">
              <a:buClr>
                <a:schemeClr val="bg1">
                  <a:shade val="50000"/>
                </a:schemeClr>
              </a:buClr>
              <a:buFont typeface="Wingdings" pitchFamily="2" charset="2"/>
              <a:buChar char="Ø"/>
              <a:defRPr/>
            </a:pPr>
            <a:r>
              <a:rPr lang="en-US" dirty="0">
                <a:latin typeface="Courier New" pitchFamily="49" charset="0"/>
              </a:rPr>
              <a:t>INSERT</a:t>
            </a:r>
          </a:p>
          <a:p>
            <a:pPr marL="822960" lvl="2">
              <a:buClr>
                <a:schemeClr val="bg1">
                  <a:shade val="50000"/>
                </a:schemeClr>
              </a:buClr>
              <a:buFont typeface="Wingdings" pitchFamily="2" charset="2"/>
              <a:buChar char="Ø"/>
              <a:defRPr/>
            </a:pPr>
            <a:r>
              <a:rPr lang="en-US" dirty="0">
                <a:latin typeface="Courier New" pitchFamily="49" charset="0"/>
              </a:rPr>
              <a:t>UPDATE</a:t>
            </a:r>
            <a:r>
              <a:rPr lang="en-US" dirty="0"/>
              <a:t> </a:t>
            </a:r>
            <a:r>
              <a:rPr lang="en-US" dirty="0">
                <a:latin typeface="Courier New" pitchFamily="49" charset="0"/>
              </a:rPr>
              <a:t>[OF</a:t>
            </a:r>
            <a:r>
              <a:rPr lang="en-US" dirty="0"/>
              <a:t> </a:t>
            </a:r>
            <a:r>
              <a:rPr lang="en-US" dirty="0">
                <a:latin typeface="Courier New" pitchFamily="49" charset="0"/>
              </a:rPr>
              <a:t>column]</a:t>
            </a:r>
            <a:endParaRPr lang="en-US" dirty="0"/>
          </a:p>
          <a:p>
            <a:pPr marL="822960" lvl="2">
              <a:buClr>
                <a:schemeClr val="bg1">
                  <a:shade val="50000"/>
                </a:schemeClr>
              </a:buClr>
              <a:buFont typeface="Wingdings" pitchFamily="2" charset="2"/>
              <a:buChar char="Ø"/>
              <a:defRPr/>
            </a:pPr>
            <a:r>
              <a:rPr lang="en-US" dirty="0">
                <a:latin typeface="Courier New" pitchFamily="49" charset="0"/>
              </a:rPr>
              <a:t>DELETE</a:t>
            </a:r>
          </a:p>
          <a:p>
            <a:pPr marL="548640" lvl="1" indent="-274320">
              <a:buFont typeface="Courier New" pitchFamily="49" charset="0"/>
              <a:buChar char="o"/>
              <a:defRPr/>
            </a:pPr>
            <a:r>
              <a:rPr lang="en-US" dirty="0"/>
              <a:t>A trigger body determines what action is performed and is a PL/SQL block or a </a:t>
            </a:r>
            <a:r>
              <a:rPr lang="en-US" dirty="0">
                <a:latin typeface="Courier New" pitchFamily="49" charset="0"/>
              </a:rPr>
              <a:t>CALL</a:t>
            </a:r>
            <a:r>
              <a:rPr lang="en-US" dirty="0"/>
              <a:t> to a procedure.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376</a:t>
            </a:fld>
            <a:endParaRPr lang="en-US" dirty="0">
              <a:solidFill>
                <a:srgbClr val="464653"/>
              </a:solidFill>
            </a:endParaRPr>
          </a:p>
        </p:txBody>
      </p:sp>
    </p:spTree>
    <p:extLst>
      <p:ext uri="{BB962C8B-B14F-4D97-AF65-F5344CB8AC3E}">
        <p14:creationId xmlns:p14="http://schemas.microsoft.com/office/powerpoint/2010/main" val="1908727819"/>
      </p:ext>
    </p:extLst>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algn="ctr">
              <a:defRPr/>
            </a:pPr>
            <a:r>
              <a:rPr lang="en-US" dirty="0"/>
              <a:t>Creating DML Triggers Using the </a:t>
            </a:r>
            <a:br>
              <a:rPr lang="en-US" dirty="0"/>
            </a:br>
            <a:r>
              <a:rPr lang="en-US" dirty="0">
                <a:latin typeface="Courier New" pitchFamily="49" charset="0"/>
              </a:rPr>
              <a:t>CREATE</a:t>
            </a:r>
            <a:r>
              <a:rPr lang="en-US" dirty="0">
                <a:latin typeface="+mn-lt"/>
              </a:rPr>
              <a:t> </a:t>
            </a:r>
            <a:r>
              <a:rPr lang="en-US" dirty="0">
                <a:latin typeface="Courier New" pitchFamily="49" charset="0"/>
              </a:rPr>
              <a:t>TRIGGER</a:t>
            </a:r>
            <a:r>
              <a:rPr lang="en-US" dirty="0"/>
              <a:t> Statement</a:t>
            </a:r>
          </a:p>
        </p:txBody>
      </p:sp>
      <p:sp>
        <p:nvSpPr>
          <p:cNvPr id="12291" name="Rectangle 3"/>
          <p:cNvSpPr>
            <a:spLocks noChangeArrowheads="1"/>
          </p:cNvSpPr>
          <p:nvPr/>
        </p:nvSpPr>
        <p:spPr bwMode="blackGray">
          <a:xfrm>
            <a:off x="2133600" y="1524000"/>
            <a:ext cx="79248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prstClr val="black"/>
                </a:solidFill>
                <a:latin typeface="Courier New" pitchFamily="49" charset="0"/>
              </a:rPr>
              <a:t>CREATE [OR REPLACE] TRIGGER </a:t>
            </a:r>
            <a:r>
              <a:rPr lang="en-US" i="1" dirty="0" err="1">
                <a:solidFill>
                  <a:prstClr val="black"/>
                </a:solidFill>
                <a:latin typeface="Courier New" pitchFamily="49" charset="0"/>
              </a:rPr>
              <a:t>trigger_name</a:t>
            </a:r>
            <a:endParaRPr lang="en-US" dirty="0">
              <a:solidFill>
                <a:prstClr val="black"/>
              </a:solidFill>
              <a:latin typeface="Courier New" pitchFamily="49" charset="0"/>
            </a:endParaRPr>
          </a:p>
          <a:p>
            <a:pPr eaLnBrk="0" hangingPunct="0">
              <a:tabLst>
                <a:tab pos="1200150" algn="l"/>
              </a:tabLst>
              <a:defRPr/>
            </a:pPr>
            <a:r>
              <a:rPr lang="en-US" i="1" dirty="0">
                <a:solidFill>
                  <a:prstClr val="black"/>
                </a:solidFill>
                <a:latin typeface="Courier New" pitchFamily="49" charset="0"/>
              </a:rPr>
              <a:t>timing –- when to fire the trigger</a:t>
            </a:r>
          </a:p>
          <a:p>
            <a:pPr eaLnBrk="0" hangingPunct="0">
              <a:tabLst>
                <a:tab pos="1200150" algn="l"/>
              </a:tabLst>
              <a:defRPr/>
            </a:pPr>
            <a:r>
              <a:rPr lang="en-US" i="1" dirty="0">
                <a:solidFill>
                  <a:prstClr val="black"/>
                </a:solidFill>
                <a:latin typeface="Courier New" pitchFamily="49" charset="0"/>
              </a:rPr>
              <a:t>event1 </a:t>
            </a:r>
            <a:r>
              <a:rPr lang="en-US" dirty="0">
                <a:solidFill>
                  <a:prstClr val="black"/>
                </a:solidFill>
                <a:latin typeface="Courier New" pitchFamily="49" charset="0"/>
              </a:rPr>
              <a:t>[OR</a:t>
            </a:r>
            <a:r>
              <a:rPr lang="en-US" i="1" dirty="0">
                <a:solidFill>
                  <a:prstClr val="black"/>
                </a:solidFill>
                <a:latin typeface="Courier New" pitchFamily="49" charset="0"/>
              </a:rPr>
              <a:t> event2 </a:t>
            </a:r>
            <a:r>
              <a:rPr lang="en-US" dirty="0">
                <a:solidFill>
                  <a:prstClr val="black"/>
                </a:solidFill>
                <a:latin typeface="Courier New" pitchFamily="49" charset="0"/>
              </a:rPr>
              <a:t>OR</a:t>
            </a:r>
            <a:r>
              <a:rPr lang="en-US" i="1" dirty="0">
                <a:solidFill>
                  <a:prstClr val="black"/>
                </a:solidFill>
                <a:latin typeface="Courier New" pitchFamily="49" charset="0"/>
              </a:rPr>
              <a:t> event3</a:t>
            </a:r>
            <a:r>
              <a:rPr lang="en-US" dirty="0">
                <a:solidFill>
                  <a:prstClr val="black"/>
                </a:solidFill>
                <a:latin typeface="Courier New" pitchFamily="49" charset="0"/>
              </a:rPr>
              <a:t>] </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ON</a:t>
            </a:r>
            <a:r>
              <a:rPr lang="en-US" i="1" dirty="0">
                <a:solidFill>
                  <a:prstClr val="black"/>
                </a:solidFill>
                <a:latin typeface="Courier New" pitchFamily="49" charset="0"/>
              </a:rPr>
              <a:t> </a:t>
            </a:r>
            <a:r>
              <a:rPr lang="en-US" i="1" dirty="0" err="1">
                <a:solidFill>
                  <a:prstClr val="black"/>
                </a:solidFill>
                <a:latin typeface="Courier New" pitchFamily="49" charset="0"/>
              </a:rPr>
              <a:t>object_name</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[REFERENCING OLD AS </a:t>
            </a:r>
            <a:r>
              <a:rPr lang="en-US" i="1" dirty="0">
                <a:solidFill>
                  <a:prstClr val="black"/>
                </a:solidFill>
                <a:latin typeface="Courier New" pitchFamily="49" charset="0"/>
              </a:rPr>
              <a:t>old | </a:t>
            </a:r>
            <a:r>
              <a:rPr lang="en-US" dirty="0">
                <a:solidFill>
                  <a:prstClr val="black"/>
                </a:solidFill>
                <a:latin typeface="Courier New" pitchFamily="49" charset="0"/>
              </a:rPr>
              <a:t>NEW AS </a:t>
            </a:r>
            <a:r>
              <a:rPr lang="en-US" i="1" dirty="0">
                <a:solidFill>
                  <a:prstClr val="black"/>
                </a:solidFill>
                <a:latin typeface="Courier New" pitchFamily="49" charset="0"/>
              </a:rPr>
              <a:t>new</a:t>
            </a:r>
            <a:r>
              <a:rPr lang="en-US" dirty="0">
                <a:solidFill>
                  <a:prstClr val="black"/>
                </a:solidFill>
                <a:latin typeface="Courier New" pitchFamily="49" charset="0"/>
              </a:rPr>
              <a:t>]</a:t>
            </a:r>
          </a:p>
          <a:p>
            <a:pPr eaLnBrk="0" hangingPunct="0">
              <a:tabLst>
                <a:tab pos="1200150" algn="l"/>
              </a:tabLst>
              <a:defRPr/>
            </a:pPr>
            <a:r>
              <a:rPr lang="en-US" dirty="0">
                <a:solidFill>
                  <a:prstClr val="black"/>
                </a:solidFill>
                <a:latin typeface="Courier New" pitchFamily="49" charset="0"/>
              </a:rPr>
              <a:t>FOR EACH ROW –- </a:t>
            </a:r>
            <a:r>
              <a:rPr lang="en-US" i="1" dirty="0">
                <a:solidFill>
                  <a:prstClr val="black"/>
                </a:solidFill>
                <a:latin typeface="Courier New" pitchFamily="49" charset="0"/>
              </a:rPr>
              <a:t>default is statement level trigger</a:t>
            </a:r>
          </a:p>
          <a:p>
            <a:pPr eaLnBrk="0" hangingPunct="0">
              <a:tabLst>
                <a:tab pos="1200150" algn="l"/>
              </a:tabLst>
              <a:defRPr/>
            </a:pPr>
            <a:r>
              <a:rPr lang="en-US" dirty="0">
                <a:solidFill>
                  <a:prstClr val="black"/>
                </a:solidFill>
                <a:latin typeface="Courier New" pitchFamily="49" charset="0"/>
              </a:rPr>
              <a:t>WHEN (</a:t>
            </a:r>
            <a:r>
              <a:rPr lang="en-US" i="1" dirty="0">
                <a:solidFill>
                  <a:prstClr val="black"/>
                </a:solidFill>
                <a:latin typeface="Courier New" pitchFamily="49" charset="0"/>
              </a:rPr>
              <a:t>condition</a:t>
            </a:r>
            <a:r>
              <a:rPr lang="en-US" dirty="0">
                <a:solidFill>
                  <a:prstClr val="black"/>
                </a:solidFill>
                <a:latin typeface="Courier New" pitchFamily="49" charset="0"/>
              </a:rPr>
              <a:t>)]]</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DECLARE] </a:t>
            </a:r>
          </a:p>
          <a:p>
            <a:pPr eaLnBrk="0" hangingPunct="0">
              <a:tabLst>
                <a:tab pos="1200150" algn="l"/>
              </a:tabLst>
              <a:defRPr/>
            </a:pPr>
            <a:r>
              <a:rPr lang="en-US" dirty="0">
                <a:solidFill>
                  <a:prstClr val="black"/>
                </a:solidFill>
                <a:latin typeface="Courier New" pitchFamily="49" charset="0"/>
              </a:rPr>
              <a:t>BEGIN</a:t>
            </a:r>
          </a:p>
          <a:p>
            <a:pPr eaLnBrk="0" hangingPunct="0">
              <a:tabLst>
                <a:tab pos="1200150" algn="l"/>
              </a:tabLst>
              <a:defRPr/>
            </a:pPr>
            <a:r>
              <a:rPr lang="en-US" dirty="0">
                <a:solidFill>
                  <a:prstClr val="black"/>
                </a:solidFill>
                <a:latin typeface="Courier New" pitchFamily="49" charset="0"/>
              </a:rPr>
              <a:t>... </a:t>
            </a:r>
            <a:r>
              <a:rPr lang="en-US" i="1" dirty="0" err="1">
                <a:solidFill>
                  <a:prstClr val="black"/>
                </a:solidFill>
                <a:latin typeface="Courier New" pitchFamily="49" charset="0"/>
              </a:rPr>
              <a:t>trigger_body</a:t>
            </a:r>
            <a:r>
              <a:rPr lang="en-US" i="1" dirty="0">
                <a:solidFill>
                  <a:prstClr val="black"/>
                </a:solidFill>
                <a:latin typeface="Courier New" pitchFamily="49" charset="0"/>
              </a:rPr>
              <a:t> </a:t>
            </a:r>
            <a:r>
              <a:rPr lang="en-US" dirty="0">
                <a:solidFill>
                  <a:prstClr val="black"/>
                </a:solidFill>
                <a:latin typeface="Courier New" pitchFamily="49" charset="0"/>
              </a:rPr>
              <a:t>–- </a:t>
            </a:r>
            <a:r>
              <a:rPr lang="en-US" i="1" dirty="0">
                <a:solidFill>
                  <a:prstClr val="black"/>
                </a:solidFill>
                <a:latin typeface="Courier New" pitchFamily="49" charset="0"/>
              </a:rPr>
              <a:t>executable statements</a:t>
            </a:r>
          </a:p>
          <a:p>
            <a:pPr eaLnBrk="0" hangingPunct="0">
              <a:tabLst>
                <a:tab pos="1200150" algn="l"/>
              </a:tabLst>
              <a:defRPr/>
            </a:pPr>
            <a:r>
              <a:rPr lang="en-US" dirty="0">
                <a:solidFill>
                  <a:prstClr val="black"/>
                </a:solidFill>
                <a:latin typeface="Courier New" pitchFamily="49" charset="0"/>
              </a:rPr>
              <a:t>[EXCEPTION . . .]</a:t>
            </a:r>
          </a:p>
          <a:p>
            <a:pPr eaLnBrk="0" hangingPunct="0">
              <a:tabLst>
                <a:tab pos="1200150" algn="l"/>
              </a:tabLst>
              <a:defRPr/>
            </a:pPr>
            <a:r>
              <a:rPr lang="en-US" dirty="0">
                <a:solidFill>
                  <a:prstClr val="black"/>
                </a:solidFill>
                <a:latin typeface="Courier New" pitchFamily="49" charset="0"/>
              </a:rPr>
              <a:t>END [</a:t>
            </a:r>
            <a:r>
              <a:rPr lang="en-US" i="1" dirty="0" err="1">
                <a:solidFill>
                  <a:prstClr val="black"/>
                </a:solidFill>
                <a:latin typeface="Courier New" pitchFamily="49" charset="0"/>
              </a:rPr>
              <a:t>trigger_name</a:t>
            </a:r>
            <a:r>
              <a:rPr lang="en-US" dirty="0">
                <a:solidFill>
                  <a:prstClr val="black"/>
                </a:solidFill>
                <a:latin typeface="Courier New" pitchFamily="49" charset="0"/>
              </a:rPr>
              <a:t>];</a:t>
            </a:r>
          </a:p>
        </p:txBody>
      </p:sp>
      <p:sp>
        <p:nvSpPr>
          <p:cNvPr id="12292" name="Rectangle 4"/>
          <p:cNvSpPr>
            <a:spLocks noChangeArrowheads="1"/>
          </p:cNvSpPr>
          <p:nvPr/>
        </p:nvSpPr>
        <p:spPr bwMode="blackGray">
          <a:xfrm>
            <a:off x="2133600" y="510540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i="1" dirty="0">
                <a:solidFill>
                  <a:prstClr val="black"/>
                </a:solidFill>
                <a:latin typeface="Courier New" pitchFamily="49" charset="0"/>
              </a:rPr>
              <a:t>timing = </a:t>
            </a:r>
            <a:r>
              <a:rPr lang="en-US" dirty="0">
                <a:solidFill>
                  <a:prstClr val="black"/>
                </a:solidFill>
                <a:latin typeface="Courier New" pitchFamily="49" charset="0"/>
              </a:rPr>
              <a:t> BEFORE | AFTER | INSTEAD OF                </a:t>
            </a:r>
          </a:p>
        </p:txBody>
      </p:sp>
      <p:sp>
        <p:nvSpPr>
          <p:cNvPr id="12293" name="Rectangle 5"/>
          <p:cNvSpPr>
            <a:spLocks noChangeArrowheads="1"/>
          </p:cNvSpPr>
          <p:nvPr/>
        </p:nvSpPr>
        <p:spPr bwMode="blackGray">
          <a:xfrm>
            <a:off x="2133600" y="5715000"/>
            <a:ext cx="79248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i="1">
                <a:solidFill>
                  <a:prstClr val="black"/>
                </a:solidFill>
                <a:latin typeface="Courier New" pitchFamily="49" charset="0"/>
              </a:rPr>
              <a:t>event</a:t>
            </a:r>
            <a:r>
              <a:rPr lang="en-US">
                <a:solidFill>
                  <a:prstClr val="black"/>
                </a:solidFill>
                <a:latin typeface="Courier New" pitchFamily="49" charset="0"/>
              </a:rPr>
              <a:t> = INSERT | DELETE | UPDATE | UPDATE OF column_list</a:t>
            </a:r>
          </a:p>
        </p:txBody>
      </p:sp>
      <p:sp>
        <p:nvSpPr>
          <p:cNvPr id="22534" name="Rectangle 6"/>
          <p:cNvSpPr>
            <a:spLocks noChangeArrowheads="1"/>
          </p:cNvSpPr>
          <p:nvPr/>
        </p:nvSpPr>
        <p:spPr bwMode="gray">
          <a:xfrm>
            <a:off x="2743200" y="4029075"/>
            <a:ext cx="52578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5" name="Rectangle 7"/>
          <p:cNvSpPr>
            <a:spLocks noChangeArrowheads="1"/>
          </p:cNvSpPr>
          <p:nvPr/>
        </p:nvSpPr>
        <p:spPr bwMode="gray">
          <a:xfrm>
            <a:off x="2209800" y="5208588"/>
            <a:ext cx="52578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6" name="Rectangle 8"/>
          <p:cNvSpPr>
            <a:spLocks noChangeArrowheads="1"/>
          </p:cNvSpPr>
          <p:nvPr/>
        </p:nvSpPr>
        <p:spPr bwMode="gray">
          <a:xfrm>
            <a:off x="2232025" y="5845175"/>
            <a:ext cx="76962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7" name="Rectangle 9"/>
          <p:cNvSpPr>
            <a:spLocks noChangeArrowheads="1"/>
          </p:cNvSpPr>
          <p:nvPr/>
        </p:nvSpPr>
        <p:spPr bwMode="gray">
          <a:xfrm>
            <a:off x="2209800" y="1843089"/>
            <a:ext cx="914400" cy="2619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8" name="Rectangle 10"/>
          <p:cNvSpPr>
            <a:spLocks noChangeArrowheads="1"/>
          </p:cNvSpPr>
          <p:nvPr/>
        </p:nvSpPr>
        <p:spPr bwMode="gray">
          <a:xfrm>
            <a:off x="2209800" y="2128839"/>
            <a:ext cx="914400" cy="2619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377</a:t>
            </a:fld>
            <a:endParaRPr lang="en-US">
              <a:solidFill>
                <a:srgbClr val="464653"/>
              </a:solidFill>
            </a:endParaRPr>
          </a:p>
        </p:txBody>
      </p:sp>
    </p:spTree>
    <p:extLst>
      <p:ext uri="{BB962C8B-B14F-4D97-AF65-F5344CB8AC3E}">
        <p14:creationId xmlns:p14="http://schemas.microsoft.com/office/powerpoint/2010/main" val="1027763686"/>
      </p:ext>
    </p:extLst>
  </p:cSld>
  <p:clrMapOvr>
    <a:masterClrMapping/>
  </p:clrMapOvr>
  <p:transition spd="slow"/>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Specifying the Trigger Firing (Timing)</a:t>
            </a:r>
          </a:p>
        </p:txBody>
      </p:sp>
      <p:sp>
        <p:nvSpPr>
          <p:cNvPr id="13315" name="Rectangle 3"/>
          <p:cNvSpPr>
            <a:spLocks noGrp="1" noChangeArrowheads="1"/>
          </p:cNvSpPr>
          <p:nvPr>
            <p:ph sz="quarter" idx="1"/>
          </p:nvPr>
        </p:nvSpPr>
        <p:spPr>
          <a:xfrm>
            <a:off x="2133600" y="1447801"/>
            <a:ext cx="7918450" cy="3275013"/>
          </a:xfrm>
        </p:spPr>
        <p:txBody>
          <a:bodyPr>
            <a:normAutofit fontScale="92500" lnSpcReduction="20000"/>
          </a:bodyPr>
          <a:lstStyle/>
          <a:p>
            <a:pPr marL="0" indent="0">
              <a:buNone/>
              <a:defRPr/>
            </a:pPr>
            <a:r>
              <a:rPr lang="en-US" dirty="0"/>
              <a:t>You can specify the trigger timing as to whether to run the trigger’s action before or after the triggering statement: </a:t>
            </a:r>
          </a:p>
          <a:p>
            <a:pPr marL="548640" lvl="1" indent="-274320">
              <a:buFont typeface="Courier New" pitchFamily="49" charset="0"/>
              <a:buChar char="o"/>
              <a:defRPr/>
            </a:pPr>
            <a:r>
              <a:rPr lang="en-US" dirty="0">
                <a:latin typeface="Courier New" pitchFamily="49" charset="0"/>
              </a:rPr>
              <a:t>BEFORE</a:t>
            </a:r>
            <a:r>
              <a:rPr lang="en-US" dirty="0"/>
              <a:t>: Execute the trigger body before the triggering DML event on a table.</a:t>
            </a:r>
          </a:p>
          <a:p>
            <a:pPr marL="548640" lvl="1" indent="-274320">
              <a:buFont typeface="Courier New" pitchFamily="49" charset="0"/>
              <a:buChar char="o"/>
              <a:defRPr/>
            </a:pPr>
            <a:r>
              <a:rPr lang="en-US" dirty="0">
                <a:latin typeface="Courier New" pitchFamily="49" charset="0"/>
              </a:rPr>
              <a:t>AFTER</a:t>
            </a:r>
            <a:r>
              <a:rPr lang="en-US" dirty="0"/>
              <a:t>: Execute the trigger body after the triggering DML event on a table.</a:t>
            </a:r>
          </a:p>
          <a:p>
            <a:pPr marL="548640" lvl="1" indent="-274320">
              <a:buFont typeface="Courier New" pitchFamily="49" charset="0"/>
              <a:buChar char="o"/>
              <a:defRPr/>
            </a:pPr>
            <a:r>
              <a:rPr lang="en-US" dirty="0">
                <a:latin typeface="Courier New" pitchFamily="49" charset="0"/>
              </a:rPr>
              <a:t>INSTEAD</a:t>
            </a:r>
            <a:r>
              <a:rPr lang="en-US" dirty="0"/>
              <a:t> </a:t>
            </a:r>
            <a:r>
              <a:rPr lang="en-US" dirty="0">
                <a:latin typeface="Courier New" pitchFamily="49" charset="0"/>
              </a:rPr>
              <a:t>OF</a:t>
            </a:r>
            <a:r>
              <a:rPr lang="en-US" dirty="0"/>
              <a:t>: Execute the trigger body instead of the triggering statement. This is used for views that are not otherwise modifiable.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378</a:t>
            </a:fld>
            <a:endParaRPr lang="en-US" dirty="0">
              <a:solidFill>
                <a:srgbClr val="464653"/>
              </a:solidFill>
            </a:endParaRPr>
          </a:p>
        </p:txBody>
      </p:sp>
    </p:spTree>
    <p:extLst>
      <p:ext uri="{BB962C8B-B14F-4D97-AF65-F5344CB8AC3E}">
        <p14:creationId xmlns:p14="http://schemas.microsoft.com/office/powerpoint/2010/main" val="2126669447"/>
      </p:ext>
    </p:extLst>
  </p:cSld>
  <p:clrMapOvr>
    <a:masterClrMapping/>
  </p:clrMapOvr>
  <p:transition spd="slow"/>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Statement-Level Triggers</a:t>
            </a:r>
            <a:br>
              <a:rPr lang="en-US"/>
            </a:br>
            <a:r>
              <a:rPr lang="en-US"/>
              <a:t>Versus Row-Level Triggers</a:t>
            </a:r>
          </a:p>
        </p:txBody>
      </p:sp>
      <p:graphicFrame>
        <p:nvGraphicFramePr>
          <p:cNvPr id="396310" name="Group 22"/>
          <p:cNvGraphicFramePr>
            <a:graphicFrameLocks noGrp="1"/>
          </p:cNvGraphicFramePr>
          <p:nvPr/>
        </p:nvGraphicFramePr>
        <p:xfrm>
          <a:off x="2133600" y="1905000"/>
          <a:ext cx="7924800" cy="2522562"/>
        </p:xfrm>
        <a:graphic>
          <a:graphicData uri="http://schemas.openxmlformats.org/drawingml/2006/table">
            <a:tbl>
              <a:tblPr>
                <a:tableStyleId>{5940675A-B579-460E-94D1-54222C63F5DA}</a:tableStyleId>
              </a:tblPr>
              <a:tblGrid>
                <a:gridCol w="3886201">
                  <a:extLst>
                    <a:ext uri="{9D8B030D-6E8A-4147-A177-3AD203B41FA5}">
                      <a16:colId xmlns:a16="http://schemas.microsoft.com/office/drawing/2014/main" xmlns="" val="20000"/>
                    </a:ext>
                  </a:extLst>
                </a:gridCol>
                <a:gridCol w="4038599">
                  <a:extLst>
                    <a:ext uri="{9D8B030D-6E8A-4147-A177-3AD203B41FA5}">
                      <a16:colId xmlns:a16="http://schemas.microsoft.com/office/drawing/2014/main" xmlns="" val="20001"/>
                    </a:ext>
                  </a:extLst>
                </a:gridCol>
              </a:tblGrid>
              <a:tr h="51103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Statement-Level Triggers</a:t>
                      </a:r>
                      <a:endParaRPr kumimoji="0" lang="en-US" sz="1800" b="1"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Row-Level Triggers</a:t>
                      </a:r>
                      <a:endParaRPr kumimoji="0" lang="en-US" sz="1800" b="1"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xmlns="" val="10000"/>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Is the default when creating a trigger</a:t>
                      </a:r>
                      <a:endParaRPr kumimoji="0" lang="en-US" sz="1600" b="0" i="0" u="none" strike="noStrike" cap="none" normalizeH="0" baseline="0" dirty="0">
                        <a:ln>
                          <a:noFill/>
                        </a:ln>
                        <a:solidFill>
                          <a:schemeClr val="tx1"/>
                        </a:solidFill>
                        <a:effectLst/>
                        <a:latin typeface="Courier New" pitchFamily="49"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 the FOR EACH ROW clause when creating a trigger.</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xmlns="" val="10001"/>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for the triggering event</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for each row affected by the triggering event</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xmlns="" val="10002"/>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even if no rows are affected</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Does not fire if the triggering event does not affect any rows</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379</a:t>
            </a:fld>
            <a:endParaRPr lang="en-US">
              <a:solidFill>
                <a:srgbClr val="464653"/>
              </a:solidFill>
            </a:endParaRPr>
          </a:p>
        </p:txBody>
      </p:sp>
    </p:spTree>
    <p:extLst>
      <p:ext uri="{BB962C8B-B14F-4D97-AF65-F5344CB8AC3E}">
        <p14:creationId xmlns:p14="http://schemas.microsoft.com/office/powerpoint/2010/main" val="36513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4"/>
          <p:cNvSpPr>
            <a:spLocks noGrp="1" noChangeArrowheads="1"/>
          </p:cNvSpPr>
          <p:nvPr>
            <p:ph type="title"/>
          </p:nvPr>
        </p:nvSpPr>
        <p:spPr/>
        <p:txBody>
          <a:bodyPr/>
          <a:lstStyle/>
          <a:p>
            <a:pPr eaLnBrk="1" hangingPunct="1"/>
            <a:r>
              <a:rPr lang="en-US"/>
              <a:t>Declaring Boolean Variables</a:t>
            </a:r>
          </a:p>
        </p:txBody>
      </p:sp>
      <p:sp>
        <p:nvSpPr>
          <p:cNvPr id="124723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Only the </a:t>
            </a:r>
            <a:r>
              <a:rPr lang="en-US">
                <a:latin typeface="Courier New" pitchFamily="49" charset="0"/>
              </a:rPr>
              <a:t>TRUE</a:t>
            </a:r>
            <a:r>
              <a:rPr lang="en-US"/>
              <a:t>, </a:t>
            </a:r>
            <a:r>
              <a:rPr lang="en-US">
                <a:latin typeface="Courier New" pitchFamily="49" charset="0"/>
              </a:rPr>
              <a:t>FALSE</a:t>
            </a:r>
            <a:r>
              <a:rPr lang="en-US"/>
              <a:t>, and </a:t>
            </a:r>
            <a:r>
              <a:rPr lang="en-US">
                <a:latin typeface="Courier New" pitchFamily="49" charset="0"/>
              </a:rPr>
              <a:t>NULL</a:t>
            </a:r>
            <a:r>
              <a:rPr lang="en-US"/>
              <a:t> values can be assigned to a Boolean variable.</a:t>
            </a:r>
          </a:p>
          <a:p>
            <a:pPr lvl="1" eaLnBrk="1" hangingPunct="1">
              <a:buFont typeface="Courier New" pitchFamily="49" charset="0"/>
              <a:buChar char="o"/>
            </a:pPr>
            <a:r>
              <a:rPr lang="en-US"/>
              <a:t>Conditional expressions use the logical operators </a:t>
            </a:r>
            <a:r>
              <a:rPr lang="en-US">
                <a:latin typeface="Courier New" pitchFamily="49" charset="0"/>
              </a:rPr>
              <a:t>AND</a:t>
            </a:r>
            <a:r>
              <a:rPr lang="en-US"/>
              <a:t> and </a:t>
            </a:r>
            <a:r>
              <a:rPr lang="en-US">
                <a:latin typeface="Courier New" pitchFamily="49" charset="0"/>
              </a:rPr>
              <a:t>OR</a:t>
            </a:r>
            <a:r>
              <a:rPr lang="en-US"/>
              <a:t>, and the unary operator </a:t>
            </a:r>
            <a:r>
              <a:rPr lang="en-US">
                <a:latin typeface="Courier New" pitchFamily="49" charset="0"/>
              </a:rPr>
              <a:t>NOT</a:t>
            </a:r>
            <a:r>
              <a:rPr lang="en-US"/>
              <a:t> to check the variable values. </a:t>
            </a:r>
          </a:p>
          <a:p>
            <a:pPr lvl="1" eaLnBrk="1" hangingPunct="1">
              <a:buFont typeface="Courier New" pitchFamily="49" charset="0"/>
              <a:buChar char="o"/>
            </a:pPr>
            <a:r>
              <a:rPr lang="en-US"/>
              <a:t>The variables always yield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a:t>
            </a:r>
          </a:p>
          <a:p>
            <a:pPr lvl="1" eaLnBrk="1" hangingPunct="1">
              <a:buFont typeface="Courier New" pitchFamily="49" charset="0"/>
              <a:buChar char="o"/>
            </a:pPr>
            <a:r>
              <a:rPr lang="en-US"/>
              <a:t>Arithmetic, character, and date expressions can be used to return a Boolean value.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38</a:t>
            </a:fld>
            <a:endParaRPr lang="en-US" dirty="0"/>
          </a:p>
        </p:txBody>
      </p:sp>
    </p:spTree>
    <p:extLst>
      <p:ext uri="{BB962C8B-B14F-4D97-AF65-F5344CB8AC3E}">
        <p14:creationId xmlns:p14="http://schemas.microsoft.com/office/powerpoint/2010/main" val="2023245165"/>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t>Trigger-Firing </a:t>
            </a:r>
            <a:r>
              <a:rPr lang="en-US" dirty="0" err="1"/>
              <a:t>Sequence:Single-Row</a:t>
            </a:r>
            <a:r>
              <a:rPr lang="en-US" dirty="0"/>
              <a:t> Manipulation</a:t>
            </a:r>
          </a:p>
        </p:txBody>
      </p:sp>
      <p:sp>
        <p:nvSpPr>
          <p:cNvPr id="16387"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t>Use the following firing sequence for a trigger on a table when a single row is manipulated:</a:t>
            </a:r>
          </a:p>
        </p:txBody>
      </p:sp>
      <p:sp>
        <p:nvSpPr>
          <p:cNvPr id="26628" name="Line 4"/>
          <p:cNvSpPr>
            <a:spLocks noChangeShapeType="1"/>
          </p:cNvSpPr>
          <p:nvPr/>
        </p:nvSpPr>
        <p:spPr bwMode="auto">
          <a:xfrm>
            <a:off x="6375400" y="3468688"/>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29" name="Rectangle 5"/>
          <p:cNvSpPr>
            <a:spLocks noChangeArrowheads="1"/>
          </p:cNvSpPr>
          <p:nvPr/>
        </p:nvSpPr>
        <p:spPr bwMode="auto">
          <a:xfrm>
            <a:off x="6962775" y="3289300"/>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statement trigger</a:t>
            </a:r>
          </a:p>
        </p:txBody>
      </p:sp>
      <p:sp>
        <p:nvSpPr>
          <p:cNvPr id="26630" name="Rectangle 6"/>
          <p:cNvSpPr>
            <a:spLocks noChangeArrowheads="1"/>
          </p:cNvSpPr>
          <p:nvPr/>
        </p:nvSpPr>
        <p:spPr bwMode="auto">
          <a:xfrm>
            <a:off x="7062788" y="4595813"/>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6631" name="Rectangle 7"/>
          <p:cNvSpPr>
            <a:spLocks noChangeArrowheads="1"/>
          </p:cNvSpPr>
          <p:nvPr/>
        </p:nvSpPr>
        <p:spPr bwMode="auto">
          <a:xfrm>
            <a:off x="7078663" y="5338763"/>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6632" name="Rectangle 8"/>
          <p:cNvSpPr>
            <a:spLocks noChangeArrowheads="1"/>
          </p:cNvSpPr>
          <p:nvPr/>
        </p:nvSpPr>
        <p:spPr bwMode="auto">
          <a:xfrm>
            <a:off x="7085013" y="5819775"/>
            <a:ext cx="2409314"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statement trigger</a:t>
            </a:r>
          </a:p>
        </p:txBody>
      </p:sp>
      <p:sp>
        <p:nvSpPr>
          <p:cNvPr id="16393" name="Rectangle 9"/>
          <p:cNvSpPr>
            <a:spLocks noChangeArrowheads="1"/>
          </p:cNvSpPr>
          <p:nvPr/>
        </p:nvSpPr>
        <p:spPr bwMode="blackGray">
          <a:xfrm>
            <a:off x="2165350" y="2286001"/>
            <a:ext cx="7893050" cy="822325"/>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defTabSz="228600" eaLnBrk="0" hangingPunct="0">
              <a:lnSpc>
                <a:spcPct val="85000"/>
              </a:lnSpc>
              <a:defRPr/>
            </a:pPr>
            <a:r>
              <a:rPr lang="en-US">
                <a:solidFill>
                  <a:prstClr val="black"/>
                </a:solidFill>
                <a:latin typeface="Courier New" pitchFamily="49" charset="0"/>
              </a:rPr>
              <a:t>INSERT INTO departments </a:t>
            </a:r>
          </a:p>
          <a:p>
            <a:pPr defTabSz="228600" eaLnBrk="0" hangingPunct="0">
              <a:lnSpc>
                <a:spcPct val="85000"/>
              </a:lnSpc>
              <a:defRPr/>
            </a:pPr>
            <a:r>
              <a:rPr lang="en-US">
                <a:solidFill>
                  <a:prstClr val="black"/>
                </a:solidFill>
                <a:latin typeface="Courier New" pitchFamily="49" charset="0"/>
              </a:rPr>
              <a:t>   (department_id,department_name, location_id)</a:t>
            </a:r>
          </a:p>
          <a:p>
            <a:pPr defTabSz="228600" eaLnBrk="0" hangingPunct="0">
              <a:lnSpc>
                <a:spcPct val="85000"/>
              </a:lnSpc>
              <a:defRPr/>
            </a:pPr>
            <a:r>
              <a:rPr lang="en-US">
                <a:solidFill>
                  <a:prstClr val="black"/>
                </a:solidFill>
                <a:latin typeface="Courier New" pitchFamily="49" charset="0"/>
              </a:rPr>
              <a:t>VALUES (400, 'CONSULTING', 2400);</a:t>
            </a:r>
            <a:endParaRPr lang="en-US">
              <a:solidFill>
                <a:srgbClr val="DDE9EC"/>
              </a:solidFill>
              <a:latin typeface="Courier New" pitchFamily="49" charset="0"/>
            </a:endParaRPr>
          </a:p>
        </p:txBody>
      </p:sp>
      <p:pic>
        <p:nvPicPr>
          <p:cNvPr id="26634" name="Picture 10"/>
          <p:cNvPicPr>
            <a:picLocks noChangeAspect="1" noChangeArrowheads="1"/>
          </p:cNvPicPr>
          <p:nvPr/>
        </p:nvPicPr>
        <p:blipFill>
          <a:blip r:embed="rId3">
            <a:extLst>
              <a:ext uri="{28A0092B-C50C-407E-A947-70E740481C1C}">
                <a14:useLocalDpi xmlns:a14="http://schemas.microsoft.com/office/drawing/2010/main" val="0"/>
              </a:ext>
            </a:extLst>
          </a:blip>
          <a:srcRect b="82317"/>
          <a:stretch>
            <a:fillRect/>
          </a:stretch>
        </p:blipFill>
        <p:spPr bwMode="gray">
          <a:xfrm>
            <a:off x="3581401" y="3733801"/>
            <a:ext cx="3317875" cy="85566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5" name="Text Box 11"/>
          <p:cNvSpPr txBox="1">
            <a:spLocks noChangeArrowheads="1"/>
          </p:cNvSpPr>
          <p:nvPr/>
        </p:nvSpPr>
        <p:spPr bwMode="auto">
          <a:xfrm>
            <a:off x="4832350" y="4484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26636" name="Picture 12"/>
          <p:cNvPicPr>
            <a:picLocks noChangeAspect="1" noChangeArrowheads="1"/>
          </p:cNvPicPr>
          <p:nvPr/>
        </p:nvPicPr>
        <p:blipFill>
          <a:blip r:embed="rId4">
            <a:extLst>
              <a:ext uri="{28A0092B-C50C-407E-A947-70E740481C1C}">
                <a14:useLocalDpi xmlns:a14="http://schemas.microsoft.com/office/drawing/2010/main" val="0"/>
              </a:ext>
            </a:extLst>
          </a:blip>
          <a:srcRect l="1317"/>
          <a:stretch>
            <a:fillRect/>
          </a:stretch>
        </p:blipFill>
        <p:spPr bwMode="gray">
          <a:xfrm>
            <a:off x="3586164" y="5021263"/>
            <a:ext cx="3271837" cy="2286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7" name="Line 13"/>
          <p:cNvSpPr>
            <a:spLocks noChangeShapeType="1"/>
          </p:cNvSpPr>
          <p:nvPr/>
        </p:nvSpPr>
        <p:spPr bwMode="auto">
          <a:xfrm>
            <a:off x="6477000" y="551497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38" name="Line 14"/>
          <p:cNvSpPr>
            <a:spLocks noChangeShapeType="1"/>
          </p:cNvSpPr>
          <p:nvPr/>
        </p:nvSpPr>
        <p:spPr bwMode="auto">
          <a:xfrm>
            <a:off x="6477000" y="5988050"/>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39" name="Line 15"/>
          <p:cNvSpPr>
            <a:spLocks noChangeShapeType="1"/>
          </p:cNvSpPr>
          <p:nvPr/>
        </p:nvSpPr>
        <p:spPr bwMode="auto">
          <a:xfrm>
            <a:off x="6475414" y="4783138"/>
            <a:ext cx="6111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6400" name="Picture 16"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24589" y="3321051"/>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1" name="Picture 17"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19826" y="463073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2" name="Picture 18"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27764" y="5334001"/>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3" name="Picture 19"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19826" y="5807076"/>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380</a:t>
            </a:fld>
            <a:endParaRPr lang="en-US" dirty="0">
              <a:solidFill>
                <a:srgbClr val="464653"/>
              </a:solidFill>
            </a:endParaRPr>
          </a:p>
        </p:txBody>
      </p:sp>
    </p:spTree>
    <p:extLst>
      <p:ext uri="{BB962C8B-B14F-4D97-AF65-F5344CB8AC3E}">
        <p14:creationId xmlns:p14="http://schemas.microsoft.com/office/powerpoint/2010/main" val="151167786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4"/>
          <p:cNvSpPr>
            <a:spLocks noGrp="1" noChangeArrowheads="1"/>
          </p:cNvSpPr>
          <p:nvPr>
            <p:ph type="title"/>
          </p:nvPr>
        </p:nvSpPr>
        <p:spPr/>
        <p:txBody>
          <a:bodyPr>
            <a:normAutofit/>
          </a:bodyPr>
          <a:lstStyle/>
          <a:p>
            <a:pPr>
              <a:defRPr/>
            </a:pPr>
            <a:r>
              <a:rPr lang="en-US" dirty="0"/>
              <a:t>Trigger-Firing Sequence: </a:t>
            </a:r>
            <a:r>
              <a:rPr lang="en-US" dirty="0" err="1"/>
              <a:t>Multirow</a:t>
            </a:r>
            <a:r>
              <a:rPr lang="en-US" dirty="0"/>
              <a:t> Manipulation</a:t>
            </a:r>
          </a:p>
        </p:txBody>
      </p:sp>
      <p:sp>
        <p:nvSpPr>
          <p:cNvPr id="27651" name="Rectangle 25"/>
          <p:cNvSpPr>
            <a:spLocks noGrp="1" noChangeArrowheads="1"/>
          </p:cNvSpPr>
          <p:nvPr>
            <p:ph sz="quarter" idx="1"/>
          </p:nvPr>
        </p:nvSpPr>
        <p:spPr>
          <a:xfrm>
            <a:off x="2133600" y="1447801"/>
            <a:ext cx="7918450" cy="1096963"/>
          </a:xfrm>
        </p:spPr>
        <p:txBody>
          <a:bodyPr>
            <a:normAutofit fontScale="92500" lnSpcReduction="20000"/>
          </a:bodyPr>
          <a:lstStyle/>
          <a:p>
            <a:pPr marL="0" indent="0">
              <a:buNone/>
            </a:pPr>
            <a:r>
              <a:rPr lang="en-US"/>
              <a:t>Use the following firing sequence for a trigger on a table when many rows are manipulated:</a:t>
            </a:r>
          </a:p>
          <a:p>
            <a:pPr marL="0" indent="0"/>
            <a:endParaRPr lang="en-US"/>
          </a:p>
        </p:txBody>
      </p:sp>
      <p:pic>
        <p:nvPicPr>
          <p:cNvPr id="27652"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9800" y="3567113"/>
            <a:ext cx="4927600" cy="234315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7653" name="Line 4"/>
          <p:cNvSpPr>
            <a:spLocks noChangeShapeType="1"/>
          </p:cNvSpPr>
          <p:nvPr/>
        </p:nvSpPr>
        <p:spPr bwMode="auto">
          <a:xfrm>
            <a:off x="6705600" y="3300413"/>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4" name="Rectangle 5"/>
          <p:cNvSpPr>
            <a:spLocks noChangeArrowheads="1"/>
          </p:cNvSpPr>
          <p:nvPr/>
        </p:nvSpPr>
        <p:spPr bwMode="auto">
          <a:xfrm>
            <a:off x="7292975" y="3121025"/>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statement trigger</a:t>
            </a:r>
          </a:p>
        </p:txBody>
      </p:sp>
      <p:sp>
        <p:nvSpPr>
          <p:cNvPr id="27655" name="Rectangle 6"/>
          <p:cNvSpPr>
            <a:spLocks noChangeArrowheads="1"/>
          </p:cNvSpPr>
          <p:nvPr/>
        </p:nvSpPr>
        <p:spPr bwMode="auto">
          <a:xfrm>
            <a:off x="7400925" y="5949950"/>
            <a:ext cx="2409314"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statement trigger</a:t>
            </a:r>
          </a:p>
        </p:txBody>
      </p:sp>
      <p:sp>
        <p:nvSpPr>
          <p:cNvPr id="27656" name="Line 7"/>
          <p:cNvSpPr>
            <a:spLocks noChangeShapeType="1"/>
          </p:cNvSpPr>
          <p:nvPr/>
        </p:nvSpPr>
        <p:spPr bwMode="auto">
          <a:xfrm>
            <a:off x="6797675" y="613092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7" name="Rectangle 8"/>
          <p:cNvSpPr>
            <a:spLocks noChangeArrowheads="1"/>
          </p:cNvSpPr>
          <p:nvPr/>
        </p:nvSpPr>
        <p:spPr bwMode="auto">
          <a:xfrm>
            <a:off x="7620000" y="3698875"/>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7658" name="Rectangle 9"/>
          <p:cNvSpPr>
            <a:spLocks noChangeArrowheads="1"/>
          </p:cNvSpPr>
          <p:nvPr/>
        </p:nvSpPr>
        <p:spPr bwMode="auto">
          <a:xfrm>
            <a:off x="7640638" y="4025900"/>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7659" name="Line 10"/>
          <p:cNvSpPr>
            <a:spLocks noChangeShapeType="1"/>
          </p:cNvSpPr>
          <p:nvPr/>
        </p:nvSpPr>
        <p:spPr bwMode="auto">
          <a:xfrm>
            <a:off x="7032625" y="4198938"/>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0" name="Line 11"/>
          <p:cNvSpPr>
            <a:spLocks noChangeShapeType="1"/>
          </p:cNvSpPr>
          <p:nvPr/>
        </p:nvSpPr>
        <p:spPr bwMode="auto">
          <a:xfrm>
            <a:off x="7032625" y="3898900"/>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1" name="Text Box 12"/>
          <p:cNvSpPr txBox="1">
            <a:spLocks noChangeArrowheads="1"/>
          </p:cNvSpPr>
          <p:nvPr/>
        </p:nvSpPr>
        <p:spPr bwMode="auto">
          <a:xfrm>
            <a:off x="7239000" y="432435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7662" name="Rectangle 13"/>
          <p:cNvSpPr>
            <a:spLocks noChangeArrowheads="1"/>
          </p:cNvSpPr>
          <p:nvPr/>
        </p:nvSpPr>
        <p:spPr bwMode="auto">
          <a:xfrm>
            <a:off x="7696200" y="4745038"/>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7663" name="Rectangle 14"/>
          <p:cNvSpPr>
            <a:spLocks noChangeArrowheads="1"/>
          </p:cNvSpPr>
          <p:nvPr/>
        </p:nvSpPr>
        <p:spPr bwMode="auto">
          <a:xfrm>
            <a:off x="7707313" y="5081588"/>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7664" name="Line 15"/>
          <p:cNvSpPr>
            <a:spLocks noChangeShapeType="1"/>
          </p:cNvSpPr>
          <p:nvPr/>
        </p:nvSpPr>
        <p:spPr bwMode="auto">
          <a:xfrm>
            <a:off x="7043739" y="5221288"/>
            <a:ext cx="6111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5" name="Line 16"/>
          <p:cNvSpPr>
            <a:spLocks noChangeShapeType="1"/>
          </p:cNvSpPr>
          <p:nvPr/>
        </p:nvSpPr>
        <p:spPr bwMode="auto">
          <a:xfrm>
            <a:off x="7032625" y="491807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7426" name="Picture 17" descr="C:\Documents and Settings\lserhal\Desktop\conce062.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5564" y="313213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427" name="Picture 18" descr="C:\Documents and Settings\lserhal\Desktop\conce062.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59539" y="597058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668" name="Text Box 19"/>
          <p:cNvSpPr txBox="1">
            <a:spLocks noChangeArrowheads="1"/>
          </p:cNvSpPr>
          <p:nvPr/>
        </p:nvSpPr>
        <p:spPr bwMode="auto">
          <a:xfrm>
            <a:off x="7239000" y="5268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7669" name="Rectangle 20"/>
          <p:cNvSpPr>
            <a:spLocks noChangeArrowheads="1"/>
          </p:cNvSpPr>
          <p:nvPr/>
        </p:nvSpPr>
        <p:spPr bwMode="gray">
          <a:xfrm>
            <a:off x="2209800" y="4916488"/>
            <a:ext cx="4953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7670" name="Rectangle 21"/>
          <p:cNvSpPr>
            <a:spLocks noChangeArrowheads="1"/>
          </p:cNvSpPr>
          <p:nvPr/>
        </p:nvSpPr>
        <p:spPr bwMode="gray">
          <a:xfrm>
            <a:off x="2209800" y="3894138"/>
            <a:ext cx="4953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31" name="Rectangle 22"/>
          <p:cNvSpPr>
            <a:spLocks noChangeArrowheads="1"/>
          </p:cNvSpPr>
          <p:nvPr/>
        </p:nvSpPr>
        <p:spPr bwMode="blackGray">
          <a:xfrm>
            <a:off x="2144714" y="2293939"/>
            <a:ext cx="7900987" cy="820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5000"/>
              </a:lnSpc>
              <a:tabLst>
                <a:tab pos="400050" algn="r"/>
                <a:tab pos="519113" algn="l"/>
              </a:tabLst>
              <a:defRPr/>
            </a:pPr>
            <a:r>
              <a:rPr lang="en-US" dirty="0">
                <a:solidFill>
                  <a:prstClr val="black"/>
                </a:solidFill>
                <a:latin typeface="Courier New" pitchFamily="49" charset="0"/>
              </a:rPr>
              <a:t>UPDATE employees</a:t>
            </a:r>
          </a:p>
          <a:p>
            <a:pPr defTabSz="400050" eaLnBrk="0" hangingPunct="0">
              <a:lnSpc>
                <a:spcPct val="85000"/>
              </a:lnSpc>
              <a:tabLst>
                <a:tab pos="400050" algn="r"/>
                <a:tab pos="519113" algn="l"/>
              </a:tabLst>
              <a:defRPr/>
            </a:pPr>
            <a:r>
              <a:rPr lang="en-US" dirty="0">
                <a:solidFill>
                  <a:prstClr val="black"/>
                </a:solidFill>
                <a:latin typeface="Courier New" pitchFamily="49" charset="0"/>
              </a:rPr>
              <a:t>  SET salary = salary * 1.1</a:t>
            </a:r>
          </a:p>
          <a:p>
            <a:pPr defTabSz="400050" eaLnBrk="0" hangingPunct="0">
              <a:lnSpc>
                <a:spcPct val="85000"/>
              </a:lnSpc>
              <a:tabLst>
                <a:tab pos="400050" algn="r"/>
                <a:tab pos="519113"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department_id</a:t>
            </a:r>
            <a:r>
              <a:rPr lang="en-US" dirty="0">
                <a:solidFill>
                  <a:prstClr val="black"/>
                </a:solidFill>
                <a:latin typeface="Courier New" pitchFamily="49" charset="0"/>
              </a:rPr>
              <a:t> = 30;</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381</a:t>
            </a:fld>
            <a:endParaRPr lang="en-US" dirty="0">
              <a:solidFill>
                <a:srgbClr val="464653"/>
              </a:solidFill>
            </a:endParaRPr>
          </a:p>
        </p:txBody>
      </p:sp>
    </p:spTree>
    <p:extLst>
      <p:ext uri="{BB962C8B-B14F-4D97-AF65-F5344CB8AC3E}">
        <p14:creationId xmlns:p14="http://schemas.microsoft.com/office/powerpoint/2010/main" val="218172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2"/>
          <p:cNvSpPr>
            <a:spLocks/>
          </p:cNvSpPr>
          <p:nvPr/>
        </p:nvSpPr>
        <p:spPr bwMode="auto">
          <a:xfrm>
            <a:off x="6038850" y="2085975"/>
            <a:ext cx="1371600" cy="381000"/>
          </a:xfrm>
          <a:custGeom>
            <a:avLst/>
            <a:gdLst>
              <a:gd name="T0" fmla="*/ 0 w 864"/>
              <a:gd name="T1" fmla="*/ 0 h 240"/>
              <a:gd name="T2" fmla="*/ 2147483647 w 864"/>
              <a:gd name="T3" fmla="*/ 0 h 240"/>
              <a:gd name="T4" fmla="*/ 2147483647 w 864"/>
              <a:gd name="T5" fmla="*/ 2147483647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0"/>
                </a:moveTo>
                <a:lnTo>
                  <a:pt x="864" y="0"/>
                </a:lnTo>
                <a:lnTo>
                  <a:pt x="864"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75" name="Rectangle 3"/>
          <p:cNvSpPr>
            <a:spLocks noChangeArrowheads="1"/>
          </p:cNvSpPr>
          <p:nvPr/>
        </p:nvSpPr>
        <p:spPr bwMode="auto">
          <a:xfrm>
            <a:off x="8096250" y="2543175"/>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EMPLOYEES</a:t>
            </a:r>
            <a:r>
              <a:rPr lang="en-US" sz="1600">
                <a:solidFill>
                  <a:prstClr val="black"/>
                </a:solidFill>
              </a:rPr>
              <a:t> table</a:t>
            </a:r>
          </a:p>
        </p:txBody>
      </p:sp>
      <p:sp>
        <p:nvSpPr>
          <p:cNvPr id="18436" name="Rectangle 4"/>
          <p:cNvSpPr>
            <a:spLocks noChangeArrowheads="1"/>
          </p:cNvSpPr>
          <p:nvPr/>
        </p:nvSpPr>
        <p:spPr bwMode="auto">
          <a:xfrm>
            <a:off x="2979738" y="3273425"/>
            <a:ext cx="2286000" cy="336550"/>
          </a:xfrm>
          <a:prstGeom prst="rect">
            <a:avLst/>
          </a:prstGeom>
          <a:noFill/>
          <a:ln w="9525">
            <a:noFill/>
            <a:miter lim="800000"/>
            <a:headEnd/>
            <a:tailEnd/>
          </a:ln>
        </p:spPr>
        <p:txBody>
          <a:bodyPr lIns="92075" tIns="46038" rIns="92075" bIns="46038">
            <a:spAutoFit/>
          </a:bodyPr>
          <a:lstStyle/>
          <a:p>
            <a:pPr eaLnBrk="0" hangingPunct="0">
              <a:defRPr/>
            </a:pPr>
            <a:r>
              <a:rPr lang="en-US" sz="1600" dirty="0">
                <a:solidFill>
                  <a:prstClr val="black"/>
                </a:solidFill>
                <a:latin typeface="Courier New" pitchFamily="49" charset="0"/>
              </a:rPr>
              <a:t>SECURE_EMP</a:t>
            </a:r>
            <a:r>
              <a:rPr lang="en-US" sz="1600" dirty="0">
                <a:solidFill>
                  <a:prstClr val="black"/>
                </a:solidFill>
                <a:latin typeface="Gill Sans MT"/>
              </a:rPr>
              <a:t> </a:t>
            </a:r>
            <a:r>
              <a:rPr lang="en-US" sz="1600" dirty="0">
                <a:solidFill>
                  <a:prstClr val="black"/>
                </a:solidFill>
                <a:latin typeface="Arial" charset="0"/>
              </a:rPr>
              <a:t>trigger</a:t>
            </a:r>
          </a:p>
        </p:txBody>
      </p:sp>
      <p:sp>
        <p:nvSpPr>
          <p:cNvPr id="18437" name="Rectangle 5"/>
          <p:cNvSpPr>
            <a:spLocks noGrp="1" noChangeArrowheads="1"/>
          </p:cNvSpPr>
          <p:nvPr>
            <p:ph type="title"/>
          </p:nvPr>
        </p:nvSpPr>
        <p:spPr/>
        <p:txBody>
          <a:bodyPr>
            <a:normAutofit/>
          </a:bodyPr>
          <a:lstStyle/>
          <a:p>
            <a:pPr>
              <a:defRPr/>
            </a:pPr>
            <a:r>
              <a:rPr lang="en-US"/>
              <a:t>Creating a DML Statement Trigger Example:</a:t>
            </a:r>
            <a:br>
              <a:rPr lang="en-US"/>
            </a:br>
            <a:r>
              <a:rPr lang="en-US">
                <a:latin typeface="Courier New" pitchFamily="49" charset="0"/>
              </a:rPr>
              <a:t>SECURE_EMP</a:t>
            </a:r>
          </a:p>
        </p:txBody>
      </p:sp>
      <p:sp>
        <p:nvSpPr>
          <p:cNvPr id="18438" name="Rectangle 6"/>
          <p:cNvSpPr>
            <a:spLocks noChangeArrowheads="1"/>
          </p:cNvSpPr>
          <p:nvPr/>
        </p:nvSpPr>
        <p:spPr bwMode="blackGray">
          <a:xfrm>
            <a:off x="2514600" y="3916364"/>
            <a:ext cx="7162800" cy="24082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85000"/>
              </a:lnSpc>
              <a:tabLst>
                <a:tab pos="400050" algn="r"/>
                <a:tab pos="519113"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secure_emp</a:t>
            </a:r>
            <a:endParaRPr lang="en-US" sz="1600" dirty="0">
              <a:solidFill>
                <a:prstClr val="black"/>
              </a:solidFill>
              <a:latin typeface="Courier New" pitchFamily="49" charset="0"/>
            </a:endParaRP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BEFORE INSERT ON employees </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BEGIN</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IF (TO_CHAR(SYSDATE,'DY') IN ('SAT','SUN')) OR</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(TO_CHAR(SYSDATE,'HH24:MI') 										NOT BETWEEN '08:00' AND '18:00') THEN</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RAISE_APPLICATION_ERROR(-20500, 'You may insert'</a:t>
            </a:r>
            <a:br>
              <a:rPr lang="en-US" sz="1600" dirty="0">
                <a:solidFill>
                  <a:prstClr val="black"/>
                </a:solidFill>
                <a:latin typeface="Courier New" pitchFamily="49" charset="0"/>
              </a:rPr>
            </a:br>
            <a:r>
              <a:rPr lang="en-US" sz="1600" dirty="0">
                <a:solidFill>
                  <a:prstClr val="black"/>
                </a:solidFill>
                <a:latin typeface="Courier New" pitchFamily="49" charset="0"/>
              </a:rPr>
              <a:t>     ||' into EMPLOYEES table only during ' </a:t>
            </a:r>
            <a:br>
              <a:rPr lang="en-US" sz="1600" dirty="0">
                <a:solidFill>
                  <a:prstClr val="black"/>
                </a:solidFill>
                <a:latin typeface="Courier New" pitchFamily="49" charset="0"/>
              </a:rPr>
            </a:br>
            <a:r>
              <a:rPr lang="en-US" sz="1600" dirty="0">
                <a:solidFill>
                  <a:prstClr val="black"/>
                </a:solidFill>
                <a:latin typeface="Courier New" pitchFamily="49" charset="0"/>
              </a:rPr>
              <a:t>     ||' normal business hours.');</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END IF;</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END;</a:t>
            </a:r>
          </a:p>
        </p:txBody>
      </p:sp>
      <p:sp>
        <p:nvSpPr>
          <p:cNvPr id="28679" name="Line 7"/>
          <p:cNvSpPr>
            <a:spLocks noChangeShapeType="1"/>
          </p:cNvSpPr>
          <p:nvPr/>
        </p:nvSpPr>
        <p:spPr bwMode="auto">
          <a:xfrm flipH="1">
            <a:off x="5810250" y="3305175"/>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spAutoFit/>
          </a:bodyPr>
          <a:lstStyle/>
          <a:p>
            <a:endParaRPr lang="en-US">
              <a:solidFill>
                <a:prstClr val="black"/>
              </a:solidFill>
            </a:endParaRPr>
          </a:p>
        </p:txBody>
      </p:sp>
      <p:sp>
        <p:nvSpPr>
          <p:cNvPr id="28680" name="Freeform 8"/>
          <p:cNvSpPr>
            <a:spLocks/>
          </p:cNvSpPr>
          <p:nvPr/>
        </p:nvSpPr>
        <p:spPr bwMode="gray">
          <a:xfrm>
            <a:off x="2438400" y="3635375"/>
            <a:ext cx="7162800" cy="369974"/>
          </a:xfrm>
          <a:custGeom>
            <a:avLst/>
            <a:gdLst>
              <a:gd name="T0" fmla="*/ 2147483647 w 4512"/>
              <a:gd name="T1" fmla="*/ 0 h 171"/>
              <a:gd name="T2" fmla="*/ 0 w 4512"/>
              <a:gd name="T3" fmla="*/ 2147483647 h 171"/>
              <a:gd name="T4" fmla="*/ 2147483647 w 4512"/>
              <a:gd name="T5" fmla="*/ 2147483647 h 171"/>
              <a:gd name="T6" fmla="*/ 2147483647 w 4512"/>
              <a:gd name="T7" fmla="*/ 0 h 171"/>
              <a:gd name="T8" fmla="*/ 0 60000 65536"/>
              <a:gd name="T9" fmla="*/ 0 60000 65536"/>
              <a:gd name="T10" fmla="*/ 0 60000 65536"/>
              <a:gd name="T11" fmla="*/ 0 60000 65536"/>
              <a:gd name="T12" fmla="*/ 0 w 4512"/>
              <a:gd name="T13" fmla="*/ 0 h 171"/>
              <a:gd name="T14" fmla="*/ 4512 w 4512"/>
              <a:gd name="T15" fmla="*/ 171 h 171"/>
            </a:gdLst>
            <a:ahLst/>
            <a:cxnLst>
              <a:cxn ang="T8">
                <a:pos x="T0" y="T1"/>
              </a:cxn>
              <a:cxn ang="T9">
                <a:pos x="T2" y="T3"/>
              </a:cxn>
              <a:cxn ang="T10">
                <a:pos x="T4" y="T5"/>
              </a:cxn>
              <a:cxn ang="T11">
                <a:pos x="T6" y="T7"/>
              </a:cxn>
            </a:cxnLst>
            <a:rect l="T12" t="T13" r="T14" b="T15"/>
            <a:pathLst>
              <a:path w="4512" h="171">
                <a:moveTo>
                  <a:pt x="1627" y="0"/>
                </a:moveTo>
                <a:lnTo>
                  <a:pt x="0" y="171"/>
                </a:lnTo>
                <a:lnTo>
                  <a:pt x="4512" y="171"/>
                </a:lnTo>
                <a:lnTo>
                  <a:pt x="1627" y="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lIns="92075" tIns="46038" rIns="92075" bIns="46038">
            <a:spAutoFit/>
          </a:bodyPr>
          <a:lstStyle/>
          <a:p>
            <a:endParaRPr lang="en-US">
              <a:solidFill>
                <a:prstClr val="black"/>
              </a:solidFill>
            </a:endParaRPr>
          </a:p>
        </p:txBody>
      </p:sp>
      <p:pic>
        <p:nvPicPr>
          <p:cNvPr id="18441" name="Picture 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029451" y="2162175"/>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0" descr="C:\Documents and Settings\lserhal\Desktop\conce062.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168901" y="3124201"/>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3" name="Text Box 11"/>
          <p:cNvSpPr txBox="1">
            <a:spLocks noChangeArrowheads="1"/>
          </p:cNvSpPr>
          <p:nvPr/>
        </p:nvSpPr>
        <p:spPr bwMode="auto">
          <a:xfrm>
            <a:off x="2578561" y="2967038"/>
            <a:ext cx="11849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Application</a:t>
            </a:r>
          </a:p>
        </p:txBody>
      </p:sp>
      <p:pic>
        <p:nvPicPr>
          <p:cNvPr id="28684" name="Picture 12" descr="C:\Documents and Settings\lserhal\Desktop\produ03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24150" y="1477963"/>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Rectangle 13"/>
          <p:cNvSpPr>
            <a:spLocks noChangeArrowheads="1"/>
          </p:cNvSpPr>
          <p:nvPr/>
        </p:nvSpPr>
        <p:spPr bwMode="blackGray">
          <a:xfrm>
            <a:off x="3676650" y="1933575"/>
            <a:ext cx="2895600" cy="4826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INSERT INTO EMPLOYEES...;</a:t>
            </a:r>
          </a:p>
        </p:txBody>
      </p:sp>
      <p:sp>
        <p:nvSpPr>
          <p:cNvPr id="28686" name="Text Box 14"/>
          <p:cNvSpPr txBox="1">
            <a:spLocks noChangeArrowheads="1"/>
          </p:cNvSpPr>
          <p:nvPr/>
        </p:nvSpPr>
        <p:spPr bwMode="auto">
          <a:xfrm>
            <a:off x="3730625" y="2466975"/>
            <a:ext cx="284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DML statement fires trigger</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382</a:t>
            </a:fld>
            <a:endParaRPr lang="en-US">
              <a:solidFill>
                <a:srgbClr val="464653"/>
              </a:solidFill>
            </a:endParaRPr>
          </a:p>
        </p:txBody>
      </p:sp>
    </p:spTree>
    <p:extLst>
      <p:ext uri="{BB962C8B-B14F-4D97-AF65-F5344CB8AC3E}">
        <p14:creationId xmlns:p14="http://schemas.microsoft.com/office/powerpoint/2010/main" val="269097795"/>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Testing Trigger </a:t>
            </a:r>
            <a:r>
              <a:rPr lang="en-US">
                <a:latin typeface="Courier New" pitchFamily="49" charset="0"/>
              </a:rPr>
              <a:t>SECURE_EMP</a:t>
            </a:r>
          </a:p>
        </p:txBody>
      </p:sp>
      <p:sp>
        <p:nvSpPr>
          <p:cNvPr id="19459" name="Rectangle 3"/>
          <p:cNvSpPr>
            <a:spLocks noChangeArrowheads="1"/>
          </p:cNvSpPr>
          <p:nvPr/>
        </p:nvSpPr>
        <p:spPr bwMode="blackGray">
          <a:xfrm>
            <a:off x="2133600" y="1636714"/>
            <a:ext cx="7924800" cy="14938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519113" algn="l"/>
              </a:tabLst>
              <a:defRPr/>
            </a:pPr>
            <a:r>
              <a:rPr lang="en-US" dirty="0">
                <a:solidFill>
                  <a:prstClr val="black"/>
                </a:solidFill>
                <a:latin typeface="Courier New" pitchFamily="49" charset="0"/>
              </a:rPr>
              <a:t>INSERT INTO employees (</a:t>
            </a:r>
            <a:r>
              <a:rPr lang="en-US" dirty="0" err="1">
                <a:solidFill>
                  <a:prstClr val="black"/>
                </a:solidFill>
                <a:latin typeface="Courier New" pitchFamily="49" charset="0"/>
              </a:rPr>
              <a:t>employee_id</a:t>
            </a:r>
            <a:r>
              <a:rPr lang="en-US" dirty="0">
                <a:solidFill>
                  <a:prstClr val="black"/>
                </a:solidFill>
                <a:latin typeface="Courier New" pitchFamily="49" charset="0"/>
              </a:rPr>
              <a:t>, </a:t>
            </a:r>
            <a:r>
              <a:rPr lang="en-US" dirty="0" err="1">
                <a:solidFill>
                  <a:prstClr val="black"/>
                </a:solidFill>
                <a:latin typeface="Courier New" pitchFamily="49" charset="0"/>
              </a:rPr>
              <a:t>last_name</a:t>
            </a:r>
            <a:r>
              <a:rPr lang="en-US" dirty="0">
                <a:solidFill>
                  <a:prstClr val="black"/>
                </a:solidFill>
                <a:latin typeface="Courier New" pitchFamily="49" charset="0"/>
              </a:rPr>
              <a:t>, 					</a:t>
            </a:r>
            <a:r>
              <a:rPr lang="en-US" dirty="0" err="1">
                <a:solidFill>
                  <a:prstClr val="black"/>
                </a:solidFill>
                <a:latin typeface="Courier New" pitchFamily="49" charset="0"/>
              </a:rPr>
              <a:t>first_name</a:t>
            </a:r>
            <a:r>
              <a:rPr lang="en-US" dirty="0">
                <a:solidFill>
                  <a:prstClr val="black"/>
                </a:solidFill>
                <a:latin typeface="Courier New" pitchFamily="49" charset="0"/>
              </a:rPr>
              <a:t>, email, </a:t>
            </a:r>
            <a:r>
              <a:rPr lang="en-US" dirty="0" err="1">
                <a:solidFill>
                  <a:prstClr val="black"/>
                </a:solidFill>
                <a:latin typeface="Courier New" pitchFamily="49" charset="0"/>
              </a:rPr>
              <a:t>hire_date</a:t>
            </a:r>
            <a:r>
              <a:rPr lang="en-US" dirty="0">
                <a:solidFill>
                  <a:prstClr val="black"/>
                </a:solidFill>
                <a:latin typeface="Courier New" pitchFamily="49" charset="0"/>
              </a:rPr>
              <a:t>, </a:t>
            </a:r>
            <a:r>
              <a:rPr lang="en-US" dirty="0" err="1">
                <a:solidFill>
                  <a:prstClr val="black"/>
                </a:solidFill>
                <a:latin typeface="Courier New" pitchFamily="49" charset="0"/>
              </a:rPr>
              <a:t>job_id</a:t>
            </a:r>
            <a:r>
              <a:rPr lang="en-US" dirty="0">
                <a:solidFill>
                  <a:prstClr val="black"/>
                </a:solidFill>
                <a:latin typeface="Courier New" pitchFamily="49" charset="0"/>
              </a:rPr>
              <a:t>, salary,    </a:t>
            </a:r>
          </a:p>
          <a:p>
            <a:pPr defTabSz="400050" eaLnBrk="0" hangingPunct="0">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department_id</a:t>
            </a:r>
            <a:r>
              <a:rPr lang="en-US" dirty="0">
                <a:solidFill>
                  <a:prstClr val="black"/>
                </a:solidFill>
                <a:latin typeface="Courier New" pitchFamily="49" charset="0"/>
              </a:rPr>
              <a:t>)</a:t>
            </a:r>
          </a:p>
          <a:p>
            <a:pPr defTabSz="400050" eaLnBrk="0" hangingPunct="0">
              <a:tabLst>
                <a:tab pos="400050" algn="r"/>
                <a:tab pos="519113" algn="l"/>
              </a:tabLst>
              <a:defRPr/>
            </a:pPr>
            <a:r>
              <a:rPr lang="en-US" dirty="0">
                <a:solidFill>
                  <a:prstClr val="black"/>
                </a:solidFill>
                <a:latin typeface="Courier New" pitchFamily="49" charset="0"/>
              </a:rPr>
              <a:t>VALUES (300, 'Smith', 'Rob', 'RSMITH', SYSDATE, 				  'IT_PROG', 4500, 60);</a:t>
            </a:r>
          </a:p>
        </p:txBody>
      </p:sp>
      <p:pic>
        <p:nvPicPr>
          <p:cNvPr id="19460"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1703"/>
          <a:stretch>
            <a:fillRect/>
          </a:stretch>
        </p:blipFill>
        <p:spPr bwMode="gray">
          <a:xfrm>
            <a:off x="2209800" y="3465514"/>
            <a:ext cx="7772400" cy="25542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383</a:t>
            </a:fld>
            <a:endParaRPr lang="en-US">
              <a:solidFill>
                <a:srgbClr val="464653"/>
              </a:solidFill>
            </a:endParaRPr>
          </a:p>
        </p:txBody>
      </p:sp>
    </p:spTree>
    <p:extLst>
      <p:ext uri="{BB962C8B-B14F-4D97-AF65-F5344CB8AC3E}">
        <p14:creationId xmlns:p14="http://schemas.microsoft.com/office/powerpoint/2010/main" val="1607398339"/>
      </p:ext>
    </p:extLst>
  </p:cSld>
  <p:clrMapOvr>
    <a:masterClrMapping/>
  </p:clrMapOvr>
  <p:transition spd="slow"/>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Using Conditional Predicates</a:t>
            </a:r>
          </a:p>
        </p:txBody>
      </p:sp>
      <p:sp>
        <p:nvSpPr>
          <p:cNvPr id="20483" name="Rectangle 3"/>
          <p:cNvSpPr>
            <a:spLocks noChangeArrowheads="1"/>
          </p:cNvSpPr>
          <p:nvPr/>
        </p:nvSpPr>
        <p:spPr bwMode="blackGray">
          <a:xfrm>
            <a:off x="2133600" y="1314450"/>
            <a:ext cx="7924800" cy="4922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secure_emp</a:t>
            </a:r>
            <a:r>
              <a:rPr lang="en-US" sz="1600" dirty="0">
                <a:solidFill>
                  <a:prstClr val="black"/>
                </a:solidFill>
                <a:latin typeface="Courier New" pitchFamily="49" charset="0"/>
              </a:rPr>
              <a:t> BEFORE</a:t>
            </a:r>
          </a:p>
          <a:p>
            <a:pPr eaLnBrk="0" hangingPunct="0">
              <a:lnSpc>
                <a:spcPct val="95000"/>
              </a:lnSpc>
              <a:defRPr/>
            </a:pPr>
            <a:r>
              <a:rPr lang="en-US" sz="1600" dirty="0">
                <a:solidFill>
                  <a:prstClr val="black"/>
                </a:solidFill>
                <a:latin typeface="Courier New" pitchFamily="49" charset="0"/>
              </a:rPr>
              <a:t>INSERT OR UPDATE OR DELETE ON employees </a:t>
            </a:r>
          </a:p>
          <a:p>
            <a:pPr eaLnBrk="0" hangingPunct="0">
              <a:lnSpc>
                <a:spcPct val="95000"/>
              </a:lnSpc>
              <a:defRPr/>
            </a:pPr>
            <a:r>
              <a:rPr lang="en-US" sz="1600" dirty="0">
                <a:solidFill>
                  <a:prstClr val="black"/>
                </a:solidFill>
                <a:latin typeface="Courier New" pitchFamily="49" charset="0"/>
              </a:rPr>
              <a:t>  BEGIN</a:t>
            </a:r>
          </a:p>
          <a:p>
            <a:pPr eaLnBrk="0" hangingPunct="0">
              <a:lnSpc>
                <a:spcPct val="95000"/>
              </a:lnSpc>
              <a:defRPr/>
            </a:pPr>
            <a:r>
              <a:rPr lang="en-US" sz="1600" dirty="0">
                <a:solidFill>
                  <a:prstClr val="black"/>
                </a:solidFill>
                <a:latin typeface="Courier New" pitchFamily="49" charset="0"/>
              </a:rPr>
              <a:t>    IF (TO_CHAR(SYSDATE,'DY') IN ('SAT','SUN')) OR</a:t>
            </a:r>
          </a:p>
          <a:p>
            <a:pPr eaLnBrk="0" hangingPunct="0">
              <a:lnSpc>
                <a:spcPct val="95000"/>
              </a:lnSpc>
              <a:defRPr/>
            </a:pPr>
            <a:r>
              <a:rPr lang="en-US" sz="1600" dirty="0">
                <a:solidFill>
                  <a:prstClr val="black"/>
                </a:solidFill>
                <a:latin typeface="Courier New" pitchFamily="49" charset="0"/>
              </a:rPr>
              <a:t>       (TO_CHAR(SYSDATE,'HH24') </a:t>
            </a:r>
          </a:p>
          <a:p>
            <a:pPr eaLnBrk="0" hangingPunct="0">
              <a:lnSpc>
                <a:spcPct val="95000"/>
              </a:lnSpc>
              <a:defRPr/>
            </a:pPr>
            <a:r>
              <a:rPr lang="en-US" sz="1600" dirty="0">
                <a:solidFill>
                  <a:prstClr val="black"/>
                </a:solidFill>
                <a:latin typeface="Courier New" pitchFamily="49" charset="0"/>
              </a:rPr>
              <a:t>        NOT BETWEEN '08' AND '18') THEN</a:t>
            </a:r>
          </a:p>
          <a:p>
            <a:pPr eaLnBrk="0" hangingPunct="0">
              <a:lnSpc>
                <a:spcPct val="95000"/>
              </a:lnSpc>
              <a:defRPr/>
            </a:pPr>
            <a:r>
              <a:rPr lang="en-US" sz="1600" dirty="0">
                <a:solidFill>
                  <a:prstClr val="black"/>
                </a:solidFill>
                <a:latin typeface="Courier New" pitchFamily="49" charset="0"/>
              </a:rPr>
              <a:t>      IF DELETING THEN RAISE_APPLICATION_ERROR(</a:t>
            </a:r>
          </a:p>
          <a:p>
            <a:pPr eaLnBrk="0" hangingPunct="0">
              <a:lnSpc>
                <a:spcPct val="95000"/>
              </a:lnSpc>
              <a:defRPr/>
            </a:pPr>
            <a:r>
              <a:rPr lang="en-US" sz="1600" dirty="0">
                <a:solidFill>
                  <a:prstClr val="black"/>
                </a:solidFill>
                <a:latin typeface="Courier New" pitchFamily="49" charset="0"/>
              </a:rPr>
              <a:t>        -20502,'You may delete from EMPLOYEES table'||</a:t>
            </a:r>
          </a:p>
          <a:p>
            <a:pPr eaLnBrk="0" hangingPunct="0">
              <a:lnSpc>
                <a:spcPct val="95000"/>
              </a:lnSpc>
              <a:defRPr/>
            </a:pPr>
            <a:r>
              <a:rPr lang="en-US" sz="1600" dirty="0">
                <a:solidFill>
                  <a:prstClr val="black"/>
                </a:solidFill>
                <a:latin typeface="Courier New" pitchFamily="49" charset="0"/>
              </a:rPr>
              <a:t>        'only during normal business hours.');</a:t>
            </a:r>
          </a:p>
          <a:p>
            <a:pPr eaLnBrk="0" hangingPunct="0">
              <a:lnSpc>
                <a:spcPct val="95000"/>
              </a:lnSpc>
              <a:defRPr/>
            </a:pPr>
            <a:r>
              <a:rPr lang="en-US" sz="1600" dirty="0">
                <a:solidFill>
                  <a:prstClr val="black"/>
                </a:solidFill>
                <a:latin typeface="Courier New" pitchFamily="49" charset="0"/>
              </a:rPr>
              <a:t>      ELSIF INSERTING  THEN RAISE_APPLICATION_ERROR(</a:t>
            </a:r>
          </a:p>
          <a:p>
            <a:pPr eaLnBrk="0" hangingPunct="0">
              <a:lnSpc>
                <a:spcPct val="95000"/>
              </a:lnSpc>
              <a:defRPr/>
            </a:pPr>
            <a:r>
              <a:rPr lang="en-US" sz="1600" dirty="0">
                <a:solidFill>
                  <a:prstClr val="black"/>
                </a:solidFill>
                <a:latin typeface="Courier New" pitchFamily="49" charset="0"/>
              </a:rPr>
              <a:t>        -20500,'You may insert into EMPLOYEES table'|| </a:t>
            </a:r>
          </a:p>
          <a:p>
            <a:pPr eaLnBrk="0" hangingPunct="0">
              <a:lnSpc>
                <a:spcPct val="95000"/>
              </a:lnSpc>
              <a:defRPr/>
            </a:pPr>
            <a:r>
              <a:rPr lang="en-US" sz="1600" dirty="0">
                <a:solidFill>
                  <a:prstClr val="black"/>
                </a:solidFill>
                <a:latin typeface="Courier New" pitchFamily="49" charset="0"/>
              </a:rPr>
              <a:t>        'only during normal business hours.');</a:t>
            </a:r>
          </a:p>
          <a:p>
            <a:pPr eaLnBrk="0" hangingPunct="0">
              <a:lnSpc>
                <a:spcPct val="95000"/>
              </a:lnSpc>
              <a:defRPr/>
            </a:pPr>
            <a:r>
              <a:rPr lang="en-US" sz="1600" dirty="0">
                <a:solidFill>
                  <a:prstClr val="black"/>
                </a:solidFill>
                <a:latin typeface="Courier New" pitchFamily="49" charset="0"/>
              </a:rPr>
              <a:t>      ELSIF UPDATING  ('SALARY') THEN</a:t>
            </a:r>
          </a:p>
          <a:p>
            <a:pPr eaLnBrk="0" hangingPunct="0">
              <a:lnSpc>
                <a:spcPct val="95000"/>
              </a:lnSpc>
              <a:defRPr/>
            </a:pPr>
            <a:r>
              <a:rPr lang="en-US" sz="1600" dirty="0">
                <a:solidFill>
                  <a:prstClr val="black"/>
                </a:solidFill>
                <a:latin typeface="Courier New" pitchFamily="49" charset="0"/>
              </a:rPr>
              <a:t>        RAISE_APPLICATION_ERROR(-20503, 'You may '||</a:t>
            </a:r>
            <a:br>
              <a:rPr lang="en-US" sz="1600" dirty="0">
                <a:solidFill>
                  <a:prstClr val="black"/>
                </a:solidFill>
                <a:latin typeface="Courier New" pitchFamily="49" charset="0"/>
              </a:rPr>
            </a:br>
            <a:r>
              <a:rPr lang="en-US" sz="1600" dirty="0">
                <a:solidFill>
                  <a:prstClr val="black"/>
                </a:solidFill>
                <a:latin typeface="Courier New" pitchFamily="49" charset="0"/>
              </a:rPr>
              <a:t>        'update SALARY only normal during business hours.');</a:t>
            </a:r>
          </a:p>
          <a:p>
            <a:pPr eaLnBrk="0" hangingPunct="0">
              <a:lnSpc>
                <a:spcPct val="95000"/>
              </a:lnSpc>
              <a:defRPr/>
            </a:pPr>
            <a:r>
              <a:rPr lang="en-US" sz="1600" dirty="0">
                <a:solidFill>
                  <a:prstClr val="black"/>
                </a:solidFill>
                <a:latin typeface="Courier New" pitchFamily="49" charset="0"/>
              </a:rPr>
              <a:t>      ELSE RAISE_APPLICATION_ERROR(-20504,'You may'||</a:t>
            </a:r>
          </a:p>
          <a:p>
            <a:pPr eaLnBrk="0" hangingPunct="0">
              <a:lnSpc>
                <a:spcPct val="95000"/>
              </a:lnSpc>
              <a:defRPr/>
            </a:pPr>
            <a:r>
              <a:rPr lang="en-US" sz="1600" dirty="0">
                <a:solidFill>
                  <a:prstClr val="black"/>
                </a:solidFill>
                <a:latin typeface="Courier New" pitchFamily="49" charset="0"/>
              </a:rPr>
              <a:t>        ' update EMPLOYEES table only during'||</a:t>
            </a:r>
          </a:p>
          <a:p>
            <a:pPr eaLnBrk="0" hangingPunct="0">
              <a:lnSpc>
                <a:spcPct val="95000"/>
              </a:lnSpc>
              <a:defRPr/>
            </a:pPr>
            <a:r>
              <a:rPr lang="en-US" sz="1600" dirty="0">
                <a:solidFill>
                  <a:prstClr val="black"/>
                </a:solidFill>
                <a:latin typeface="Courier New" pitchFamily="49" charset="0"/>
              </a:rPr>
              <a:t>        ' normal business hours.');</a:t>
            </a:r>
          </a:p>
          <a:p>
            <a:pPr eaLnBrk="0" hangingPunct="0">
              <a:lnSpc>
                <a:spcPct val="95000"/>
              </a:lnSpc>
              <a:defRPr/>
            </a:pPr>
            <a:r>
              <a:rPr lang="en-US" sz="1600" dirty="0">
                <a:solidFill>
                  <a:prstClr val="black"/>
                </a:solidFill>
                <a:latin typeface="Courier New" pitchFamily="49" charset="0"/>
              </a:rPr>
              <a:t>      END IF;</a:t>
            </a:r>
          </a:p>
          <a:p>
            <a:pPr eaLnBrk="0" hangingPunct="0">
              <a:lnSpc>
                <a:spcPct val="95000"/>
              </a:lnSpc>
              <a:defRPr/>
            </a:pPr>
            <a:r>
              <a:rPr lang="en-US" sz="1600" dirty="0">
                <a:solidFill>
                  <a:prstClr val="black"/>
                </a:solidFill>
                <a:latin typeface="Courier New" pitchFamily="49" charset="0"/>
              </a:rPr>
              <a:t>    END IF;</a:t>
            </a:r>
          </a:p>
          <a:p>
            <a:pPr eaLnBrk="0" hangingPunct="0">
              <a:lnSpc>
                <a:spcPct val="95000"/>
              </a:lnSpc>
              <a:defRPr/>
            </a:pPr>
            <a:r>
              <a:rPr lang="en-US" sz="1600" dirty="0">
                <a:solidFill>
                  <a:prstClr val="black"/>
                </a:solidFill>
                <a:latin typeface="Courier New" pitchFamily="49" charset="0"/>
              </a:rPr>
              <a:t>  END;</a:t>
            </a:r>
          </a:p>
        </p:txBody>
      </p:sp>
      <p:sp>
        <p:nvSpPr>
          <p:cNvPr id="30724" name="Rectangle 4"/>
          <p:cNvSpPr>
            <a:spLocks noChangeArrowheads="1"/>
          </p:cNvSpPr>
          <p:nvPr/>
        </p:nvSpPr>
        <p:spPr bwMode="gray">
          <a:xfrm>
            <a:off x="2873375" y="2683626"/>
            <a:ext cx="1524000"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0725" name="Rectangle 5"/>
          <p:cNvSpPr>
            <a:spLocks noChangeArrowheads="1"/>
          </p:cNvSpPr>
          <p:nvPr/>
        </p:nvSpPr>
        <p:spPr bwMode="gray">
          <a:xfrm>
            <a:off x="2851151" y="4064751"/>
            <a:ext cx="2068513"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0726" name="Rectangle 6"/>
          <p:cNvSpPr>
            <a:spLocks noChangeArrowheads="1"/>
          </p:cNvSpPr>
          <p:nvPr/>
        </p:nvSpPr>
        <p:spPr bwMode="gray">
          <a:xfrm>
            <a:off x="2819401" y="3381332"/>
            <a:ext cx="2100263"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384</a:t>
            </a:fld>
            <a:endParaRPr lang="en-US">
              <a:solidFill>
                <a:srgbClr val="464653"/>
              </a:solidFill>
            </a:endParaRPr>
          </a:p>
        </p:txBody>
      </p:sp>
    </p:spTree>
    <p:extLst>
      <p:ext uri="{BB962C8B-B14F-4D97-AF65-F5344CB8AC3E}">
        <p14:creationId xmlns:p14="http://schemas.microsoft.com/office/powerpoint/2010/main" val="380231977"/>
      </p:ext>
    </p:extLst>
  </p:cSld>
  <p:clrMapOvr>
    <a:masterClrMapping/>
  </p:clrMapOvr>
  <p:transition spd="slow"/>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Creating a DML Row Trigger</a:t>
            </a:r>
          </a:p>
        </p:txBody>
      </p:sp>
      <p:sp>
        <p:nvSpPr>
          <p:cNvPr id="21507" name="Rectangle 3"/>
          <p:cNvSpPr>
            <a:spLocks noChangeArrowheads="1"/>
          </p:cNvSpPr>
          <p:nvPr/>
        </p:nvSpPr>
        <p:spPr bwMode="blackGray">
          <a:xfrm>
            <a:off x="2133600" y="1241425"/>
            <a:ext cx="7932738" cy="2438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519113"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restrict_salary</a:t>
            </a:r>
            <a:endParaRPr lang="en-US" sz="1600" dirty="0">
              <a:solidFill>
                <a:prstClr val="black"/>
              </a:solidFill>
              <a:latin typeface="Courier New" pitchFamily="49" charset="0"/>
            </a:endParaRP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BEFORE INSERT OR UPDATE OF salary ON employees</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FOR EACH ROW</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IF NOT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 IN ('AD_PRES', 'AD_VP'))</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AND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&gt; 15000 THEN</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RAISE_APPLICATION_ERROR (-20202,</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'Employee cannot earn more than $15,000.');</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END IF;</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END;</a:t>
            </a:r>
          </a:p>
        </p:txBody>
      </p:sp>
      <p:sp>
        <p:nvSpPr>
          <p:cNvPr id="31748" name="Rectangle 4"/>
          <p:cNvSpPr>
            <a:spLocks noChangeArrowheads="1"/>
          </p:cNvSpPr>
          <p:nvPr/>
        </p:nvSpPr>
        <p:spPr bwMode="blackGray">
          <a:xfrm>
            <a:off x="2133600" y="3733800"/>
            <a:ext cx="7951788" cy="8382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600">
                <a:solidFill>
                  <a:prstClr val="black"/>
                </a:solidFill>
                <a:latin typeface="Courier New" pitchFamily="49" charset="0"/>
              </a:rPr>
              <a:t>UPDATE employees</a:t>
            </a:r>
          </a:p>
          <a:p>
            <a:pPr marL="457200" indent="-457200" defTabSz="400050" eaLnBrk="0" hangingPunct="0">
              <a:tabLst>
                <a:tab pos="400050" algn="r"/>
                <a:tab pos="673100" algn="l"/>
              </a:tabLst>
            </a:pPr>
            <a:r>
              <a:rPr lang="en-US" sz="1600">
                <a:solidFill>
                  <a:prstClr val="black"/>
                </a:solidFill>
                <a:latin typeface="Courier New" pitchFamily="49" charset="0"/>
              </a:rPr>
              <a:t>SET salary = 15500</a:t>
            </a:r>
          </a:p>
          <a:p>
            <a:pPr marL="457200" indent="-457200" defTabSz="400050" eaLnBrk="0" hangingPunct="0">
              <a:tabLst>
                <a:tab pos="400050" algn="r"/>
                <a:tab pos="673100" algn="l"/>
              </a:tabLst>
            </a:pPr>
            <a:r>
              <a:rPr lang="en-US" sz="1600">
                <a:solidFill>
                  <a:prstClr val="black"/>
                </a:solidFill>
                <a:latin typeface="Courier New" pitchFamily="49" charset="0"/>
              </a:rPr>
              <a:t>WHERE last_name = 'Russell';</a:t>
            </a:r>
          </a:p>
        </p:txBody>
      </p:sp>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90801" y="4648200"/>
            <a:ext cx="7002463" cy="1587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385</a:t>
            </a:fld>
            <a:endParaRPr lang="en-US">
              <a:solidFill>
                <a:srgbClr val="464653"/>
              </a:solidFill>
            </a:endParaRPr>
          </a:p>
        </p:txBody>
      </p:sp>
    </p:spTree>
    <p:extLst>
      <p:ext uri="{BB962C8B-B14F-4D97-AF65-F5344CB8AC3E}">
        <p14:creationId xmlns:p14="http://schemas.microsoft.com/office/powerpoint/2010/main" val="50655544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Using </a:t>
            </a:r>
            <a:r>
              <a:rPr lang="en-US">
                <a:latin typeface="Courier New" pitchFamily="49" charset="0"/>
              </a:rPr>
              <a:t>OLD</a:t>
            </a:r>
            <a:r>
              <a:rPr lang="en-US"/>
              <a:t> and </a:t>
            </a:r>
            <a:r>
              <a:rPr lang="en-US">
                <a:latin typeface="Courier New" pitchFamily="49" charset="0"/>
              </a:rPr>
              <a:t>NEW</a:t>
            </a:r>
            <a:r>
              <a:rPr lang="en-US"/>
              <a:t> Qualifiers</a:t>
            </a:r>
          </a:p>
        </p:txBody>
      </p:sp>
      <p:sp>
        <p:nvSpPr>
          <p:cNvPr id="22531" name="Rectangle 3"/>
          <p:cNvSpPr>
            <a:spLocks noGrp="1" noChangeArrowheads="1"/>
          </p:cNvSpPr>
          <p:nvPr>
            <p:ph sz="quarter" idx="1"/>
          </p:nvPr>
        </p:nvSpPr>
        <p:spPr>
          <a:xfrm>
            <a:off x="2133600" y="1443039"/>
            <a:ext cx="7918450" cy="2801937"/>
          </a:xfrm>
        </p:spPr>
        <p:txBody>
          <a:bodyPr>
            <a:normAutofit fontScale="92500" lnSpcReduction="20000"/>
          </a:bodyPr>
          <a:lstStyle/>
          <a:p>
            <a:pPr marL="548640" lvl="1" indent="-274320">
              <a:buFont typeface="Courier New" pitchFamily="49" charset="0"/>
              <a:buChar char="o"/>
              <a:defRPr/>
            </a:pPr>
            <a:r>
              <a:rPr lang="en-US" dirty="0"/>
              <a:t>When a row-level trigger fires, the PL/SQL run-time engine creates and populates two data structures:</a:t>
            </a:r>
          </a:p>
          <a:p>
            <a:pPr marL="822960" lvl="2">
              <a:buClr>
                <a:schemeClr val="bg1">
                  <a:shade val="50000"/>
                </a:schemeClr>
              </a:buClr>
              <a:buFont typeface="Wingdings" pitchFamily="2" charset="2"/>
              <a:buChar char="Ø"/>
              <a:defRPr/>
            </a:pPr>
            <a:r>
              <a:rPr lang="en-US" dirty="0">
                <a:latin typeface="Courier New" pitchFamily="49" charset="0"/>
              </a:rPr>
              <a:t>OLD</a:t>
            </a:r>
            <a:r>
              <a:rPr lang="en-US" dirty="0"/>
              <a:t>: Stores the original values of the record processed by the trigger</a:t>
            </a:r>
          </a:p>
          <a:p>
            <a:pPr marL="822960" lvl="2">
              <a:buClr>
                <a:schemeClr val="bg1">
                  <a:shade val="50000"/>
                </a:schemeClr>
              </a:buClr>
              <a:buFont typeface="Wingdings" pitchFamily="2" charset="2"/>
              <a:buChar char="Ø"/>
              <a:defRPr/>
            </a:pPr>
            <a:r>
              <a:rPr lang="en-US" dirty="0">
                <a:latin typeface="Courier New" pitchFamily="49" charset="0"/>
              </a:rPr>
              <a:t>NEW</a:t>
            </a:r>
            <a:r>
              <a:rPr lang="en-US" dirty="0"/>
              <a:t>: Contains the new values</a:t>
            </a:r>
          </a:p>
          <a:p>
            <a:pPr marL="548640" lvl="1" indent="-274320">
              <a:buFont typeface="Courier New" pitchFamily="49" charset="0"/>
              <a:buChar char="o"/>
              <a:defRPr/>
            </a:pPr>
            <a:r>
              <a:rPr lang="en-US" dirty="0">
                <a:latin typeface="Courier New" pitchFamily="49" charset="0"/>
              </a:rPr>
              <a:t>NEW</a:t>
            </a:r>
            <a:r>
              <a:rPr lang="en-US" dirty="0"/>
              <a:t> and </a:t>
            </a:r>
            <a:r>
              <a:rPr lang="en-US" dirty="0">
                <a:latin typeface="Courier New" pitchFamily="49" charset="0"/>
              </a:rPr>
              <a:t>OLD</a:t>
            </a:r>
            <a:r>
              <a:rPr lang="en-US" dirty="0"/>
              <a:t> have the same structure as a record declared using the </a:t>
            </a:r>
            <a:r>
              <a:rPr lang="en-US" sz="2000" dirty="0">
                <a:latin typeface="Courier New" pitchFamily="49" charset="0"/>
              </a:rPr>
              <a:t>%ROWTYPE</a:t>
            </a:r>
            <a:r>
              <a:rPr lang="en-US" dirty="0"/>
              <a:t> on the table to which the trigger is attached. </a:t>
            </a:r>
          </a:p>
        </p:txBody>
      </p:sp>
      <p:graphicFrame>
        <p:nvGraphicFramePr>
          <p:cNvPr id="412700" name="Group 28"/>
          <p:cNvGraphicFramePr>
            <a:graphicFrameLocks noGrp="1"/>
          </p:cNvGraphicFramePr>
          <p:nvPr/>
        </p:nvGraphicFramePr>
        <p:xfrm>
          <a:off x="2133600" y="4419600"/>
          <a:ext cx="7881938" cy="1736768"/>
        </p:xfrm>
        <a:graphic>
          <a:graphicData uri="http://schemas.openxmlformats.org/drawingml/2006/table">
            <a:tbl>
              <a:tblPr>
                <a:tableStyleId>{5940675A-B579-460E-94D1-54222C63F5DA}</a:tableStyleId>
              </a:tblPr>
              <a:tblGrid>
                <a:gridCol w="2078647">
                  <a:extLst>
                    <a:ext uri="{9D8B030D-6E8A-4147-A177-3AD203B41FA5}">
                      <a16:colId xmlns:a16="http://schemas.microsoft.com/office/drawing/2014/main" xmlns="" val="20000"/>
                    </a:ext>
                  </a:extLst>
                </a:gridCol>
                <a:gridCol w="2744390">
                  <a:extLst>
                    <a:ext uri="{9D8B030D-6E8A-4147-A177-3AD203B41FA5}">
                      <a16:colId xmlns:a16="http://schemas.microsoft.com/office/drawing/2014/main" xmlns="" val="20001"/>
                    </a:ext>
                  </a:extLst>
                </a:gridCol>
                <a:gridCol w="3058901">
                  <a:extLst>
                    <a:ext uri="{9D8B030D-6E8A-4147-A177-3AD203B41FA5}">
                      <a16:colId xmlns:a16="http://schemas.microsoft.com/office/drawing/2014/main" xmlns="" val="20002"/>
                    </a:ext>
                  </a:extLst>
                </a:gridCol>
              </a:tblGrid>
              <a:tr h="4570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Data Operations</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Old Value</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New Value</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xmlns="" val="10000"/>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INSERT</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NULL</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Inserted value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xmlns="" val="10001"/>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UPDATE</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before update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after update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xmlns="" val="10002"/>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DELETE</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before delete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NULL</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386</a:t>
            </a:fld>
            <a:endParaRPr lang="en-US" dirty="0">
              <a:solidFill>
                <a:srgbClr val="464653"/>
              </a:solidFill>
            </a:endParaRPr>
          </a:p>
        </p:txBody>
      </p:sp>
    </p:spTree>
    <p:extLst>
      <p:ext uri="{BB962C8B-B14F-4D97-AF65-F5344CB8AC3E}">
        <p14:creationId xmlns:p14="http://schemas.microsoft.com/office/powerpoint/2010/main" val="885974304"/>
      </p:ext>
    </p:extLst>
  </p:cSld>
  <p:clrMapOvr>
    <a:masterClrMapping/>
  </p:clrMapOvr>
  <p:transition spd="slow"/>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84504" y="-12744"/>
            <a:ext cx="10515600" cy="1325563"/>
          </a:xfrm>
        </p:spPr>
        <p:txBody>
          <a:bodyPr/>
          <a:lstStyle/>
          <a:p>
            <a:pPr eaLnBrk="1" hangingPunct="1"/>
            <a:r>
              <a:rPr lang="en-US"/>
              <a:t>Using </a:t>
            </a:r>
            <a:r>
              <a:rPr lang="en-US">
                <a:latin typeface="Courier New" pitchFamily="49" charset="0"/>
              </a:rPr>
              <a:t>OLD</a:t>
            </a:r>
            <a:r>
              <a:rPr lang="en-US"/>
              <a:t> and </a:t>
            </a:r>
            <a:r>
              <a:rPr lang="en-US">
                <a:latin typeface="Courier New" pitchFamily="49" charset="0"/>
              </a:rPr>
              <a:t>NEW</a:t>
            </a:r>
            <a:r>
              <a:rPr lang="en-US"/>
              <a:t> Qualifiers: Example</a:t>
            </a:r>
          </a:p>
        </p:txBody>
      </p:sp>
      <p:sp>
        <p:nvSpPr>
          <p:cNvPr id="23555" name="Rectangle 6"/>
          <p:cNvSpPr>
            <a:spLocks noChangeArrowheads="1"/>
          </p:cNvSpPr>
          <p:nvPr/>
        </p:nvSpPr>
        <p:spPr bwMode="blackGray">
          <a:xfrm>
            <a:off x="2133600" y="1143000"/>
            <a:ext cx="7924800" cy="5181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10000"/>
              </a:lnSpc>
              <a:defRPr/>
            </a:pPr>
            <a:r>
              <a:rPr lang="en-US" sz="1400" dirty="0">
                <a:solidFill>
                  <a:prstClr val="black"/>
                </a:solidFill>
                <a:latin typeface="Courier New" pitchFamily="49" charset="0"/>
              </a:rPr>
              <a:t>CREATE TABLE </a:t>
            </a:r>
            <a:r>
              <a:rPr lang="en-US" sz="1400" dirty="0" err="1">
                <a:solidFill>
                  <a:prstClr val="black"/>
                </a:solidFill>
                <a:latin typeface="Courier New" pitchFamily="49" charset="0"/>
              </a:rPr>
              <a:t>audit_emp</a:t>
            </a:r>
            <a:r>
              <a:rPr lang="en-US" sz="1400" dirty="0">
                <a:solidFill>
                  <a:prstClr val="black"/>
                </a:solidFill>
                <a:latin typeface="Courier New" pitchFamily="49" charset="0"/>
              </a:rPr>
              <a:t> (</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user_name</a:t>
            </a:r>
            <a:r>
              <a:rPr lang="en-US" sz="1400" dirty="0">
                <a:solidFill>
                  <a:prstClr val="black"/>
                </a:solidFill>
                <a:latin typeface="Courier New" pitchFamily="49" charset="0"/>
              </a:rPr>
              <a:t>     VARCHAR2(30),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time_stamp</a:t>
            </a:r>
            <a:r>
              <a:rPr lang="en-US" sz="1400" dirty="0">
                <a:solidFill>
                  <a:prstClr val="black"/>
                </a:solidFill>
                <a:latin typeface="Courier New" pitchFamily="49" charset="0"/>
              </a:rPr>
              <a:t>    date,</a:t>
            </a:r>
          </a:p>
          <a:p>
            <a:pPr eaLnBrk="0" hangingPunct="0">
              <a:lnSpc>
                <a:spcPct val="110000"/>
              </a:lnSpc>
              <a:defRPr/>
            </a:pPr>
            <a:r>
              <a:rPr lang="en-US" sz="1400" dirty="0">
                <a:solidFill>
                  <a:prstClr val="black"/>
                </a:solidFill>
                <a:latin typeface="Courier New" pitchFamily="49" charset="0"/>
              </a:rPr>
              <a:t>  id            NUMBER(6),</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old_last_name</a:t>
            </a:r>
            <a:r>
              <a:rPr lang="en-US" sz="1400" dirty="0">
                <a:solidFill>
                  <a:prstClr val="black"/>
                </a:solidFill>
                <a:latin typeface="Courier New" pitchFamily="49" charset="0"/>
              </a:rPr>
              <a:t> VARCHAR2(25),</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new_last_name</a:t>
            </a:r>
            <a:r>
              <a:rPr lang="en-US" sz="1400" dirty="0">
                <a:solidFill>
                  <a:prstClr val="black"/>
                </a:solidFill>
                <a:latin typeface="Courier New" pitchFamily="49" charset="0"/>
              </a:rPr>
              <a:t> VARCHAR2(25),</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old_title</a:t>
            </a:r>
            <a:r>
              <a:rPr lang="en-US" sz="1400" dirty="0">
                <a:solidFill>
                  <a:prstClr val="black"/>
                </a:solidFill>
                <a:latin typeface="Courier New" pitchFamily="49" charset="0"/>
              </a:rPr>
              <a:t>     VARCHAR2(10),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new_title</a:t>
            </a:r>
            <a:r>
              <a:rPr lang="en-US" sz="1400" dirty="0">
                <a:solidFill>
                  <a:prstClr val="black"/>
                </a:solidFill>
                <a:latin typeface="Courier New" pitchFamily="49" charset="0"/>
              </a:rPr>
              <a:t>     VARCHAR2(10),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old_salary</a:t>
            </a:r>
            <a:r>
              <a:rPr lang="en-US" sz="1400" dirty="0">
                <a:solidFill>
                  <a:prstClr val="black"/>
                </a:solidFill>
                <a:latin typeface="Courier New" pitchFamily="49" charset="0"/>
              </a:rPr>
              <a:t>    NUMBER(8,2),</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new_salary</a:t>
            </a:r>
            <a:r>
              <a:rPr lang="en-US" sz="1400" dirty="0">
                <a:solidFill>
                  <a:prstClr val="black"/>
                </a:solidFill>
                <a:latin typeface="Courier New" pitchFamily="49" charset="0"/>
              </a:rPr>
              <a:t>    NUMBER(8,2) )</a:t>
            </a:r>
          </a:p>
          <a:p>
            <a:pPr eaLnBrk="0" hangingPunct="0">
              <a:lnSpc>
                <a:spcPct val="110000"/>
              </a:lnSpc>
              <a:defRPr/>
            </a:pP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CREATE OR REPLACE TRIGGER </a:t>
            </a:r>
            <a:r>
              <a:rPr lang="en-US" sz="1400" dirty="0" err="1">
                <a:solidFill>
                  <a:prstClr val="black"/>
                </a:solidFill>
                <a:latin typeface="Courier New" pitchFamily="49" charset="0"/>
              </a:rPr>
              <a:t>audit_emp_values</a:t>
            </a:r>
            <a:endParaRPr lang="en-US" sz="1400" dirty="0">
              <a:solidFill>
                <a:prstClr val="black"/>
              </a:solidFill>
              <a:latin typeface="Courier New" pitchFamily="49" charset="0"/>
            </a:endParaRPr>
          </a:p>
          <a:p>
            <a:pPr eaLnBrk="0" hangingPunct="0">
              <a:lnSpc>
                <a:spcPct val="110000"/>
              </a:lnSpc>
              <a:defRPr/>
            </a:pPr>
            <a:r>
              <a:rPr lang="en-US" sz="1400" dirty="0">
                <a:solidFill>
                  <a:prstClr val="black"/>
                </a:solidFill>
                <a:latin typeface="Courier New" pitchFamily="49" charset="0"/>
              </a:rPr>
              <a:t>AFTER DELETE OR INSERT OR UPDATE ON employees</a:t>
            </a:r>
          </a:p>
          <a:p>
            <a:pPr eaLnBrk="0" hangingPunct="0">
              <a:lnSpc>
                <a:spcPct val="110000"/>
              </a:lnSpc>
              <a:defRPr/>
            </a:pPr>
            <a:r>
              <a:rPr lang="en-US" sz="1400" dirty="0">
                <a:solidFill>
                  <a:prstClr val="black"/>
                </a:solidFill>
                <a:latin typeface="Courier New" pitchFamily="49" charset="0"/>
              </a:rPr>
              <a:t>FOR EACH ROW</a:t>
            </a:r>
          </a:p>
          <a:p>
            <a:pPr eaLnBrk="0" hangingPunct="0">
              <a:lnSpc>
                <a:spcPct val="110000"/>
              </a:lnSpc>
              <a:defRPr/>
            </a:pPr>
            <a:r>
              <a:rPr lang="en-US" sz="1400" dirty="0">
                <a:solidFill>
                  <a:prstClr val="black"/>
                </a:solidFill>
                <a:latin typeface="Courier New" pitchFamily="49" charset="0"/>
              </a:rPr>
              <a:t>BEGIN</a:t>
            </a:r>
          </a:p>
          <a:p>
            <a:pPr eaLnBrk="0" hangingPunct="0">
              <a:lnSpc>
                <a:spcPct val="110000"/>
              </a:lnSpc>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audit_emp</a:t>
            </a:r>
            <a:r>
              <a:rPr lang="en-US" sz="1400" dirty="0">
                <a:solidFill>
                  <a:prstClr val="black"/>
                </a:solidFill>
                <a:latin typeface="Courier New" pitchFamily="49" charset="0"/>
              </a:rPr>
              <a:t>(</a:t>
            </a:r>
            <a:r>
              <a:rPr lang="en-US" sz="1400" dirty="0" err="1">
                <a:solidFill>
                  <a:prstClr val="black"/>
                </a:solidFill>
                <a:latin typeface="Courier New" pitchFamily="49" charset="0"/>
              </a:rPr>
              <a:t>user_name</a:t>
            </a:r>
            <a:r>
              <a:rPr lang="en-US" sz="1400" dirty="0">
                <a:solidFill>
                  <a:prstClr val="black"/>
                </a:solidFill>
                <a:latin typeface="Courier New" pitchFamily="49" charset="0"/>
              </a:rPr>
              <a:t>, </a:t>
            </a:r>
            <a:r>
              <a:rPr lang="en-US" sz="1400" dirty="0" err="1">
                <a:solidFill>
                  <a:prstClr val="black"/>
                </a:solidFill>
                <a:latin typeface="Courier New" pitchFamily="49" charset="0"/>
              </a:rPr>
              <a:t>time_stamp</a:t>
            </a:r>
            <a:r>
              <a:rPr lang="en-US" sz="1400" dirty="0">
                <a:solidFill>
                  <a:prstClr val="black"/>
                </a:solidFill>
                <a:latin typeface="Courier New" pitchFamily="49" charset="0"/>
              </a:rPr>
              <a:t>, id,</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new_last_name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old_title</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new_title</a:t>
            </a:r>
            <a:r>
              <a:rPr lang="en-US" sz="1400" dirty="0">
                <a:solidFill>
                  <a:prstClr val="black"/>
                </a:solidFill>
                <a:latin typeface="Courier New" pitchFamily="49" charset="0"/>
              </a:rPr>
              <a:t>, </a:t>
            </a:r>
            <a:r>
              <a:rPr lang="en-US" sz="1400" dirty="0" err="1">
                <a:solidFill>
                  <a:prstClr val="black"/>
                </a:solidFill>
                <a:latin typeface="Courier New" pitchFamily="49" charset="0"/>
              </a:rPr>
              <a:t>old_salary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new_salary</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VALUES (USER, SYSDATE, :</a:t>
            </a:r>
            <a:r>
              <a:rPr lang="en-US" sz="1400" dirty="0" err="1">
                <a:solidFill>
                  <a:prstClr val="black"/>
                </a:solidFill>
                <a:latin typeface="Courier New" pitchFamily="49" charset="0"/>
              </a:rPr>
              <a:t>OLD.employee_id</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NEW.last_name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OLD.job_id</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NEW.job_id</a:t>
            </a:r>
            <a:r>
              <a:rPr lang="en-US" sz="1400" dirty="0">
                <a:solidFill>
                  <a:prstClr val="black"/>
                </a:solidFill>
                <a:latin typeface="Courier New" pitchFamily="49" charset="0"/>
              </a:rPr>
              <a:t>, :</a:t>
            </a:r>
            <a:r>
              <a:rPr lang="en-US" sz="1400" dirty="0" err="1">
                <a:solidFill>
                  <a:prstClr val="black"/>
                </a:solidFill>
                <a:latin typeface="Courier New" pitchFamily="49" charset="0"/>
              </a:rPr>
              <a:t>OLD.salary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NEW.salary</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END;</a:t>
            </a:r>
          </a:p>
        </p:txBody>
      </p:sp>
      <p:sp>
        <p:nvSpPr>
          <p:cNvPr id="33796" name="Rectangle 7"/>
          <p:cNvSpPr>
            <a:spLocks noChangeArrowheads="1"/>
          </p:cNvSpPr>
          <p:nvPr/>
        </p:nvSpPr>
        <p:spPr bwMode="gray">
          <a:xfrm>
            <a:off x="2179638" y="4036970"/>
            <a:ext cx="1752600"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3797" name="Freeform 8"/>
          <p:cNvSpPr>
            <a:spLocks/>
          </p:cNvSpPr>
          <p:nvPr/>
        </p:nvSpPr>
        <p:spPr bwMode="gray">
          <a:xfrm>
            <a:off x="2552700" y="5265739"/>
            <a:ext cx="4941888" cy="708025"/>
          </a:xfrm>
          <a:custGeom>
            <a:avLst/>
            <a:gdLst>
              <a:gd name="T0" fmla="*/ 2147483647 w 3984"/>
              <a:gd name="T1" fmla="*/ 0 h 576"/>
              <a:gd name="T2" fmla="*/ 2147483647 w 3984"/>
              <a:gd name="T3" fmla="*/ 0 h 576"/>
              <a:gd name="T4" fmla="*/ 2147483647 w 3984"/>
              <a:gd name="T5" fmla="*/ 2147483647 h 576"/>
              <a:gd name="T6" fmla="*/ 0 w 3984"/>
              <a:gd name="T7" fmla="*/ 2147483647 h 576"/>
              <a:gd name="T8" fmla="*/ 0 w 3984"/>
              <a:gd name="T9" fmla="*/ 2147483647 h 576"/>
              <a:gd name="T10" fmla="*/ 2147483647 w 3984"/>
              <a:gd name="T11" fmla="*/ 2147483647 h 576"/>
              <a:gd name="T12" fmla="*/ 2147483647 w 3984"/>
              <a:gd name="T13" fmla="*/ 0 h 576"/>
              <a:gd name="T14" fmla="*/ 0 60000 65536"/>
              <a:gd name="T15" fmla="*/ 0 60000 65536"/>
              <a:gd name="T16" fmla="*/ 0 60000 65536"/>
              <a:gd name="T17" fmla="*/ 0 60000 65536"/>
              <a:gd name="T18" fmla="*/ 0 60000 65536"/>
              <a:gd name="T19" fmla="*/ 0 60000 65536"/>
              <a:gd name="T20" fmla="*/ 0 60000 65536"/>
              <a:gd name="T21" fmla="*/ 0 w 3984"/>
              <a:gd name="T22" fmla="*/ 0 h 576"/>
              <a:gd name="T23" fmla="*/ 3984 w 3984"/>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84" h="576">
                <a:moveTo>
                  <a:pt x="1872" y="0"/>
                </a:moveTo>
                <a:lnTo>
                  <a:pt x="3984" y="0"/>
                </a:lnTo>
                <a:lnTo>
                  <a:pt x="3984" y="576"/>
                </a:lnTo>
                <a:lnTo>
                  <a:pt x="0" y="576"/>
                </a:lnTo>
                <a:lnTo>
                  <a:pt x="0" y="192"/>
                </a:lnTo>
                <a:lnTo>
                  <a:pt x="1872" y="192"/>
                </a:lnTo>
                <a:lnTo>
                  <a:pt x="1872"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387</a:t>
            </a:fld>
            <a:endParaRPr lang="en-US">
              <a:solidFill>
                <a:srgbClr val="464653"/>
              </a:solidFill>
            </a:endParaRPr>
          </a:p>
        </p:txBody>
      </p:sp>
    </p:spTree>
    <p:extLst>
      <p:ext uri="{BB962C8B-B14F-4D97-AF65-F5344CB8AC3E}">
        <p14:creationId xmlns:p14="http://schemas.microsoft.com/office/powerpoint/2010/main" val="643903996"/>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normAutofit/>
          </a:bodyPr>
          <a:lstStyle/>
          <a:p>
            <a:pPr>
              <a:defRPr/>
            </a:pPr>
            <a:r>
              <a:rPr lang="en-US"/>
              <a:t>Using </a:t>
            </a:r>
            <a:r>
              <a:rPr lang="en-US">
                <a:latin typeface="Courier New" pitchFamily="49" charset="0"/>
              </a:rPr>
              <a:t>OLD</a:t>
            </a:r>
            <a:r>
              <a:rPr lang="en-US"/>
              <a:t> and </a:t>
            </a:r>
            <a:r>
              <a:rPr lang="en-US">
                <a:latin typeface="Courier New" pitchFamily="49" charset="0"/>
              </a:rPr>
              <a:t>NEW</a:t>
            </a:r>
            <a:r>
              <a:rPr lang="en-US"/>
              <a:t> Qualifiers:</a:t>
            </a:r>
            <a:br>
              <a:rPr lang="en-US"/>
            </a:br>
            <a:r>
              <a:rPr lang="en-US"/>
              <a:t>Example</a:t>
            </a:r>
          </a:p>
        </p:txBody>
      </p:sp>
      <p:sp>
        <p:nvSpPr>
          <p:cNvPr id="24579" name="Rectangle 1027"/>
          <p:cNvSpPr>
            <a:spLocks noChangeArrowheads="1"/>
          </p:cNvSpPr>
          <p:nvPr/>
        </p:nvSpPr>
        <p:spPr bwMode="blackGray">
          <a:xfrm>
            <a:off x="2133600" y="1676400"/>
            <a:ext cx="7924800" cy="32004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46038" rIns="92075" bIns="46038"/>
          <a:lstStyle/>
          <a:p>
            <a:pPr eaLnBrk="0" hangingPunct="0">
              <a:defRPr/>
            </a:pPr>
            <a:r>
              <a:rPr lang="en-US" dirty="0">
                <a:solidFill>
                  <a:srgbClr val="DDE9EC"/>
                </a:solidFill>
                <a:latin typeface="Courier New" pitchFamily="49" charset="0"/>
              </a:rPr>
              <a:t>INSERT INTO employees (</a:t>
            </a:r>
            <a:r>
              <a:rPr lang="en-US" dirty="0" err="1">
                <a:solidFill>
                  <a:srgbClr val="DDE9EC"/>
                </a:solidFill>
                <a:latin typeface="Courier New" pitchFamily="49" charset="0"/>
              </a:rPr>
              <a:t>employee_id</a:t>
            </a:r>
            <a:r>
              <a:rPr lang="en-US" dirty="0">
                <a:solidFill>
                  <a:srgbClr val="DDE9EC"/>
                </a:solidFill>
                <a:latin typeface="Courier New" pitchFamily="49" charset="0"/>
              </a:rPr>
              <a:t>, </a:t>
            </a:r>
            <a:r>
              <a:rPr lang="en-US" dirty="0" err="1">
                <a:solidFill>
                  <a:srgbClr val="DDE9EC"/>
                </a:solidFill>
                <a:latin typeface="Courier New" pitchFamily="49" charset="0"/>
              </a:rPr>
              <a:t>last_name</a:t>
            </a:r>
            <a:r>
              <a:rPr lang="en-US" dirty="0">
                <a:solidFill>
                  <a:srgbClr val="DDE9EC"/>
                </a:solidFill>
                <a:latin typeface="Courier New" pitchFamily="49" charset="0"/>
              </a:rPr>
              <a:t>, </a:t>
            </a:r>
            <a:r>
              <a:rPr lang="en-US" dirty="0" err="1">
                <a:solidFill>
                  <a:srgbClr val="DDE9EC"/>
                </a:solidFill>
                <a:latin typeface="Courier New" pitchFamily="49" charset="0"/>
              </a:rPr>
              <a:t>job_id</a:t>
            </a:r>
            <a:r>
              <a:rPr lang="en-US" dirty="0">
                <a:solidFill>
                  <a:srgbClr val="DDE9EC"/>
                </a:solidFill>
                <a:latin typeface="Courier New" pitchFamily="49" charset="0"/>
              </a:rPr>
              <a:t>, salary, email, </a:t>
            </a:r>
            <a:r>
              <a:rPr lang="en-US" dirty="0" err="1">
                <a:solidFill>
                  <a:srgbClr val="DDE9EC"/>
                </a:solidFill>
                <a:latin typeface="Courier New" pitchFamily="49" charset="0"/>
              </a:rPr>
              <a:t>hire_date</a:t>
            </a: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VALUES (999, 'Temp </a:t>
            </a:r>
            <a:r>
              <a:rPr lang="en-US" dirty="0" err="1">
                <a:solidFill>
                  <a:srgbClr val="DDE9EC"/>
                </a:solidFill>
                <a:latin typeface="Courier New" pitchFamily="49" charset="0"/>
              </a:rPr>
              <a:t>emp</a:t>
            </a:r>
            <a:r>
              <a:rPr lang="en-US" dirty="0">
                <a:solidFill>
                  <a:srgbClr val="DDE9EC"/>
                </a:solidFill>
                <a:latin typeface="Courier New" pitchFamily="49" charset="0"/>
              </a:rPr>
              <a:t>', 'SA_REP', 6000, 'TEMPEMP', TRUNC(SYSDATE))</a:t>
            </a:r>
          </a:p>
          <a:p>
            <a:pPr eaLnBrk="0" hangingPunct="0">
              <a:defRPr/>
            </a:pP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UPDATE employees</a:t>
            </a:r>
          </a:p>
          <a:p>
            <a:pPr eaLnBrk="0" hangingPunct="0">
              <a:defRPr/>
            </a:pPr>
            <a:r>
              <a:rPr lang="en-US" dirty="0">
                <a:solidFill>
                  <a:srgbClr val="DDE9EC"/>
                </a:solidFill>
                <a:latin typeface="Courier New" pitchFamily="49" charset="0"/>
              </a:rPr>
              <a:t> SET salary = 7000, </a:t>
            </a:r>
            <a:r>
              <a:rPr lang="en-US" dirty="0" err="1">
                <a:solidFill>
                  <a:srgbClr val="DDE9EC"/>
                </a:solidFill>
                <a:latin typeface="Courier New" pitchFamily="49" charset="0"/>
              </a:rPr>
              <a:t>last_name</a:t>
            </a:r>
            <a:r>
              <a:rPr lang="en-US" dirty="0">
                <a:solidFill>
                  <a:srgbClr val="DDE9EC"/>
                </a:solidFill>
                <a:latin typeface="Courier New" pitchFamily="49" charset="0"/>
              </a:rPr>
              <a:t> = 'Smith'</a:t>
            </a:r>
          </a:p>
          <a:p>
            <a:pPr eaLnBrk="0" hangingPunct="0">
              <a:defRPr/>
            </a:pPr>
            <a:r>
              <a:rPr lang="en-US" dirty="0">
                <a:solidFill>
                  <a:srgbClr val="DDE9EC"/>
                </a:solidFill>
                <a:latin typeface="Courier New" pitchFamily="49" charset="0"/>
              </a:rPr>
              <a:t> WHERE </a:t>
            </a:r>
            <a:r>
              <a:rPr lang="en-US" dirty="0" err="1">
                <a:solidFill>
                  <a:srgbClr val="DDE9EC"/>
                </a:solidFill>
                <a:latin typeface="Courier New" pitchFamily="49" charset="0"/>
              </a:rPr>
              <a:t>employee_id</a:t>
            </a:r>
            <a:r>
              <a:rPr lang="en-US" dirty="0">
                <a:solidFill>
                  <a:srgbClr val="DDE9EC"/>
                </a:solidFill>
                <a:latin typeface="Courier New" pitchFamily="49" charset="0"/>
              </a:rPr>
              <a:t> = 999</a:t>
            </a:r>
          </a:p>
          <a:p>
            <a:pPr eaLnBrk="0" hangingPunct="0">
              <a:defRPr/>
            </a:pP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SELECT</a:t>
            </a:r>
            <a:r>
              <a:rPr lang="en-US" dirty="0">
                <a:solidFill>
                  <a:srgbClr val="DDE9EC"/>
                </a:solidFill>
                <a:latin typeface="Times New Roman" pitchFamily="18" charset="0"/>
              </a:rPr>
              <a:t>  *</a:t>
            </a:r>
          </a:p>
          <a:p>
            <a:pPr eaLnBrk="0" hangingPunct="0">
              <a:defRPr/>
            </a:pPr>
            <a:r>
              <a:rPr lang="en-US" dirty="0">
                <a:solidFill>
                  <a:srgbClr val="DDE9EC"/>
                </a:solidFill>
                <a:latin typeface="Courier New" pitchFamily="49" charset="0"/>
              </a:rPr>
              <a:t>FROM </a:t>
            </a:r>
            <a:r>
              <a:rPr lang="en-US" dirty="0">
                <a:solidFill>
                  <a:srgbClr val="DDE9EC"/>
                </a:solidFill>
                <a:latin typeface="Times New Roman" pitchFamily="18" charset="0"/>
              </a:rPr>
              <a:t> </a:t>
            </a:r>
            <a:r>
              <a:rPr lang="en-US" dirty="0" err="1">
                <a:solidFill>
                  <a:srgbClr val="DDE9EC"/>
                </a:solidFill>
                <a:latin typeface="Courier New" pitchFamily="49" charset="0"/>
              </a:rPr>
              <a:t>audit_emp</a:t>
            </a:r>
            <a:r>
              <a:rPr lang="en-US" dirty="0">
                <a:solidFill>
                  <a:srgbClr val="DDE9EC"/>
                </a:solidFill>
                <a:latin typeface="Courier New" pitchFamily="49" charset="0"/>
              </a:rPr>
              <a:t>;</a:t>
            </a:r>
          </a:p>
        </p:txBody>
      </p:sp>
      <p:pic>
        <p:nvPicPr>
          <p:cNvPr id="34820"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5138739"/>
            <a:ext cx="7989888" cy="9413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388</a:t>
            </a:fld>
            <a:endParaRPr lang="en-US">
              <a:solidFill>
                <a:srgbClr val="464653"/>
              </a:solidFill>
            </a:endParaRPr>
          </a:p>
        </p:txBody>
      </p:sp>
    </p:spTree>
    <p:extLst>
      <p:ext uri="{BB962C8B-B14F-4D97-AF65-F5344CB8AC3E}">
        <p14:creationId xmlns:p14="http://schemas.microsoft.com/office/powerpoint/2010/main" val="881297575"/>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a:defRPr/>
            </a:pPr>
            <a:r>
              <a:rPr lang="en-US" dirty="0"/>
              <a:t>Using the </a:t>
            </a:r>
            <a:r>
              <a:rPr lang="en-US" dirty="0">
                <a:latin typeface="Courier New" pitchFamily="49" charset="0"/>
              </a:rPr>
              <a:t>WHEN</a:t>
            </a:r>
            <a:r>
              <a:rPr lang="en-US" dirty="0"/>
              <a:t> Clause to Fire a </a:t>
            </a:r>
            <a:br>
              <a:rPr lang="en-US" dirty="0"/>
            </a:br>
            <a:r>
              <a:rPr lang="en-US" dirty="0"/>
              <a:t>Row Trigger Based on a Condition</a:t>
            </a:r>
          </a:p>
        </p:txBody>
      </p:sp>
      <p:sp>
        <p:nvSpPr>
          <p:cNvPr id="25603" name="Rectangle 3"/>
          <p:cNvSpPr>
            <a:spLocks noChangeArrowheads="1"/>
          </p:cNvSpPr>
          <p:nvPr/>
        </p:nvSpPr>
        <p:spPr bwMode="blackGray">
          <a:xfrm>
            <a:off x="2133600" y="1676401"/>
            <a:ext cx="7924800" cy="39655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45720" bIns="46038">
            <a:spAutoFit/>
          </a:bodyPr>
          <a:lstStyle/>
          <a:p>
            <a:pPr eaLnBrk="0" hangingPunct="0">
              <a:defRPr/>
            </a:pPr>
            <a:r>
              <a:rPr lang="en-US" dirty="0">
                <a:solidFill>
                  <a:prstClr val="black"/>
                </a:solidFill>
                <a:latin typeface="Courier New" pitchFamily="49" charset="0"/>
              </a:rPr>
              <a:t>CREATE OR REPLACE TRIGGER </a:t>
            </a:r>
            <a:r>
              <a:rPr lang="en-US" dirty="0" err="1">
                <a:solidFill>
                  <a:prstClr val="black"/>
                </a:solidFill>
                <a:latin typeface="Courier New" pitchFamily="49" charset="0"/>
              </a:rPr>
              <a:t>derive_commission_pct</a:t>
            </a:r>
            <a:endParaRPr lang="en-US" dirty="0">
              <a:solidFill>
                <a:prstClr val="black"/>
              </a:solidFill>
              <a:latin typeface="Courier New" pitchFamily="49" charset="0"/>
            </a:endParaRPr>
          </a:p>
          <a:p>
            <a:pPr eaLnBrk="0" hangingPunct="0">
              <a:defRPr/>
            </a:pPr>
            <a:r>
              <a:rPr lang="en-US" dirty="0">
                <a:solidFill>
                  <a:prstClr val="black"/>
                </a:solidFill>
                <a:latin typeface="Courier New" pitchFamily="49" charset="0"/>
              </a:rPr>
              <a:t>BEFORE INSERT OR UPDATE OF salary ON employees</a:t>
            </a:r>
          </a:p>
          <a:p>
            <a:pPr eaLnBrk="0" hangingPunct="0">
              <a:defRPr/>
            </a:pPr>
            <a:r>
              <a:rPr lang="en-US" dirty="0">
                <a:solidFill>
                  <a:prstClr val="black"/>
                </a:solidFill>
                <a:latin typeface="Courier New" pitchFamily="49" charset="0"/>
              </a:rPr>
              <a:t>FOR EACH ROW</a:t>
            </a:r>
          </a:p>
          <a:p>
            <a:pPr eaLnBrk="0" hangingPunct="0">
              <a:defRPr/>
            </a:pPr>
            <a:r>
              <a:rPr lang="en-US" dirty="0">
                <a:solidFill>
                  <a:prstClr val="black"/>
                </a:solidFill>
                <a:latin typeface="Courier New" pitchFamily="49" charset="0"/>
              </a:rPr>
              <a:t>WHEN (</a:t>
            </a:r>
            <a:r>
              <a:rPr lang="en-US" dirty="0" err="1">
                <a:solidFill>
                  <a:prstClr val="black"/>
                </a:solidFill>
                <a:latin typeface="Courier New" pitchFamily="49" charset="0"/>
              </a:rPr>
              <a:t>NEW.job_id</a:t>
            </a:r>
            <a:r>
              <a:rPr lang="en-US" dirty="0">
                <a:solidFill>
                  <a:prstClr val="black"/>
                </a:solidFill>
                <a:latin typeface="Courier New" pitchFamily="49" charset="0"/>
              </a:rPr>
              <a:t> = 'SA_REP')</a:t>
            </a:r>
          </a:p>
          <a:p>
            <a:pPr eaLnBrk="0" hangingPunct="0">
              <a:defRPr/>
            </a:pPr>
            <a:r>
              <a:rPr lang="en-US" dirty="0">
                <a:solidFill>
                  <a:prstClr val="black"/>
                </a:solidFill>
                <a:latin typeface="Courier New" pitchFamily="49" charset="0"/>
              </a:rPr>
              <a:t>BEGIN</a:t>
            </a:r>
          </a:p>
          <a:p>
            <a:pPr eaLnBrk="0" hangingPunct="0">
              <a:defRPr/>
            </a:pPr>
            <a:r>
              <a:rPr lang="en-US" dirty="0">
                <a:solidFill>
                  <a:prstClr val="black"/>
                </a:solidFill>
                <a:latin typeface="Courier New" pitchFamily="49" charset="0"/>
              </a:rPr>
              <a:t> IF INSERTING THEN</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0;</a:t>
            </a:r>
          </a:p>
          <a:p>
            <a:pPr eaLnBrk="0" hangingPunct="0">
              <a:defRPr/>
            </a:pPr>
            <a:r>
              <a:rPr lang="en-US" dirty="0">
                <a:solidFill>
                  <a:prstClr val="black"/>
                </a:solidFill>
                <a:latin typeface="Courier New" pitchFamily="49" charset="0"/>
              </a:rPr>
              <a:t> ELSIF :</a:t>
            </a:r>
            <a:r>
              <a:rPr lang="en-US" dirty="0" err="1">
                <a:solidFill>
                  <a:prstClr val="black"/>
                </a:solidFill>
                <a:latin typeface="Courier New" pitchFamily="49" charset="0"/>
              </a:rPr>
              <a:t>OLD.commission_pct</a:t>
            </a:r>
            <a:r>
              <a:rPr lang="en-US" dirty="0">
                <a:solidFill>
                  <a:prstClr val="black"/>
                </a:solidFill>
                <a:latin typeface="Courier New" pitchFamily="49" charset="0"/>
              </a:rPr>
              <a:t> IS NULL THEN</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0;</a:t>
            </a:r>
          </a:p>
          <a:p>
            <a:pPr eaLnBrk="0" hangingPunct="0">
              <a:defRPr/>
            </a:pPr>
            <a:r>
              <a:rPr lang="en-US" dirty="0">
                <a:solidFill>
                  <a:prstClr val="black"/>
                </a:solidFill>
                <a:latin typeface="Courier New" pitchFamily="49" charset="0"/>
              </a:rPr>
              <a:t> ELSE </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:OLD.commission_pct+0.05;</a:t>
            </a:r>
          </a:p>
          <a:p>
            <a:pPr eaLnBrk="0" hangingPunct="0">
              <a:defRPr/>
            </a:pPr>
            <a:r>
              <a:rPr lang="en-US" dirty="0">
                <a:solidFill>
                  <a:prstClr val="black"/>
                </a:solidFill>
                <a:latin typeface="Courier New" pitchFamily="49" charset="0"/>
              </a:rPr>
              <a:t> END IF;</a:t>
            </a:r>
          </a:p>
          <a:p>
            <a:pPr eaLnBrk="0" hangingPunct="0">
              <a:defRPr/>
            </a:pPr>
            <a:r>
              <a:rPr lang="en-US" dirty="0">
                <a:solidFill>
                  <a:prstClr val="black"/>
                </a:solidFill>
                <a:latin typeface="Courier New" pitchFamily="49" charset="0"/>
              </a:rPr>
              <a:t>END;</a:t>
            </a:r>
          </a:p>
          <a:p>
            <a:pPr eaLnBrk="0" hangingPunct="0">
              <a:defRPr/>
            </a:pPr>
            <a:r>
              <a:rPr lang="en-US" dirty="0">
                <a:solidFill>
                  <a:prstClr val="black"/>
                </a:solidFill>
                <a:latin typeface="Courier New" pitchFamily="49" charset="0"/>
              </a:rPr>
              <a:t>/</a:t>
            </a:r>
          </a:p>
        </p:txBody>
      </p:sp>
      <p:sp>
        <p:nvSpPr>
          <p:cNvPr id="35844" name="Rectangle 4"/>
          <p:cNvSpPr>
            <a:spLocks noChangeArrowheads="1"/>
          </p:cNvSpPr>
          <p:nvPr/>
        </p:nvSpPr>
        <p:spPr bwMode="gray">
          <a:xfrm>
            <a:off x="2922588" y="2879725"/>
            <a:ext cx="3149600" cy="3365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389</a:t>
            </a:fld>
            <a:endParaRPr lang="en-US">
              <a:solidFill>
                <a:srgbClr val="464653"/>
              </a:solidFill>
            </a:endParaRPr>
          </a:p>
        </p:txBody>
      </p:sp>
    </p:spTree>
    <p:extLst>
      <p:ext uri="{BB962C8B-B14F-4D97-AF65-F5344CB8AC3E}">
        <p14:creationId xmlns:p14="http://schemas.microsoft.com/office/powerpoint/2010/main" val="152779752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8258" name="Group 2"/>
          <p:cNvGrpSpPr>
            <a:grpSpLocks/>
          </p:cNvGrpSpPr>
          <p:nvPr/>
        </p:nvGrpSpPr>
        <p:grpSpPr bwMode="auto">
          <a:xfrm>
            <a:off x="2876550" y="2384426"/>
            <a:ext cx="3352800" cy="3230563"/>
            <a:chOff x="672" y="1056"/>
            <a:chExt cx="2736" cy="2637"/>
          </a:xfrm>
        </p:grpSpPr>
        <p:sp>
          <p:nvSpPr>
            <p:cNvPr id="33813" name="Rectangle 3"/>
            <p:cNvSpPr>
              <a:spLocks noChangeArrowheads="1"/>
            </p:cNvSpPr>
            <p:nvPr/>
          </p:nvSpPr>
          <p:spPr bwMode="gray">
            <a:xfrm>
              <a:off x="672" y="1488"/>
              <a:ext cx="2736" cy="1826"/>
            </a:xfrm>
            <a:prstGeom prst="rect">
              <a:avLst/>
            </a:prstGeom>
            <a:solidFill>
              <a:schemeClr val="folHlink"/>
            </a:solidFill>
            <a:ln w="3175">
              <a:solidFill>
                <a:schemeClr val="folHlink"/>
              </a:solidFill>
              <a:miter lim="800000"/>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14" name="Oval 4"/>
            <p:cNvSpPr>
              <a:spLocks noChangeArrowheads="1"/>
            </p:cNvSpPr>
            <p:nvPr/>
          </p:nvSpPr>
          <p:spPr bwMode="gray">
            <a:xfrm>
              <a:off x="672" y="1056"/>
              <a:ext cx="2736" cy="812"/>
            </a:xfrm>
            <a:prstGeom prst="ellipse">
              <a:avLst/>
            </a:prstGeom>
            <a:solidFill>
              <a:schemeClr val="accent1"/>
            </a:solidFill>
            <a:ln w="3175">
              <a:solidFill>
                <a:schemeClr val="folHlink"/>
              </a:solidFill>
              <a:round/>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15" name="Oval 5"/>
            <p:cNvSpPr>
              <a:spLocks noChangeArrowheads="1"/>
            </p:cNvSpPr>
            <p:nvPr/>
          </p:nvSpPr>
          <p:spPr bwMode="gray">
            <a:xfrm>
              <a:off x="672" y="2881"/>
              <a:ext cx="2736" cy="812"/>
            </a:xfrm>
            <a:prstGeom prst="ellipse">
              <a:avLst/>
            </a:prstGeom>
            <a:solidFill>
              <a:schemeClr val="folHlink"/>
            </a:solidFill>
            <a:ln w="3175">
              <a:solidFill>
                <a:schemeClr val="folHlink"/>
              </a:solidFill>
              <a:round/>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grpSp>
      <p:sp>
        <p:nvSpPr>
          <p:cNvPr id="1248259" name="Rectangle 6"/>
          <p:cNvSpPr>
            <a:spLocks noGrp="1" noChangeArrowheads="1"/>
          </p:cNvSpPr>
          <p:nvPr>
            <p:ph type="title"/>
          </p:nvPr>
        </p:nvSpPr>
        <p:spPr/>
        <p:txBody>
          <a:bodyPr/>
          <a:lstStyle/>
          <a:p>
            <a:pPr eaLnBrk="1" hangingPunct="1"/>
            <a:r>
              <a:rPr lang="en-US">
                <a:latin typeface="Courier New" pitchFamily="49" charset="0"/>
              </a:rPr>
              <a:t>LOB</a:t>
            </a:r>
            <a:r>
              <a:rPr lang="en-US"/>
              <a:t> Data Type Variables</a:t>
            </a:r>
          </a:p>
        </p:txBody>
      </p:sp>
      <p:sp>
        <p:nvSpPr>
          <p:cNvPr id="33796" name="Rectangle 7"/>
          <p:cNvSpPr>
            <a:spLocks noChangeArrowheads="1"/>
          </p:cNvSpPr>
          <p:nvPr/>
        </p:nvSpPr>
        <p:spPr bwMode="auto">
          <a:xfrm>
            <a:off x="8134351" y="1714501"/>
            <a:ext cx="12049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Book</a:t>
            </a:r>
          </a:p>
          <a:p>
            <a:pPr algn="ctr" defTabSz="822325" eaLnBrk="0" hangingPunct="0">
              <a:defRPr/>
            </a:pPr>
            <a:r>
              <a:rPr lang="en-US">
                <a:solidFill>
                  <a:prstClr val="black"/>
                </a:solidFill>
              </a:rPr>
              <a:t>(</a:t>
            </a:r>
            <a:r>
              <a:rPr lang="en-US">
                <a:solidFill>
                  <a:prstClr val="black"/>
                </a:solidFill>
                <a:latin typeface="Courier New" pitchFamily="49" charset="0"/>
              </a:rPr>
              <a:t>CLOB</a:t>
            </a:r>
            <a:r>
              <a:rPr lang="en-US">
                <a:solidFill>
                  <a:prstClr val="black"/>
                </a:solidFill>
              </a:rPr>
              <a:t>)</a:t>
            </a:r>
          </a:p>
        </p:txBody>
      </p:sp>
      <p:sp>
        <p:nvSpPr>
          <p:cNvPr id="33797" name="Rectangle 8"/>
          <p:cNvSpPr>
            <a:spLocks noChangeArrowheads="1"/>
          </p:cNvSpPr>
          <p:nvPr/>
        </p:nvSpPr>
        <p:spPr bwMode="auto">
          <a:xfrm>
            <a:off x="8134351" y="2882901"/>
            <a:ext cx="12049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Photo</a:t>
            </a:r>
          </a:p>
          <a:p>
            <a:pPr algn="ctr" defTabSz="822325" eaLnBrk="0" hangingPunct="0">
              <a:defRPr/>
            </a:pPr>
            <a:r>
              <a:rPr lang="en-US">
                <a:solidFill>
                  <a:prstClr val="black"/>
                </a:solidFill>
              </a:rPr>
              <a:t>(</a:t>
            </a:r>
            <a:r>
              <a:rPr lang="en-US">
                <a:solidFill>
                  <a:prstClr val="black"/>
                </a:solidFill>
                <a:latin typeface="Courier New" pitchFamily="49" charset="0"/>
              </a:rPr>
              <a:t>BLOB</a:t>
            </a:r>
            <a:r>
              <a:rPr lang="en-US">
                <a:solidFill>
                  <a:prstClr val="black"/>
                </a:solidFill>
              </a:rPr>
              <a:t>)</a:t>
            </a:r>
          </a:p>
        </p:txBody>
      </p:sp>
      <p:sp>
        <p:nvSpPr>
          <p:cNvPr id="33798" name="Rectangle 9"/>
          <p:cNvSpPr>
            <a:spLocks noChangeArrowheads="1"/>
          </p:cNvSpPr>
          <p:nvPr/>
        </p:nvSpPr>
        <p:spPr bwMode="auto">
          <a:xfrm>
            <a:off x="8037514" y="4051301"/>
            <a:ext cx="139858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Movie</a:t>
            </a:r>
          </a:p>
          <a:p>
            <a:pPr algn="ctr" defTabSz="822325" eaLnBrk="0" hangingPunct="0">
              <a:defRPr/>
            </a:pPr>
            <a:r>
              <a:rPr lang="en-US">
                <a:solidFill>
                  <a:prstClr val="black"/>
                </a:solidFill>
              </a:rPr>
              <a:t>(</a:t>
            </a:r>
            <a:r>
              <a:rPr lang="en-US">
                <a:solidFill>
                  <a:prstClr val="black"/>
                </a:solidFill>
                <a:latin typeface="Courier New" pitchFamily="49" charset="0"/>
              </a:rPr>
              <a:t>BFILE</a:t>
            </a:r>
            <a:r>
              <a:rPr lang="en-US">
                <a:solidFill>
                  <a:prstClr val="black"/>
                </a:solidFill>
              </a:rPr>
              <a:t>)</a:t>
            </a:r>
          </a:p>
        </p:txBody>
      </p:sp>
      <p:sp>
        <p:nvSpPr>
          <p:cNvPr id="33799" name="Rectangle 10"/>
          <p:cNvSpPr>
            <a:spLocks noChangeArrowheads="1"/>
          </p:cNvSpPr>
          <p:nvPr/>
        </p:nvSpPr>
        <p:spPr bwMode="auto">
          <a:xfrm>
            <a:off x="8037514" y="5413375"/>
            <a:ext cx="13985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sz="2000">
                <a:solidFill>
                  <a:prstClr val="black"/>
                </a:solidFill>
                <a:latin typeface="Courier New" pitchFamily="49" charset="0"/>
              </a:rPr>
              <a:t>NCLOB</a:t>
            </a:r>
          </a:p>
        </p:txBody>
      </p:sp>
      <p:pic>
        <p:nvPicPr>
          <p:cNvPr id="32776" name="Picture 11" descr="D:\PL_SQL\MY_LESSONS\Graphics\Les01\book.gi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6869114" y="1663701"/>
            <a:ext cx="12350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2" descr="D:\PL_SQL\MY_LESSONS\Graphics\Les01\car.gi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6843714" y="2795588"/>
            <a:ext cx="12842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13" descr="D:\PL_SQL\MY_LESSONS\Graphics\Les01\film.gi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7005639" y="3786188"/>
            <a:ext cx="96043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8267" name="Group 14"/>
          <p:cNvGrpSpPr>
            <a:grpSpLocks/>
          </p:cNvGrpSpPr>
          <p:nvPr/>
        </p:nvGrpSpPr>
        <p:grpSpPr bwMode="auto">
          <a:xfrm>
            <a:off x="6799264" y="5149850"/>
            <a:ext cx="1373187" cy="914400"/>
            <a:chOff x="3408" y="3307"/>
            <a:chExt cx="865" cy="576"/>
          </a:xfrm>
        </p:grpSpPr>
        <p:pic>
          <p:nvPicPr>
            <p:cNvPr id="32785" name="Picture 15" descr="D:\PL_SQL\MY_LESSONS\Graphics\Les01\chichar.gif"/>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3408" y="3307"/>
              <a:ext cx="49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6" name="Picture 16" descr="D:\PL_SQL\MY_LESSONS\Graphics\Les01\thaichar.gif"/>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3888" y="3307"/>
              <a:ext cx="38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80" name="Picture 17" descr="C:\Documents and Settings\nsachdev\Desktop\Shared\table.gif"/>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602038" y="2262189"/>
            <a:ext cx="2513012"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Line 18"/>
          <p:cNvSpPr>
            <a:spLocks noChangeShapeType="1"/>
          </p:cNvSpPr>
          <p:nvPr/>
        </p:nvSpPr>
        <p:spPr bwMode="auto">
          <a:xfrm>
            <a:off x="5335588" y="3328988"/>
            <a:ext cx="157956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6" name="Line 19"/>
          <p:cNvSpPr>
            <a:spLocks noChangeShapeType="1"/>
          </p:cNvSpPr>
          <p:nvPr/>
        </p:nvSpPr>
        <p:spPr bwMode="auto">
          <a:xfrm>
            <a:off x="5335588" y="4167188"/>
            <a:ext cx="157956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7" name="Freeform 20"/>
          <p:cNvSpPr>
            <a:spLocks/>
          </p:cNvSpPr>
          <p:nvPr/>
        </p:nvSpPr>
        <p:spPr bwMode="auto">
          <a:xfrm>
            <a:off x="5335588" y="2016126"/>
            <a:ext cx="1503362" cy="1008063"/>
          </a:xfrm>
          <a:custGeom>
            <a:avLst/>
            <a:gdLst>
              <a:gd name="T0" fmla="*/ 0 w 1432"/>
              <a:gd name="T1" fmla="*/ 2147483647 h 474"/>
              <a:gd name="T2" fmla="*/ 0 w 1432"/>
              <a:gd name="T3" fmla="*/ 0 h 474"/>
              <a:gd name="T4" fmla="*/ 2147483647 w 1432"/>
              <a:gd name="T5" fmla="*/ 0 h 474"/>
              <a:gd name="T6" fmla="*/ 0 60000 65536"/>
              <a:gd name="T7" fmla="*/ 0 60000 65536"/>
              <a:gd name="T8" fmla="*/ 0 60000 65536"/>
              <a:gd name="T9" fmla="*/ 0 w 1432"/>
              <a:gd name="T10" fmla="*/ 0 h 474"/>
              <a:gd name="T11" fmla="*/ 1432 w 1432"/>
              <a:gd name="T12" fmla="*/ 474 h 474"/>
            </a:gdLst>
            <a:ahLst/>
            <a:cxnLst>
              <a:cxn ang="T6">
                <a:pos x="T0" y="T1"/>
              </a:cxn>
              <a:cxn ang="T7">
                <a:pos x="T2" y="T3"/>
              </a:cxn>
              <a:cxn ang="T8">
                <a:pos x="T4" y="T5"/>
              </a:cxn>
            </a:cxnLst>
            <a:rect l="T9" t="T10" r="T11" b="T12"/>
            <a:pathLst>
              <a:path w="1432" h="474">
                <a:moveTo>
                  <a:pt x="0" y="473"/>
                </a:moveTo>
                <a:lnTo>
                  <a:pt x="0" y="0"/>
                </a:lnTo>
                <a:lnTo>
                  <a:pt x="1431" y="0"/>
                </a:lnTo>
              </a:path>
            </a:pathLst>
          </a:custGeom>
          <a:noFill/>
          <a:ln w="28575" cap="rnd"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8" name="Freeform 21"/>
          <p:cNvSpPr>
            <a:spLocks/>
          </p:cNvSpPr>
          <p:nvPr/>
        </p:nvSpPr>
        <p:spPr bwMode="auto">
          <a:xfrm>
            <a:off x="5335588" y="4395788"/>
            <a:ext cx="1503362" cy="1211262"/>
          </a:xfrm>
          <a:custGeom>
            <a:avLst/>
            <a:gdLst>
              <a:gd name="T0" fmla="*/ 0 w 1432"/>
              <a:gd name="T1" fmla="*/ 0 h 406"/>
              <a:gd name="T2" fmla="*/ 0 w 1432"/>
              <a:gd name="T3" fmla="*/ 2147483647 h 406"/>
              <a:gd name="T4" fmla="*/ 2147483647 w 1432"/>
              <a:gd name="T5" fmla="*/ 2147483647 h 406"/>
              <a:gd name="T6" fmla="*/ 0 60000 65536"/>
              <a:gd name="T7" fmla="*/ 0 60000 65536"/>
              <a:gd name="T8" fmla="*/ 0 60000 65536"/>
              <a:gd name="T9" fmla="*/ 0 w 1432"/>
              <a:gd name="T10" fmla="*/ 0 h 406"/>
              <a:gd name="T11" fmla="*/ 1432 w 1432"/>
              <a:gd name="T12" fmla="*/ 406 h 406"/>
            </a:gdLst>
            <a:ahLst/>
            <a:cxnLst>
              <a:cxn ang="T6">
                <a:pos x="T0" y="T1"/>
              </a:cxn>
              <a:cxn ang="T7">
                <a:pos x="T2" y="T3"/>
              </a:cxn>
              <a:cxn ang="T8">
                <a:pos x="T4" y="T5"/>
              </a:cxn>
            </a:cxnLst>
            <a:rect l="T9" t="T10" r="T11" b="T12"/>
            <a:pathLst>
              <a:path w="1432" h="406">
                <a:moveTo>
                  <a:pt x="0" y="0"/>
                </a:moveTo>
                <a:lnTo>
                  <a:pt x="0" y="405"/>
                </a:lnTo>
                <a:lnTo>
                  <a:pt x="1431" y="405"/>
                </a:lnTo>
              </a:path>
            </a:pathLst>
          </a:custGeom>
          <a:noFill/>
          <a:ln w="28575" cap="rnd"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39</a:t>
            </a:fld>
            <a:endParaRPr lang="en-US"/>
          </a:p>
        </p:txBody>
      </p:sp>
    </p:spTree>
    <p:extLst>
      <p:ext uri="{BB962C8B-B14F-4D97-AF65-F5344CB8AC3E}">
        <p14:creationId xmlns:p14="http://schemas.microsoft.com/office/powerpoint/2010/main" val="1880026214"/>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a:t>Summary of the Trigger Execution Model</a:t>
            </a:r>
          </a:p>
        </p:txBody>
      </p:sp>
      <p:sp>
        <p:nvSpPr>
          <p:cNvPr id="26627" name="Rectangle 3"/>
          <p:cNvSpPr>
            <a:spLocks noGrp="1" noChangeArrowheads="1"/>
          </p:cNvSpPr>
          <p:nvPr>
            <p:ph sz="quarter" idx="1"/>
          </p:nvPr>
        </p:nvSpPr>
        <p:spPr>
          <a:xfrm>
            <a:off x="2133600" y="1447800"/>
            <a:ext cx="7918450" cy="2592388"/>
          </a:xfrm>
        </p:spPr>
        <p:txBody>
          <a:bodyPr>
            <a:normAutofit fontScale="92500" lnSpcReduction="10000"/>
          </a:bodyPr>
          <a:lstStyle/>
          <a:p>
            <a:pPr marL="548640" lvl="1" indent="-274320">
              <a:buFont typeface="Arial" pitchFamily="34" charset="0"/>
              <a:buAutoNum type="arabicPeriod"/>
              <a:defRPr/>
            </a:pPr>
            <a:r>
              <a:rPr lang="en-US"/>
              <a:t>Execute all </a:t>
            </a:r>
            <a:r>
              <a:rPr lang="en-US">
                <a:latin typeface="Courier New" pitchFamily="49" charset="0"/>
              </a:rPr>
              <a:t>BEFORE</a:t>
            </a:r>
            <a:r>
              <a:rPr lang="en-US"/>
              <a:t> </a:t>
            </a:r>
            <a:r>
              <a:rPr lang="en-US">
                <a:latin typeface="Courier New" pitchFamily="49" charset="0"/>
              </a:rPr>
              <a:t>STATEMENT</a:t>
            </a:r>
            <a:r>
              <a:rPr lang="en-US"/>
              <a:t> triggers.</a:t>
            </a:r>
          </a:p>
          <a:p>
            <a:pPr marL="548640" lvl="1" indent="-274320">
              <a:buFont typeface="Arial" pitchFamily="34" charset="0"/>
              <a:buAutoNum type="arabicPeriod"/>
              <a:defRPr/>
            </a:pPr>
            <a:r>
              <a:rPr lang="en-US"/>
              <a:t>Loop </a:t>
            </a:r>
            <a:r>
              <a:rPr lang="en-US" i="1"/>
              <a:t>for each row</a:t>
            </a:r>
            <a:r>
              <a:rPr lang="en-US"/>
              <a:t> affected by the SQL statement:</a:t>
            </a:r>
          </a:p>
          <a:p>
            <a:pPr marL="1146175" lvl="2" indent="-457200">
              <a:buClr>
                <a:schemeClr val="bg1">
                  <a:shade val="50000"/>
                </a:schemeClr>
              </a:buClr>
              <a:buFont typeface="Arial" pitchFamily="34" charset="0"/>
              <a:buAutoNum type="alphaLcPeriod"/>
              <a:defRPr/>
            </a:pPr>
            <a:r>
              <a:rPr lang="en-US"/>
              <a:t>Execute all </a:t>
            </a:r>
            <a:r>
              <a:rPr lang="en-US">
                <a:latin typeface="Courier New" pitchFamily="49" charset="0"/>
              </a:rPr>
              <a:t>BEFORE</a:t>
            </a:r>
            <a:r>
              <a:rPr lang="en-US"/>
              <a:t> </a:t>
            </a:r>
            <a:r>
              <a:rPr lang="en-US">
                <a:latin typeface="Courier New" pitchFamily="49" charset="0"/>
              </a:rPr>
              <a:t>ROW</a:t>
            </a:r>
            <a:r>
              <a:rPr lang="en-US"/>
              <a:t> triggers </a:t>
            </a:r>
            <a:r>
              <a:rPr lang="en-US" i="1"/>
              <a:t>for that row</a:t>
            </a:r>
            <a:r>
              <a:rPr lang="en-US"/>
              <a:t>.</a:t>
            </a:r>
          </a:p>
          <a:p>
            <a:pPr marL="1146175" lvl="2" indent="-457200">
              <a:buClr>
                <a:schemeClr val="bg1">
                  <a:shade val="50000"/>
                </a:schemeClr>
              </a:buClr>
              <a:buFont typeface="Arial" pitchFamily="34" charset="0"/>
              <a:buAutoNum type="alphaLcPeriod"/>
              <a:defRPr/>
            </a:pPr>
            <a:r>
              <a:rPr lang="en-US"/>
              <a:t>Execute the DML statement and perform integrity constraint checking </a:t>
            </a:r>
            <a:r>
              <a:rPr lang="en-US" i="1"/>
              <a:t>for that row</a:t>
            </a:r>
            <a:r>
              <a:rPr lang="en-US"/>
              <a:t>.</a:t>
            </a:r>
          </a:p>
          <a:p>
            <a:pPr marL="1146175" lvl="2" indent="-457200">
              <a:buClr>
                <a:schemeClr val="bg1">
                  <a:shade val="50000"/>
                </a:schemeClr>
              </a:buClr>
              <a:buFont typeface="Arial" pitchFamily="34" charset="0"/>
              <a:buAutoNum type="alphaLcPeriod"/>
              <a:defRPr/>
            </a:pPr>
            <a:r>
              <a:rPr lang="en-US"/>
              <a:t>Execute all </a:t>
            </a:r>
            <a:r>
              <a:rPr lang="en-US">
                <a:latin typeface="Courier New" pitchFamily="49" charset="0"/>
              </a:rPr>
              <a:t>AFTER</a:t>
            </a:r>
            <a:r>
              <a:rPr lang="en-US"/>
              <a:t> </a:t>
            </a:r>
            <a:r>
              <a:rPr lang="en-US">
                <a:latin typeface="Courier New" pitchFamily="49" charset="0"/>
              </a:rPr>
              <a:t>ROW</a:t>
            </a:r>
            <a:r>
              <a:rPr lang="en-US"/>
              <a:t> triggers </a:t>
            </a:r>
            <a:r>
              <a:rPr lang="en-US" i="1"/>
              <a:t>for that row</a:t>
            </a:r>
            <a:r>
              <a:rPr lang="en-US"/>
              <a:t>.</a:t>
            </a:r>
          </a:p>
          <a:p>
            <a:pPr marL="548640" lvl="1" indent="-274320">
              <a:buFont typeface="Arial" pitchFamily="34" charset="0"/>
              <a:buAutoNum type="arabicPeriod"/>
              <a:defRPr/>
            </a:pPr>
            <a:r>
              <a:rPr lang="en-US"/>
              <a:t>Execute all </a:t>
            </a:r>
            <a:r>
              <a:rPr lang="en-US">
                <a:latin typeface="Courier New" pitchFamily="49" charset="0"/>
              </a:rPr>
              <a:t>AFTER</a:t>
            </a:r>
            <a:r>
              <a:rPr lang="en-US"/>
              <a:t> </a:t>
            </a:r>
            <a:r>
              <a:rPr lang="en-US">
                <a:latin typeface="Courier New" pitchFamily="49" charset="0"/>
              </a:rPr>
              <a:t>STATEMENT</a:t>
            </a:r>
            <a:r>
              <a:rPr lang="en-US"/>
              <a: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390</a:t>
            </a:fld>
            <a:endParaRPr lang="en-US" dirty="0">
              <a:solidFill>
                <a:srgbClr val="464653"/>
              </a:solidFill>
            </a:endParaRPr>
          </a:p>
        </p:txBody>
      </p:sp>
    </p:spTree>
    <p:extLst>
      <p:ext uri="{BB962C8B-B14F-4D97-AF65-F5344CB8AC3E}">
        <p14:creationId xmlns:p14="http://schemas.microsoft.com/office/powerpoint/2010/main" val="80672247"/>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Gray">
          <a:xfrm>
            <a:off x="2146300" y="1366838"/>
            <a:ext cx="7893050" cy="8429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sz="1600" dirty="0">
                <a:solidFill>
                  <a:prstClr val="black"/>
                </a:solidFill>
                <a:latin typeface="Courier New" pitchFamily="49" charset="0"/>
              </a:rPr>
              <a:t>-- Integrity constraint violation error –2991 raised.</a:t>
            </a:r>
          </a:p>
          <a:p>
            <a:pPr marL="457200" indent="-457200" defTabSz="400050" eaLnBrk="0" hangingPunct="0">
              <a:lnSpc>
                <a:spcPct val="90000"/>
              </a:lnSpc>
              <a:tabLst>
                <a:tab pos="400050" algn="r"/>
                <a:tab pos="673100" algn="l"/>
              </a:tabLst>
              <a:defRPr/>
            </a:pPr>
            <a:r>
              <a:rPr lang="en-US" sz="1600" dirty="0">
                <a:solidFill>
                  <a:srgbClr val="000000"/>
                </a:solidFill>
                <a:latin typeface="Courier New" pitchFamily="49" charset="0"/>
              </a:rPr>
              <a:t>UPDATE employees SET </a:t>
            </a:r>
            <a:r>
              <a:rPr lang="en-US" sz="1600" dirty="0" err="1">
                <a:solidFill>
                  <a:srgbClr val="DDE9EC"/>
                </a:solidFill>
                <a:latin typeface="Courier New" pitchFamily="49" charset="0"/>
              </a:rPr>
              <a:t>department_id</a:t>
            </a:r>
            <a:r>
              <a:rPr lang="en-US" sz="1600" dirty="0">
                <a:solidFill>
                  <a:srgbClr val="DDE9EC"/>
                </a:solidFill>
                <a:latin typeface="Courier New" pitchFamily="49" charset="0"/>
              </a:rPr>
              <a:t> = 999</a:t>
            </a:r>
            <a:r>
              <a:rPr lang="en-US" sz="1600" dirty="0">
                <a:solidFill>
                  <a:srgbClr val="000000"/>
                </a:solidFill>
                <a:latin typeface="Courier New" pitchFamily="49" charset="0"/>
              </a:rPr>
              <a:t> </a:t>
            </a:r>
          </a:p>
          <a:p>
            <a:pPr marL="457200" indent="-457200" defTabSz="400050" eaLnBrk="0" hangingPunct="0">
              <a:lnSpc>
                <a:spcPct val="90000"/>
              </a:lnSpc>
              <a:tabLst>
                <a:tab pos="400050" algn="r"/>
                <a:tab pos="673100"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170;  </a:t>
            </a:r>
          </a:p>
        </p:txBody>
      </p:sp>
      <p:sp>
        <p:nvSpPr>
          <p:cNvPr id="27651" name="Rectangle 3"/>
          <p:cNvSpPr>
            <a:spLocks noGrp="1" noChangeArrowheads="1"/>
          </p:cNvSpPr>
          <p:nvPr>
            <p:ph type="title"/>
          </p:nvPr>
        </p:nvSpPr>
        <p:spPr>
          <a:xfrm>
            <a:off x="854075" y="-23814"/>
            <a:ext cx="10515600" cy="1325563"/>
          </a:xfrm>
        </p:spPr>
        <p:txBody>
          <a:bodyPr>
            <a:normAutofit/>
          </a:bodyPr>
          <a:lstStyle/>
          <a:p>
            <a:pPr>
              <a:defRPr/>
            </a:pPr>
            <a:r>
              <a:rPr lang="en-US"/>
              <a:t>Implementing an Integrity </a:t>
            </a:r>
            <a:br>
              <a:rPr lang="en-US"/>
            </a:br>
            <a:r>
              <a:rPr lang="en-US"/>
              <a:t>Constraint with an After Trigger</a:t>
            </a:r>
          </a:p>
        </p:txBody>
      </p:sp>
      <p:sp>
        <p:nvSpPr>
          <p:cNvPr id="37892" name="Rectangle 4"/>
          <p:cNvSpPr>
            <a:spLocks noChangeArrowheads="1"/>
          </p:cNvSpPr>
          <p:nvPr/>
        </p:nvSpPr>
        <p:spPr bwMode="gray">
          <a:xfrm>
            <a:off x="4768851" y="1687514"/>
            <a:ext cx="2513013" cy="2111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7653" name="Rectangle 5"/>
          <p:cNvSpPr>
            <a:spLocks noChangeArrowheads="1"/>
          </p:cNvSpPr>
          <p:nvPr/>
        </p:nvSpPr>
        <p:spPr bwMode="blackGray">
          <a:xfrm>
            <a:off x="2146300" y="2274889"/>
            <a:ext cx="7893050" cy="2725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OR REPLACE TRIGGER employee_dept_fk_trg</a:t>
            </a:r>
          </a:p>
          <a:p>
            <a:pPr marL="457200" indent="-457200" defTabSz="400050" eaLnBrk="0" hangingPunct="0">
              <a:tabLst>
                <a:tab pos="400050" algn="r"/>
                <a:tab pos="673100" algn="l"/>
              </a:tabLst>
              <a:defRPr/>
            </a:pPr>
            <a:r>
              <a:rPr lang="en-US" sz="1600">
                <a:solidFill>
                  <a:prstClr val="black"/>
                </a:solidFill>
                <a:latin typeface="Courier New" pitchFamily="49" charset="0"/>
              </a:rPr>
              <a:t>AFTER UPDATE OF department_id ON employees </a:t>
            </a:r>
          </a:p>
          <a:p>
            <a:pPr marL="457200" indent="-457200" defTabSz="400050" eaLnBrk="0" hangingPunct="0">
              <a:tabLst>
                <a:tab pos="400050" algn="r"/>
                <a:tab pos="673100" algn="l"/>
              </a:tabLst>
              <a:defRPr/>
            </a:pPr>
            <a:r>
              <a:rPr lang="en-US" sz="1600">
                <a:solidFill>
                  <a:prstClr val="black"/>
                </a:solidFill>
                <a:latin typeface="Courier New" pitchFamily="49" charset="0"/>
              </a:rPr>
              <a:t>FOR EACH ROW</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INSERT INTO departments VALUES(:new.department_id,</a:t>
            </a:r>
            <a:br>
              <a:rPr lang="en-US" sz="1600">
                <a:solidFill>
                  <a:prstClr val="black"/>
                </a:solidFill>
                <a:latin typeface="Courier New" pitchFamily="49" charset="0"/>
              </a:rPr>
            </a:br>
            <a:r>
              <a:rPr lang="en-US" sz="1600">
                <a:solidFill>
                  <a:prstClr val="black"/>
                </a:solidFill>
                <a:latin typeface="Courier New" pitchFamily="49" charset="0"/>
              </a:rPr>
              <a:t>          'Dept '||:new.department_id, NULL, NULL);</a:t>
            </a:r>
          </a:p>
          <a:p>
            <a:pPr marL="457200" indent="-457200" defTabSz="400050" eaLnBrk="0" hangingPunct="0">
              <a:tabLst>
                <a:tab pos="400050" algn="r"/>
                <a:tab pos="673100" algn="l"/>
              </a:tabLst>
              <a:defRPr/>
            </a:pPr>
            <a:r>
              <a:rPr lang="en-US" sz="1600">
                <a:solidFill>
                  <a:prstClr val="black"/>
                </a:solidFill>
                <a:latin typeface="Courier New" pitchFamily="49" charset="0"/>
              </a:rPr>
              <a:t>EXCEPTION</a:t>
            </a:r>
          </a:p>
          <a:p>
            <a:pPr marL="457200" indent="-457200" defTabSz="400050" eaLnBrk="0" hangingPunct="0">
              <a:tabLst>
                <a:tab pos="400050" algn="r"/>
                <a:tab pos="673100" algn="l"/>
              </a:tabLst>
              <a:defRPr/>
            </a:pPr>
            <a:r>
              <a:rPr lang="en-US" sz="1600">
                <a:solidFill>
                  <a:prstClr val="black"/>
                </a:solidFill>
                <a:latin typeface="Courier New" pitchFamily="49" charset="0"/>
              </a:rPr>
              <a:t>   WHEN DUP_VAL_ON_INDEX THEN</a:t>
            </a:r>
          </a:p>
          <a:p>
            <a:pPr marL="457200" indent="-457200" defTabSz="400050" eaLnBrk="0" hangingPunct="0">
              <a:tabLst>
                <a:tab pos="400050" algn="r"/>
                <a:tab pos="673100" algn="l"/>
              </a:tabLst>
              <a:defRPr/>
            </a:pPr>
            <a:r>
              <a:rPr lang="en-US" sz="1600">
                <a:solidFill>
                  <a:prstClr val="black"/>
                </a:solidFill>
                <a:latin typeface="Courier New" pitchFamily="49" charset="0"/>
              </a:rPr>
              <a:t>    NULL; -- mask exception if department exists</a:t>
            </a:r>
          </a:p>
          <a:p>
            <a:pPr marL="457200" indent="-457200" defTabSz="400050" eaLnBrk="0" hangingPunct="0">
              <a:tabLst>
                <a:tab pos="400050" algn="r"/>
                <a:tab pos="673100" algn="l"/>
              </a:tabLst>
              <a:defRPr/>
            </a:pPr>
            <a:r>
              <a:rPr lang="en-US" sz="1600">
                <a:solidFill>
                  <a:prstClr val="black"/>
                </a:solidFill>
                <a:latin typeface="Courier New" pitchFamily="49" charset="0"/>
              </a:rPr>
              <a:t>END; </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p:txBody>
      </p:sp>
      <p:sp>
        <p:nvSpPr>
          <p:cNvPr id="27654" name="Rectangle 6"/>
          <p:cNvSpPr>
            <a:spLocks noChangeArrowheads="1"/>
          </p:cNvSpPr>
          <p:nvPr/>
        </p:nvSpPr>
        <p:spPr bwMode="blackGray">
          <a:xfrm>
            <a:off x="2165350" y="5081588"/>
            <a:ext cx="7893050" cy="793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sz="1600">
                <a:solidFill>
                  <a:prstClr val="black"/>
                </a:solidFill>
                <a:latin typeface="Courier New" pitchFamily="49" charset="0"/>
              </a:rPr>
              <a:t>-- Successful after trigger is fired</a:t>
            </a:r>
          </a:p>
          <a:p>
            <a:pPr marL="457200" indent="-457200" defTabSz="400050" eaLnBrk="0" hangingPunct="0">
              <a:lnSpc>
                <a:spcPct val="90000"/>
              </a:lnSpc>
              <a:tabLst>
                <a:tab pos="400050" algn="r"/>
                <a:tab pos="673100" algn="l"/>
              </a:tabLst>
              <a:defRPr/>
            </a:pPr>
            <a:r>
              <a:rPr lang="en-US" sz="1600">
                <a:solidFill>
                  <a:srgbClr val="000000"/>
                </a:solidFill>
                <a:latin typeface="Courier New" pitchFamily="49" charset="0"/>
              </a:rPr>
              <a:t>UPDATE employees SET </a:t>
            </a:r>
            <a:r>
              <a:rPr lang="en-US" sz="1600">
                <a:solidFill>
                  <a:srgbClr val="DDE9EC"/>
                </a:solidFill>
                <a:latin typeface="Courier New" pitchFamily="49" charset="0"/>
              </a:rPr>
              <a:t>department_id = 999</a:t>
            </a:r>
            <a:r>
              <a:rPr lang="en-US" sz="1600">
                <a:solidFill>
                  <a:srgbClr val="000000"/>
                </a:solidFill>
                <a:latin typeface="Courier New" pitchFamily="49" charset="0"/>
              </a:rPr>
              <a:t> </a:t>
            </a:r>
          </a:p>
          <a:p>
            <a:pPr marL="457200" indent="-457200" defTabSz="400050" eaLnBrk="0" hangingPunct="0">
              <a:lnSpc>
                <a:spcPct val="90000"/>
              </a:lnSpc>
              <a:tabLst>
                <a:tab pos="400050" algn="r"/>
                <a:tab pos="673100" algn="l"/>
              </a:tabLst>
              <a:defRPr/>
            </a:pPr>
            <a:r>
              <a:rPr lang="en-US" sz="1600">
                <a:solidFill>
                  <a:srgbClr val="000000"/>
                </a:solidFill>
                <a:latin typeface="Courier New" pitchFamily="49" charset="0"/>
              </a:rPr>
              <a:t> WHERE employee_id = 170;</a:t>
            </a:r>
          </a:p>
        </p:txBody>
      </p:sp>
      <p:pic>
        <p:nvPicPr>
          <p:cNvPr id="378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13" y="5956301"/>
            <a:ext cx="2697162" cy="3476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391</a:t>
            </a:fld>
            <a:endParaRPr lang="en-US">
              <a:solidFill>
                <a:srgbClr val="464653"/>
              </a:solidFill>
            </a:endParaRPr>
          </a:p>
        </p:txBody>
      </p:sp>
    </p:spTree>
    <p:extLst>
      <p:ext uri="{BB962C8B-B14F-4D97-AF65-F5344CB8AC3E}">
        <p14:creationId xmlns:p14="http://schemas.microsoft.com/office/powerpoint/2010/main" val="200772364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Courier New" pitchFamily="49" charset="0"/>
              </a:rPr>
              <a:t>INSTEAD</a:t>
            </a:r>
            <a:r>
              <a:rPr lang="en-US"/>
              <a:t> </a:t>
            </a:r>
            <a:r>
              <a:rPr lang="en-US">
                <a:latin typeface="Courier New" pitchFamily="49" charset="0"/>
              </a:rPr>
              <a:t>OF</a:t>
            </a:r>
            <a:r>
              <a:rPr lang="en-US"/>
              <a:t> Triggers</a:t>
            </a:r>
          </a:p>
        </p:txBody>
      </p:sp>
      <p:sp>
        <p:nvSpPr>
          <p:cNvPr id="38915" name="Rectangle 3"/>
          <p:cNvSpPr>
            <a:spLocks noChangeArrowheads="1"/>
          </p:cNvSpPr>
          <p:nvPr/>
        </p:nvSpPr>
        <p:spPr bwMode="auto">
          <a:xfrm>
            <a:off x="3749675" y="1752601"/>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solidFill>
                  <a:prstClr val="black"/>
                </a:solidFill>
              </a:rPr>
              <a:t>Application</a:t>
            </a:r>
          </a:p>
        </p:txBody>
      </p:sp>
      <p:sp>
        <p:nvSpPr>
          <p:cNvPr id="38916" name="Rectangle 4"/>
          <p:cNvSpPr>
            <a:spLocks noChangeArrowheads="1"/>
          </p:cNvSpPr>
          <p:nvPr/>
        </p:nvSpPr>
        <p:spPr bwMode="auto">
          <a:xfrm>
            <a:off x="2854326" y="5715000"/>
            <a:ext cx="1184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MY_VIEW</a:t>
            </a:r>
          </a:p>
        </p:txBody>
      </p:sp>
      <p:sp>
        <p:nvSpPr>
          <p:cNvPr id="38917" name="Rectangle 5"/>
          <p:cNvSpPr>
            <a:spLocks noChangeArrowheads="1"/>
          </p:cNvSpPr>
          <p:nvPr/>
        </p:nvSpPr>
        <p:spPr bwMode="auto">
          <a:xfrm>
            <a:off x="4876800" y="5105400"/>
            <a:ext cx="213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INSTEAD</a:t>
            </a:r>
            <a:r>
              <a:rPr lang="en-US" sz="1600">
                <a:solidFill>
                  <a:prstClr val="black"/>
                </a:solidFill>
              </a:rPr>
              <a:t> </a:t>
            </a:r>
            <a:r>
              <a:rPr lang="en-US" sz="1600">
                <a:solidFill>
                  <a:prstClr val="black"/>
                </a:solidFill>
                <a:latin typeface="Courier New" pitchFamily="49" charset="0"/>
              </a:rPr>
              <a:t>OF</a:t>
            </a:r>
            <a:r>
              <a:rPr lang="en-US" sz="1600">
                <a:solidFill>
                  <a:prstClr val="black"/>
                </a:solidFill>
              </a:rPr>
              <a:t> trigger</a:t>
            </a:r>
          </a:p>
        </p:txBody>
      </p:sp>
      <p:sp>
        <p:nvSpPr>
          <p:cNvPr id="38918" name="Rectangle 6"/>
          <p:cNvSpPr>
            <a:spLocks noChangeArrowheads="1"/>
          </p:cNvSpPr>
          <p:nvPr/>
        </p:nvSpPr>
        <p:spPr bwMode="auto">
          <a:xfrm>
            <a:off x="7426326" y="3276600"/>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INSERT</a:t>
            </a:r>
            <a:endParaRPr lang="en-US" sz="1600">
              <a:solidFill>
                <a:prstClr val="black"/>
              </a:solidFill>
            </a:endParaRPr>
          </a:p>
        </p:txBody>
      </p:sp>
      <p:sp>
        <p:nvSpPr>
          <p:cNvPr id="38919" name="Rectangle 7"/>
          <p:cNvSpPr>
            <a:spLocks noChangeArrowheads="1"/>
          </p:cNvSpPr>
          <p:nvPr/>
        </p:nvSpPr>
        <p:spPr bwMode="auto">
          <a:xfrm>
            <a:off x="7467600" y="530225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UPDATE</a:t>
            </a:r>
            <a:endParaRPr lang="en-US" sz="1600">
              <a:solidFill>
                <a:prstClr val="black"/>
              </a:solidFill>
            </a:endParaRPr>
          </a:p>
        </p:txBody>
      </p:sp>
      <p:grpSp>
        <p:nvGrpSpPr>
          <p:cNvPr id="38920" name="Group 8"/>
          <p:cNvGrpSpPr>
            <a:grpSpLocks/>
          </p:cNvGrpSpPr>
          <p:nvPr/>
        </p:nvGrpSpPr>
        <p:grpSpPr bwMode="auto">
          <a:xfrm>
            <a:off x="2449513" y="4298950"/>
            <a:ext cx="1524000" cy="1371600"/>
            <a:chOff x="536" y="2938"/>
            <a:chExt cx="960" cy="864"/>
          </a:xfrm>
        </p:grpSpPr>
        <p:pic>
          <p:nvPicPr>
            <p:cNvPr id="28693" name="Picture 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54" y="2938"/>
              <a:ext cx="64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10" descr="C:\Documents and Settings\lserhal\My Documents\My Pictures\Graphics Library\binocular.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36" y="320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1" name="Picture 11"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93151" y="4648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2"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93151" y="26670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3" descr="C:\Documents and Settings\lserhal\Desktop\data entry.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667000" y="1317625"/>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Line 14"/>
          <p:cNvSpPr>
            <a:spLocks noChangeShapeType="1"/>
          </p:cNvSpPr>
          <p:nvPr/>
        </p:nvSpPr>
        <p:spPr bwMode="auto">
          <a:xfrm>
            <a:off x="3429000" y="3514725"/>
            <a:ext cx="0" cy="979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8925" name="Rectangle 15"/>
          <p:cNvSpPr>
            <a:spLocks noChangeArrowheads="1"/>
          </p:cNvSpPr>
          <p:nvPr/>
        </p:nvSpPr>
        <p:spPr bwMode="blackGray">
          <a:xfrm>
            <a:off x="2133600" y="2819400"/>
            <a:ext cx="3733800" cy="6858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INSERT INTO my_view</a:t>
            </a:r>
          </a:p>
          <a:p>
            <a:pPr marL="457200" indent="-457200" defTabSz="400050" eaLnBrk="0" hangingPunct="0">
              <a:tabLst>
                <a:tab pos="400050" algn="r"/>
                <a:tab pos="673100" algn="l"/>
              </a:tabLst>
            </a:pPr>
            <a:r>
              <a:rPr lang="en-US">
                <a:solidFill>
                  <a:prstClr val="black"/>
                </a:solidFill>
                <a:latin typeface="Courier New" pitchFamily="49" charset="0"/>
              </a:rPr>
              <a:t>  . . . ;</a:t>
            </a:r>
          </a:p>
        </p:txBody>
      </p:sp>
      <p:sp>
        <p:nvSpPr>
          <p:cNvPr id="38926" name="Freeform 16"/>
          <p:cNvSpPr>
            <a:spLocks/>
          </p:cNvSpPr>
          <p:nvPr/>
        </p:nvSpPr>
        <p:spPr bwMode="auto">
          <a:xfrm>
            <a:off x="4648200" y="3505200"/>
            <a:ext cx="2590800" cy="1143000"/>
          </a:xfrm>
          <a:custGeom>
            <a:avLst/>
            <a:gdLst>
              <a:gd name="T0" fmla="*/ 0 w 1440"/>
              <a:gd name="T1" fmla="*/ 0 h 1056"/>
              <a:gd name="T2" fmla="*/ 0 w 1440"/>
              <a:gd name="T3" fmla="*/ 2147483647 h 1056"/>
              <a:gd name="T4" fmla="*/ 2147483647 w 1440"/>
              <a:gd name="T5" fmla="*/ 2147483647 h 1056"/>
              <a:gd name="T6" fmla="*/ 0 60000 65536"/>
              <a:gd name="T7" fmla="*/ 0 60000 65536"/>
              <a:gd name="T8" fmla="*/ 0 60000 65536"/>
              <a:gd name="T9" fmla="*/ 0 w 1440"/>
              <a:gd name="T10" fmla="*/ 0 h 1056"/>
              <a:gd name="T11" fmla="*/ 1440 w 1440"/>
              <a:gd name="T12" fmla="*/ 1056 h 1056"/>
            </a:gdLst>
            <a:ahLst/>
            <a:cxnLst>
              <a:cxn ang="T6">
                <a:pos x="T0" y="T1"/>
              </a:cxn>
              <a:cxn ang="T7">
                <a:pos x="T2" y="T3"/>
              </a:cxn>
              <a:cxn ang="T8">
                <a:pos x="T4" y="T5"/>
              </a:cxn>
            </a:cxnLst>
            <a:rect l="T9" t="T10" r="T11" b="T12"/>
            <a:pathLst>
              <a:path w="1440" h="1056">
                <a:moveTo>
                  <a:pt x="0" y="0"/>
                </a:moveTo>
                <a:lnTo>
                  <a:pt x="0" y="1056"/>
                </a:lnTo>
                <a:lnTo>
                  <a:pt x="1440" y="1056"/>
                </a:lnTo>
              </a:path>
            </a:pathLst>
          </a:custGeom>
          <a:noFill/>
          <a:ln w="2857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8927" name="Freeform 17"/>
          <p:cNvSpPr>
            <a:spLocks/>
          </p:cNvSpPr>
          <p:nvPr/>
        </p:nvSpPr>
        <p:spPr bwMode="auto">
          <a:xfrm>
            <a:off x="7239000" y="3657600"/>
            <a:ext cx="1447800" cy="1981200"/>
          </a:xfrm>
          <a:custGeom>
            <a:avLst/>
            <a:gdLst>
              <a:gd name="T0" fmla="*/ 2147483647 w 912"/>
              <a:gd name="T1" fmla="*/ 0 h 960"/>
              <a:gd name="T2" fmla="*/ 0 w 912"/>
              <a:gd name="T3" fmla="*/ 0 h 960"/>
              <a:gd name="T4" fmla="*/ 0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912" y="0"/>
                </a:moveTo>
                <a:lnTo>
                  <a:pt x="0" y="0"/>
                </a:lnTo>
                <a:lnTo>
                  <a:pt x="0" y="960"/>
                </a:lnTo>
                <a:lnTo>
                  <a:pt x="912" y="960"/>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28688" name="Picture 18" descr="Documents: PL/SQL Program"/>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334001" y="3951289"/>
            <a:ext cx="569913"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19" descr="C:\Documents and Settings\lserhal\Desktop\conce062.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751514" y="4378326"/>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20" descr="C:\Documents and Settings\lserhal\Desktop\symbo008.gif"/>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135313" y="3657600"/>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1" name="Rectangle 21"/>
          <p:cNvSpPr>
            <a:spLocks noChangeArrowheads="1"/>
          </p:cNvSpPr>
          <p:nvPr/>
        </p:nvSpPr>
        <p:spPr bwMode="auto">
          <a:xfrm>
            <a:off x="8631238" y="5945188"/>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TABLE 2 </a:t>
            </a:r>
          </a:p>
        </p:txBody>
      </p:sp>
      <p:sp>
        <p:nvSpPr>
          <p:cNvPr id="38932" name="Rectangle 22"/>
          <p:cNvSpPr>
            <a:spLocks noChangeArrowheads="1"/>
          </p:cNvSpPr>
          <p:nvPr/>
        </p:nvSpPr>
        <p:spPr bwMode="auto">
          <a:xfrm>
            <a:off x="8631238" y="39624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TABLE 1</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392</a:t>
            </a:fld>
            <a:endParaRPr lang="en-US">
              <a:solidFill>
                <a:srgbClr val="464653"/>
              </a:solidFill>
            </a:endParaRPr>
          </a:p>
        </p:txBody>
      </p:sp>
    </p:spTree>
    <p:extLst>
      <p:ext uri="{BB962C8B-B14F-4D97-AF65-F5344CB8AC3E}">
        <p14:creationId xmlns:p14="http://schemas.microsoft.com/office/powerpoint/2010/main" val="1565754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a:defRPr/>
            </a:pPr>
            <a:r>
              <a:rPr lang="en-US"/>
              <a:t>Creating an </a:t>
            </a:r>
            <a:r>
              <a:rPr lang="en-US">
                <a:latin typeface="Courier New" pitchFamily="49" charset="0"/>
              </a:rPr>
              <a:t>INSTEAD</a:t>
            </a:r>
            <a:r>
              <a:rPr lang="en-US"/>
              <a:t> </a:t>
            </a:r>
            <a:r>
              <a:rPr lang="en-US">
                <a:latin typeface="Courier New" pitchFamily="49" charset="0"/>
              </a:rPr>
              <a:t>OF</a:t>
            </a:r>
            <a:r>
              <a:rPr lang="en-US"/>
              <a:t> Trigger: Example</a:t>
            </a:r>
          </a:p>
        </p:txBody>
      </p:sp>
      <p:sp>
        <p:nvSpPr>
          <p:cNvPr id="39939" name="Rectangle 3"/>
          <p:cNvSpPr>
            <a:spLocks noChangeArrowheads="1"/>
          </p:cNvSpPr>
          <p:nvPr/>
        </p:nvSpPr>
        <p:spPr bwMode="auto">
          <a:xfrm>
            <a:off x="2800350" y="3627438"/>
            <a:ext cx="24526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INSTEAD</a:t>
            </a:r>
            <a:r>
              <a:rPr lang="en-US">
                <a:solidFill>
                  <a:prstClr val="black"/>
                </a:solidFill>
              </a:rPr>
              <a:t> </a:t>
            </a:r>
            <a:r>
              <a:rPr lang="en-US">
                <a:solidFill>
                  <a:prstClr val="black"/>
                </a:solidFill>
                <a:latin typeface="Courier New" pitchFamily="49" charset="0"/>
              </a:rPr>
              <a:t>OF INSERT</a:t>
            </a:r>
            <a:r>
              <a:rPr lang="en-US">
                <a:solidFill>
                  <a:prstClr val="black"/>
                </a:solidFill>
              </a:rPr>
              <a:t> into </a:t>
            </a:r>
            <a:r>
              <a:rPr lang="en-US">
                <a:solidFill>
                  <a:prstClr val="black"/>
                </a:solidFill>
                <a:latin typeface="Courier New" pitchFamily="49" charset="0"/>
              </a:rPr>
              <a:t>EMP_DETAILS</a:t>
            </a:r>
          </a:p>
        </p:txBody>
      </p:sp>
      <p:sp>
        <p:nvSpPr>
          <p:cNvPr id="39940" name="Rectangle 4"/>
          <p:cNvSpPr>
            <a:spLocks noChangeArrowheads="1"/>
          </p:cNvSpPr>
          <p:nvPr/>
        </p:nvSpPr>
        <p:spPr bwMode="auto">
          <a:xfrm>
            <a:off x="7031038" y="3505200"/>
            <a:ext cx="1905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INSERT</a:t>
            </a:r>
            <a:r>
              <a:rPr lang="en-US">
                <a:solidFill>
                  <a:prstClr val="black"/>
                </a:solidFill>
              </a:rPr>
              <a:t> into </a:t>
            </a:r>
            <a:br>
              <a:rPr lang="en-US">
                <a:solidFill>
                  <a:prstClr val="black"/>
                </a:solidFill>
              </a:rPr>
            </a:br>
            <a:r>
              <a:rPr lang="en-US">
                <a:solidFill>
                  <a:prstClr val="black"/>
                </a:solidFill>
                <a:latin typeface="Courier New" pitchFamily="49" charset="0"/>
              </a:rPr>
              <a:t>NEW_EMPS</a:t>
            </a:r>
            <a:r>
              <a:rPr lang="en-US">
                <a:solidFill>
                  <a:prstClr val="black"/>
                </a:solidFill>
              </a:rPr>
              <a:t> table</a:t>
            </a:r>
          </a:p>
        </p:txBody>
      </p:sp>
      <p:sp>
        <p:nvSpPr>
          <p:cNvPr id="39941" name="Rectangle 5"/>
          <p:cNvSpPr>
            <a:spLocks noChangeArrowheads="1"/>
          </p:cNvSpPr>
          <p:nvPr/>
        </p:nvSpPr>
        <p:spPr bwMode="auto">
          <a:xfrm>
            <a:off x="6911976" y="5616575"/>
            <a:ext cx="23844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UPDATE</a:t>
            </a:r>
            <a:r>
              <a:rPr lang="en-US">
                <a:solidFill>
                  <a:prstClr val="black"/>
                </a:solidFill>
              </a:rPr>
              <a:t> </a:t>
            </a:r>
            <a:br>
              <a:rPr lang="en-US">
                <a:solidFill>
                  <a:prstClr val="black"/>
                </a:solidFill>
              </a:rPr>
            </a:br>
            <a:r>
              <a:rPr lang="en-US">
                <a:solidFill>
                  <a:prstClr val="black"/>
                </a:solidFill>
                <a:latin typeface="Courier New" pitchFamily="49" charset="0"/>
              </a:rPr>
              <a:t>NEW_DEPTS</a:t>
            </a:r>
            <a:r>
              <a:rPr lang="en-US">
                <a:solidFill>
                  <a:prstClr val="black"/>
                </a:solidFill>
              </a:rPr>
              <a:t> table</a:t>
            </a:r>
          </a:p>
        </p:txBody>
      </p:sp>
      <p:sp>
        <p:nvSpPr>
          <p:cNvPr id="29702" name="Rectangle 6"/>
          <p:cNvSpPr>
            <a:spLocks noChangeArrowheads="1"/>
          </p:cNvSpPr>
          <p:nvPr/>
        </p:nvSpPr>
        <p:spPr bwMode="blackGray">
          <a:xfrm>
            <a:off x="2384425" y="1317625"/>
            <a:ext cx="6726238"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45720" bIns="46038"/>
          <a:lstStyle/>
          <a:p>
            <a:pPr defTabSz="400050" eaLnBrk="0" hangingPunct="0">
              <a:lnSpc>
                <a:spcPct val="95000"/>
              </a:lnSpc>
              <a:tabLst>
                <a:tab pos="400050" algn="r"/>
                <a:tab pos="519113" algn="l"/>
              </a:tabLst>
              <a:defRPr/>
            </a:pPr>
            <a:r>
              <a:rPr lang="en-US" sz="1600">
                <a:solidFill>
                  <a:prstClr val="black"/>
                </a:solidFill>
                <a:latin typeface="Courier New" pitchFamily="49" charset="0"/>
              </a:rPr>
              <a:t>INSERT INTO emp_details</a:t>
            </a:r>
          </a:p>
          <a:p>
            <a:pPr defTabSz="400050" eaLnBrk="0" hangingPunct="0">
              <a:lnSpc>
                <a:spcPct val="95000"/>
              </a:lnSpc>
              <a:tabLst>
                <a:tab pos="400050" algn="r"/>
                <a:tab pos="519113" algn="l"/>
              </a:tabLst>
              <a:defRPr/>
            </a:pPr>
            <a:r>
              <a:rPr lang="en-US" sz="1600">
                <a:solidFill>
                  <a:prstClr val="black"/>
                </a:solidFill>
                <a:latin typeface="Courier New" pitchFamily="49" charset="0"/>
              </a:rPr>
              <a:t>VALUES (9001,'ABBOTT',3000, 10, 'Administration');</a:t>
            </a:r>
          </a:p>
        </p:txBody>
      </p:sp>
      <p:grpSp>
        <p:nvGrpSpPr>
          <p:cNvPr id="39943" name="Group 7"/>
          <p:cNvGrpSpPr>
            <a:grpSpLocks/>
          </p:cNvGrpSpPr>
          <p:nvPr/>
        </p:nvGrpSpPr>
        <p:grpSpPr bwMode="auto">
          <a:xfrm>
            <a:off x="3167064" y="2427289"/>
            <a:ext cx="1019175" cy="1189037"/>
            <a:chOff x="432" y="1555"/>
            <a:chExt cx="642" cy="749"/>
          </a:xfrm>
        </p:grpSpPr>
        <p:pic>
          <p:nvPicPr>
            <p:cNvPr id="29718" name="Picture 8" descr="Documents: PL/SQL Program"/>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2" y="1555"/>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9" descr="C:\Documents and Settings\lserhal\Desktop\conce062.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72" y="1854"/>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39944" name="Picture 10"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335839" y="21336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5" name="Group 11"/>
          <p:cNvGrpSpPr>
            <a:grpSpLocks/>
          </p:cNvGrpSpPr>
          <p:nvPr/>
        </p:nvGrpSpPr>
        <p:grpSpPr bwMode="auto">
          <a:xfrm>
            <a:off x="2873375" y="4583113"/>
            <a:ext cx="1524000" cy="1371600"/>
            <a:chOff x="536" y="2938"/>
            <a:chExt cx="960" cy="864"/>
          </a:xfrm>
        </p:grpSpPr>
        <p:pic>
          <p:nvPicPr>
            <p:cNvPr id="39958" name="Picture 12"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54" y="2938"/>
              <a:ext cx="64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9" name="Picture 13" descr="C:\Documents and Settings\lserhal\My Documents\My Pictures\Graphics Library\binocular.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36" y="320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6" name="Rectangle 14"/>
          <p:cNvSpPr>
            <a:spLocks noChangeArrowheads="1"/>
          </p:cNvSpPr>
          <p:nvPr/>
        </p:nvSpPr>
        <p:spPr bwMode="auto">
          <a:xfrm>
            <a:off x="2709864" y="5934075"/>
            <a:ext cx="24526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85000"/>
              </a:lnSpc>
            </a:pPr>
            <a:r>
              <a:rPr lang="en-US">
                <a:solidFill>
                  <a:prstClr val="black"/>
                </a:solidFill>
                <a:latin typeface="Courier New" pitchFamily="49" charset="0"/>
              </a:rPr>
              <a:t>EMP_DETAILS</a:t>
            </a:r>
            <a:r>
              <a:rPr lang="en-US">
                <a:solidFill>
                  <a:prstClr val="black"/>
                </a:solidFill>
              </a:rPr>
              <a:t> view</a:t>
            </a:r>
          </a:p>
        </p:txBody>
      </p:sp>
      <p:pic>
        <p:nvPicPr>
          <p:cNvPr id="39947" name="Picture 15"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412039" y="4267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16" descr="C:\Documents and Settings\lserhal\Desktop\symbo00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440113" y="4191000"/>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Line 17"/>
          <p:cNvSpPr>
            <a:spLocks noChangeShapeType="1"/>
          </p:cNvSpPr>
          <p:nvPr/>
        </p:nvSpPr>
        <p:spPr bwMode="auto">
          <a:xfrm>
            <a:off x="3776663" y="19050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50" name="Line 18"/>
          <p:cNvSpPr>
            <a:spLocks noChangeShapeType="1"/>
          </p:cNvSpPr>
          <p:nvPr/>
        </p:nvSpPr>
        <p:spPr bwMode="auto">
          <a:xfrm>
            <a:off x="3725863" y="4125913"/>
            <a:ext cx="0" cy="762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51" name="Freeform 19"/>
          <p:cNvSpPr>
            <a:spLocks/>
          </p:cNvSpPr>
          <p:nvPr/>
        </p:nvSpPr>
        <p:spPr bwMode="auto">
          <a:xfrm>
            <a:off x="6573838" y="3048000"/>
            <a:ext cx="838200" cy="2133600"/>
          </a:xfrm>
          <a:custGeom>
            <a:avLst/>
            <a:gdLst>
              <a:gd name="T0" fmla="*/ 2147483647 w 528"/>
              <a:gd name="T1" fmla="*/ 0 h 1488"/>
              <a:gd name="T2" fmla="*/ 0 w 528"/>
              <a:gd name="T3" fmla="*/ 0 h 1488"/>
              <a:gd name="T4" fmla="*/ 0 w 528"/>
              <a:gd name="T5" fmla="*/ 2147483647 h 1488"/>
              <a:gd name="T6" fmla="*/ 2147483647 w 528"/>
              <a:gd name="T7" fmla="*/ 2147483647 h 1488"/>
              <a:gd name="T8" fmla="*/ 0 60000 65536"/>
              <a:gd name="T9" fmla="*/ 0 60000 65536"/>
              <a:gd name="T10" fmla="*/ 0 60000 65536"/>
              <a:gd name="T11" fmla="*/ 0 60000 65536"/>
              <a:gd name="T12" fmla="*/ 0 w 528"/>
              <a:gd name="T13" fmla="*/ 0 h 1488"/>
              <a:gd name="T14" fmla="*/ 528 w 528"/>
              <a:gd name="T15" fmla="*/ 1488 h 1488"/>
            </a:gdLst>
            <a:ahLst/>
            <a:cxnLst>
              <a:cxn ang="T8">
                <a:pos x="T0" y="T1"/>
              </a:cxn>
              <a:cxn ang="T9">
                <a:pos x="T2" y="T3"/>
              </a:cxn>
              <a:cxn ang="T10">
                <a:pos x="T4" y="T5"/>
              </a:cxn>
              <a:cxn ang="T11">
                <a:pos x="T6" y="T7"/>
              </a:cxn>
            </a:cxnLst>
            <a:rect l="T12" t="T13" r="T14" b="T15"/>
            <a:pathLst>
              <a:path w="528" h="1488">
                <a:moveTo>
                  <a:pt x="480" y="0"/>
                </a:moveTo>
                <a:lnTo>
                  <a:pt x="0" y="0"/>
                </a:lnTo>
                <a:lnTo>
                  <a:pt x="0" y="1488"/>
                </a:lnTo>
                <a:lnTo>
                  <a:pt x="528" y="1488"/>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9952" name="Line 20"/>
          <p:cNvSpPr>
            <a:spLocks noChangeShapeType="1"/>
          </p:cNvSpPr>
          <p:nvPr/>
        </p:nvSpPr>
        <p:spPr bwMode="auto">
          <a:xfrm>
            <a:off x="5278438" y="3962400"/>
            <a:ext cx="1295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9713" name="Oval 21"/>
          <p:cNvSpPr>
            <a:spLocks noChangeArrowheads="1"/>
          </p:cNvSpPr>
          <p:nvPr/>
        </p:nvSpPr>
        <p:spPr bwMode="blackWhite">
          <a:xfrm>
            <a:off x="2828925" y="43100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9714" name="Oval 22"/>
          <p:cNvSpPr>
            <a:spLocks noChangeArrowheads="1"/>
          </p:cNvSpPr>
          <p:nvPr/>
        </p:nvSpPr>
        <p:spPr bwMode="blackWhite">
          <a:xfrm>
            <a:off x="6718301" y="2525714"/>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9715" name="Oval 23"/>
          <p:cNvSpPr>
            <a:spLocks noChangeArrowheads="1"/>
          </p:cNvSpPr>
          <p:nvPr/>
        </p:nvSpPr>
        <p:spPr bwMode="blackWhite">
          <a:xfrm>
            <a:off x="6726239" y="5300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393</a:t>
            </a:fld>
            <a:endParaRPr lang="en-US">
              <a:solidFill>
                <a:srgbClr val="464653"/>
              </a:solidFill>
            </a:endParaRPr>
          </a:p>
        </p:txBody>
      </p:sp>
    </p:spTree>
    <p:extLst>
      <p:ext uri="{BB962C8B-B14F-4D97-AF65-F5344CB8AC3E}">
        <p14:creationId xmlns:p14="http://schemas.microsoft.com/office/powerpoint/2010/main" val="12076991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73819"/>
            <a:ext cx="10515600" cy="1325563"/>
          </a:xfrm>
        </p:spPr>
        <p:txBody>
          <a:bodyPr>
            <a:normAutofit/>
          </a:bodyPr>
          <a:lstStyle/>
          <a:p>
            <a:pPr>
              <a:defRPr/>
            </a:pPr>
            <a:r>
              <a:rPr lang="en-US"/>
              <a:t>Creating an </a:t>
            </a:r>
            <a:r>
              <a:rPr lang="en-US">
                <a:latin typeface="Courier New" pitchFamily="49" charset="0"/>
              </a:rPr>
              <a:t>INSTEAD</a:t>
            </a:r>
            <a:r>
              <a:rPr lang="en-US"/>
              <a:t> </a:t>
            </a:r>
            <a:r>
              <a:rPr lang="en-US">
                <a:latin typeface="Courier New" pitchFamily="49" charset="0"/>
              </a:rPr>
              <a:t>OF</a:t>
            </a:r>
            <a:r>
              <a:rPr lang="en-US"/>
              <a:t> Trigger to </a:t>
            </a:r>
            <a:br>
              <a:rPr lang="en-US"/>
            </a:br>
            <a:r>
              <a:rPr lang="en-US"/>
              <a:t>Perform DML on Complex Views</a:t>
            </a:r>
          </a:p>
        </p:txBody>
      </p:sp>
      <p:sp>
        <p:nvSpPr>
          <p:cNvPr id="40963" name="Rectangle 3"/>
          <p:cNvSpPr>
            <a:spLocks noChangeArrowheads="1"/>
          </p:cNvSpPr>
          <p:nvPr/>
        </p:nvSpPr>
        <p:spPr bwMode="auto">
          <a:xfrm>
            <a:off x="2406650" y="1604963"/>
            <a:ext cx="1631950"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endParaRPr lang="en-US" sz="2200">
              <a:solidFill>
                <a:prstClr val="black"/>
              </a:solidFill>
            </a:endParaRPr>
          </a:p>
        </p:txBody>
      </p:sp>
      <p:sp>
        <p:nvSpPr>
          <p:cNvPr id="30724" name="Rectangle 4"/>
          <p:cNvSpPr>
            <a:spLocks noChangeArrowheads="1"/>
          </p:cNvSpPr>
          <p:nvPr/>
        </p:nvSpPr>
        <p:spPr bwMode="blackGray">
          <a:xfrm>
            <a:off x="2146300" y="1531938"/>
            <a:ext cx="7912100" cy="457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TABLE </a:t>
            </a:r>
            <a:r>
              <a:rPr lang="en-US" dirty="0" err="1">
                <a:solidFill>
                  <a:prstClr val="black"/>
                </a:solidFill>
                <a:latin typeface="Courier New" pitchFamily="49" charset="0"/>
              </a:rPr>
              <a:t>new_emps</a:t>
            </a:r>
            <a:r>
              <a:rPr lang="en-US" dirty="0">
                <a:solidFill>
                  <a:prstClr val="black"/>
                </a:solidFill>
                <a:latin typeface="Courier New" pitchFamily="49" charset="0"/>
              </a:rPr>
              <a:t> AS </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employee_id,last_name,salary,department_id</a:t>
            </a:r>
            <a:r>
              <a:rPr lang="en-US" dirty="0">
                <a:solidFill>
                  <a:prstClr val="black"/>
                </a:solidFill>
                <a:latin typeface="Courier New" pitchFamily="49" charset="0"/>
              </a:rPr>
              <a:t/>
            </a:r>
            <a:br>
              <a:rPr lang="en-US" dirty="0">
                <a:solidFill>
                  <a:prstClr val="black"/>
                </a:solidFill>
                <a:latin typeface="Courier New" pitchFamily="49" charset="0"/>
              </a:rPr>
            </a:br>
            <a:r>
              <a:rPr lang="en-US" dirty="0">
                <a:solidFill>
                  <a:prstClr val="black"/>
                </a:solidFill>
                <a:latin typeface="Courier New" pitchFamily="49" charset="0"/>
              </a:rPr>
              <a:t> FROM employees;</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CREATE TABLE </a:t>
            </a:r>
            <a:r>
              <a:rPr lang="en-US" dirty="0" err="1">
                <a:solidFill>
                  <a:prstClr val="black"/>
                </a:solidFill>
                <a:latin typeface="Courier New" pitchFamily="49" charset="0"/>
              </a:rPr>
              <a:t>new_depts</a:t>
            </a:r>
            <a:r>
              <a:rPr lang="en-US" dirty="0">
                <a:solidFill>
                  <a:prstClr val="black"/>
                </a:solidFill>
                <a:latin typeface="Courier New" pitchFamily="49" charset="0"/>
              </a:rPr>
              <a:t> AS</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d.department_id,d.department_name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sum(</a:t>
            </a:r>
            <a:r>
              <a:rPr lang="en-US" dirty="0" err="1">
                <a:solidFill>
                  <a:prstClr val="black"/>
                </a:solidFill>
                <a:latin typeface="Courier New" pitchFamily="49" charset="0"/>
              </a:rPr>
              <a:t>e.salary</a:t>
            </a:r>
            <a:r>
              <a:rPr lang="en-US" dirty="0">
                <a:solidFill>
                  <a:prstClr val="black"/>
                </a:solidFill>
                <a:latin typeface="Courier New" pitchFamily="49" charset="0"/>
              </a:rPr>
              <a:t>) </a:t>
            </a:r>
            <a:r>
              <a:rPr lang="en-US" dirty="0" err="1">
                <a:solidFill>
                  <a:prstClr val="black"/>
                </a:solidFill>
                <a:latin typeface="Courier New" pitchFamily="49" charset="0"/>
              </a:rPr>
              <a:t>dept_sal</a:t>
            </a:r>
            <a:r>
              <a:rPr lang="en-US" dirty="0">
                <a:solidFill>
                  <a:prstClr val="black"/>
                </a:solidFill>
                <a:latin typeface="Courier New" pitchFamily="49" charset="0"/>
              </a:rPr>
              <a:t/>
            </a:r>
            <a:br>
              <a:rPr lang="en-US" dirty="0">
                <a:solidFill>
                  <a:prstClr val="black"/>
                </a:solidFill>
                <a:latin typeface="Courier New" pitchFamily="49" charset="0"/>
              </a:rPr>
            </a:br>
            <a:r>
              <a:rPr lang="en-US" dirty="0">
                <a:solidFill>
                  <a:prstClr val="black"/>
                </a:solidFill>
                <a:latin typeface="Courier New" pitchFamily="49" charset="0"/>
              </a:rPr>
              <a:t> FROM employees e, departments d</a:t>
            </a: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e.department_id</a:t>
            </a:r>
            <a:r>
              <a:rPr lang="en-US" dirty="0">
                <a:solidFill>
                  <a:prstClr val="black"/>
                </a:solidFill>
                <a:latin typeface="Courier New" pitchFamily="49" charset="0"/>
              </a:rPr>
              <a:t> = </a:t>
            </a:r>
            <a:r>
              <a:rPr lang="en-US" dirty="0" err="1">
                <a:solidFill>
                  <a:prstClr val="black"/>
                </a:solidFill>
                <a:latin typeface="Courier New" pitchFamily="49" charset="0"/>
              </a:rPr>
              <a:t>d.department_id</a:t>
            </a:r>
            <a:r>
              <a:rPr lang="en-US" dirty="0">
                <a:solidFill>
                  <a:prstClr val="black"/>
                </a:solidFill>
                <a:latin typeface="Courier New" pitchFamily="49" charset="0"/>
              </a:rPr>
              <a:t>;</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CREATE VIEW </a:t>
            </a:r>
            <a:r>
              <a:rPr lang="en-US" dirty="0" err="1">
                <a:solidFill>
                  <a:prstClr val="black"/>
                </a:solidFill>
                <a:latin typeface="Courier New" pitchFamily="49" charset="0"/>
              </a:rPr>
              <a:t>emp_details</a:t>
            </a:r>
            <a:r>
              <a:rPr lang="en-US" dirty="0">
                <a:solidFill>
                  <a:prstClr val="black"/>
                </a:solidFill>
                <a:latin typeface="Courier New" pitchFamily="49" charset="0"/>
              </a:rPr>
              <a:t> AS</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e.employee_id</a:t>
            </a:r>
            <a:r>
              <a:rPr lang="en-US" dirty="0">
                <a:solidFill>
                  <a:prstClr val="black"/>
                </a:solidFill>
                <a:latin typeface="Courier New" pitchFamily="49" charset="0"/>
              </a:rPr>
              <a:t>, </a:t>
            </a:r>
            <a:r>
              <a:rPr lang="en-US" dirty="0" err="1">
                <a:solidFill>
                  <a:prstClr val="black"/>
                </a:solidFill>
                <a:latin typeface="Courier New" pitchFamily="49" charset="0"/>
              </a:rPr>
              <a:t>e.last_name</a:t>
            </a:r>
            <a:r>
              <a:rPr lang="en-US" dirty="0">
                <a:solidFill>
                  <a:prstClr val="black"/>
                </a:solidFill>
                <a:latin typeface="Courier New" pitchFamily="49" charset="0"/>
              </a:rPr>
              <a:t>, </a:t>
            </a:r>
            <a:r>
              <a:rPr lang="en-US" dirty="0" err="1">
                <a:solidFill>
                  <a:prstClr val="black"/>
                </a:solidFill>
                <a:latin typeface="Courier New" pitchFamily="49" charset="0"/>
              </a:rPr>
              <a:t>e.salary</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e.department_id</a:t>
            </a:r>
            <a:r>
              <a:rPr lang="en-US" dirty="0">
                <a:solidFill>
                  <a:prstClr val="black"/>
                </a:solidFill>
                <a:latin typeface="Courier New" pitchFamily="49" charset="0"/>
              </a:rPr>
              <a:t>, </a:t>
            </a:r>
            <a:r>
              <a:rPr lang="en-US" dirty="0" err="1">
                <a:solidFill>
                  <a:prstClr val="black"/>
                </a:solidFill>
                <a:latin typeface="Courier New" pitchFamily="49" charset="0"/>
              </a:rPr>
              <a:t>d.department_name</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FROM employees e, departments d</a:t>
            </a: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e.department_id</a:t>
            </a:r>
            <a:r>
              <a:rPr lang="en-US" dirty="0">
                <a:solidFill>
                  <a:prstClr val="black"/>
                </a:solidFill>
                <a:latin typeface="Courier New" pitchFamily="49" charset="0"/>
              </a:rPr>
              <a:t> = </a:t>
            </a:r>
            <a:r>
              <a:rPr lang="en-US" dirty="0" err="1">
                <a:solidFill>
                  <a:prstClr val="black"/>
                </a:solidFill>
                <a:latin typeface="Courier New" pitchFamily="49" charset="0"/>
              </a:rPr>
              <a:t>d.department_id</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GROUP BY </a:t>
            </a:r>
            <a:r>
              <a:rPr lang="en-US" dirty="0" err="1">
                <a:solidFill>
                  <a:prstClr val="black"/>
                </a:solidFill>
                <a:latin typeface="Courier New" pitchFamily="49" charset="0"/>
              </a:rPr>
              <a:t>d.department_id,d.department_name</a:t>
            </a:r>
            <a:r>
              <a:rPr lang="en-US" dirty="0">
                <a:solidFill>
                  <a:prstClr val="black"/>
                </a:solidFill>
                <a:latin typeface="Courier New" pitchFamily="49" charset="0"/>
              </a:rPr>
              <a:t>; </a:t>
            </a:r>
          </a:p>
        </p:txBody>
      </p:sp>
      <p:sp>
        <p:nvSpPr>
          <p:cNvPr id="40965" name="Rectangle 5"/>
          <p:cNvSpPr>
            <a:spLocks noChangeArrowheads="1"/>
          </p:cNvSpPr>
          <p:nvPr/>
        </p:nvSpPr>
        <p:spPr bwMode="gray">
          <a:xfrm>
            <a:off x="3940175" y="1611313"/>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0966" name="Rectangle 6"/>
          <p:cNvSpPr>
            <a:spLocks noChangeArrowheads="1"/>
          </p:cNvSpPr>
          <p:nvPr/>
        </p:nvSpPr>
        <p:spPr bwMode="gray">
          <a:xfrm>
            <a:off x="3962400" y="2711450"/>
            <a:ext cx="1371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0967" name="Rectangle 7"/>
          <p:cNvSpPr>
            <a:spLocks noChangeArrowheads="1"/>
          </p:cNvSpPr>
          <p:nvPr/>
        </p:nvSpPr>
        <p:spPr bwMode="gray">
          <a:xfrm>
            <a:off x="3798888" y="4354513"/>
            <a:ext cx="167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394</a:t>
            </a:fld>
            <a:endParaRPr lang="en-US">
              <a:solidFill>
                <a:srgbClr val="464653"/>
              </a:solidFill>
            </a:endParaRPr>
          </a:p>
        </p:txBody>
      </p:sp>
    </p:spTree>
    <p:extLst>
      <p:ext uri="{BB962C8B-B14F-4D97-AF65-F5344CB8AC3E}">
        <p14:creationId xmlns:p14="http://schemas.microsoft.com/office/powerpoint/2010/main" val="2550911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The Status of a Trigger</a:t>
            </a:r>
          </a:p>
        </p:txBody>
      </p:sp>
      <p:sp>
        <p:nvSpPr>
          <p:cNvPr id="31747" name="Rectangle 3"/>
          <p:cNvSpPr>
            <a:spLocks noGrp="1" noChangeArrowheads="1"/>
          </p:cNvSpPr>
          <p:nvPr>
            <p:ph sz="quarter" idx="1"/>
          </p:nvPr>
        </p:nvSpPr>
        <p:spPr>
          <a:xfrm>
            <a:off x="2133600" y="1447800"/>
            <a:ext cx="7918450" cy="2503488"/>
          </a:xfrm>
        </p:spPr>
        <p:txBody>
          <a:bodyPr>
            <a:normAutofit fontScale="92500" lnSpcReduction="20000"/>
          </a:bodyPr>
          <a:lstStyle/>
          <a:p>
            <a:pPr marL="0" indent="0">
              <a:buNone/>
              <a:defRPr/>
            </a:pPr>
            <a:r>
              <a:rPr lang="en-US" dirty="0"/>
              <a:t>A trigger is in either of two distinct modes: </a:t>
            </a:r>
          </a:p>
          <a:p>
            <a:pPr marL="548640" lvl="1" indent="-274320">
              <a:buFont typeface="Courier New" pitchFamily="49" charset="0"/>
              <a:buChar char="o"/>
              <a:defRPr/>
            </a:pPr>
            <a:r>
              <a:rPr lang="en-US" dirty="0"/>
              <a:t>Enabled: The trigger runs its trigger action if a triggering statement is issued and the trigger restriction (if any) evaluates to true (default).</a:t>
            </a:r>
          </a:p>
          <a:p>
            <a:pPr marL="548640" lvl="1" indent="-274320">
              <a:buFont typeface="Courier New" pitchFamily="49" charset="0"/>
              <a:buChar char="o"/>
              <a:defRPr/>
            </a:pPr>
            <a:r>
              <a:rPr lang="en-US" dirty="0"/>
              <a:t>Disabled: The trigger does not run its trigger action, even if a triggering statement is issued and the trigger restriction (if any) would evaluate to true.</a:t>
            </a:r>
          </a:p>
        </p:txBody>
      </p:sp>
      <p:grpSp>
        <p:nvGrpSpPr>
          <p:cNvPr id="41988" name="Group 14"/>
          <p:cNvGrpSpPr>
            <a:grpSpLocks/>
          </p:cNvGrpSpPr>
          <p:nvPr/>
        </p:nvGrpSpPr>
        <p:grpSpPr bwMode="auto">
          <a:xfrm>
            <a:off x="3452813" y="4265613"/>
            <a:ext cx="5283200" cy="1687512"/>
            <a:chOff x="1124" y="2729"/>
            <a:chExt cx="3328" cy="1063"/>
          </a:xfrm>
        </p:grpSpPr>
        <p:grpSp>
          <p:nvGrpSpPr>
            <p:cNvPr id="41991" name="Group 4"/>
            <p:cNvGrpSpPr>
              <a:grpSpLocks/>
            </p:cNvGrpSpPr>
            <p:nvPr/>
          </p:nvGrpSpPr>
          <p:grpSpPr bwMode="auto">
            <a:xfrm>
              <a:off x="1124" y="2736"/>
              <a:ext cx="892" cy="1056"/>
              <a:chOff x="2448" y="2496"/>
              <a:chExt cx="892" cy="1056"/>
            </a:xfrm>
          </p:grpSpPr>
          <p:pic>
            <p:nvPicPr>
              <p:cNvPr id="41998" name="Picture 5" descr="C:\Documents and Settings\lserhal\Desktop\datab0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6" descr="Documents: PL/SQL Program"/>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7"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1992" name="Group 8"/>
            <p:cNvGrpSpPr>
              <a:grpSpLocks/>
            </p:cNvGrpSpPr>
            <p:nvPr/>
          </p:nvGrpSpPr>
          <p:grpSpPr bwMode="auto">
            <a:xfrm>
              <a:off x="3360" y="2729"/>
              <a:ext cx="892" cy="1056"/>
              <a:chOff x="2448" y="2496"/>
              <a:chExt cx="892" cy="1056"/>
            </a:xfrm>
          </p:grpSpPr>
          <p:pic>
            <p:nvPicPr>
              <p:cNvPr id="41995" name="Picture 9" descr="C:\Documents and Settings\lserhal\Desktop\datab0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0"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11"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41993" name="Picture 12" descr="C:\Documents and Settings\lserhal\My Documents\My Pictures\Graphics Library\checkmark gree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76" y="3067"/>
              <a:ext cx="684"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3" descr="C:\Documents and Settings\lserhal\Desktop\symbo00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080" y="3408"/>
              <a:ext cx="37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395</a:t>
            </a:fld>
            <a:endParaRPr lang="en-US" dirty="0">
              <a:solidFill>
                <a:srgbClr val="464653"/>
              </a:solidFill>
            </a:endParaRPr>
          </a:p>
        </p:txBody>
      </p:sp>
    </p:spTree>
    <p:extLst>
      <p:ext uri="{BB962C8B-B14F-4D97-AF65-F5344CB8AC3E}">
        <p14:creationId xmlns:p14="http://schemas.microsoft.com/office/powerpoint/2010/main" val="3661110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Creating a Disabled Trigger</a:t>
            </a:r>
          </a:p>
        </p:txBody>
      </p:sp>
      <p:sp>
        <p:nvSpPr>
          <p:cNvPr id="32771" name="Rectangle 3"/>
          <p:cNvSpPr>
            <a:spLocks noGrp="1" noChangeArrowheads="1"/>
          </p:cNvSpPr>
          <p:nvPr>
            <p:ph sz="quarter" idx="1"/>
          </p:nvPr>
        </p:nvSpPr>
        <p:spPr>
          <a:xfrm>
            <a:off x="2133600" y="1447800"/>
            <a:ext cx="7918450" cy="2101850"/>
          </a:xfrm>
        </p:spPr>
        <p:txBody>
          <a:bodyPr>
            <a:normAutofit fontScale="92500" lnSpcReduction="10000"/>
          </a:bodyPr>
          <a:lstStyle/>
          <a:p>
            <a:pPr marL="548640" lvl="1" indent="-274320">
              <a:buFont typeface="Courier New" pitchFamily="49" charset="0"/>
              <a:buChar char="o"/>
              <a:defRPr/>
            </a:pPr>
            <a:r>
              <a:rPr lang="en-US" dirty="0"/>
              <a:t>Before Oracle Database 19c, if you created a trigger whose body had a PL/SQL compilation error, then DML to the table failed.</a:t>
            </a:r>
          </a:p>
          <a:p>
            <a:pPr marL="548640" lvl="1" indent="-274320">
              <a:buFont typeface="Courier New" pitchFamily="49" charset="0"/>
              <a:buChar char="o"/>
              <a:defRPr/>
            </a:pPr>
            <a:r>
              <a:rPr lang="en-US" dirty="0"/>
              <a:t>In Oracle Database 19c, you can create a disabled trigger and then enable it only when you know it will be compiled successfully.</a:t>
            </a:r>
          </a:p>
        </p:txBody>
      </p:sp>
      <p:sp>
        <p:nvSpPr>
          <p:cNvPr id="32772" name="Rectangle 4"/>
          <p:cNvSpPr>
            <a:spLocks noChangeArrowheads="1"/>
          </p:cNvSpPr>
          <p:nvPr/>
        </p:nvSpPr>
        <p:spPr bwMode="blackGray">
          <a:xfrm>
            <a:off x="2130426" y="3886200"/>
            <a:ext cx="7927975" cy="2286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CREATE OR REPLACE TRIGGER </a:t>
            </a:r>
            <a:r>
              <a:rPr lang="en-US" dirty="0" err="1">
                <a:solidFill>
                  <a:srgbClr val="DDE9EC"/>
                </a:solidFill>
                <a:latin typeface="Courier New" pitchFamily="49" charset="0"/>
                <a:cs typeface="Times New Roman" pitchFamily="18" charset="0"/>
              </a:rPr>
              <a:t>mytrg</a:t>
            </a:r>
            <a:endParaRPr lang="en-US" dirty="0">
              <a:solidFill>
                <a:srgbClr val="DDE9EC"/>
              </a:solidFill>
              <a:latin typeface="Courier New" pitchFamily="49" charset="0"/>
              <a:cs typeface="Times New Roman" pitchFamily="18" charset="0"/>
            </a:endParaRP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BEFORE INSERT ON </a:t>
            </a:r>
            <a:r>
              <a:rPr lang="en-US" dirty="0" err="1">
                <a:solidFill>
                  <a:srgbClr val="DDE9EC"/>
                </a:solidFill>
                <a:latin typeface="Courier New" pitchFamily="49" charset="0"/>
                <a:cs typeface="Times New Roman" pitchFamily="18" charset="0"/>
              </a:rPr>
              <a:t>mytable</a:t>
            </a:r>
            <a:r>
              <a:rPr lang="en-US" dirty="0">
                <a:solidFill>
                  <a:srgbClr val="DDE9EC"/>
                </a:solidFill>
                <a:latin typeface="Courier New" pitchFamily="49" charset="0"/>
                <a:cs typeface="Times New Roman" pitchFamily="18" charset="0"/>
              </a:rPr>
              <a:t> FOR EACH ROW</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a:t>
            </a:r>
            <a:r>
              <a:rPr lang="en-US" dirty="0">
                <a:solidFill>
                  <a:srgbClr val="9FB8CD"/>
                </a:solidFill>
                <a:latin typeface="Courier New" pitchFamily="49" charset="0"/>
                <a:cs typeface="Times New Roman" pitchFamily="18" charset="0"/>
              </a:rPr>
              <a:t>DISABLE</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:New.ID := </a:t>
            </a:r>
            <a:r>
              <a:rPr lang="en-US" dirty="0" err="1">
                <a:solidFill>
                  <a:srgbClr val="DDE9EC"/>
                </a:solidFill>
                <a:latin typeface="Courier New" pitchFamily="49" charset="0"/>
                <a:cs typeface="Times New Roman" pitchFamily="18" charset="0"/>
              </a:rPr>
              <a:t>my_seq.Nextval</a:t>
            </a:r>
            <a:r>
              <a:rPr lang="en-US" dirty="0">
                <a:solidFill>
                  <a:srgbClr val="DDE9EC"/>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 .</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396</a:t>
            </a:fld>
            <a:endParaRPr lang="en-US" dirty="0">
              <a:solidFill>
                <a:srgbClr val="464653"/>
              </a:solidFill>
            </a:endParaRPr>
          </a:p>
        </p:txBody>
      </p:sp>
    </p:spTree>
    <p:extLst>
      <p:ext uri="{BB962C8B-B14F-4D97-AF65-F5344CB8AC3E}">
        <p14:creationId xmlns:p14="http://schemas.microsoft.com/office/powerpoint/2010/main" val="18539439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a:defRPr/>
            </a:pPr>
            <a:r>
              <a:rPr lang="en-US"/>
              <a:t>Managing Triggers Using the </a:t>
            </a:r>
            <a:br>
              <a:rPr lang="en-US"/>
            </a:br>
            <a:r>
              <a:rPr lang="en-US">
                <a:latin typeface="Courier New" pitchFamily="49" charset="0"/>
              </a:rPr>
              <a:t>ALTER</a:t>
            </a:r>
            <a:r>
              <a:rPr lang="en-US"/>
              <a:t> and </a:t>
            </a:r>
            <a:r>
              <a:rPr lang="en-US">
                <a:latin typeface="Courier New" pitchFamily="49" charset="0"/>
              </a:rPr>
              <a:t>DROP</a:t>
            </a:r>
            <a:r>
              <a:rPr lang="en-US"/>
              <a:t> SQL Statements</a:t>
            </a:r>
          </a:p>
        </p:txBody>
      </p:sp>
      <p:sp>
        <p:nvSpPr>
          <p:cNvPr id="33795" name="Rectangle 3"/>
          <p:cNvSpPr>
            <a:spLocks noChangeArrowheads="1"/>
          </p:cNvSpPr>
          <p:nvPr/>
        </p:nvSpPr>
        <p:spPr bwMode="blackGray">
          <a:xfrm>
            <a:off x="2146300" y="160020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Disable or </a:t>
            </a:r>
            <a:r>
              <a:rPr lang="en-US" dirty="0" err="1">
                <a:solidFill>
                  <a:prstClr val="black"/>
                </a:solidFill>
                <a:latin typeface="Courier New" pitchFamily="49" charset="0"/>
              </a:rPr>
              <a:t>reenable</a:t>
            </a:r>
            <a:r>
              <a:rPr lang="en-US" dirty="0">
                <a:solidFill>
                  <a:prstClr val="black"/>
                </a:solidFill>
                <a:latin typeface="Courier New" pitchFamily="49" charset="0"/>
              </a:rPr>
              <a:t> a database trigger:</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 DISABLE | ENABLE;</a:t>
            </a:r>
          </a:p>
        </p:txBody>
      </p:sp>
      <p:sp>
        <p:nvSpPr>
          <p:cNvPr id="33796" name="Rectangle 4"/>
          <p:cNvSpPr>
            <a:spLocks noChangeArrowheads="1"/>
          </p:cNvSpPr>
          <p:nvPr/>
        </p:nvSpPr>
        <p:spPr bwMode="blackGray">
          <a:xfrm>
            <a:off x="2133600" y="283210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Disable or </a:t>
            </a:r>
            <a:r>
              <a:rPr lang="en-US" dirty="0" err="1">
                <a:solidFill>
                  <a:prstClr val="black"/>
                </a:solidFill>
                <a:latin typeface="Courier New" pitchFamily="49" charset="0"/>
              </a:rPr>
              <a:t>reenable</a:t>
            </a:r>
            <a:r>
              <a:rPr lang="en-US" dirty="0">
                <a:solidFill>
                  <a:prstClr val="black"/>
                </a:solidFill>
                <a:latin typeface="Courier New" pitchFamily="49" charset="0"/>
              </a:rPr>
              <a:t> all triggers for a table: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TABLE </a:t>
            </a:r>
            <a:r>
              <a:rPr lang="en-US" dirty="0" err="1">
                <a:solidFill>
                  <a:prstClr val="black"/>
                </a:solidFill>
                <a:latin typeface="Courier New" pitchFamily="49" charset="0"/>
              </a:rPr>
              <a:t>table_name</a:t>
            </a:r>
            <a:r>
              <a:rPr lang="en-US" dirty="0">
                <a:solidFill>
                  <a:prstClr val="black"/>
                </a:solidFill>
                <a:latin typeface="Courier New" pitchFamily="49" charset="0"/>
              </a:rPr>
              <a:t> DISABLE | ENABLE ALL TRIGGERS;</a:t>
            </a:r>
          </a:p>
        </p:txBody>
      </p:sp>
      <p:sp>
        <p:nvSpPr>
          <p:cNvPr id="33797" name="Rectangle 5"/>
          <p:cNvSpPr>
            <a:spLocks noChangeArrowheads="1"/>
          </p:cNvSpPr>
          <p:nvPr/>
        </p:nvSpPr>
        <p:spPr bwMode="blackGray">
          <a:xfrm>
            <a:off x="2133600" y="4059238"/>
            <a:ext cx="7924800" cy="1009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Recompile a trigger for a table: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 COMPILE;</a:t>
            </a:r>
          </a:p>
        </p:txBody>
      </p:sp>
      <p:sp>
        <p:nvSpPr>
          <p:cNvPr id="33798" name="Rectangle 6"/>
          <p:cNvSpPr>
            <a:spLocks noChangeArrowheads="1"/>
          </p:cNvSpPr>
          <p:nvPr/>
        </p:nvSpPr>
        <p:spPr bwMode="blackGray">
          <a:xfrm>
            <a:off x="2133600" y="5287963"/>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Remove a trigger from the database: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DROP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397</a:t>
            </a:fld>
            <a:endParaRPr lang="en-US">
              <a:solidFill>
                <a:srgbClr val="464653"/>
              </a:solidFill>
            </a:endParaRPr>
          </a:p>
        </p:txBody>
      </p:sp>
    </p:spTree>
    <p:extLst>
      <p:ext uri="{BB962C8B-B14F-4D97-AF65-F5344CB8AC3E}">
        <p14:creationId xmlns:p14="http://schemas.microsoft.com/office/powerpoint/2010/main" val="1803419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t>Testing Triggers</a:t>
            </a:r>
          </a:p>
        </p:txBody>
      </p:sp>
      <p:sp>
        <p:nvSpPr>
          <p:cNvPr id="35843" name="Rectangle 3"/>
          <p:cNvSpPr>
            <a:spLocks noGrp="1" noChangeArrowheads="1"/>
          </p:cNvSpPr>
          <p:nvPr>
            <p:ph sz="quarter" idx="1"/>
          </p:nvPr>
        </p:nvSpPr>
        <p:spPr>
          <a:xfrm>
            <a:off x="2133600" y="1447800"/>
            <a:ext cx="7918450" cy="2667000"/>
          </a:xfrm>
        </p:spPr>
        <p:txBody>
          <a:bodyPr>
            <a:normAutofit fontScale="92500" lnSpcReduction="20000"/>
          </a:bodyPr>
          <a:lstStyle/>
          <a:p>
            <a:pPr marL="548640" lvl="1" indent="-274320">
              <a:buFont typeface="Courier New" pitchFamily="49" charset="0"/>
              <a:buChar char="o"/>
              <a:defRPr/>
            </a:pPr>
            <a:r>
              <a:rPr lang="en-US" dirty="0"/>
              <a:t>Test each triggering data operation, as well as </a:t>
            </a:r>
            <a:br>
              <a:rPr lang="en-US" dirty="0"/>
            </a:br>
            <a:r>
              <a:rPr lang="en-US" dirty="0"/>
              <a:t>non-triggering data operations.</a:t>
            </a:r>
          </a:p>
          <a:p>
            <a:pPr marL="548640" lvl="1" indent="-274320">
              <a:buFont typeface="Courier New" pitchFamily="49" charset="0"/>
              <a:buChar char="o"/>
              <a:defRPr/>
            </a:pPr>
            <a:r>
              <a:rPr lang="en-US" dirty="0"/>
              <a:t>Test each case of the </a:t>
            </a:r>
            <a:r>
              <a:rPr lang="en-US" dirty="0">
                <a:latin typeface="Courier New" pitchFamily="49" charset="0"/>
              </a:rPr>
              <a:t>WHEN</a:t>
            </a:r>
            <a:r>
              <a:rPr lang="en-US" dirty="0"/>
              <a:t> clause.</a:t>
            </a:r>
          </a:p>
          <a:p>
            <a:pPr marL="548640" lvl="1" indent="-274320">
              <a:buFont typeface="Courier New" pitchFamily="49" charset="0"/>
              <a:buChar char="o"/>
              <a:defRPr/>
            </a:pPr>
            <a:r>
              <a:rPr lang="en-US" dirty="0"/>
              <a:t>Cause the trigger to fire directly from a basic data operation, as well as indirectly from a procedure.</a:t>
            </a:r>
          </a:p>
          <a:p>
            <a:pPr marL="548640" lvl="1" indent="-274320">
              <a:buFont typeface="Courier New" pitchFamily="49" charset="0"/>
              <a:buChar char="o"/>
              <a:defRPr/>
            </a:pPr>
            <a:r>
              <a:rPr lang="en-US" dirty="0"/>
              <a:t>Test the effect of the trigger on other triggers.</a:t>
            </a:r>
          </a:p>
          <a:p>
            <a:pPr marL="548640" lvl="1" indent="-274320">
              <a:buFont typeface="Courier New" pitchFamily="49" charset="0"/>
              <a:buChar char="o"/>
              <a:defRPr/>
            </a:pPr>
            <a:r>
              <a:rPr lang="en-US" dirty="0"/>
              <a:t>Test the effect of other triggers on the trigger.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398</a:t>
            </a:fld>
            <a:endParaRPr lang="en-US" dirty="0">
              <a:solidFill>
                <a:srgbClr val="464653"/>
              </a:solidFill>
            </a:endParaRPr>
          </a:p>
        </p:txBody>
      </p:sp>
    </p:spTree>
    <p:extLst>
      <p:ext uri="{BB962C8B-B14F-4D97-AF65-F5344CB8AC3E}">
        <p14:creationId xmlns:p14="http://schemas.microsoft.com/office/powerpoint/2010/main" val="2103412300"/>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Viewing Trigger Information</a:t>
            </a:r>
          </a:p>
        </p:txBody>
      </p:sp>
      <p:sp>
        <p:nvSpPr>
          <p:cNvPr id="47107" name="Rectangle 3"/>
          <p:cNvSpPr>
            <a:spLocks noGrp="1" noChangeArrowheads="1"/>
          </p:cNvSpPr>
          <p:nvPr>
            <p:ph sz="quarter" idx="1"/>
          </p:nvPr>
        </p:nvSpPr>
        <p:spPr>
          <a:xfrm>
            <a:off x="1981200" y="1219201"/>
            <a:ext cx="8229600" cy="4937125"/>
          </a:xfrm>
        </p:spPr>
        <p:txBody>
          <a:bodyPr/>
          <a:lstStyle/>
          <a:p>
            <a:pPr marL="0" indent="0">
              <a:buNone/>
            </a:pPr>
            <a:r>
              <a:rPr lang="en-US"/>
              <a:t>You can view the following trigger information:</a:t>
            </a:r>
          </a:p>
          <a:p>
            <a:pPr lvl="1" eaLnBrk="1" hangingPunct="1"/>
            <a:endParaRPr lang="en-US"/>
          </a:p>
        </p:txBody>
      </p:sp>
      <p:graphicFrame>
        <p:nvGraphicFramePr>
          <p:cNvPr id="443396" name="Group 4"/>
          <p:cNvGraphicFramePr>
            <a:graphicFrameLocks noGrp="1"/>
          </p:cNvGraphicFramePr>
          <p:nvPr/>
        </p:nvGraphicFramePr>
        <p:xfrm>
          <a:off x="2133600" y="2133600"/>
          <a:ext cx="7924800" cy="1951038"/>
        </p:xfrm>
        <a:graphic>
          <a:graphicData uri="http://schemas.openxmlformats.org/drawingml/2006/table">
            <a:tbl>
              <a:tblPr>
                <a:tableStyleId>{5940675A-B579-460E-94D1-54222C63F5DA}</a:tableStyleId>
              </a:tblPr>
              <a:tblGrid>
                <a:gridCol w="2970595">
                  <a:extLst>
                    <a:ext uri="{9D8B030D-6E8A-4147-A177-3AD203B41FA5}">
                      <a16:colId xmlns:a16="http://schemas.microsoft.com/office/drawing/2014/main" xmlns="" val="20000"/>
                    </a:ext>
                  </a:extLst>
                </a:gridCol>
                <a:gridCol w="4954205">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Data Dictionary View</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USER_OBJECTS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object information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USER/ALL/DBA_TRIGGERS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trigger information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USER_ERRORS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PL/SQL syntax errors for a trigger</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399</a:t>
            </a:fld>
            <a:endParaRPr lang="en-US" dirty="0">
              <a:solidFill>
                <a:srgbClr val="464653"/>
              </a:solidFill>
            </a:endParaRPr>
          </a:p>
        </p:txBody>
      </p:sp>
    </p:spTree>
    <p:extLst>
      <p:ext uri="{BB962C8B-B14F-4D97-AF65-F5344CB8AC3E}">
        <p14:creationId xmlns:p14="http://schemas.microsoft.com/office/powerpoint/2010/main" val="10632836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Day 2</a:t>
            </a:r>
          </a:p>
          <a:p>
            <a:pPr lvl="1"/>
            <a:r>
              <a:rPr lang="en-US" dirty="0"/>
              <a:t>Module 07:	Explicit Cursors</a:t>
            </a:r>
          </a:p>
          <a:p>
            <a:pPr lvl="1"/>
            <a:r>
              <a:rPr lang="en-US" dirty="0"/>
              <a:t>Module 08:	Handling Exceptions</a:t>
            </a:r>
          </a:p>
          <a:p>
            <a:pPr lvl="1"/>
            <a:r>
              <a:rPr lang="en-US" dirty="0"/>
              <a:t>Module 09:	Creating Procedures</a:t>
            </a:r>
          </a:p>
          <a:p>
            <a:pPr lvl="1"/>
            <a:r>
              <a:rPr lang="en-US" dirty="0"/>
              <a:t>Module 10:	Creating Functions</a:t>
            </a:r>
          </a:p>
          <a:p>
            <a:pPr lvl="1"/>
            <a:r>
              <a:rPr lang="en-US" dirty="0"/>
              <a:t>Module 11:	Creating Packages</a:t>
            </a:r>
          </a:p>
          <a:p>
            <a:pPr lvl="1"/>
            <a:r>
              <a:rPr lang="en-US" dirty="0"/>
              <a:t>Module 12:	Working with Packages</a:t>
            </a:r>
          </a:p>
          <a:p>
            <a:pPr lvl="1"/>
            <a:r>
              <a:rPr lang="en-US" dirty="0"/>
              <a:t>Module 13:	Oracle Supplied Packages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71957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365126"/>
            <a:ext cx="10515600" cy="795338"/>
          </a:xfrm>
        </p:spPr>
        <p:txBody>
          <a:bodyPr>
            <a:normAutofit fontScale="90000"/>
          </a:bodyPr>
          <a:lstStyle/>
          <a:p>
            <a:pPr algn="ctr">
              <a:defRPr/>
            </a:pPr>
            <a:r>
              <a:rPr lang="en-US" dirty="0"/>
              <a:t>Composite Data Types: Records and Collections</a:t>
            </a:r>
          </a:p>
        </p:txBody>
      </p:sp>
      <p:sp>
        <p:nvSpPr>
          <p:cNvPr id="34819" name="Rectangle 3"/>
          <p:cNvSpPr>
            <a:spLocks noChangeArrowheads="1"/>
          </p:cNvSpPr>
          <p:nvPr/>
        </p:nvSpPr>
        <p:spPr bwMode="auto">
          <a:xfrm>
            <a:off x="3067051" y="1511300"/>
            <a:ext cx="5889625" cy="1676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4820" name="Rectangle 4"/>
          <p:cNvSpPr>
            <a:spLocks noChangeArrowheads="1"/>
          </p:cNvSpPr>
          <p:nvPr/>
        </p:nvSpPr>
        <p:spPr bwMode="auto">
          <a:xfrm>
            <a:off x="3130941" y="2116139"/>
            <a:ext cx="418704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sz="2000">
                <a:solidFill>
                  <a:prstClr val="black"/>
                </a:solidFill>
                <a:latin typeface="Courier New" pitchFamily="49" charset="0"/>
              </a:rPr>
              <a:t>TRUE	 23-DEC-98	ATLANTA </a:t>
            </a:r>
          </a:p>
        </p:txBody>
      </p:sp>
      <p:sp>
        <p:nvSpPr>
          <p:cNvPr id="34821" name="Line 5"/>
          <p:cNvSpPr>
            <a:spLocks noChangeShapeType="1"/>
          </p:cNvSpPr>
          <p:nvPr/>
        </p:nvSpPr>
        <p:spPr bwMode="auto">
          <a:xfrm>
            <a:off x="71945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22" name="Rectangle 6"/>
          <p:cNvSpPr>
            <a:spLocks noChangeArrowheads="1"/>
          </p:cNvSpPr>
          <p:nvPr/>
        </p:nvSpPr>
        <p:spPr bwMode="auto">
          <a:xfrm>
            <a:off x="6575425" y="3751264"/>
            <a:ext cx="1809750"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defRPr/>
            </a:pPr>
            <a:r>
              <a:rPr lang="en-US" sz="2000">
                <a:solidFill>
                  <a:prstClr val="black"/>
                </a:solidFill>
                <a:latin typeface="Courier New" pitchFamily="49" charset="0"/>
              </a:rPr>
              <a:t> 1	5000</a:t>
            </a:r>
            <a:br>
              <a:rPr lang="en-US" sz="2000">
                <a:solidFill>
                  <a:prstClr val="black"/>
                </a:solidFill>
                <a:latin typeface="Courier New" pitchFamily="49" charset="0"/>
              </a:rPr>
            </a:br>
            <a:r>
              <a:rPr lang="en-US" sz="2000">
                <a:solidFill>
                  <a:prstClr val="black"/>
                </a:solidFill>
                <a:latin typeface="Courier New" pitchFamily="49" charset="0"/>
              </a:rPr>
              <a:t> 2	2345</a:t>
            </a:r>
            <a:br>
              <a:rPr lang="en-US" sz="2000">
                <a:solidFill>
                  <a:prstClr val="black"/>
                </a:solidFill>
                <a:latin typeface="Courier New" pitchFamily="49" charset="0"/>
              </a:rPr>
            </a:br>
            <a:r>
              <a:rPr lang="en-US" sz="2000">
                <a:solidFill>
                  <a:prstClr val="black"/>
                </a:solidFill>
                <a:latin typeface="Courier New" pitchFamily="49" charset="0"/>
              </a:rPr>
              <a:t> 3	12</a:t>
            </a:r>
            <a:br>
              <a:rPr lang="en-US" sz="2000">
                <a:solidFill>
                  <a:prstClr val="black"/>
                </a:solidFill>
                <a:latin typeface="Courier New" pitchFamily="49" charset="0"/>
              </a:rPr>
            </a:br>
            <a:r>
              <a:rPr lang="en-US" sz="2000">
                <a:solidFill>
                  <a:prstClr val="black"/>
                </a:solidFill>
                <a:latin typeface="Courier New" pitchFamily="49" charset="0"/>
              </a:rPr>
              <a:t> 4	3456</a:t>
            </a:r>
          </a:p>
        </p:txBody>
      </p:sp>
      <p:sp>
        <p:nvSpPr>
          <p:cNvPr id="34823" name="Rectangle 7"/>
          <p:cNvSpPr>
            <a:spLocks noChangeArrowheads="1"/>
          </p:cNvSpPr>
          <p:nvPr/>
        </p:nvSpPr>
        <p:spPr bwMode="auto">
          <a:xfrm>
            <a:off x="3186113" y="3751264"/>
            <a:ext cx="2728912"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defRPr/>
            </a:pPr>
            <a:r>
              <a:rPr lang="en-US" sz="2000">
                <a:solidFill>
                  <a:prstClr val="black"/>
                </a:solidFill>
                <a:latin typeface="Courier New" pitchFamily="49" charset="0"/>
              </a:rPr>
              <a:t> 1	SMITH</a:t>
            </a:r>
            <a:br>
              <a:rPr lang="en-US" sz="2000">
                <a:solidFill>
                  <a:prstClr val="black"/>
                </a:solidFill>
                <a:latin typeface="Courier New" pitchFamily="49" charset="0"/>
              </a:rPr>
            </a:br>
            <a:r>
              <a:rPr lang="en-US" sz="2000">
                <a:solidFill>
                  <a:prstClr val="black"/>
                </a:solidFill>
                <a:latin typeface="Courier New" pitchFamily="49" charset="0"/>
              </a:rPr>
              <a:t> 2	JONES</a:t>
            </a:r>
            <a:br>
              <a:rPr lang="en-US" sz="2000">
                <a:solidFill>
                  <a:prstClr val="black"/>
                </a:solidFill>
                <a:latin typeface="Courier New" pitchFamily="49" charset="0"/>
              </a:rPr>
            </a:br>
            <a:r>
              <a:rPr lang="en-US" sz="2000">
                <a:solidFill>
                  <a:prstClr val="black"/>
                </a:solidFill>
                <a:latin typeface="Courier New" pitchFamily="49" charset="0"/>
              </a:rPr>
              <a:t> 3	NANCY</a:t>
            </a:r>
            <a:br>
              <a:rPr lang="en-US" sz="2000">
                <a:solidFill>
                  <a:prstClr val="black"/>
                </a:solidFill>
                <a:latin typeface="Courier New" pitchFamily="49" charset="0"/>
              </a:rPr>
            </a:br>
            <a:r>
              <a:rPr lang="en-US" sz="2000">
                <a:solidFill>
                  <a:prstClr val="black"/>
                </a:solidFill>
                <a:latin typeface="Courier New" pitchFamily="49" charset="0"/>
              </a:rPr>
              <a:t> 4	TIM</a:t>
            </a:r>
          </a:p>
        </p:txBody>
      </p:sp>
      <p:sp>
        <p:nvSpPr>
          <p:cNvPr id="34824" name="Rectangle 8"/>
          <p:cNvSpPr>
            <a:spLocks noChangeArrowheads="1"/>
          </p:cNvSpPr>
          <p:nvPr/>
        </p:nvSpPr>
        <p:spPr bwMode="auto">
          <a:xfrm>
            <a:off x="3106142" y="1049338"/>
            <a:ext cx="1817292"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rPr>
              <a:t>PL/SQL Record:</a:t>
            </a:r>
            <a:endParaRPr lang="en-US" sz="1600">
              <a:solidFill>
                <a:srgbClr val="FFCC00"/>
              </a:solidFill>
              <a:latin typeface="Times New Roman" pitchFamily="18" charset="0"/>
            </a:endParaRPr>
          </a:p>
        </p:txBody>
      </p:sp>
      <p:sp>
        <p:nvSpPr>
          <p:cNvPr id="34825" name="Rectangle 9"/>
          <p:cNvSpPr>
            <a:spLocks noChangeArrowheads="1"/>
          </p:cNvSpPr>
          <p:nvPr/>
        </p:nvSpPr>
        <p:spPr bwMode="auto">
          <a:xfrm>
            <a:off x="3075567" y="3278188"/>
            <a:ext cx="2230867"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rPr>
              <a:t>PL/SQL Collections:</a:t>
            </a:r>
            <a:endParaRPr lang="en-US" sz="1600">
              <a:solidFill>
                <a:srgbClr val="FFCC00"/>
              </a:solidFill>
            </a:endParaRPr>
          </a:p>
        </p:txBody>
      </p:sp>
      <p:sp>
        <p:nvSpPr>
          <p:cNvPr id="34826" name="Rectangle 10"/>
          <p:cNvSpPr>
            <a:spLocks noChangeArrowheads="1"/>
          </p:cNvSpPr>
          <p:nvPr/>
        </p:nvSpPr>
        <p:spPr bwMode="auto">
          <a:xfrm>
            <a:off x="4002089" y="5924551"/>
            <a:ext cx="1743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PLS_INTEGER</a:t>
            </a:r>
            <a:r>
              <a:rPr lang="en-US" sz="1600">
                <a:solidFill>
                  <a:prstClr val="black"/>
                </a:solidFill>
              </a:rPr>
              <a:t> </a:t>
            </a:r>
          </a:p>
        </p:txBody>
      </p:sp>
      <p:sp>
        <p:nvSpPr>
          <p:cNvPr id="34827" name="Rectangle 11"/>
          <p:cNvSpPr>
            <a:spLocks noChangeArrowheads="1"/>
          </p:cNvSpPr>
          <p:nvPr/>
        </p:nvSpPr>
        <p:spPr bwMode="auto">
          <a:xfrm>
            <a:off x="4595813" y="5565776"/>
            <a:ext cx="20129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VARCHAR2</a:t>
            </a:r>
            <a:r>
              <a:rPr lang="en-US">
                <a:solidFill>
                  <a:srgbClr val="FFCC00"/>
                </a:solidFill>
              </a:rPr>
              <a:t>	</a:t>
            </a:r>
          </a:p>
        </p:txBody>
      </p:sp>
      <p:sp>
        <p:nvSpPr>
          <p:cNvPr id="34828" name="Rectangle 12"/>
          <p:cNvSpPr>
            <a:spLocks noChangeArrowheads="1"/>
          </p:cNvSpPr>
          <p:nvPr/>
        </p:nvSpPr>
        <p:spPr bwMode="auto">
          <a:xfrm>
            <a:off x="7346950" y="5922964"/>
            <a:ext cx="1822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PLS_INTEGER </a:t>
            </a:r>
          </a:p>
        </p:txBody>
      </p:sp>
      <p:sp>
        <p:nvSpPr>
          <p:cNvPr id="34829" name="Rectangle 13"/>
          <p:cNvSpPr>
            <a:spLocks noChangeArrowheads="1"/>
          </p:cNvSpPr>
          <p:nvPr/>
        </p:nvSpPr>
        <p:spPr bwMode="auto">
          <a:xfrm>
            <a:off x="8081963" y="5567364"/>
            <a:ext cx="10985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NUMBER</a:t>
            </a:r>
            <a:r>
              <a:rPr lang="en-US" sz="1600">
                <a:solidFill>
                  <a:srgbClr val="FFCC00"/>
                </a:solidFill>
              </a:rPr>
              <a:t>	</a:t>
            </a:r>
          </a:p>
        </p:txBody>
      </p:sp>
      <p:sp>
        <p:nvSpPr>
          <p:cNvPr id="34830" name="Rectangle 14"/>
          <p:cNvSpPr>
            <a:spLocks noChangeArrowheads="1"/>
          </p:cNvSpPr>
          <p:nvPr/>
        </p:nvSpPr>
        <p:spPr bwMode="auto">
          <a:xfrm>
            <a:off x="6491289" y="3694113"/>
            <a:ext cx="2473325" cy="16430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4831" name="Freeform 15"/>
          <p:cNvSpPr>
            <a:spLocks/>
          </p:cNvSpPr>
          <p:nvPr/>
        </p:nvSpPr>
        <p:spPr bwMode="auto">
          <a:xfrm>
            <a:off x="4381501" y="5359400"/>
            <a:ext cx="265113" cy="452438"/>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2" name="Freeform 16"/>
          <p:cNvSpPr>
            <a:spLocks/>
          </p:cNvSpPr>
          <p:nvPr/>
        </p:nvSpPr>
        <p:spPr bwMode="auto">
          <a:xfrm>
            <a:off x="7810501" y="5359400"/>
            <a:ext cx="265113" cy="452438"/>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3" name="Freeform 17"/>
          <p:cNvSpPr>
            <a:spLocks/>
          </p:cNvSpPr>
          <p:nvPr/>
        </p:nvSpPr>
        <p:spPr bwMode="auto">
          <a:xfrm>
            <a:off x="3514725" y="5359400"/>
            <a:ext cx="279400" cy="782638"/>
          </a:xfrm>
          <a:custGeom>
            <a:avLst/>
            <a:gdLst>
              <a:gd name="T0" fmla="*/ 0 w 176"/>
              <a:gd name="T1" fmla="*/ 0 h 493"/>
              <a:gd name="T2" fmla="*/ 0 w 176"/>
              <a:gd name="T3" fmla="*/ 2147483647 h 493"/>
              <a:gd name="T4" fmla="*/ 2147483647 w 176"/>
              <a:gd name="T5" fmla="*/ 2147483647 h 493"/>
              <a:gd name="T6" fmla="*/ 0 60000 65536"/>
              <a:gd name="T7" fmla="*/ 0 60000 65536"/>
              <a:gd name="T8" fmla="*/ 0 60000 65536"/>
              <a:gd name="T9" fmla="*/ 0 w 176"/>
              <a:gd name="T10" fmla="*/ 0 h 493"/>
              <a:gd name="T11" fmla="*/ 176 w 176"/>
              <a:gd name="T12" fmla="*/ 493 h 493"/>
            </a:gdLst>
            <a:ahLst/>
            <a:cxnLst>
              <a:cxn ang="T6">
                <a:pos x="T0" y="T1"/>
              </a:cxn>
              <a:cxn ang="T7">
                <a:pos x="T2" y="T3"/>
              </a:cxn>
              <a:cxn ang="T8">
                <a:pos x="T4" y="T5"/>
              </a:cxn>
            </a:cxnLst>
            <a:rect l="T9" t="T10" r="T11" b="T12"/>
            <a:pathLst>
              <a:path w="176" h="493">
                <a:moveTo>
                  <a:pt x="0" y="0"/>
                </a:moveTo>
                <a:lnTo>
                  <a:pt x="0" y="492"/>
                </a:lnTo>
                <a:lnTo>
                  <a:pt x="175" y="492"/>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4" name="Freeform 18"/>
          <p:cNvSpPr>
            <a:spLocks/>
          </p:cNvSpPr>
          <p:nvPr/>
        </p:nvSpPr>
        <p:spPr bwMode="auto">
          <a:xfrm>
            <a:off x="6932613" y="5359400"/>
            <a:ext cx="252412" cy="782638"/>
          </a:xfrm>
          <a:custGeom>
            <a:avLst/>
            <a:gdLst>
              <a:gd name="T0" fmla="*/ 0 w 159"/>
              <a:gd name="T1" fmla="*/ 0 h 493"/>
              <a:gd name="T2" fmla="*/ 0 w 159"/>
              <a:gd name="T3" fmla="*/ 2147483647 h 493"/>
              <a:gd name="T4" fmla="*/ 2147483647 w 159"/>
              <a:gd name="T5" fmla="*/ 2147483647 h 493"/>
              <a:gd name="T6" fmla="*/ 0 60000 65536"/>
              <a:gd name="T7" fmla="*/ 0 60000 65536"/>
              <a:gd name="T8" fmla="*/ 0 60000 65536"/>
              <a:gd name="T9" fmla="*/ 0 w 159"/>
              <a:gd name="T10" fmla="*/ 0 h 493"/>
              <a:gd name="T11" fmla="*/ 159 w 159"/>
              <a:gd name="T12" fmla="*/ 493 h 493"/>
            </a:gdLst>
            <a:ahLst/>
            <a:cxnLst>
              <a:cxn ang="T6">
                <a:pos x="T0" y="T1"/>
              </a:cxn>
              <a:cxn ang="T7">
                <a:pos x="T2" y="T3"/>
              </a:cxn>
              <a:cxn ang="T8">
                <a:pos x="T4" y="T5"/>
              </a:cxn>
            </a:cxnLst>
            <a:rect l="T9" t="T10" r="T11" b="T12"/>
            <a:pathLst>
              <a:path w="159" h="493">
                <a:moveTo>
                  <a:pt x="0" y="0"/>
                </a:moveTo>
                <a:lnTo>
                  <a:pt x="0" y="492"/>
                </a:lnTo>
                <a:lnTo>
                  <a:pt x="158" y="492"/>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5" name="Line 19"/>
          <p:cNvSpPr>
            <a:spLocks noChangeShapeType="1"/>
          </p:cNvSpPr>
          <p:nvPr/>
        </p:nvSpPr>
        <p:spPr bwMode="auto">
          <a:xfrm>
            <a:off x="7308850" y="3690938"/>
            <a:ext cx="0" cy="16621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6" name="Line 20"/>
          <p:cNvSpPr>
            <a:spLocks noChangeShapeType="1"/>
          </p:cNvSpPr>
          <p:nvPr/>
        </p:nvSpPr>
        <p:spPr bwMode="auto">
          <a:xfrm>
            <a:off x="3994150" y="3690938"/>
            <a:ext cx="0" cy="16621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7" name="Rectangle 21"/>
          <p:cNvSpPr>
            <a:spLocks noChangeArrowheads="1"/>
          </p:cNvSpPr>
          <p:nvPr/>
        </p:nvSpPr>
        <p:spPr bwMode="auto">
          <a:xfrm>
            <a:off x="3074989" y="3694113"/>
            <a:ext cx="3233737" cy="16430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pic>
        <p:nvPicPr>
          <p:cNvPr id="1249302" name="Picture 22" descr="Concept: Flower, Art"/>
          <p:cNvPicPr>
            <a:picLocks noChangeAspect="1" noChangeArrowheads="1"/>
          </p:cNvPicPr>
          <p:nvPr/>
        </p:nvPicPr>
        <p:blipFill>
          <a:blip r:embed="rId3" cstate="print"/>
          <a:srcRect/>
          <a:stretch>
            <a:fillRect/>
          </a:stretch>
        </p:blipFill>
        <p:spPr bwMode="gray">
          <a:xfrm>
            <a:off x="7504114" y="1562101"/>
            <a:ext cx="1074737" cy="1565275"/>
          </a:xfrm>
          <a:prstGeom prst="rect">
            <a:avLst/>
          </a:prstGeom>
          <a:noFill/>
          <a:ln w="9525">
            <a:noFill/>
            <a:miter lim="800000"/>
            <a:headEnd/>
            <a:tailEnd/>
          </a:ln>
        </p:spPr>
      </p:pic>
      <p:sp>
        <p:nvSpPr>
          <p:cNvPr id="34839" name="Line 23"/>
          <p:cNvSpPr>
            <a:spLocks noChangeShapeType="1"/>
          </p:cNvSpPr>
          <p:nvPr/>
        </p:nvSpPr>
        <p:spPr bwMode="auto">
          <a:xfrm>
            <a:off x="58102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40" name="Line 24"/>
          <p:cNvSpPr>
            <a:spLocks noChangeShapeType="1"/>
          </p:cNvSpPr>
          <p:nvPr/>
        </p:nvSpPr>
        <p:spPr bwMode="auto">
          <a:xfrm>
            <a:off x="41846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40</a:t>
            </a:fld>
            <a:endParaRPr lang="en-US"/>
          </a:p>
        </p:txBody>
      </p:sp>
    </p:spTree>
    <p:extLst>
      <p:ext uri="{BB962C8B-B14F-4D97-AF65-F5344CB8AC3E}">
        <p14:creationId xmlns:p14="http://schemas.microsoft.com/office/powerpoint/2010/main" val="1805455903"/>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t>Using </a:t>
            </a:r>
            <a:r>
              <a:rPr lang="en-US">
                <a:latin typeface="Courier New" pitchFamily="49" charset="0"/>
              </a:rPr>
              <a:t>USER_TRIGGERS</a:t>
            </a:r>
            <a:endParaRPr lang="en-US" sz="1700"/>
          </a:p>
        </p:txBody>
      </p:sp>
      <p:sp>
        <p:nvSpPr>
          <p:cNvPr id="37891" name="Rectangle 3"/>
          <p:cNvSpPr>
            <a:spLocks noChangeArrowheads="1"/>
          </p:cNvSpPr>
          <p:nvPr/>
        </p:nvSpPr>
        <p:spPr bwMode="blackGray">
          <a:xfrm>
            <a:off x="2147888" y="1217613"/>
            <a:ext cx="7886700" cy="412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DESCRIBE user_triggers</a:t>
            </a:r>
          </a:p>
        </p:txBody>
      </p:sp>
      <p:sp>
        <p:nvSpPr>
          <p:cNvPr id="37892" name="Rectangle 4"/>
          <p:cNvSpPr>
            <a:spLocks noChangeArrowheads="1"/>
          </p:cNvSpPr>
          <p:nvPr/>
        </p:nvSpPr>
        <p:spPr bwMode="blackGray">
          <a:xfrm>
            <a:off x="2147888" y="5257800"/>
            <a:ext cx="7886700" cy="9794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trigger_type, trigger_body</a:t>
            </a:r>
          </a:p>
          <a:p>
            <a:pPr marL="457200" indent="-457200" defTabSz="400050" eaLnBrk="0" hangingPunct="0">
              <a:tabLst>
                <a:tab pos="400050" algn="r"/>
                <a:tab pos="673100" algn="l"/>
              </a:tabLst>
              <a:defRPr/>
            </a:pPr>
            <a:r>
              <a:rPr lang="en-US">
                <a:solidFill>
                  <a:prstClr val="black"/>
                </a:solidFill>
                <a:latin typeface="Courier New" pitchFamily="49" charset="0"/>
              </a:rPr>
              <a:t>FROM user_triggers</a:t>
            </a:r>
          </a:p>
          <a:p>
            <a:pPr marL="457200" indent="-457200" defTabSz="400050" eaLnBrk="0" hangingPunct="0">
              <a:tabLst>
                <a:tab pos="400050" algn="r"/>
                <a:tab pos="673100" algn="l"/>
              </a:tabLst>
              <a:defRPr/>
            </a:pPr>
            <a:r>
              <a:rPr lang="en-US">
                <a:solidFill>
                  <a:prstClr val="black"/>
                </a:solidFill>
                <a:latin typeface="Courier New" pitchFamily="49" charset="0"/>
              </a:rPr>
              <a:t>WHERE trigger_name = 'SECURE_EMP';</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b="2060"/>
          <a:stretch>
            <a:fillRect/>
          </a:stretch>
        </p:blipFill>
        <p:spPr bwMode="auto">
          <a:xfrm>
            <a:off x="3262314" y="1751014"/>
            <a:ext cx="5348287" cy="33543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400</a:t>
            </a:fld>
            <a:endParaRPr lang="en-US">
              <a:solidFill>
                <a:srgbClr val="464653"/>
              </a:solidFill>
            </a:endParaRPr>
          </a:p>
        </p:txBody>
      </p:sp>
    </p:spTree>
    <p:extLst>
      <p:ext uri="{BB962C8B-B14F-4D97-AF65-F5344CB8AC3E}">
        <p14:creationId xmlns:p14="http://schemas.microsoft.com/office/powerpoint/2010/main" val="1899247184"/>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Summary</a:t>
            </a:r>
          </a:p>
        </p:txBody>
      </p:sp>
      <p:sp>
        <p:nvSpPr>
          <p:cNvPr id="49155" name="Rectangle 3"/>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Create database triggers that are invoked by DML operations</a:t>
            </a:r>
          </a:p>
          <a:p>
            <a:pPr lvl="1" eaLnBrk="1" hangingPunct="1">
              <a:buFont typeface="Courier New" pitchFamily="49" charset="0"/>
              <a:buChar char="o"/>
            </a:pPr>
            <a:r>
              <a:rPr lang="en-US"/>
              <a:t>Create statement and row trigger types</a:t>
            </a:r>
          </a:p>
          <a:p>
            <a:pPr lvl="1" eaLnBrk="1" hangingPunct="1">
              <a:buFont typeface="Courier New" pitchFamily="49" charset="0"/>
              <a:buChar char="o"/>
            </a:pPr>
            <a:r>
              <a:rPr lang="en-US"/>
              <a:t>Use database trigger-firing rules</a:t>
            </a:r>
          </a:p>
          <a:p>
            <a:pPr lvl="1" eaLnBrk="1" hangingPunct="1">
              <a:buFont typeface="Courier New" pitchFamily="49" charset="0"/>
              <a:buChar char="o"/>
            </a:pPr>
            <a:r>
              <a:rPr lang="en-US"/>
              <a:t>Enable, disable, and manage database triggers</a:t>
            </a:r>
          </a:p>
          <a:p>
            <a:pPr lvl="1" eaLnBrk="1" hangingPunct="1">
              <a:buFont typeface="Courier New" pitchFamily="49" charset="0"/>
              <a:buChar char="o"/>
            </a:pPr>
            <a:r>
              <a:rPr lang="en-US"/>
              <a:t>Develop a strategy for testing triggers</a:t>
            </a:r>
          </a:p>
          <a:p>
            <a:pPr lvl="1" eaLnBrk="1" hangingPunct="1">
              <a:buFont typeface="Courier New" pitchFamily="49" charset="0"/>
              <a:buChar char="o"/>
            </a:pPr>
            <a:r>
              <a:rPr lang="en-US"/>
              <a:t>Remove database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401</a:t>
            </a:fld>
            <a:endParaRPr lang="en-US" dirty="0">
              <a:solidFill>
                <a:srgbClr val="464653"/>
              </a:solidFill>
            </a:endParaRPr>
          </a:p>
        </p:txBody>
      </p:sp>
    </p:spTree>
    <p:extLst>
      <p:ext uri="{BB962C8B-B14F-4D97-AF65-F5344CB8AC3E}">
        <p14:creationId xmlns:p14="http://schemas.microsoft.com/office/powerpoint/2010/main" val="154725568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r>
              <a:rPr lang="en-US" sz="2000" dirty="0"/>
              <a:t/>
            </a:r>
            <a:br>
              <a:rPr lang="en-US" sz="2000" dirty="0"/>
            </a:br>
            <a:r>
              <a:rPr lang="en-US" sz="2000" dirty="0"/>
              <a:t/>
            </a:r>
            <a:br>
              <a:rPr lang="en-US" sz="2000" dirty="0"/>
            </a:br>
            <a:r>
              <a:rPr lang="en-US" sz="3600" dirty="0"/>
              <a:t>Oracle PL/SQL 19c</a:t>
            </a:r>
            <a:br>
              <a:rPr lang="en-US" sz="3600" dirty="0"/>
            </a:br>
            <a:r>
              <a:rPr lang="en-US" sz="2000" dirty="0"/>
              <a:t/>
            </a:r>
            <a:br>
              <a:rPr lang="en-US" sz="2000" dirty="0"/>
            </a:br>
            <a:r>
              <a:rPr lang="en-US" sz="2000" dirty="0"/>
              <a:t>Module 17: Compound, DDL &amp; Event Triggers</a:t>
            </a:r>
          </a:p>
        </p:txBody>
      </p:sp>
      <p:sp>
        <p:nvSpPr>
          <p:cNvPr id="3075" name="Subtitle 11" hidden="1"/>
          <p:cNvSpPr>
            <a:spLocks noGrp="1"/>
          </p:cNvSpPr>
          <p:nvPr>
            <p:ph type="subTitle" idx="1"/>
          </p:nvPr>
        </p:nvSpPr>
        <p:spPr>
          <a:xfrm>
            <a:off x="2451100" y="4419600"/>
            <a:ext cx="7302500" cy="363538"/>
          </a:xfrm>
        </p:spPr>
        <p:txBody>
          <a:bodyPr>
            <a:normAutofit lnSpcReduction="10000"/>
          </a:bodyPr>
          <a:lstStyle/>
          <a:p>
            <a:pPr>
              <a:defRPr/>
            </a:pPr>
            <a:endParaRPr lang="en-US"/>
          </a:p>
        </p:txBody>
      </p:sp>
      <p:sp>
        <p:nvSpPr>
          <p:cNvPr id="2" name="Slide Number Placeholder 1"/>
          <p:cNvSpPr>
            <a:spLocks noGrp="1"/>
          </p:cNvSpPr>
          <p:nvPr>
            <p:ph type="sldNum" sz="quarter" idx="12"/>
          </p:nvPr>
        </p:nvSpPr>
        <p:spPr/>
        <p:txBody>
          <a:bodyPr/>
          <a:lstStyle/>
          <a:p>
            <a:pPr>
              <a:defRPr/>
            </a:pPr>
            <a:fld id="{BA728B1E-231B-4B02-9502-960EFF74A070}" type="slidenum">
              <a:rPr lang="en-US" smtClean="0">
                <a:solidFill>
                  <a:srgbClr val="464653"/>
                </a:solidFill>
              </a:rPr>
              <a:pPr>
                <a:defRPr/>
              </a:pPr>
              <a:t>402</a:t>
            </a:fld>
            <a:endParaRPr lang="en-US" dirty="0">
              <a:solidFill>
                <a:srgbClr val="464653"/>
              </a:solidFill>
            </a:endParaRPr>
          </a:p>
        </p:txBody>
      </p:sp>
    </p:spTree>
    <p:extLst>
      <p:ext uri="{BB962C8B-B14F-4D97-AF65-F5344CB8AC3E}">
        <p14:creationId xmlns:p14="http://schemas.microsoft.com/office/powerpoint/2010/main" val="106695483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1"/>
            <a:ext cx="7918450" cy="2703513"/>
          </a:xfrm>
        </p:spPr>
        <p:txBody>
          <a:bodyPr>
            <a:normAutofit lnSpcReduction="10000"/>
          </a:bodyPr>
          <a:lstStyle/>
          <a:p>
            <a:pPr marL="0" indent="0">
              <a:buNone/>
            </a:pPr>
            <a:r>
              <a:rPr lang="en-US"/>
              <a:t>Topics covered in this module:</a:t>
            </a:r>
          </a:p>
          <a:p>
            <a:pPr lvl="1" eaLnBrk="1" hangingPunct="1">
              <a:buFont typeface="Courier New" pitchFamily="49" charset="0"/>
              <a:buChar char="o"/>
            </a:pPr>
            <a:r>
              <a:rPr lang="en-US"/>
              <a:t>Describe compound triggers</a:t>
            </a:r>
          </a:p>
          <a:p>
            <a:pPr lvl="1" eaLnBrk="1" hangingPunct="1">
              <a:buFont typeface="Courier New" pitchFamily="49" charset="0"/>
              <a:buChar char="o"/>
            </a:pPr>
            <a:r>
              <a:rPr lang="en-US"/>
              <a:t>Describe mutating tables</a:t>
            </a:r>
          </a:p>
          <a:p>
            <a:pPr lvl="1" eaLnBrk="1" hangingPunct="1">
              <a:buFont typeface="Courier New" pitchFamily="49" charset="0"/>
              <a:buChar char="o"/>
            </a:pPr>
            <a:r>
              <a:rPr lang="en-US"/>
              <a:t>Create triggers on DDL statements</a:t>
            </a:r>
          </a:p>
          <a:p>
            <a:pPr lvl="1" eaLnBrk="1" hangingPunct="1">
              <a:buFont typeface="Courier New" pitchFamily="49" charset="0"/>
              <a:buChar char="o"/>
            </a:pPr>
            <a:r>
              <a:rPr lang="en-US"/>
              <a:t>Create triggers on system events</a:t>
            </a:r>
          </a:p>
          <a:p>
            <a:pPr lvl="1" eaLnBrk="1" hangingPunct="1">
              <a:buFont typeface="Courier New" pitchFamily="49" charset="0"/>
              <a:buChar char="o"/>
            </a:pPr>
            <a:r>
              <a:rPr lang="en-US"/>
              <a:t>Display information about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403</a:t>
            </a:fld>
            <a:endParaRPr lang="en-US" dirty="0">
              <a:solidFill>
                <a:srgbClr val="464653"/>
              </a:solidFill>
            </a:endParaRPr>
          </a:p>
        </p:txBody>
      </p:sp>
    </p:spTree>
    <p:extLst>
      <p:ext uri="{BB962C8B-B14F-4D97-AF65-F5344CB8AC3E}">
        <p14:creationId xmlns:p14="http://schemas.microsoft.com/office/powerpoint/2010/main" val="95685202"/>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Is a Compound Trigger? </a:t>
            </a:r>
          </a:p>
        </p:txBody>
      </p:sp>
      <p:sp>
        <p:nvSpPr>
          <p:cNvPr id="5123" name="Rectangle 3"/>
          <p:cNvSpPr>
            <a:spLocks noGrp="1" noChangeArrowheads="1"/>
          </p:cNvSpPr>
          <p:nvPr>
            <p:ph sz="quarter" idx="1"/>
          </p:nvPr>
        </p:nvSpPr>
        <p:spPr>
          <a:xfrm>
            <a:off x="2133600" y="1447801"/>
            <a:ext cx="7918450" cy="2301875"/>
          </a:xfrm>
        </p:spPr>
        <p:txBody>
          <a:bodyPr>
            <a:normAutofit fontScale="85000" lnSpcReduction="20000"/>
          </a:bodyPr>
          <a:lstStyle/>
          <a:p>
            <a:pPr marL="0" indent="0">
              <a:buNone/>
              <a:defRPr/>
            </a:pPr>
            <a:r>
              <a:rPr lang="en-US" dirty="0"/>
              <a:t>A single trigger on a table that allows you to specify actions for each of the following four timing points:</a:t>
            </a:r>
          </a:p>
          <a:p>
            <a:pPr marL="548640" lvl="1" indent="-274320">
              <a:buFont typeface="Courier New" pitchFamily="49" charset="0"/>
              <a:buChar char="o"/>
              <a:defRPr/>
            </a:pPr>
            <a:r>
              <a:rPr lang="en-US" dirty="0"/>
              <a:t>Before the firing statement</a:t>
            </a:r>
          </a:p>
          <a:p>
            <a:pPr marL="548640" lvl="1" indent="-274320">
              <a:buFont typeface="Courier New" pitchFamily="49" charset="0"/>
              <a:buChar char="o"/>
              <a:defRPr/>
            </a:pPr>
            <a:r>
              <a:rPr lang="en-US" dirty="0"/>
              <a:t>Before each row that the firing statement affects</a:t>
            </a:r>
          </a:p>
          <a:p>
            <a:pPr marL="548640" lvl="1" indent="-274320">
              <a:buFont typeface="Courier New" pitchFamily="49" charset="0"/>
              <a:buChar char="o"/>
              <a:defRPr/>
            </a:pPr>
            <a:r>
              <a:rPr lang="en-US" dirty="0"/>
              <a:t>After each row that the firing statement affects</a:t>
            </a:r>
          </a:p>
          <a:p>
            <a:pPr marL="548640" lvl="1" indent="-274320">
              <a:buFont typeface="Courier New" pitchFamily="49" charset="0"/>
              <a:buChar char="o"/>
              <a:defRPr/>
            </a:pPr>
            <a:r>
              <a:rPr lang="en-US" dirty="0"/>
              <a:t>After the firing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404</a:t>
            </a:fld>
            <a:endParaRPr lang="en-US" dirty="0">
              <a:solidFill>
                <a:srgbClr val="464653"/>
              </a:solidFill>
            </a:endParaRPr>
          </a:p>
        </p:txBody>
      </p:sp>
    </p:spTree>
    <p:extLst>
      <p:ext uri="{BB962C8B-B14F-4D97-AF65-F5344CB8AC3E}">
        <p14:creationId xmlns:p14="http://schemas.microsoft.com/office/powerpoint/2010/main" val="17805046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Working with Compound Triggers</a:t>
            </a:r>
          </a:p>
        </p:txBody>
      </p:sp>
      <p:sp>
        <p:nvSpPr>
          <p:cNvPr id="6147" name="Rectangle 3"/>
          <p:cNvSpPr>
            <a:spLocks noGrp="1" noChangeArrowheads="1"/>
          </p:cNvSpPr>
          <p:nvPr>
            <p:ph sz="quarter" idx="1"/>
          </p:nvPr>
        </p:nvSpPr>
        <p:spPr>
          <a:xfrm>
            <a:off x="2133600" y="1447801"/>
            <a:ext cx="7918450" cy="2563813"/>
          </a:xfrm>
        </p:spPr>
        <p:txBody>
          <a:bodyPr>
            <a:normAutofit fontScale="92500" lnSpcReduction="20000"/>
          </a:bodyPr>
          <a:lstStyle/>
          <a:p>
            <a:pPr marL="548640" lvl="1" indent="-274320">
              <a:buFont typeface="Courier New" pitchFamily="49" charset="0"/>
              <a:buChar char="o"/>
              <a:defRPr/>
            </a:pPr>
            <a:r>
              <a:rPr lang="en-US" dirty="0"/>
              <a:t>The compound trigger body supports a common PL/SQL state that the code for each timing point can access.</a:t>
            </a:r>
          </a:p>
          <a:p>
            <a:pPr marL="548640" lvl="1" indent="-274320">
              <a:buFont typeface="Courier New" pitchFamily="49" charset="0"/>
              <a:buChar char="o"/>
              <a:defRPr/>
            </a:pPr>
            <a:r>
              <a:rPr lang="en-US" dirty="0"/>
              <a:t>The compound trigger common state is:</a:t>
            </a:r>
          </a:p>
          <a:p>
            <a:pPr marL="822960" lvl="2">
              <a:buClr>
                <a:schemeClr val="bg1">
                  <a:shade val="50000"/>
                </a:schemeClr>
              </a:buClr>
              <a:buFont typeface="Courier New" pitchFamily="49" charset="0"/>
              <a:buChar char="o"/>
              <a:defRPr/>
            </a:pPr>
            <a:r>
              <a:rPr lang="en-US" dirty="0"/>
              <a:t>Established when the triggering statement starts </a:t>
            </a:r>
          </a:p>
          <a:p>
            <a:pPr marL="822960" lvl="2">
              <a:buClr>
                <a:schemeClr val="bg1">
                  <a:shade val="50000"/>
                </a:schemeClr>
              </a:buClr>
              <a:buFont typeface="Courier New" pitchFamily="49" charset="0"/>
              <a:buChar char="o"/>
              <a:defRPr/>
            </a:pPr>
            <a:r>
              <a:rPr lang="en-US" dirty="0"/>
              <a:t>Destroyed when the triggering statement completes</a:t>
            </a:r>
          </a:p>
          <a:p>
            <a:pPr marL="548640" lvl="1" indent="-274320">
              <a:buFont typeface="Courier New" pitchFamily="49" charset="0"/>
              <a:buChar char="o"/>
              <a:defRPr/>
            </a:pPr>
            <a:r>
              <a:rPr lang="en-US" dirty="0"/>
              <a:t>A compound trigger has a declaration section and a section for each of its timing points.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405</a:t>
            </a:fld>
            <a:endParaRPr lang="en-US" dirty="0">
              <a:solidFill>
                <a:srgbClr val="464653"/>
              </a:solidFill>
            </a:endParaRPr>
          </a:p>
        </p:txBody>
      </p:sp>
    </p:spTree>
    <p:extLst>
      <p:ext uri="{BB962C8B-B14F-4D97-AF65-F5344CB8AC3E}">
        <p14:creationId xmlns:p14="http://schemas.microsoft.com/office/powerpoint/2010/main" val="1117597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en-US"/>
              <a:t>The Benefits of Using a Compound Trigger</a:t>
            </a:r>
          </a:p>
        </p:txBody>
      </p:sp>
      <p:sp>
        <p:nvSpPr>
          <p:cNvPr id="17411" name="Rectangle 3"/>
          <p:cNvSpPr>
            <a:spLocks noGrp="1" noChangeArrowheads="1"/>
          </p:cNvSpPr>
          <p:nvPr>
            <p:ph sz="quarter" idx="1"/>
          </p:nvPr>
        </p:nvSpPr>
        <p:spPr>
          <a:xfrm>
            <a:off x="2133600" y="1447801"/>
            <a:ext cx="7918450" cy="4043363"/>
          </a:xfrm>
        </p:spPr>
        <p:txBody>
          <a:bodyPr>
            <a:normAutofit fontScale="92500"/>
          </a:bodyPr>
          <a:lstStyle/>
          <a:p>
            <a:pPr marL="0" indent="0">
              <a:buNone/>
            </a:pPr>
            <a:r>
              <a:rPr lang="en-US"/>
              <a:t>You can use compound triggers to: </a:t>
            </a:r>
          </a:p>
          <a:p>
            <a:pPr lvl="1" eaLnBrk="1" hangingPunct="1">
              <a:buFont typeface="Courier New" pitchFamily="49" charset="0"/>
              <a:buChar char="o"/>
            </a:pPr>
            <a:r>
              <a:rPr lang="en-US"/>
              <a:t>Program an approach where you want the actions you implement for the various timing points to share common data.</a:t>
            </a:r>
          </a:p>
          <a:p>
            <a:pPr lvl="1" eaLnBrk="1" hangingPunct="1">
              <a:buFont typeface="Courier New" pitchFamily="49" charset="0"/>
              <a:buChar char="o"/>
            </a:pPr>
            <a:r>
              <a:rPr lang="en-US"/>
              <a:t>Accumulate rows destined for a second table so that you can periodically bulk-insert them</a:t>
            </a:r>
          </a:p>
          <a:p>
            <a:pPr lvl="1" eaLnBrk="1" hangingPunct="1">
              <a:buFont typeface="Courier New" pitchFamily="49" charset="0"/>
              <a:buChar char="o"/>
            </a:pPr>
            <a:r>
              <a:rPr lang="en-US"/>
              <a:t>Avoid the mutating-table error </a:t>
            </a:r>
            <a:r>
              <a:rPr lang="en-US">
                <a:latin typeface="Courier New" pitchFamily="49" charset="0"/>
              </a:rPr>
              <a:t>(ORA-04091)</a:t>
            </a:r>
            <a:r>
              <a:rPr lang="en-US"/>
              <a:t>by allowing rows destined for a second table to accumulate and then bulk-inserting them</a:t>
            </a:r>
          </a:p>
          <a:p>
            <a:pPr lvl="1" eaLnBrk="1" hangingPunct="1"/>
            <a:endParaRPr lang="en-US">
              <a:latin typeface="Courier New" pitchFamily="49" charset="0"/>
            </a:endParaRPr>
          </a:p>
          <a:p>
            <a:pPr lvl="1" eaLnBrk="1" hangingPunct="1"/>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406</a:t>
            </a:fld>
            <a:endParaRPr lang="en-US" dirty="0">
              <a:solidFill>
                <a:srgbClr val="464653"/>
              </a:solidFill>
            </a:endParaRPr>
          </a:p>
        </p:txBody>
      </p:sp>
    </p:spTree>
    <p:extLst>
      <p:ext uri="{BB962C8B-B14F-4D97-AF65-F5344CB8AC3E}">
        <p14:creationId xmlns:p14="http://schemas.microsoft.com/office/powerpoint/2010/main" val="2090701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dirty="0"/>
              <a:t>Timing-Point Sections of a Table Compound Trigger</a:t>
            </a:r>
          </a:p>
        </p:txBody>
      </p:sp>
      <p:sp>
        <p:nvSpPr>
          <p:cNvPr id="8195" name="Rectangle 3"/>
          <p:cNvSpPr>
            <a:spLocks noGrp="1" noChangeArrowheads="1"/>
          </p:cNvSpPr>
          <p:nvPr>
            <p:ph sz="quarter" idx="1"/>
          </p:nvPr>
        </p:nvSpPr>
        <p:spPr>
          <a:xfrm>
            <a:off x="2133600" y="1447800"/>
            <a:ext cx="7918450" cy="1030288"/>
          </a:xfrm>
        </p:spPr>
        <p:txBody>
          <a:bodyPr>
            <a:normAutofit fontScale="70000" lnSpcReduction="20000"/>
          </a:bodyPr>
          <a:lstStyle/>
          <a:p>
            <a:pPr marL="0" indent="0">
              <a:buNone/>
              <a:defRPr/>
            </a:pPr>
            <a:r>
              <a:rPr lang="en-US" dirty="0"/>
              <a:t>A compound trigger defined on a table has one or more of the following timing-point sections. Timing-point sections must appear in the order shown in the table. </a:t>
            </a:r>
          </a:p>
        </p:txBody>
      </p:sp>
      <p:graphicFrame>
        <p:nvGraphicFramePr>
          <p:cNvPr id="384004" name="Group 4"/>
          <p:cNvGraphicFramePr>
            <a:graphicFrameLocks noGrp="1"/>
          </p:cNvGraphicFramePr>
          <p:nvPr/>
        </p:nvGraphicFramePr>
        <p:xfrm>
          <a:off x="2171701" y="2971801"/>
          <a:ext cx="7826375" cy="2430463"/>
        </p:xfrm>
        <a:graphic>
          <a:graphicData uri="http://schemas.openxmlformats.org/drawingml/2006/table">
            <a:tbl>
              <a:tblPr>
                <a:tableStyleId>{5940675A-B579-460E-94D1-54222C63F5DA}</a:tableStyleId>
              </a:tblPr>
              <a:tblGrid>
                <a:gridCol w="4686300">
                  <a:extLst>
                    <a:ext uri="{9D8B030D-6E8A-4147-A177-3AD203B41FA5}">
                      <a16:colId xmlns:a16="http://schemas.microsoft.com/office/drawing/2014/main" xmlns="" val="20000"/>
                    </a:ext>
                  </a:extLst>
                </a:gridCol>
                <a:gridCol w="3140075">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Timing Point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Compound Trigger Section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the triggering statement executes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statement</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the triggering statement executes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statement</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each row that the triggering statement affects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EACH ROW </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each row that the triggering statement affects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EACH ROW</a:t>
                      </a:r>
                      <a:endParaRPr kumimoji="0" lang="en-US" sz="1400" b="0" i="0" u="none" strike="noStrike" cap="none" normalizeH="0" baseline="0" dirty="0">
                        <a:ln>
                          <a:noFill/>
                        </a:ln>
                        <a:solidFill>
                          <a:schemeClr val="tx1"/>
                        </a:solidFill>
                        <a:effectLst/>
                        <a:latin typeface="Courier New" pitchFamily="49" charset="0"/>
                      </a:endParaRPr>
                    </a:p>
                  </a:txBody>
                  <a:tcPr marT="91440" marB="91440"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407</a:t>
            </a:fld>
            <a:endParaRPr lang="en-US" dirty="0">
              <a:solidFill>
                <a:srgbClr val="464653"/>
              </a:solidFill>
            </a:endParaRPr>
          </a:p>
        </p:txBody>
      </p:sp>
    </p:spTree>
    <p:extLst>
      <p:ext uri="{BB962C8B-B14F-4D97-AF65-F5344CB8AC3E}">
        <p14:creationId xmlns:p14="http://schemas.microsoft.com/office/powerpoint/2010/main" val="12116487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Compound Trigger Structure for Tables</a:t>
            </a:r>
          </a:p>
        </p:txBody>
      </p:sp>
      <p:sp>
        <p:nvSpPr>
          <p:cNvPr id="9219" name="Rectangle 3"/>
          <p:cNvSpPr>
            <a:spLocks noChangeArrowheads="1"/>
          </p:cNvSpPr>
          <p:nvPr/>
        </p:nvSpPr>
        <p:spPr bwMode="blackWhite">
          <a:xfrm>
            <a:off x="3657600" y="1371600"/>
            <a:ext cx="4724400" cy="4864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19460" name="Rectangle 4"/>
          <p:cNvSpPr>
            <a:spLocks noChangeArrowheads="1"/>
          </p:cNvSpPr>
          <p:nvPr/>
        </p:nvSpPr>
        <p:spPr bwMode="auto">
          <a:xfrm>
            <a:off x="3673476" y="1371600"/>
            <a:ext cx="4708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spcBef>
                <a:spcPct val="50000"/>
              </a:spcBef>
              <a:buSzPct val="100000"/>
            </a:pPr>
            <a:r>
              <a:rPr lang="en-US" sz="1400">
                <a:solidFill>
                  <a:srgbClr val="000000"/>
                </a:solidFill>
                <a:latin typeface="Courier New" pitchFamily="49" charset="0"/>
                <a:cs typeface="Times New Roman" pitchFamily="18" charset="0"/>
              </a:rPr>
              <a:t>CREATE OR REPLACE TRIGGER schema.trigger </a:t>
            </a:r>
            <a:r>
              <a:rPr lang="en-US" sz="1400" i="1">
                <a:solidFill>
                  <a:srgbClr val="0000FF"/>
                </a:solidFill>
                <a:latin typeface="Courier New" pitchFamily="49" charset="0"/>
                <a:cs typeface="Times New Roman" pitchFamily="18" charset="0"/>
              </a:rPr>
              <a:t>FOR</a:t>
            </a:r>
            <a:r>
              <a:rPr lang="en-US" sz="1400">
                <a:solidFill>
                  <a:srgbClr val="000000"/>
                </a:solidFill>
                <a:latin typeface="Courier New" pitchFamily="49" charset="0"/>
                <a:cs typeface="Times New Roman" pitchFamily="18" charset="0"/>
              </a:rPr>
              <a:t> </a:t>
            </a:r>
            <a:r>
              <a:rPr lang="en-US" sz="1400">
                <a:solidFill>
                  <a:prstClr val="black"/>
                </a:solidFill>
                <a:latin typeface="Courier New" pitchFamily="49" charset="0"/>
                <a:cs typeface="Times New Roman" pitchFamily="18" charset="0"/>
              </a:rPr>
              <a:t>dml_event_clause</a:t>
            </a:r>
            <a:r>
              <a:rPr lang="en-US" sz="1400">
                <a:solidFill>
                  <a:srgbClr val="000000"/>
                </a:solidFill>
                <a:latin typeface="Courier New" pitchFamily="49" charset="0"/>
                <a:cs typeface="Times New Roman" pitchFamily="18" charset="0"/>
              </a:rPr>
              <a:t> ON schema.table</a:t>
            </a:r>
            <a:br>
              <a:rPr lang="en-US" sz="1400">
                <a:solidFill>
                  <a:srgbClr val="000000"/>
                </a:solidFill>
                <a:latin typeface="Courier New" pitchFamily="49" charset="0"/>
                <a:cs typeface="Times New Roman" pitchFamily="18" charset="0"/>
              </a:rPr>
            </a:br>
            <a:r>
              <a:rPr lang="en-US" sz="1400" i="1">
                <a:solidFill>
                  <a:srgbClr val="0000FF"/>
                </a:solidFill>
                <a:latin typeface="Courier New" pitchFamily="49" charset="0"/>
                <a:cs typeface="Times New Roman" pitchFamily="18" charset="0"/>
              </a:rPr>
              <a:t>COMPOUND TRIGGER</a:t>
            </a:r>
          </a:p>
        </p:txBody>
      </p:sp>
      <p:sp>
        <p:nvSpPr>
          <p:cNvPr id="19461" name="Rectangle 5"/>
          <p:cNvSpPr>
            <a:spLocks noChangeArrowheads="1"/>
          </p:cNvSpPr>
          <p:nvPr/>
        </p:nvSpPr>
        <p:spPr bwMode="blackWhite">
          <a:xfrm>
            <a:off x="3802063" y="2166939"/>
            <a:ext cx="4386262" cy="733425"/>
          </a:xfrm>
          <a:prstGeom prst="rect">
            <a:avLst/>
          </a:prstGeom>
          <a:solidFill>
            <a:srgbClr val="99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auto">
          <a:xfrm>
            <a:off x="3802063" y="2184400"/>
            <a:ext cx="34988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Initial section </a:t>
            </a:r>
          </a:p>
          <a:p>
            <a:pPr defTabSz="228600">
              <a:buSzPct val="100000"/>
            </a:pPr>
            <a:r>
              <a:rPr lang="en-US" sz="1400">
                <a:solidFill>
                  <a:srgbClr val="000000"/>
                </a:solidFill>
                <a:latin typeface="Courier New" pitchFamily="49" charset="0"/>
              </a:rPr>
              <a:t>   -- Declarations </a:t>
            </a:r>
          </a:p>
          <a:p>
            <a:pPr defTabSz="228600">
              <a:buSzPct val="100000"/>
            </a:pPr>
            <a:r>
              <a:rPr lang="en-US" sz="1400">
                <a:solidFill>
                  <a:srgbClr val="000000"/>
                </a:solidFill>
                <a:latin typeface="Courier New" pitchFamily="49" charset="0"/>
              </a:rPr>
              <a:t>   -- Subprograms</a:t>
            </a:r>
          </a:p>
        </p:txBody>
      </p:sp>
      <p:sp>
        <p:nvSpPr>
          <p:cNvPr id="19463" name="Rectangle 7"/>
          <p:cNvSpPr>
            <a:spLocks noChangeArrowheads="1"/>
          </p:cNvSpPr>
          <p:nvPr/>
        </p:nvSpPr>
        <p:spPr bwMode="blackWhite">
          <a:xfrm>
            <a:off x="3802063" y="3248025"/>
            <a:ext cx="4386262" cy="749300"/>
          </a:xfrm>
          <a:prstGeom prst="rect">
            <a:avLst/>
          </a:prstGeom>
          <a:solidFill>
            <a:srgbClr val="CCFF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4" name="Rectangle 8"/>
          <p:cNvSpPr>
            <a:spLocks noChangeArrowheads="1"/>
          </p:cNvSpPr>
          <p:nvPr/>
        </p:nvSpPr>
        <p:spPr bwMode="blackWhite">
          <a:xfrm>
            <a:off x="3802063" y="4800600"/>
            <a:ext cx="4386262" cy="596900"/>
          </a:xfrm>
          <a:prstGeom prst="rect">
            <a:avLst/>
          </a:prstGeom>
          <a:solidFill>
            <a:srgbClr val="FF9933"/>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5" name="Rectangle 9"/>
          <p:cNvSpPr>
            <a:spLocks noChangeArrowheads="1"/>
          </p:cNvSpPr>
          <p:nvPr/>
        </p:nvSpPr>
        <p:spPr bwMode="blackWhite">
          <a:xfrm>
            <a:off x="3802063" y="5505450"/>
            <a:ext cx="4386262" cy="596900"/>
          </a:xfrm>
          <a:prstGeom prst="rect">
            <a:avLst/>
          </a:prstGeom>
          <a:solidFill>
            <a:srgbClr val="FFCC66"/>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6" name="Rectangle 10"/>
          <p:cNvSpPr>
            <a:spLocks noChangeArrowheads="1"/>
          </p:cNvSpPr>
          <p:nvPr/>
        </p:nvSpPr>
        <p:spPr bwMode="auto">
          <a:xfrm>
            <a:off x="3819525" y="3322638"/>
            <a:ext cx="3079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BEFORE STATEMENT</a:t>
            </a:r>
            <a:r>
              <a:rPr lang="en-US" sz="1400">
                <a:solidFill>
                  <a:srgbClr val="000000"/>
                </a:solidFill>
                <a:latin typeface="Courier New" pitchFamily="49" charset="0"/>
              </a:rPr>
              <a:t> IS ...;</a:t>
            </a:r>
          </a:p>
        </p:txBody>
      </p:sp>
      <p:sp>
        <p:nvSpPr>
          <p:cNvPr id="19467" name="Rectangle 11"/>
          <p:cNvSpPr>
            <a:spLocks noChangeArrowheads="1"/>
          </p:cNvSpPr>
          <p:nvPr/>
        </p:nvSpPr>
        <p:spPr bwMode="auto">
          <a:xfrm>
            <a:off x="3835401" y="4887913"/>
            <a:ext cx="4240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a:t>
            </a:r>
          </a:p>
          <a:p>
            <a:pPr defTabSz="228600">
              <a:buSzPct val="100000"/>
            </a:pPr>
            <a:r>
              <a:rPr lang="en-US" sz="1400" i="1">
                <a:solidFill>
                  <a:srgbClr val="0000FF"/>
                </a:solidFill>
                <a:latin typeface="Courier New" pitchFamily="49" charset="0"/>
              </a:rPr>
              <a:t>BEFORE EACH ROW</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sp>
        <p:nvSpPr>
          <p:cNvPr id="19468" name="Rectangle 12"/>
          <p:cNvSpPr>
            <a:spLocks noChangeArrowheads="1"/>
          </p:cNvSpPr>
          <p:nvPr/>
        </p:nvSpPr>
        <p:spPr bwMode="auto">
          <a:xfrm>
            <a:off x="3819525" y="5554663"/>
            <a:ext cx="3079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AFTER EACH ROW</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grpSp>
        <p:nvGrpSpPr>
          <p:cNvPr id="19469" name="Group 13"/>
          <p:cNvGrpSpPr>
            <a:grpSpLocks/>
          </p:cNvGrpSpPr>
          <p:nvPr/>
        </p:nvGrpSpPr>
        <p:grpSpPr bwMode="auto">
          <a:xfrm>
            <a:off x="3810001" y="4098925"/>
            <a:ext cx="4386263" cy="596900"/>
            <a:chOff x="1435" y="3482"/>
            <a:chExt cx="2763" cy="376"/>
          </a:xfrm>
        </p:grpSpPr>
        <p:sp>
          <p:nvSpPr>
            <p:cNvPr id="19476" name="Rectangle 14"/>
            <p:cNvSpPr>
              <a:spLocks noChangeArrowheads="1"/>
            </p:cNvSpPr>
            <p:nvPr/>
          </p:nvSpPr>
          <p:spPr bwMode="blackWhite">
            <a:xfrm>
              <a:off x="1435" y="3482"/>
              <a:ext cx="2763" cy="376"/>
            </a:xfrm>
            <a:prstGeom prst="rect">
              <a:avLst/>
            </a:prstGeom>
            <a:solidFill>
              <a:srgbClr val="FFDC95"/>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77" name="Rectangle 15"/>
            <p:cNvSpPr>
              <a:spLocks noChangeArrowheads="1"/>
            </p:cNvSpPr>
            <p:nvPr/>
          </p:nvSpPr>
          <p:spPr bwMode="auto">
            <a:xfrm>
              <a:off x="1446" y="3527"/>
              <a:ext cx="19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AFTER STATEMENT</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grpSp>
      <p:sp>
        <p:nvSpPr>
          <p:cNvPr id="19470" name="Rectangle 16"/>
          <p:cNvSpPr>
            <a:spLocks noChangeArrowheads="1"/>
          </p:cNvSpPr>
          <p:nvPr/>
        </p:nvSpPr>
        <p:spPr bwMode="gray">
          <a:xfrm>
            <a:off x="3267075" y="3133725"/>
            <a:ext cx="5486400" cy="3048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71" name="Rectangle 17"/>
          <p:cNvSpPr>
            <a:spLocks noChangeArrowheads="1"/>
          </p:cNvSpPr>
          <p:nvPr/>
        </p:nvSpPr>
        <p:spPr bwMode="gray">
          <a:xfrm>
            <a:off x="3276600" y="2076450"/>
            <a:ext cx="5486400" cy="914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9232" name="Oval 18"/>
          <p:cNvSpPr>
            <a:spLocks noChangeArrowheads="1"/>
          </p:cNvSpPr>
          <p:nvPr/>
        </p:nvSpPr>
        <p:spPr bwMode="blackWhite">
          <a:xfrm>
            <a:off x="8853489" y="23272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9233" name="Oval 19"/>
          <p:cNvSpPr>
            <a:spLocks noChangeArrowheads="1"/>
          </p:cNvSpPr>
          <p:nvPr/>
        </p:nvSpPr>
        <p:spPr bwMode="blackWhite">
          <a:xfrm>
            <a:off x="8855076" y="445135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408</a:t>
            </a:fld>
            <a:endParaRPr lang="en-US">
              <a:solidFill>
                <a:srgbClr val="464653"/>
              </a:solidFill>
            </a:endParaRPr>
          </a:p>
        </p:txBody>
      </p:sp>
    </p:spTree>
    <p:extLst>
      <p:ext uri="{BB962C8B-B14F-4D97-AF65-F5344CB8AC3E}">
        <p14:creationId xmlns:p14="http://schemas.microsoft.com/office/powerpoint/2010/main" val="11941363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Compound Trigger Structure for Views</a:t>
            </a:r>
          </a:p>
        </p:txBody>
      </p:sp>
      <p:sp>
        <p:nvSpPr>
          <p:cNvPr id="10243" name="Rectangle 3"/>
          <p:cNvSpPr>
            <a:spLocks noChangeArrowheads="1"/>
          </p:cNvSpPr>
          <p:nvPr/>
        </p:nvSpPr>
        <p:spPr bwMode="auto">
          <a:xfrm>
            <a:off x="3646488" y="1828800"/>
            <a:ext cx="4902200" cy="3886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0484" name="Rectangle 4"/>
          <p:cNvSpPr>
            <a:spLocks noChangeArrowheads="1"/>
          </p:cNvSpPr>
          <p:nvPr/>
        </p:nvSpPr>
        <p:spPr bwMode="auto">
          <a:xfrm>
            <a:off x="3656014" y="2209800"/>
            <a:ext cx="488473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spcBef>
                <a:spcPct val="50000"/>
              </a:spcBef>
              <a:buSzPct val="100000"/>
            </a:pPr>
            <a:r>
              <a:rPr lang="en-US" sz="1600">
                <a:solidFill>
                  <a:srgbClr val="000000"/>
                </a:solidFill>
                <a:latin typeface="Courier New" pitchFamily="49" charset="0"/>
                <a:cs typeface="Times New Roman" pitchFamily="18" charset="0"/>
              </a:rPr>
              <a:t>CREATE OR REPLACE TRIGGER schema.trigger </a:t>
            </a:r>
          </a:p>
          <a:p>
            <a:pPr defTabSz="228600">
              <a:spcBef>
                <a:spcPct val="50000"/>
              </a:spcBef>
              <a:buSzPct val="100000"/>
            </a:pPr>
            <a:r>
              <a:rPr lang="en-US" sz="1600" i="1">
                <a:solidFill>
                  <a:srgbClr val="0000FF"/>
                </a:solidFill>
                <a:latin typeface="Courier New" pitchFamily="49" charset="0"/>
                <a:cs typeface="Times New Roman" pitchFamily="18" charset="0"/>
              </a:rPr>
              <a:t>FOR</a:t>
            </a:r>
            <a:r>
              <a:rPr lang="en-US" sz="1600">
                <a:solidFill>
                  <a:srgbClr val="000000"/>
                </a:solidFill>
                <a:latin typeface="Courier New" pitchFamily="49" charset="0"/>
                <a:cs typeface="Times New Roman" pitchFamily="18" charset="0"/>
              </a:rPr>
              <a:t> </a:t>
            </a:r>
            <a:r>
              <a:rPr lang="en-US" sz="1600">
                <a:solidFill>
                  <a:prstClr val="black"/>
                </a:solidFill>
                <a:latin typeface="Courier New" pitchFamily="49" charset="0"/>
                <a:cs typeface="Times New Roman" pitchFamily="18" charset="0"/>
              </a:rPr>
              <a:t>dml_event_clause</a:t>
            </a:r>
            <a:r>
              <a:rPr lang="en-US" sz="1600">
                <a:solidFill>
                  <a:srgbClr val="000000"/>
                </a:solidFill>
                <a:latin typeface="Courier New" pitchFamily="49" charset="0"/>
                <a:cs typeface="Times New Roman" pitchFamily="18" charset="0"/>
              </a:rPr>
              <a:t> ON schema.view</a:t>
            </a:r>
          </a:p>
          <a:p>
            <a:pPr defTabSz="228600">
              <a:spcBef>
                <a:spcPct val="50000"/>
              </a:spcBef>
              <a:buSzPct val="100000"/>
            </a:pPr>
            <a:r>
              <a:rPr lang="en-US" sz="1600" i="1">
                <a:solidFill>
                  <a:srgbClr val="0000FF"/>
                </a:solidFill>
                <a:latin typeface="Courier New" pitchFamily="49" charset="0"/>
                <a:cs typeface="Times New Roman" pitchFamily="18" charset="0"/>
              </a:rPr>
              <a:t>COMPOUND TRIGGER</a:t>
            </a:r>
          </a:p>
        </p:txBody>
      </p:sp>
      <p:grpSp>
        <p:nvGrpSpPr>
          <p:cNvPr id="20485" name="Group 5"/>
          <p:cNvGrpSpPr>
            <a:grpSpLocks/>
          </p:cNvGrpSpPr>
          <p:nvPr/>
        </p:nvGrpSpPr>
        <p:grpSpPr bwMode="auto">
          <a:xfrm>
            <a:off x="3822701" y="4784726"/>
            <a:ext cx="4551363" cy="1158875"/>
            <a:chOff x="1404" y="2582"/>
            <a:chExt cx="2867" cy="730"/>
          </a:xfrm>
        </p:grpSpPr>
        <p:sp>
          <p:nvSpPr>
            <p:cNvPr id="20491" name="Rectangle 6"/>
            <p:cNvSpPr>
              <a:spLocks noChangeArrowheads="1"/>
            </p:cNvSpPr>
            <p:nvPr/>
          </p:nvSpPr>
          <p:spPr bwMode="blackWhite">
            <a:xfrm>
              <a:off x="1404" y="2582"/>
              <a:ext cx="2867" cy="730"/>
            </a:xfrm>
            <a:prstGeom prst="rect">
              <a:avLst/>
            </a:prstGeom>
            <a:solidFill>
              <a:srgbClr val="FFFF00"/>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92" name="Rectangle 7"/>
            <p:cNvSpPr>
              <a:spLocks noChangeArrowheads="1"/>
            </p:cNvSpPr>
            <p:nvPr/>
          </p:nvSpPr>
          <p:spPr bwMode="blackWhite">
            <a:xfrm>
              <a:off x="1425" y="2658"/>
              <a:ext cx="277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600">
                  <a:solidFill>
                    <a:srgbClr val="000000"/>
                  </a:solidFill>
                  <a:latin typeface="Courier New" pitchFamily="49" charset="0"/>
                </a:rPr>
                <a:t>-- Optional section (exclusive) </a:t>
              </a:r>
            </a:p>
            <a:p>
              <a:pPr defTabSz="228600">
                <a:buSzPct val="100000"/>
              </a:pPr>
              <a:r>
                <a:rPr lang="en-US" sz="1600" i="1">
                  <a:solidFill>
                    <a:srgbClr val="0000FF"/>
                  </a:solidFill>
                  <a:latin typeface="Courier New" pitchFamily="49" charset="0"/>
                </a:rPr>
                <a:t>INSTEAD OF EACH ROW</a:t>
              </a:r>
              <a:r>
                <a:rPr lang="en-US" sz="1600">
                  <a:solidFill>
                    <a:srgbClr val="0000FF"/>
                  </a:solidFill>
                  <a:latin typeface="Courier New" pitchFamily="49" charset="0"/>
                </a:rPr>
                <a:t> </a:t>
              </a:r>
              <a:r>
                <a:rPr lang="en-US" sz="1600">
                  <a:solidFill>
                    <a:srgbClr val="000000"/>
                  </a:solidFill>
                  <a:latin typeface="Courier New" pitchFamily="49" charset="0"/>
                </a:rPr>
                <a:t>IS </a:t>
              </a:r>
            </a:p>
            <a:p>
              <a:pPr defTabSz="228600">
                <a:buSzPct val="100000"/>
              </a:pPr>
              <a:r>
                <a:rPr lang="en-US" sz="1600">
                  <a:solidFill>
                    <a:srgbClr val="000000"/>
                  </a:solidFill>
                  <a:latin typeface="Courier New" pitchFamily="49" charset="0"/>
                </a:rPr>
                <a:t>...;</a:t>
              </a:r>
            </a:p>
          </p:txBody>
        </p:sp>
      </p:grpSp>
      <p:grpSp>
        <p:nvGrpSpPr>
          <p:cNvPr id="20486" name="Group 8"/>
          <p:cNvGrpSpPr>
            <a:grpSpLocks/>
          </p:cNvGrpSpPr>
          <p:nvPr/>
        </p:nvGrpSpPr>
        <p:grpSpPr bwMode="auto">
          <a:xfrm>
            <a:off x="3811588" y="3667126"/>
            <a:ext cx="4572000" cy="904875"/>
            <a:chOff x="1435" y="1362"/>
            <a:chExt cx="2763" cy="462"/>
          </a:xfrm>
        </p:grpSpPr>
        <p:sp>
          <p:nvSpPr>
            <p:cNvPr id="20489" name="Rectangle 9"/>
            <p:cNvSpPr>
              <a:spLocks noChangeArrowheads="1"/>
            </p:cNvSpPr>
            <p:nvPr/>
          </p:nvSpPr>
          <p:spPr bwMode="blackWhite">
            <a:xfrm>
              <a:off x="1435" y="1362"/>
              <a:ext cx="2763" cy="462"/>
            </a:xfrm>
            <a:prstGeom prst="rect">
              <a:avLst/>
            </a:prstGeom>
            <a:solidFill>
              <a:srgbClr val="99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90" name="Rectangle 10"/>
            <p:cNvSpPr>
              <a:spLocks noChangeArrowheads="1"/>
            </p:cNvSpPr>
            <p:nvPr/>
          </p:nvSpPr>
          <p:spPr bwMode="blackWhite">
            <a:xfrm>
              <a:off x="1435" y="1376"/>
              <a:ext cx="220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600">
                  <a:solidFill>
                    <a:srgbClr val="000000"/>
                  </a:solidFill>
                  <a:latin typeface="Courier New" pitchFamily="49" charset="0"/>
                </a:rPr>
                <a:t>-- Initial section </a:t>
              </a:r>
            </a:p>
            <a:p>
              <a:pPr defTabSz="228600">
                <a:buSzPct val="100000"/>
              </a:pPr>
              <a:r>
                <a:rPr lang="en-US" sz="1600">
                  <a:solidFill>
                    <a:srgbClr val="000000"/>
                  </a:solidFill>
                  <a:latin typeface="Courier New" pitchFamily="49" charset="0"/>
                </a:rPr>
                <a:t>   -- Declarations </a:t>
              </a:r>
            </a:p>
            <a:p>
              <a:pPr defTabSz="228600">
                <a:buSzPct val="100000"/>
              </a:pPr>
              <a:r>
                <a:rPr lang="en-US" sz="1600">
                  <a:solidFill>
                    <a:srgbClr val="000000"/>
                  </a:solidFill>
                  <a:latin typeface="Courier New" pitchFamily="49" charset="0"/>
                </a:rPr>
                <a:t>   -- Subprograms</a:t>
              </a:r>
            </a:p>
          </p:txBody>
        </p:sp>
      </p:gr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409</a:t>
            </a:fld>
            <a:endParaRPr lang="en-US">
              <a:solidFill>
                <a:srgbClr val="464653"/>
              </a:solidFill>
            </a:endParaRPr>
          </a:p>
        </p:txBody>
      </p:sp>
    </p:spTree>
    <p:extLst>
      <p:ext uri="{BB962C8B-B14F-4D97-AF65-F5344CB8AC3E}">
        <p14:creationId xmlns:p14="http://schemas.microsoft.com/office/powerpoint/2010/main" val="1038156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2"/>
          <p:cNvSpPr>
            <a:spLocks noGrp="1" noChangeArrowheads="1"/>
          </p:cNvSpPr>
          <p:nvPr>
            <p:ph type="title"/>
          </p:nvPr>
        </p:nvSpPr>
        <p:spPr/>
        <p:txBody>
          <a:bodyPr/>
          <a:lstStyle/>
          <a:p>
            <a:pPr eaLnBrk="1" hangingPunct="1"/>
            <a:r>
              <a:rPr lang="en-US"/>
              <a:t>Bind Variables</a:t>
            </a:r>
          </a:p>
        </p:txBody>
      </p:sp>
      <p:sp>
        <p:nvSpPr>
          <p:cNvPr id="1250307" name="Rectangle 3"/>
          <p:cNvSpPr>
            <a:spLocks noGrp="1" noChangeArrowheads="1"/>
          </p:cNvSpPr>
          <p:nvPr>
            <p:ph sz="quarter" idx="1"/>
          </p:nvPr>
        </p:nvSpPr>
        <p:spPr>
          <a:xfrm>
            <a:off x="1981200" y="1219201"/>
            <a:ext cx="8229600" cy="4937125"/>
          </a:xfrm>
        </p:spPr>
        <p:txBody>
          <a:bodyPr>
            <a:normAutofit fontScale="92500"/>
          </a:bodyPr>
          <a:lstStyle/>
          <a:p>
            <a:pPr marL="0" indent="0">
              <a:buNone/>
            </a:pPr>
            <a:r>
              <a:rPr lang="en-US"/>
              <a:t>Bind variables are:</a:t>
            </a:r>
          </a:p>
          <a:p>
            <a:pPr lvl="1" eaLnBrk="1" hangingPunct="1">
              <a:buFont typeface="Courier New" pitchFamily="49" charset="0"/>
              <a:buChar char="o"/>
            </a:pPr>
            <a:r>
              <a:rPr lang="en-US"/>
              <a:t>Created in the environment </a:t>
            </a:r>
          </a:p>
          <a:p>
            <a:pPr lvl="1" eaLnBrk="1" hangingPunct="1">
              <a:buFont typeface="Courier New" pitchFamily="49" charset="0"/>
              <a:buChar char="o"/>
            </a:pPr>
            <a:r>
              <a:rPr lang="en-US"/>
              <a:t>Also called </a:t>
            </a:r>
            <a:r>
              <a:rPr lang="en-US" i="1"/>
              <a:t>host</a:t>
            </a:r>
            <a:r>
              <a:rPr lang="en-US"/>
              <a:t> variables</a:t>
            </a:r>
          </a:p>
          <a:p>
            <a:pPr lvl="1" eaLnBrk="1" hangingPunct="1">
              <a:buFont typeface="Courier New" pitchFamily="49" charset="0"/>
              <a:buChar char="o"/>
            </a:pPr>
            <a:r>
              <a:rPr lang="en-US"/>
              <a:t>Created with the </a:t>
            </a:r>
            <a:r>
              <a:rPr lang="en-US">
                <a:latin typeface="Courier New" pitchFamily="49" charset="0"/>
              </a:rPr>
              <a:t>VARIABLE</a:t>
            </a:r>
            <a:r>
              <a:rPr lang="en-US"/>
              <a:t> keyword*</a:t>
            </a:r>
          </a:p>
          <a:p>
            <a:pPr lvl="1" eaLnBrk="1" hangingPunct="1">
              <a:buFont typeface="Courier New" pitchFamily="49" charset="0"/>
              <a:buChar char="o"/>
            </a:pPr>
            <a:r>
              <a:rPr lang="en-US"/>
              <a:t>Used in SQL statements and PL/SQL blocks</a:t>
            </a:r>
          </a:p>
          <a:p>
            <a:pPr lvl="1" eaLnBrk="1" hangingPunct="1">
              <a:buFont typeface="Courier New" pitchFamily="49" charset="0"/>
              <a:buChar char="o"/>
            </a:pPr>
            <a:r>
              <a:rPr lang="en-US"/>
              <a:t>Accessed even after the PL/SQL block is executed</a:t>
            </a:r>
          </a:p>
          <a:p>
            <a:pPr lvl="1" eaLnBrk="1" hangingPunct="1">
              <a:buFont typeface="Courier New" pitchFamily="49" charset="0"/>
              <a:buChar char="o"/>
            </a:pPr>
            <a:r>
              <a:rPr lang="en-US"/>
              <a:t>Referenced with a preceding colon</a:t>
            </a:r>
          </a:p>
          <a:p>
            <a:pPr marL="0" indent="0">
              <a:buNone/>
            </a:pPr>
            <a:r>
              <a:rPr lang="en-US"/>
              <a:t>Values can be output using the </a:t>
            </a:r>
            <a:r>
              <a:rPr lang="en-US">
                <a:latin typeface="Courier New" pitchFamily="49" charset="0"/>
              </a:rPr>
              <a:t>PRINT</a:t>
            </a:r>
            <a:r>
              <a:rPr lang="en-US"/>
              <a:t> command.</a:t>
            </a:r>
          </a:p>
          <a:p>
            <a:pPr marL="0" indent="0">
              <a:buNone/>
            </a:pPr>
            <a:r>
              <a:rPr lang="en-US"/>
              <a:t>* Required when using SQL*Plus and SQL Developer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41</a:t>
            </a:fld>
            <a:endParaRPr lang="en-US" dirty="0"/>
          </a:p>
        </p:txBody>
      </p:sp>
    </p:spTree>
    <p:extLst>
      <p:ext uri="{BB962C8B-B14F-4D97-AF65-F5344CB8AC3E}">
        <p14:creationId xmlns:p14="http://schemas.microsoft.com/office/powerpoint/2010/main" val="151704475"/>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Compound Trigger Restrictions</a:t>
            </a:r>
          </a:p>
        </p:txBody>
      </p:sp>
      <p:sp>
        <p:nvSpPr>
          <p:cNvPr id="21507" name="Rectangle 3"/>
          <p:cNvSpPr>
            <a:spLocks noGrp="1" noChangeArrowheads="1"/>
          </p:cNvSpPr>
          <p:nvPr>
            <p:ph sz="quarter" idx="1"/>
          </p:nvPr>
        </p:nvSpPr>
        <p:spPr>
          <a:xfrm>
            <a:off x="2133600" y="1447801"/>
            <a:ext cx="7918450" cy="4703763"/>
          </a:xfrm>
        </p:spPr>
        <p:txBody>
          <a:bodyPr/>
          <a:lstStyle/>
          <a:p>
            <a:pPr lvl="1" eaLnBrk="1" hangingPunct="1">
              <a:buFont typeface="Courier New" pitchFamily="49" charset="0"/>
              <a:buChar char="o"/>
            </a:pPr>
            <a:r>
              <a:rPr lang="en-US" sz="2000"/>
              <a:t>A compound trigger must be a DML trigger and defined on either a table or a view.</a:t>
            </a:r>
          </a:p>
          <a:p>
            <a:pPr lvl="1" eaLnBrk="1" hangingPunct="1">
              <a:buFont typeface="Courier New" pitchFamily="49" charset="0"/>
              <a:buChar char="o"/>
            </a:pPr>
            <a:r>
              <a:rPr lang="en-US" sz="2000"/>
              <a:t>The body of a compound trigger must be compound trigger block, written in PL/SQL.</a:t>
            </a:r>
          </a:p>
          <a:p>
            <a:pPr lvl="1" eaLnBrk="1" hangingPunct="1">
              <a:buFont typeface="Courier New" pitchFamily="49" charset="0"/>
              <a:buChar char="o"/>
            </a:pPr>
            <a:r>
              <a:rPr lang="en-US" sz="2000"/>
              <a:t>A compound trigger body cannot have an initialization block; therefore, it cannot have an exception section.</a:t>
            </a:r>
          </a:p>
          <a:p>
            <a:pPr lvl="1" eaLnBrk="1" hangingPunct="1">
              <a:buFont typeface="Courier New" pitchFamily="49" charset="0"/>
              <a:buChar char="o"/>
            </a:pPr>
            <a:r>
              <a:rPr lang="en-US" sz="2000"/>
              <a:t>An exception that occurs in one section must be handled in that section. It cannot transfer control to another section.</a:t>
            </a:r>
          </a:p>
          <a:p>
            <a:pPr lvl="1" eaLnBrk="1" hangingPunct="1">
              <a:buFont typeface="Courier New" pitchFamily="49" charset="0"/>
              <a:buChar char="o"/>
            </a:pPr>
            <a:r>
              <a:rPr lang="en-US" sz="2000">
                <a:latin typeface="Courier New" pitchFamily="49" charset="0"/>
              </a:rPr>
              <a:t>:OLD</a:t>
            </a:r>
            <a:r>
              <a:rPr lang="en-US" sz="2000"/>
              <a:t> and </a:t>
            </a:r>
            <a:r>
              <a:rPr lang="en-US" sz="2000">
                <a:latin typeface="Courier New" pitchFamily="49" charset="0"/>
              </a:rPr>
              <a:t>:NEW</a:t>
            </a:r>
            <a:r>
              <a:rPr lang="en-US" sz="2000"/>
              <a:t> cannot appear in the declaration, </a:t>
            </a:r>
            <a:r>
              <a:rPr lang="en-US" sz="2000">
                <a:latin typeface="Courier New" pitchFamily="49" charset="0"/>
              </a:rPr>
              <a:t>BEFORE STATEMENT</a:t>
            </a:r>
            <a:r>
              <a:rPr lang="en-US" sz="2000"/>
              <a:t>, or the </a:t>
            </a:r>
            <a:r>
              <a:rPr lang="en-US" sz="2000">
                <a:latin typeface="Courier New" pitchFamily="49" charset="0"/>
              </a:rPr>
              <a:t>AFTER</a:t>
            </a:r>
            <a:r>
              <a:rPr lang="en-US" sz="2000"/>
              <a:t> </a:t>
            </a:r>
            <a:r>
              <a:rPr lang="en-US" sz="2000">
                <a:latin typeface="Courier New" pitchFamily="49" charset="0"/>
              </a:rPr>
              <a:t>STATEMENT</a:t>
            </a:r>
            <a:r>
              <a:rPr lang="en-US" sz="2000"/>
              <a:t> sections.</a:t>
            </a:r>
          </a:p>
          <a:p>
            <a:pPr lvl="1" eaLnBrk="1" hangingPunct="1">
              <a:buFont typeface="Courier New" pitchFamily="49" charset="0"/>
              <a:buChar char="o"/>
            </a:pPr>
            <a:r>
              <a:rPr lang="en-US" sz="2000"/>
              <a:t>Only the </a:t>
            </a:r>
            <a:r>
              <a:rPr lang="en-US" sz="2000">
                <a:latin typeface="Courier New" pitchFamily="49" charset="0"/>
              </a:rPr>
              <a:t>BEFORE</a:t>
            </a:r>
            <a:r>
              <a:rPr lang="en-US" sz="2000"/>
              <a:t> </a:t>
            </a:r>
            <a:r>
              <a:rPr lang="en-US" sz="2000">
                <a:latin typeface="Courier New" pitchFamily="49" charset="0"/>
              </a:rPr>
              <a:t>EACH</a:t>
            </a:r>
            <a:r>
              <a:rPr lang="en-US" sz="2000"/>
              <a:t> </a:t>
            </a:r>
            <a:r>
              <a:rPr lang="en-US" sz="2000">
                <a:latin typeface="Courier New" pitchFamily="49" charset="0"/>
              </a:rPr>
              <a:t>ROW</a:t>
            </a:r>
            <a:r>
              <a:rPr lang="en-US" sz="2000"/>
              <a:t> section can change the value of </a:t>
            </a:r>
            <a:r>
              <a:rPr lang="en-US" sz="2000">
                <a:latin typeface="Courier New" pitchFamily="49" charset="0"/>
              </a:rPr>
              <a:t>:NEW</a:t>
            </a:r>
            <a:r>
              <a:rPr lang="en-US" sz="2000"/>
              <a:t>.</a:t>
            </a:r>
          </a:p>
          <a:p>
            <a:pPr lvl="1" eaLnBrk="1" hangingPunct="1">
              <a:buFont typeface="Courier New" pitchFamily="49" charset="0"/>
              <a:buChar char="o"/>
            </a:pPr>
            <a:r>
              <a:rPr lang="en-US" sz="2000"/>
              <a:t>The firing order of compound triggers is not guaranteed unless you use the </a:t>
            </a:r>
            <a:r>
              <a:rPr lang="en-US" sz="2000">
                <a:latin typeface="Courier New" pitchFamily="49" charset="0"/>
              </a:rPr>
              <a:t>FOLLOWS</a:t>
            </a:r>
            <a:r>
              <a:rPr lang="en-US" sz="2000"/>
              <a: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410</a:t>
            </a:fld>
            <a:endParaRPr lang="en-US" dirty="0">
              <a:solidFill>
                <a:srgbClr val="464653"/>
              </a:solidFill>
            </a:endParaRPr>
          </a:p>
        </p:txBody>
      </p:sp>
    </p:spTree>
    <p:extLst>
      <p:ext uri="{BB962C8B-B14F-4D97-AF65-F5344CB8AC3E}">
        <p14:creationId xmlns:p14="http://schemas.microsoft.com/office/powerpoint/2010/main" val="8147262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Trigger Restrictions on Mutating Tables</a:t>
            </a:r>
          </a:p>
        </p:txBody>
      </p:sp>
      <p:sp>
        <p:nvSpPr>
          <p:cNvPr id="12291" name="Rectangle 3"/>
          <p:cNvSpPr>
            <a:spLocks noGrp="1" noChangeArrowheads="1"/>
          </p:cNvSpPr>
          <p:nvPr>
            <p:ph sz="quarter" idx="1"/>
          </p:nvPr>
        </p:nvSpPr>
        <p:spPr>
          <a:xfrm>
            <a:off x="2133600" y="1447801"/>
            <a:ext cx="7918450" cy="4697413"/>
          </a:xfrm>
        </p:spPr>
        <p:txBody>
          <a:bodyPr>
            <a:normAutofit fontScale="92500" lnSpcReduction="10000"/>
          </a:bodyPr>
          <a:lstStyle/>
          <a:p>
            <a:pPr marL="548640" lvl="1" indent="-274320">
              <a:buFont typeface="Courier New" pitchFamily="49" charset="0"/>
              <a:buChar char="o"/>
              <a:defRPr/>
            </a:pPr>
            <a:r>
              <a:rPr lang="en-US" dirty="0"/>
              <a:t>A mutating table is:</a:t>
            </a:r>
          </a:p>
          <a:p>
            <a:pPr marL="822960" lvl="2">
              <a:buClr>
                <a:schemeClr val="bg1">
                  <a:shade val="50000"/>
                </a:schemeClr>
              </a:buClr>
              <a:buFont typeface="Wingdings" pitchFamily="2" charset="2"/>
              <a:buChar char="Ø"/>
              <a:defRPr/>
            </a:pPr>
            <a:r>
              <a:rPr lang="en-US" dirty="0"/>
              <a:t>A table that is being modified by an </a:t>
            </a:r>
            <a:r>
              <a:rPr lang="en-US" dirty="0">
                <a:latin typeface="Courier New" pitchFamily="49" charset="0"/>
                <a:cs typeface="Courier New" pitchFamily="49" charset="0"/>
              </a:rPr>
              <a:t>UPDATE</a:t>
            </a:r>
            <a:r>
              <a:rPr lang="en-US" dirty="0"/>
              <a:t>, </a:t>
            </a:r>
            <a:r>
              <a:rPr lang="en-US" dirty="0">
                <a:latin typeface="Courier New" pitchFamily="49" charset="0"/>
                <a:cs typeface="Courier New" pitchFamily="49" charset="0"/>
              </a:rPr>
              <a:t>DELETE</a:t>
            </a:r>
            <a:r>
              <a:rPr lang="en-US" dirty="0"/>
              <a:t>, or </a:t>
            </a:r>
            <a:r>
              <a:rPr lang="en-US" dirty="0">
                <a:latin typeface="Courier New" pitchFamily="49" charset="0"/>
                <a:cs typeface="Courier New" pitchFamily="49" charset="0"/>
              </a:rPr>
              <a:t>INSERT</a:t>
            </a:r>
            <a:r>
              <a:rPr lang="en-US" dirty="0"/>
              <a:t> statement, or </a:t>
            </a:r>
          </a:p>
          <a:p>
            <a:pPr marL="822960" lvl="2">
              <a:buClr>
                <a:schemeClr val="bg1">
                  <a:shade val="50000"/>
                </a:schemeClr>
              </a:buClr>
              <a:buFont typeface="Wingdings" pitchFamily="2" charset="2"/>
              <a:buChar char="Ø"/>
              <a:defRPr/>
            </a:pPr>
            <a:r>
              <a:rPr lang="en-US" dirty="0"/>
              <a:t>A table that might be updated by the effects of a </a:t>
            </a:r>
            <a:r>
              <a:rPr lang="en-US" dirty="0">
                <a:latin typeface="Courier New" pitchFamily="49" charset="0"/>
                <a:cs typeface="Courier New" pitchFamily="49" charset="0"/>
              </a:rPr>
              <a:t>DELETE CASCADE</a:t>
            </a:r>
            <a:r>
              <a:rPr lang="en-US" dirty="0"/>
              <a:t> constraint</a:t>
            </a:r>
          </a:p>
          <a:p>
            <a:pPr marL="548640" lvl="1" indent="-274320">
              <a:buFont typeface="Courier New" pitchFamily="49" charset="0"/>
              <a:buChar char="o"/>
              <a:defRPr/>
            </a:pPr>
            <a:r>
              <a:rPr lang="en-US" dirty="0"/>
              <a:t>The session that issued the triggering statement cannot query or modify a mutating table. </a:t>
            </a:r>
          </a:p>
          <a:p>
            <a:pPr marL="548640" lvl="1" indent="-274320">
              <a:buFont typeface="Courier New" pitchFamily="49" charset="0"/>
              <a:buChar char="o"/>
              <a:defRPr/>
            </a:pPr>
            <a:r>
              <a:rPr lang="en-US" dirty="0"/>
              <a:t>This restriction prevents a trigger from seeing an inconsistent set of data.</a:t>
            </a:r>
          </a:p>
          <a:p>
            <a:pPr marL="548640" lvl="1" indent="-274320">
              <a:buFont typeface="Courier New" pitchFamily="49" charset="0"/>
              <a:buChar char="o"/>
              <a:defRPr/>
            </a:pPr>
            <a:r>
              <a:rPr lang="en-US" dirty="0"/>
              <a:t>This restriction applies to all triggers that use the </a:t>
            </a:r>
            <a:r>
              <a:rPr lang="en-US" dirty="0">
                <a:latin typeface="Courier New" pitchFamily="49" charset="0"/>
                <a:cs typeface="Courier New" pitchFamily="49" charset="0"/>
              </a:rPr>
              <a:t>FOR</a:t>
            </a:r>
            <a:r>
              <a:rPr lang="en-US" dirty="0">
                <a:latin typeface="Courier New" pitchFamily="49" charset="0"/>
              </a:rPr>
              <a:t> </a:t>
            </a:r>
            <a:r>
              <a:rPr lang="en-US" dirty="0">
                <a:latin typeface="Courier New" pitchFamily="49" charset="0"/>
                <a:cs typeface="Courier New" pitchFamily="49" charset="0"/>
              </a:rPr>
              <a:t>EACH</a:t>
            </a:r>
            <a:r>
              <a:rPr lang="en-US" dirty="0"/>
              <a:t> </a:t>
            </a:r>
            <a:r>
              <a:rPr lang="en-US" dirty="0">
                <a:latin typeface="Courier New" pitchFamily="49" charset="0"/>
                <a:cs typeface="Courier New" pitchFamily="49" charset="0"/>
              </a:rPr>
              <a:t>ROW</a:t>
            </a:r>
            <a:r>
              <a:rPr lang="en-US" dirty="0"/>
              <a:t> clause. </a:t>
            </a:r>
          </a:p>
          <a:p>
            <a:pPr marL="548640" lvl="1" indent="-274320">
              <a:buFont typeface="Courier New" pitchFamily="49" charset="0"/>
              <a:buChar char="o"/>
              <a:defRPr/>
            </a:pPr>
            <a:r>
              <a:rPr lang="en-US" dirty="0"/>
              <a:t>Views being modified in the </a:t>
            </a:r>
            <a:r>
              <a:rPr lang="en-US" dirty="0">
                <a:latin typeface="Courier New" pitchFamily="49" charset="0"/>
                <a:cs typeface="Courier New" pitchFamily="49" charset="0"/>
              </a:rPr>
              <a:t>INSTEAD</a:t>
            </a:r>
            <a:r>
              <a:rPr lang="en-US" dirty="0"/>
              <a:t> </a:t>
            </a:r>
            <a:r>
              <a:rPr lang="en-US" dirty="0">
                <a:latin typeface="Courier New" pitchFamily="49" charset="0"/>
                <a:cs typeface="Courier New" pitchFamily="49" charset="0"/>
              </a:rPr>
              <a:t>OF</a:t>
            </a:r>
            <a:r>
              <a:rPr lang="en-US" dirty="0"/>
              <a:t> triggers are not considered mutating.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411</a:t>
            </a:fld>
            <a:endParaRPr lang="en-US" dirty="0">
              <a:solidFill>
                <a:srgbClr val="464653"/>
              </a:solidFill>
            </a:endParaRPr>
          </a:p>
        </p:txBody>
      </p:sp>
    </p:spTree>
    <p:extLst>
      <p:ext uri="{BB962C8B-B14F-4D97-AF65-F5344CB8AC3E}">
        <p14:creationId xmlns:p14="http://schemas.microsoft.com/office/powerpoint/2010/main" val="21447221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Mutating Table: Example</a:t>
            </a:r>
          </a:p>
        </p:txBody>
      </p:sp>
      <p:sp>
        <p:nvSpPr>
          <p:cNvPr id="23555"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6" name="Rectangle 4"/>
          <p:cNvSpPr>
            <a:spLocks noChangeArrowheads="1"/>
          </p:cNvSpPr>
          <p:nvPr/>
        </p:nvSpPr>
        <p:spPr bwMode="blackGray">
          <a:xfrm>
            <a:off x="2057400" y="1579564"/>
            <a:ext cx="8077200" cy="45926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check_salary</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BEFORE INSERT OR UPDATE OF salary,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ON employees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FOR EACH ROW</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WHEN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 &lt;&gt; 'AD_PRES')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v_maxsalary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SELECT MIN(salary), MAX(salary)</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INTO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v_maxsalary</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FROM	employees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IF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&lt;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OR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&gt; </a:t>
            </a:r>
            <a:r>
              <a:rPr lang="en-US" sz="1600" dirty="0" err="1">
                <a:solidFill>
                  <a:prstClr val="black"/>
                </a:solidFill>
                <a:latin typeface="Courier New" pitchFamily="49" charset="0"/>
              </a:rPr>
              <a:t>v_maxsalary</a:t>
            </a:r>
            <a:r>
              <a:rPr lang="en-US" sz="1600" dirty="0">
                <a:solidFill>
                  <a:prstClr val="black"/>
                </a:solidFill>
                <a:latin typeface="Courier New" pitchFamily="49" charset="0"/>
              </a:rPr>
              <a:t> THEN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RAISE_APPLICATION_ERROR(-20505,'Out of range');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IF; 			</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sp>
        <p:nvSpPr>
          <p:cNvPr id="23557" name="Rectangle 5"/>
          <p:cNvSpPr>
            <a:spLocks noChangeArrowheads="1"/>
          </p:cNvSpPr>
          <p:nvPr/>
        </p:nvSpPr>
        <p:spPr bwMode="gray">
          <a:xfrm>
            <a:off x="2352675" y="2143125"/>
            <a:ext cx="1828800" cy="279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412</a:t>
            </a:fld>
            <a:endParaRPr lang="en-US">
              <a:solidFill>
                <a:srgbClr val="464653"/>
              </a:solidFill>
            </a:endParaRPr>
          </a:p>
        </p:txBody>
      </p:sp>
    </p:spTree>
    <p:extLst>
      <p:ext uri="{BB962C8B-B14F-4D97-AF65-F5344CB8AC3E}">
        <p14:creationId xmlns:p14="http://schemas.microsoft.com/office/powerpoint/2010/main" val="107942676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Mutating Table: Example</a:t>
            </a:r>
          </a:p>
        </p:txBody>
      </p:sp>
      <p:sp>
        <p:nvSpPr>
          <p:cNvPr id="24579" name="Rectangle 3"/>
          <p:cNvSpPr>
            <a:spLocks noChangeArrowheads="1"/>
          </p:cNvSpPr>
          <p:nvPr/>
        </p:nvSpPr>
        <p:spPr bwMode="blackGray">
          <a:xfrm>
            <a:off x="2133601" y="1657350"/>
            <a:ext cx="7910513" cy="103505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UPDATE employees</a:t>
            </a:r>
          </a:p>
          <a:p>
            <a:pPr marL="457200" indent="-457200" defTabSz="400050" eaLnBrk="0" hangingPunct="0">
              <a:tabLst>
                <a:tab pos="400050" algn="r"/>
                <a:tab pos="673100" algn="l"/>
              </a:tabLst>
            </a:pPr>
            <a:r>
              <a:rPr lang="en-US">
                <a:solidFill>
                  <a:prstClr val="black"/>
                </a:solidFill>
                <a:latin typeface="Courier New" pitchFamily="49" charset="0"/>
              </a:rPr>
              <a:t>SET salary = 3400</a:t>
            </a:r>
          </a:p>
          <a:p>
            <a:pPr marL="457200" indent="-457200" defTabSz="400050" eaLnBrk="0" hangingPunct="0">
              <a:tabLst>
                <a:tab pos="400050" algn="r"/>
                <a:tab pos="673100" algn="l"/>
              </a:tabLst>
            </a:pPr>
            <a:r>
              <a:rPr lang="en-US">
                <a:solidFill>
                  <a:prstClr val="black"/>
                </a:solidFill>
                <a:latin typeface="Courier New" pitchFamily="49" charset="0"/>
              </a:rPr>
              <a:t>WHERE last_name = 'Stiles';</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93975" y="3200401"/>
            <a:ext cx="7011988" cy="274796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413</a:t>
            </a:fld>
            <a:endParaRPr lang="en-US">
              <a:solidFill>
                <a:srgbClr val="464653"/>
              </a:solidFill>
            </a:endParaRPr>
          </a:p>
        </p:txBody>
      </p:sp>
    </p:spTree>
    <p:extLst>
      <p:ext uri="{BB962C8B-B14F-4D97-AF65-F5344CB8AC3E}">
        <p14:creationId xmlns:p14="http://schemas.microsoft.com/office/powerpoint/2010/main" val="2145541260"/>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t>Using a Compound Trigger to </a:t>
            </a:r>
            <a:br>
              <a:rPr lang="en-US"/>
            </a:br>
            <a:r>
              <a:rPr lang="en-US"/>
              <a:t>Resolve the Mutating Table Error</a:t>
            </a:r>
          </a:p>
        </p:txBody>
      </p:sp>
      <p:sp>
        <p:nvSpPr>
          <p:cNvPr id="25603"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5604" name="Rectangle 4"/>
          <p:cNvSpPr>
            <a:spLocks noChangeArrowheads="1"/>
          </p:cNvSpPr>
          <p:nvPr/>
        </p:nvSpPr>
        <p:spPr bwMode="blackGray">
          <a:xfrm>
            <a:off x="2133600" y="1676401"/>
            <a:ext cx="7924800" cy="4314825"/>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CREATE OR REPLACE TRIGGER check_salary</a:t>
            </a:r>
          </a:p>
          <a:p>
            <a:pPr marL="457200" indent="-457200" defTabSz="400050" eaLnBrk="0" hangingPunct="0">
              <a:tabLst>
                <a:tab pos="400050" algn="r"/>
                <a:tab pos="673100" algn="l"/>
              </a:tabLst>
            </a:pPr>
            <a:r>
              <a:rPr lang="en-US" sz="1400">
                <a:solidFill>
                  <a:prstClr val="black"/>
                </a:solidFill>
                <a:latin typeface="Courier New" pitchFamily="49" charset="0"/>
              </a:rPr>
              <a:t>  FOR INSERT OR UPDATE OF salary, job_id</a:t>
            </a:r>
          </a:p>
          <a:p>
            <a:pPr marL="457200" indent="-457200" defTabSz="400050" eaLnBrk="0" hangingPunct="0">
              <a:tabLst>
                <a:tab pos="400050" algn="r"/>
                <a:tab pos="673100" algn="l"/>
              </a:tabLst>
            </a:pPr>
            <a:r>
              <a:rPr lang="en-US" sz="1400">
                <a:solidFill>
                  <a:prstClr val="black"/>
                </a:solidFill>
                <a:latin typeface="Courier New" pitchFamily="49" charset="0"/>
              </a:rPr>
              <a:t>  ON employees</a:t>
            </a:r>
          </a:p>
          <a:p>
            <a:pPr marL="457200" indent="-457200" defTabSz="400050" eaLnBrk="0" hangingPunct="0">
              <a:tabLst>
                <a:tab pos="400050" algn="r"/>
                <a:tab pos="673100" algn="l"/>
              </a:tabLst>
            </a:pPr>
            <a:r>
              <a:rPr lang="en-US" sz="1400">
                <a:solidFill>
                  <a:prstClr val="black"/>
                </a:solidFill>
                <a:latin typeface="Courier New" pitchFamily="49" charset="0"/>
              </a:rPr>
              <a:t>  WHEN (NEW.job_id &lt;&gt; 'AD_PRES')</a:t>
            </a:r>
          </a:p>
          <a:p>
            <a:pPr marL="457200" indent="-457200" defTabSz="400050" eaLnBrk="0" hangingPunct="0">
              <a:tabLst>
                <a:tab pos="400050" algn="r"/>
                <a:tab pos="673100" algn="l"/>
              </a:tabLst>
            </a:pPr>
            <a:r>
              <a:rPr lang="en-US" sz="1400">
                <a:solidFill>
                  <a:prstClr val="black"/>
                </a:solidFill>
                <a:latin typeface="Courier New" pitchFamily="49" charset="0"/>
              </a:rPr>
              <a:t>  </a:t>
            </a:r>
            <a:r>
              <a:rPr lang="en-US" sz="1400">
                <a:solidFill>
                  <a:srgbClr val="9FB8CD"/>
                </a:solidFill>
                <a:latin typeface="Courier New" pitchFamily="49" charset="0"/>
              </a:rPr>
              <a:t>COMPOUND TRIGGER</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salaries_t            IS TABLE OF employees.salary%TYPE;</a:t>
            </a:r>
          </a:p>
          <a:p>
            <a:pPr marL="457200" indent="-457200" defTabSz="400050" eaLnBrk="0" hangingPunct="0">
              <a:tabLst>
                <a:tab pos="400050" algn="r"/>
                <a:tab pos="673100" algn="l"/>
              </a:tabLst>
            </a:pPr>
            <a:r>
              <a:rPr lang="en-US" sz="1400">
                <a:solidFill>
                  <a:prstClr val="black"/>
                </a:solidFill>
                <a:latin typeface="Courier New" pitchFamily="49" charset="0"/>
              </a:rPr>
              <a:t>  min_salaries               salaries_t;</a:t>
            </a:r>
          </a:p>
          <a:p>
            <a:pPr marL="457200" indent="-457200" defTabSz="400050" eaLnBrk="0" hangingPunct="0">
              <a:tabLst>
                <a:tab pos="400050" algn="r"/>
                <a:tab pos="673100" algn="l"/>
              </a:tabLst>
            </a:pPr>
            <a:r>
              <a:rPr lang="en-US" sz="1400">
                <a:solidFill>
                  <a:prstClr val="black"/>
                </a:solidFill>
                <a:latin typeface="Courier New" pitchFamily="49" charset="0"/>
              </a:rPr>
              <a:t>  max_salaries               salaries_t;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department_ids_t       IS TABLE OF employees.department_id%TYPE;</a:t>
            </a:r>
          </a:p>
          <a:p>
            <a:pPr marL="457200" indent="-457200" defTabSz="400050" eaLnBrk="0" hangingPunct="0">
              <a:tabLst>
                <a:tab pos="400050" algn="r"/>
                <a:tab pos="673100" algn="l"/>
              </a:tabLst>
            </a:pPr>
            <a:r>
              <a:rPr lang="en-US" sz="1400">
                <a:solidFill>
                  <a:prstClr val="black"/>
                </a:solidFill>
                <a:latin typeface="Courier New" pitchFamily="49" charset="0"/>
              </a:rPr>
              <a:t>  department_ids              department_ids_t;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department_salaries_t  IS TABLE OF employees.salary%TYPE</a:t>
            </a:r>
          </a:p>
          <a:p>
            <a:pPr marL="457200" indent="-457200" defTabSz="400050" eaLnBrk="0" hangingPunct="0">
              <a:tabLst>
                <a:tab pos="400050" algn="r"/>
                <a:tab pos="673100" algn="l"/>
              </a:tabLst>
            </a:pPr>
            <a:r>
              <a:rPr lang="en-US" sz="1400">
                <a:solidFill>
                  <a:prstClr val="black"/>
                </a:solidFill>
                <a:latin typeface="Courier New" pitchFamily="49" charset="0"/>
              </a:rPr>
              <a:t>                                INDEX BY VARCHAR2(80);</a:t>
            </a:r>
          </a:p>
          <a:p>
            <a:pPr marL="457200" indent="-457200" defTabSz="400050" eaLnBrk="0" hangingPunct="0">
              <a:tabLst>
                <a:tab pos="400050" algn="r"/>
                <a:tab pos="673100" algn="l"/>
              </a:tabLst>
            </a:pPr>
            <a:r>
              <a:rPr lang="en-US" sz="1400">
                <a:solidFill>
                  <a:prstClr val="black"/>
                </a:solidFill>
                <a:latin typeface="Courier New" pitchFamily="49" charset="0"/>
              </a:rPr>
              <a:t>  department_min_salaries     department_salaries_t;</a:t>
            </a:r>
          </a:p>
          <a:p>
            <a:pPr marL="457200" indent="-457200" defTabSz="400050" eaLnBrk="0" hangingPunct="0">
              <a:tabLst>
                <a:tab pos="400050" algn="r"/>
                <a:tab pos="673100" algn="l"/>
              </a:tabLst>
            </a:pPr>
            <a:r>
              <a:rPr lang="en-US" sz="1400">
                <a:solidFill>
                  <a:prstClr val="black"/>
                </a:solidFill>
                <a:latin typeface="Courier New" pitchFamily="49" charset="0"/>
              </a:rPr>
              <a:t>  department_max_salaries     department_salaries_t;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 example continues on next slide</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414</a:t>
            </a:fld>
            <a:endParaRPr lang="en-US">
              <a:solidFill>
                <a:srgbClr val="464653"/>
              </a:solidFill>
            </a:endParaRPr>
          </a:p>
        </p:txBody>
      </p:sp>
    </p:spTree>
    <p:extLst>
      <p:ext uri="{BB962C8B-B14F-4D97-AF65-F5344CB8AC3E}">
        <p14:creationId xmlns:p14="http://schemas.microsoft.com/office/powerpoint/2010/main" val="1525361843"/>
      </p:ext>
    </p:extLst>
  </p:cSld>
  <p:clrMapOvr>
    <a:masterClrMapping/>
  </p:clrMapOvr>
  <p:transition spd="slow"/>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78524" y="0"/>
            <a:ext cx="10515600" cy="1325563"/>
          </a:xfrm>
        </p:spPr>
        <p:txBody>
          <a:bodyPr>
            <a:normAutofit/>
          </a:bodyPr>
          <a:lstStyle/>
          <a:p>
            <a:pPr>
              <a:defRPr/>
            </a:pPr>
            <a:r>
              <a:rPr lang="en-US"/>
              <a:t>Using a Compound Trigger to Resolve </a:t>
            </a:r>
            <a:br>
              <a:rPr lang="en-US"/>
            </a:br>
            <a:r>
              <a:rPr lang="en-US"/>
              <a:t>the Mutating Table Error</a:t>
            </a:r>
          </a:p>
        </p:txBody>
      </p:sp>
      <p:sp>
        <p:nvSpPr>
          <p:cNvPr id="26627"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28" name="Rectangle 4"/>
          <p:cNvSpPr>
            <a:spLocks noChangeArrowheads="1"/>
          </p:cNvSpPr>
          <p:nvPr/>
        </p:nvSpPr>
        <p:spPr bwMode="blackGray">
          <a:xfrm>
            <a:off x="2133600" y="1447800"/>
            <a:ext cx="7924800" cy="47879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 . .</a:t>
            </a:r>
          </a:p>
          <a:p>
            <a:pPr marL="457200" indent="-457200" defTabSz="400050" eaLnBrk="0" hangingPunct="0">
              <a:tabLst>
                <a:tab pos="400050" algn="r"/>
                <a:tab pos="673100" algn="l"/>
              </a:tabLst>
            </a:pPr>
            <a:r>
              <a:rPr lang="en-US" sz="1400">
                <a:solidFill>
                  <a:srgbClr val="9FB8CD"/>
                </a:solidFill>
                <a:latin typeface="Courier New" pitchFamily="49" charset="0"/>
              </a:rPr>
              <a:t>BEFORE STATEMENT IS</a:t>
            </a:r>
          </a:p>
          <a:p>
            <a:pPr marL="457200" indent="-457200" defTabSz="400050" eaLnBrk="0" hangingPunct="0">
              <a:tabLst>
                <a:tab pos="400050" algn="r"/>
                <a:tab pos="673100" algn="l"/>
              </a:tabLst>
            </a:pPr>
            <a:r>
              <a:rPr lang="en-US" sz="1400">
                <a:solidFill>
                  <a:prstClr val="black"/>
                </a:solidFill>
                <a:latin typeface="Courier New" pitchFamily="49" charset="0"/>
              </a:rPr>
              <a:t>  BEGIN</a:t>
            </a:r>
          </a:p>
          <a:p>
            <a:pPr marL="457200" indent="-457200" defTabSz="400050" eaLnBrk="0" hangingPunct="0">
              <a:tabLst>
                <a:tab pos="400050" algn="r"/>
                <a:tab pos="673100" algn="l"/>
              </a:tabLst>
            </a:pPr>
            <a:r>
              <a:rPr lang="en-US" sz="1400">
                <a:solidFill>
                  <a:prstClr val="black"/>
                </a:solidFill>
                <a:latin typeface="Courier New" pitchFamily="49" charset="0"/>
              </a:rPr>
              <a:t>    SELECT MIN(salary), MAX(salary), NVL(department_id, -1)</a:t>
            </a:r>
          </a:p>
          <a:p>
            <a:pPr marL="457200" indent="-457200" defTabSz="400050" eaLnBrk="0" hangingPunct="0">
              <a:tabLst>
                <a:tab pos="400050" algn="r"/>
                <a:tab pos="673100" algn="l"/>
              </a:tabLst>
            </a:pPr>
            <a:r>
              <a:rPr lang="en-US" sz="1400">
                <a:solidFill>
                  <a:prstClr val="black"/>
                </a:solidFill>
                <a:latin typeface="Courier New" pitchFamily="49" charset="0"/>
              </a:rPr>
              <a:t>     BULK COLLECT INTO  min_Salaries, max_salaries, department_ids</a:t>
            </a:r>
          </a:p>
          <a:p>
            <a:pPr marL="457200" indent="-457200" defTabSz="400050" eaLnBrk="0" hangingPunct="0">
              <a:tabLst>
                <a:tab pos="400050" algn="r"/>
                <a:tab pos="673100" algn="l"/>
              </a:tabLst>
            </a:pPr>
            <a:r>
              <a:rPr lang="en-US" sz="1400">
                <a:solidFill>
                  <a:prstClr val="black"/>
                </a:solidFill>
                <a:latin typeface="Courier New" pitchFamily="49" charset="0"/>
              </a:rPr>
              <a:t>    FROM    employees</a:t>
            </a:r>
          </a:p>
          <a:p>
            <a:pPr marL="457200" indent="-457200" defTabSz="400050" eaLnBrk="0" hangingPunct="0">
              <a:tabLst>
                <a:tab pos="400050" algn="r"/>
                <a:tab pos="673100" algn="l"/>
              </a:tabLst>
            </a:pPr>
            <a:r>
              <a:rPr lang="en-US" sz="1400">
                <a:solidFill>
                  <a:prstClr val="black"/>
                </a:solidFill>
                <a:latin typeface="Courier New" pitchFamily="49" charset="0"/>
              </a:rPr>
              <a:t>    GROUP BY department_id;</a:t>
            </a:r>
          </a:p>
          <a:p>
            <a:pPr marL="457200" indent="-457200" defTabSz="400050" eaLnBrk="0" hangingPunct="0">
              <a:tabLst>
                <a:tab pos="400050" algn="r"/>
                <a:tab pos="673100" algn="l"/>
              </a:tabLst>
            </a:pPr>
            <a:r>
              <a:rPr lang="en-US" sz="1400">
                <a:solidFill>
                  <a:prstClr val="black"/>
                </a:solidFill>
                <a:latin typeface="Courier New" pitchFamily="49" charset="0"/>
              </a:rPr>
              <a:t>    FOR j IN 1..department_ids.COUNT() LOOP</a:t>
            </a:r>
          </a:p>
          <a:p>
            <a:pPr marL="457200" indent="-457200" defTabSz="400050" eaLnBrk="0" hangingPunct="0">
              <a:tabLst>
                <a:tab pos="400050" algn="r"/>
                <a:tab pos="673100" algn="l"/>
              </a:tabLst>
            </a:pPr>
            <a:r>
              <a:rPr lang="en-US" sz="1400">
                <a:solidFill>
                  <a:prstClr val="black"/>
                </a:solidFill>
                <a:latin typeface="Courier New" pitchFamily="49" charset="0"/>
              </a:rPr>
              <a:t>      department_min_salaries(department_ids(j)) := min_salaries(j);</a:t>
            </a:r>
          </a:p>
          <a:p>
            <a:pPr marL="457200" indent="-457200" defTabSz="400050" eaLnBrk="0" hangingPunct="0">
              <a:tabLst>
                <a:tab pos="400050" algn="r"/>
                <a:tab pos="673100" algn="l"/>
              </a:tabLst>
            </a:pPr>
            <a:r>
              <a:rPr lang="en-US" sz="1400">
                <a:solidFill>
                  <a:prstClr val="black"/>
                </a:solidFill>
                <a:latin typeface="Courier New" pitchFamily="49" charset="0"/>
              </a:rPr>
              <a:t>      department_max_salaries(department_ids(j)) := max_salaries(j);</a:t>
            </a:r>
          </a:p>
          <a:p>
            <a:pPr marL="457200" indent="-457200" defTabSz="400050" eaLnBrk="0" hangingPunct="0">
              <a:tabLst>
                <a:tab pos="400050" algn="r"/>
                <a:tab pos="673100" algn="l"/>
              </a:tabLst>
            </a:pPr>
            <a:r>
              <a:rPr lang="en-US" sz="1400">
                <a:solidFill>
                  <a:prstClr val="black"/>
                </a:solidFill>
                <a:latin typeface="Courier New" pitchFamily="49" charset="0"/>
              </a:rPr>
              <a:t>    END LOOP;</a:t>
            </a:r>
          </a:p>
          <a:p>
            <a:pPr marL="457200" indent="-457200" defTabSz="400050" eaLnBrk="0" hangingPunct="0">
              <a:tabLst>
                <a:tab pos="400050" algn="r"/>
                <a:tab pos="673100" algn="l"/>
              </a:tabLst>
            </a:pPr>
            <a:r>
              <a:rPr lang="en-US" sz="1400">
                <a:solidFill>
                  <a:prstClr val="black"/>
                </a:solidFill>
                <a:latin typeface="Courier New" pitchFamily="49" charset="0"/>
              </a:rPr>
              <a:t>END BEFORE STATEMENT;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srgbClr val="9FB8CD"/>
                </a:solidFill>
                <a:latin typeface="Courier New" pitchFamily="49" charset="0"/>
              </a:rPr>
              <a:t>AFTER EACH ROW IS</a:t>
            </a:r>
          </a:p>
          <a:p>
            <a:pPr marL="457200" indent="-457200" defTabSz="400050" eaLnBrk="0" hangingPunct="0">
              <a:tabLst>
                <a:tab pos="400050" algn="r"/>
                <a:tab pos="673100" algn="l"/>
              </a:tabLst>
            </a:pPr>
            <a:r>
              <a:rPr lang="en-US" sz="1400">
                <a:solidFill>
                  <a:prstClr val="black"/>
                </a:solidFill>
                <a:latin typeface="Courier New" pitchFamily="49" charset="0"/>
              </a:rPr>
              <a:t>  BEGIN</a:t>
            </a:r>
          </a:p>
          <a:p>
            <a:pPr marL="457200" indent="-457200" defTabSz="400050" eaLnBrk="0" hangingPunct="0">
              <a:tabLst>
                <a:tab pos="400050" algn="r"/>
                <a:tab pos="673100" algn="l"/>
              </a:tabLst>
            </a:pPr>
            <a:r>
              <a:rPr lang="en-US" sz="1400">
                <a:solidFill>
                  <a:prstClr val="black"/>
                </a:solidFill>
                <a:latin typeface="Courier New" pitchFamily="49" charset="0"/>
              </a:rPr>
              <a:t>    IF :NEW.salary &lt; department_min_salaries(:NEW.department_id)</a:t>
            </a:r>
          </a:p>
          <a:p>
            <a:pPr marL="457200" indent="-457200" defTabSz="400050" eaLnBrk="0" hangingPunct="0">
              <a:tabLst>
                <a:tab pos="400050" algn="r"/>
                <a:tab pos="673100" algn="l"/>
              </a:tabLst>
            </a:pPr>
            <a:r>
              <a:rPr lang="en-US" sz="1400">
                <a:solidFill>
                  <a:prstClr val="black"/>
                </a:solidFill>
                <a:latin typeface="Courier New" pitchFamily="49" charset="0"/>
              </a:rPr>
              <a:t>      OR :NEW.salary &gt; department_max_salaries(:NEW.department_id) THEN</a:t>
            </a:r>
          </a:p>
          <a:p>
            <a:pPr marL="457200" indent="-457200" defTabSz="400050" eaLnBrk="0" hangingPunct="0">
              <a:tabLst>
                <a:tab pos="400050" algn="r"/>
                <a:tab pos="673100" algn="l"/>
              </a:tabLst>
            </a:pPr>
            <a:r>
              <a:rPr lang="en-US" sz="1400">
                <a:solidFill>
                  <a:prstClr val="black"/>
                </a:solidFill>
                <a:latin typeface="Courier New" pitchFamily="49" charset="0"/>
              </a:rPr>
              <a:t>      RAISE_APPLICATION_ERROR(-20505,'New Salary is out of acceptable   </a:t>
            </a:r>
          </a:p>
          <a:p>
            <a:pPr marL="457200" indent="-457200" defTabSz="400050" eaLnBrk="0" hangingPunct="0">
              <a:tabLst>
                <a:tab pos="400050" algn="r"/>
                <a:tab pos="673100" algn="l"/>
              </a:tabLst>
            </a:pPr>
            <a:r>
              <a:rPr lang="en-US" sz="1400">
                <a:solidFill>
                  <a:prstClr val="black"/>
                </a:solidFill>
                <a:latin typeface="Courier New" pitchFamily="49" charset="0"/>
              </a:rPr>
              <a:t>                                      range');</a:t>
            </a:r>
          </a:p>
          <a:p>
            <a:pPr marL="457200" indent="-457200" defTabSz="400050" eaLnBrk="0" hangingPunct="0">
              <a:tabLst>
                <a:tab pos="400050" algn="r"/>
                <a:tab pos="673100" algn="l"/>
              </a:tabLst>
            </a:pPr>
            <a:r>
              <a:rPr lang="en-US" sz="1400">
                <a:solidFill>
                  <a:prstClr val="black"/>
                </a:solidFill>
                <a:latin typeface="Courier New" pitchFamily="49" charset="0"/>
              </a:rPr>
              <a:t>    END IF;</a:t>
            </a:r>
          </a:p>
          <a:p>
            <a:pPr marL="457200" indent="-457200" defTabSz="400050" eaLnBrk="0" hangingPunct="0">
              <a:tabLst>
                <a:tab pos="400050" algn="r"/>
                <a:tab pos="673100" algn="l"/>
              </a:tabLst>
            </a:pPr>
            <a:r>
              <a:rPr lang="en-US" sz="1400">
                <a:solidFill>
                  <a:prstClr val="black"/>
                </a:solidFill>
                <a:latin typeface="Courier New" pitchFamily="49" charset="0"/>
              </a:rPr>
              <a:t>  END AFTER EACH ROW;</a:t>
            </a:r>
          </a:p>
          <a:p>
            <a:pPr marL="457200" indent="-457200" defTabSz="400050" eaLnBrk="0" hangingPunct="0">
              <a:tabLst>
                <a:tab pos="400050" algn="r"/>
                <a:tab pos="673100" algn="l"/>
              </a:tabLst>
            </a:pPr>
            <a:r>
              <a:rPr lang="en-US" sz="1400">
                <a:solidFill>
                  <a:prstClr val="black"/>
                </a:solidFill>
                <a:latin typeface="Courier New" pitchFamily="49" charset="0"/>
              </a:rPr>
              <a:t>END check_salary;</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415</a:t>
            </a:fld>
            <a:endParaRPr lang="en-US">
              <a:solidFill>
                <a:srgbClr val="464653"/>
              </a:solidFill>
            </a:endParaRPr>
          </a:p>
        </p:txBody>
      </p:sp>
    </p:spTree>
    <p:extLst>
      <p:ext uri="{BB962C8B-B14F-4D97-AF65-F5344CB8AC3E}">
        <p14:creationId xmlns:p14="http://schemas.microsoft.com/office/powerpoint/2010/main" val="2031956773"/>
      </p:ext>
    </p:extLst>
  </p:cSld>
  <p:clrMapOvr>
    <a:masterClrMapping/>
  </p:clrMapOvr>
  <p:transition spd="slow"/>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Creating Triggers on DDL Statements</a:t>
            </a:r>
          </a:p>
        </p:txBody>
      </p:sp>
      <p:sp>
        <p:nvSpPr>
          <p:cNvPr id="17411" name="Rectangle 3"/>
          <p:cNvSpPr>
            <a:spLocks noChangeArrowheads="1"/>
          </p:cNvSpPr>
          <p:nvPr/>
        </p:nvSpPr>
        <p:spPr bwMode="blackGray">
          <a:xfrm>
            <a:off x="2133600" y="1512888"/>
            <a:ext cx="7924800" cy="15351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srgbClr val="000000"/>
                </a:solidFill>
                <a:latin typeface="Courier New" pitchFamily="49" charset="0"/>
              </a:rPr>
              <a:t>CREATE [OR REPLACE] TRIGGER </a:t>
            </a:r>
            <a:r>
              <a:rPr lang="en-US" i="1" dirty="0" err="1">
                <a:solidFill>
                  <a:srgbClr val="000000"/>
                </a:solidFill>
                <a:latin typeface="Courier New" pitchFamily="49" charset="0"/>
              </a:rPr>
              <a:t>trigger_name</a:t>
            </a: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BEFORE | AFTER -- </a:t>
            </a:r>
            <a:r>
              <a:rPr lang="en-US" i="1" dirty="0">
                <a:solidFill>
                  <a:srgbClr val="000000"/>
                </a:solidFill>
                <a:latin typeface="Courier New" pitchFamily="49" charset="0"/>
              </a:rPr>
              <a:t>Timing</a:t>
            </a:r>
          </a:p>
          <a:p>
            <a:pPr eaLnBrk="0" hangingPunct="0">
              <a:tabLst>
                <a:tab pos="1200150" algn="l"/>
              </a:tabLst>
              <a:defRPr/>
            </a:pPr>
            <a:r>
              <a:rPr lang="en-US" dirty="0">
                <a:solidFill>
                  <a:srgbClr val="000000"/>
                </a:solidFill>
                <a:latin typeface="Courier New" pitchFamily="49" charset="0"/>
              </a:rPr>
              <a:t>[</a:t>
            </a:r>
            <a:r>
              <a:rPr lang="en-US" i="1" dirty="0">
                <a:solidFill>
                  <a:srgbClr val="000000"/>
                </a:solidFill>
                <a:latin typeface="Courier New" pitchFamily="49" charset="0"/>
              </a:rPr>
              <a:t>ddl_event1 </a:t>
            </a:r>
            <a:r>
              <a:rPr lang="en-US" dirty="0">
                <a:solidFill>
                  <a:srgbClr val="000000"/>
                </a:solidFill>
                <a:latin typeface="Courier New" pitchFamily="49" charset="0"/>
              </a:rPr>
              <a:t>[OR</a:t>
            </a:r>
            <a:r>
              <a:rPr lang="en-US" i="1" dirty="0">
                <a:solidFill>
                  <a:srgbClr val="000000"/>
                </a:solidFill>
                <a:latin typeface="Courier New" pitchFamily="49" charset="0"/>
              </a:rPr>
              <a:t> ddl_event2 </a:t>
            </a:r>
            <a:r>
              <a:rPr lang="en-US" dirty="0">
                <a:solidFill>
                  <a:srgbClr val="000000"/>
                </a:solidFill>
                <a:latin typeface="Courier New" pitchFamily="49" charset="0"/>
              </a:rPr>
              <a:t>OR ...]]</a:t>
            </a:r>
          </a:p>
          <a:p>
            <a:pPr eaLnBrk="0" hangingPunct="0">
              <a:tabLst>
                <a:tab pos="1200150" algn="l"/>
              </a:tabLst>
              <a:defRPr/>
            </a:pPr>
            <a:r>
              <a:rPr lang="en-US" dirty="0">
                <a:solidFill>
                  <a:srgbClr val="000000"/>
                </a:solidFill>
                <a:latin typeface="Courier New" pitchFamily="49" charset="0"/>
              </a:rPr>
              <a:t>ON {DATABASE | SCHEMA}</a:t>
            </a:r>
            <a:r>
              <a:rPr lang="en-US" i="1" dirty="0">
                <a:solidFill>
                  <a:srgbClr val="000000"/>
                </a:solidFill>
                <a:latin typeface="Courier New" pitchFamily="49" charset="0"/>
              </a:rPr>
              <a:t> </a:t>
            </a:r>
          </a:p>
          <a:p>
            <a:pPr eaLnBrk="0" hangingPunct="0">
              <a:tabLst>
                <a:tab pos="1200150" algn="l"/>
              </a:tabLst>
              <a:defRPr/>
            </a:pPr>
            <a:r>
              <a:rPr lang="en-US" i="1" dirty="0" err="1">
                <a:solidFill>
                  <a:srgbClr val="000000"/>
                </a:solidFill>
                <a:latin typeface="Courier New" pitchFamily="49" charset="0"/>
              </a:rPr>
              <a:t>trigger_body</a:t>
            </a:r>
            <a:endParaRPr lang="en-US" i="1" dirty="0">
              <a:solidFill>
                <a:srgbClr val="000000"/>
              </a:solidFill>
              <a:latin typeface="Courier New" pitchFamily="49" charset="0"/>
            </a:endParaRPr>
          </a:p>
        </p:txBody>
      </p:sp>
      <p:graphicFrame>
        <p:nvGraphicFramePr>
          <p:cNvPr id="406555" name="Group 27"/>
          <p:cNvGraphicFramePr>
            <a:graphicFrameLocks noGrp="1"/>
          </p:cNvGraphicFramePr>
          <p:nvPr/>
        </p:nvGraphicFramePr>
        <p:xfrm>
          <a:off x="2133600" y="3570288"/>
          <a:ext cx="7924800" cy="2140095"/>
        </p:xfrm>
        <a:graphic>
          <a:graphicData uri="http://schemas.openxmlformats.org/drawingml/2006/table">
            <a:tbl>
              <a:tblPr>
                <a:tableStyleId>{5940675A-B579-460E-94D1-54222C63F5DA}</a:tableStyleId>
              </a:tblPr>
              <a:tblGrid>
                <a:gridCol w="2351720">
                  <a:extLst>
                    <a:ext uri="{9D8B030D-6E8A-4147-A177-3AD203B41FA5}">
                      <a16:colId xmlns:a16="http://schemas.microsoft.com/office/drawing/2014/main" xmlns="" val="20000"/>
                    </a:ext>
                  </a:extLst>
                </a:gridCol>
                <a:gridCol w="5573080">
                  <a:extLst>
                    <a:ext uri="{9D8B030D-6E8A-4147-A177-3AD203B41FA5}">
                      <a16:colId xmlns:a16="http://schemas.microsoft.com/office/drawing/2014/main" xmlns="" val="20001"/>
                    </a:ext>
                  </a:extLst>
                </a:gridCol>
              </a:tblGrid>
              <a:tr h="5110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Sample DDL Events</a:t>
                      </a:r>
                      <a:endParaRPr kumimoji="0" lang="en-US" sz="1600" b="1" i="0" u="none" strike="noStrike" cap="none" normalizeH="0" baseline="0" dirty="0">
                        <a:ln>
                          <a:noFill/>
                        </a:ln>
                        <a:solidFill>
                          <a:schemeClr val="tx1"/>
                        </a:solidFill>
                        <a:effectLst/>
                        <a:latin typeface="Arial"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When</a:t>
                      </a:r>
                      <a:endParaRPr kumimoji="0" lang="en-US" sz="1600" b="1"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xmlns="" val="10000"/>
                  </a:ext>
                </a:extLst>
              </a:tr>
              <a:tr h="67036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CREATE</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created using the CREATE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xmlns="" val="10001"/>
                  </a:ext>
                </a:extLst>
              </a:tr>
              <a:tr h="4792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ALTER</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altered using the ALTER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xmlns="" val="10002"/>
                  </a:ext>
                </a:extLst>
              </a:tr>
              <a:tr h="4792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DROP</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dropped using the DROP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416</a:t>
            </a:fld>
            <a:endParaRPr lang="en-US">
              <a:solidFill>
                <a:srgbClr val="464653"/>
              </a:solidFill>
            </a:endParaRPr>
          </a:p>
        </p:txBody>
      </p:sp>
    </p:spTree>
    <p:extLst>
      <p:ext uri="{BB962C8B-B14F-4D97-AF65-F5344CB8AC3E}">
        <p14:creationId xmlns:p14="http://schemas.microsoft.com/office/powerpoint/2010/main" val="112301742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Creating Database-Event Triggers</a:t>
            </a:r>
          </a:p>
        </p:txBody>
      </p:sp>
      <p:sp>
        <p:nvSpPr>
          <p:cNvPr id="18435" name="Rectangle 3"/>
          <p:cNvSpPr>
            <a:spLocks noGrp="1" noChangeArrowheads="1"/>
          </p:cNvSpPr>
          <p:nvPr>
            <p:ph sz="quarter" idx="1"/>
          </p:nvPr>
        </p:nvSpPr>
        <p:spPr>
          <a:xfrm>
            <a:off x="2133600" y="1447800"/>
            <a:ext cx="7918450" cy="2222500"/>
          </a:xfrm>
        </p:spPr>
        <p:txBody>
          <a:bodyPr>
            <a:normAutofit fontScale="92500" lnSpcReduction="10000"/>
          </a:bodyPr>
          <a:lstStyle/>
          <a:p>
            <a:pPr marL="548640" lvl="1" indent="-274320">
              <a:buFont typeface="Courier New" pitchFamily="49" charset="0"/>
              <a:buChar char="o"/>
              <a:defRPr/>
            </a:pPr>
            <a:r>
              <a:rPr lang="en-US" dirty="0"/>
              <a:t>Triggering user event:</a:t>
            </a:r>
          </a:p>
          <a:p>
            <a:pPr marL="822960" lvl="2">
              <a:buClr>
                <a:schemeClr val="bg1">
                  <a:shade val="50000"/>
                </a:schemeClr>
              </a:buClr>
              <a:buFont typeface="Wingdings" pitchFamily="2" charset="2"/>
              <a:buChar char="Ø"/>
              <a:defRPr/>
            </a:pPr>
            <a:r>
              <a:rPr lang="en-US" dirty="0">
                <a:latin typeface="Courier New" pitchFamily="49" charset="0"/>
              </a:rPr>
              <a:t>CREATE</a:t>
            </a:r>
            <a:r>
              <a:rPr lang="en-US" dirty="0"/>
              <a:t>, </a:t>
            </a:r>
            <a:r>
              <a:rPr lang="en-US" dirty="0">
                <a:latin typeface="Courier New" pitchFamily="49" charset="0"/>
              </a:rPr>
              <a:t>ALTER</a:t>
            </a:r>
            <a:r>
              <a:rPr lang="en-US" dirty="0"/>
              <a:t>, or </a:t>
            </a:r>
            <a:r>
              <a:rPr lang="en-US" dirty="0">
                <a:latin typeface="Courier New" pitchFamily="49" charset="0"/>
              </a:rPr>
              <a:t>DROP</a:t>
            </a:r>
          </a:p>
          <a:p>
            <a:pPr marL="822960" lvl="2">
              <a:buClr>
                <a:schemeClr val="bg1">
                  <a:shade val="50000"/>
                </a:schemeClr>
              </a:buClr>
              <a:buFont typeface="Wingdings" pitchFamily="2" charset="2"/>
              <a:buChar char="Ø"/>
              <a:defRPr/>
            </a:pPr>
            <a:r>
              <a:rPr lang="en-US" dirty="0"/>
              <a:t>Logging on or off</a:t>
            </a:r>
          </a:p>
          <a:p>
            <a:pPr marL="548640" lvl="1" indent="-274320">
              <a:buFont typeface="Courier New" pitchFamily="49" charset="0"/>
              <a:buChar char="o"/>
              <a:defRPr/>
            </a:pPr>
            <a:r>
              <a:rPr lang="en-US" dirty="0"/>
              <a:t>Triggering database or system event:</a:t>
            </a:r>
          </a:p>
          <a:p>
            <a:pPr marL="822960" lvl="2">
              <a:buClr>
                <a:schemeClr val="bg1">
                  <a:shade val="50000"/>
                </a:schemeClr>
              </a:buClr>
              <a:buFont typeface="Wingdings" pitchFamily="2" charset="2"/>
              <a:buChar char="Ø"/>
              <a:defRPr/>
            </a:pPr>
            <a:r>
              <a:rPr lang="en-US" dirty="0"/>
              <a:t>Shutting down or starting up the database</a:t>
            </a:r>
          </a:p>
          <a:p>
            <a:pPr marL="822960" lvl="2">
              <a:buClr>
                <a:schemeClr val="bg1">
                  <a:shade val="50000"/>
                </a:schemeClr>
              </a:buClr>
              <a:buFont typeface="Wingdings" pitchFamily="2" charset="2"/>
              <a:buChar char="Ø"/>
              <a:defRPr/>
            </a:pPr>
            <a:r>
              <a:rPr lang="en-US" dirty="0"/>
              <a:t>A specific error (or any error) being raised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417</a:t>
            </a:fld>
            <a:endParaRPr lang="en-US" dirty="0">
              <a:solidFill>
                <a:srgbClr val="464653"/>
              </a:solidFill>
            </a:endParaRPr>
          </a:p>
        </p:txBody>
      </p:sp>
    </p:spTree>
    <p:extLst>
      <p:ext uri="{BB962C8B-B14F-4D97-AF65-F5344CB8AC3E}">
        <p14:creationId xmlns:p14="http://schemas.microsoft.com/office/powerpoint/2010/main" val="214575770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Creating Triggers on System Events</a:t>
            </a:r>
          </a:p>
        </p:txBody>
      </p:sp>
      <p:sp>
        <p:nvSpPr>
          <p:cNvPr id="19459" name="Rectangle 3"/>
          <p:cNvSpPr>
            <a:spLocks noChangeArrowheads="1"/>
          </p:cNvSpPr>
          <p:nvPr/>
        </p:nvSpPr>
        <p:spPr bwMode="blackGray">
          <a:xfrm>
            <a:off x="2133600" y="1524000"/>
            <a:ext cx="7924800" cy="1524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srgbClr val="000000"/>
                </a:solidFill>
                <a:latin typeface="Courier New" pitchFamily="49" charset="0"/>
              </a:rPr>
              <a:t>CREATE [OR REPLACE] TRIGGER </a:t>
            </a:r>
            <a:r>
              <a:rPr lang="en-US" i="1" dirty="0" err="1">
                <a:solidFill>
                  <a:srgbClr val="000000"/>
                </a:solidFill>
                <a:latin typeface="Courier New" pitchFamily="49" charset="0"/>
              </a:rPr>
              <a:t>trigger_name</a:t>
            </a: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BEFORE | AFTER -- </a:t>
            </a:r>
            <a:r>
              <a:rPr lang="en-US" i="1" dirty="0">
                <a:solidFill>
                  <a:srgbClr val="000000"/>
                </a:solidFill>
                <a:latin typeface="Courier New" pitchFamily="49" charset="0"/>
              </a:rPr>
              <a:t>timing</a:t>
            </a:r>
          </a:p>
          <a:p>
            <a:pPr eaLnBrk="0" hangingPunct="0">
              <a:tabLst>
                <a:tab pos="1200150" algn="l"/>
              </a:tabLst>
              <a:defRPr/>
            </a:pPr>
            <a:r>
              <a:rPr lang="en-US" dirty="0">
                <a:solidFill>
                  <a:srgbClr val="000000"/>
                </a:solidFill>
                <a:latin typeface="Courier New" pitchFamily="49" charset="0"/>
              </a:rPr>
              <a:t>[</a:t>
            </a:r>
            <a:r>
              <a:rPr lang="en-US" i="1" dirty="0">
                <a:solidFill>
                  <a:srgbClr val="000000"/>
                </a:solidFill>
                <a:latin typeface="Courier New" pitchFamily="49" charset="0"/>
              </a:rPr>
              <a:t>database_event1 </a:t>
            </a:r>
            <a:r>
              <a:rPr lang="en-US" dirty="0">
                <a:solidFill>
                  <a:srgbClr val="000000"/>
                </a:solidFill>
                <a:latin typeface="Courier New" pitchFamily="49" charset="0"/>
              </a:rPr>
              <a:t>[OR </a:t>
            </a:r>
            <a:r>
              <a:rPr lang="en-US" i="1" dirty="0">
                <a:solidFill>
                  <a:srgbClr val="000000"/>
                </a:solidFill>
                <a:latin typeface="Courier New" pitchFamily="49" charset="0"/>
              </a:rPr>
              <a:t>database_event2</a:t>
            </a:r>
            <a:r>
              <a:rPr lang="en-US" dirty="0">
                <a:solidFill>
                  <a:srgbClr val="000000"/>
                </a:solidFill>
                <a:latin typeface="Courier New" pitchFamily="49" charset="0"/>
              </a:rPr>
              <a:t> OR ...]]</a:t>
            </a:r>
          </a:p>
          <a:p>
            <a:pPr eaLnBrk="0" hangingPunct="0">
              <a:tabLst>
                <a:tab pos="1200150" algn="l"/>
              </a:tabLst>
              <a:defRPr/>
            </a:pPr>
            <a:r>
              <a:rPr lang="en-US" dirty="0">
                <a:solidFill>
                  <a:srgbClr val="000000"/>
                </a:solidFill>
                <a:latin typeface="Courier New" pitchFamily="49" charset="0"/>
              </a:rPr>
              <a:t>ON {DATABASE | SCHEMA}</a:t>
            </a:r>
            <a:r>
              <a:rPr lang="en-US" i="1" dirty="0">
                <a:solidFill>
                  <a:srgbClr val="000000"/>
                </a:solidFill>
                <a:latin typeface="Courier New" pitchFamily="49" charset="0"/>
              </a:rPr>
              <a:t> </a:t>
            </a:r>
          </a:p>
          <a:p>
            <a:pPr eaLnBrk="0" hangingPunct="0">
              <a:tabLst>
                <a:tab pos="1200150" algn="l"/>
              </a:tabLst>
              <a:defRPr/>
            </a:pPr>
            <a:r>
              <a:rPr lang="en-US" i="1" dirty="0" err="1">
                <a:solidFill>
                  <a:srgbClr val="000000"/>
                </a:solidFill>
                <a:latin typeface="Courier New" pitchFamily="49" charset="0"/>
              </a:rPr>
              <a:t>trigger_body</a:t>
            </a:r>
            <a:endParaRPr lang="en-US" i="1" dirty="0">
              <a:solidFill>
                <a:srgbClr val="000000"/>
              </a:solidFill>
              <a:latin typeface="Courier New" pitchFamily="49" charset="0"/>
            </a:endParaRPr>
          </a:p>
        </p:txBody>
      </p:sp>
      <p:graphicFrame>
        <p:nvGraphicFramePr>
          <p:cNvPr id="410628" name="Group 4"/>
          <p:cNvGraphicFramePr>
            <a:graphicFrameLocks noGrp="1"/>
          </p:cNvGraphicFramePr>
          <p:nvPr/>
        </p:nvGraphicFramePr>
        <p:xfrm>
          <a:off x="2133600" y="3260725"/>
          <a:ext cx="7924800" cy="2803524"/>
        </p:xfrm>
        <a:graphic>
          <a:graphicData uri="http://schemas.openxmlformats.org/drawingml/2006/table">
            <a:tbl>
              <a:tblPr>
                <a:tableStyleId>{5940675A-B579-460E-94D1-54222C63F5DA}</a:tableStyleId>
              </a:tblPr>
              <a:tblGrid>
                <a:gridCol w="2671606">
                  <a:extLst>
                    <a:ext uri="{9D8B030D-6E8A-4147-A177-3AD203B41FA5}">
                      <a16:colId xmlns:a16="http://schemas.microsoft.com/office/drawing/2014/main" xmlns="" val="20000"/>
                    </a:ext>
                  </a:extLst>
                </a:gridCol>
                <a:gridCol w="5253194">
                  <a:extLst>
                    <a:ext uri="{9D8B030D-6E8A-4147-A177-3AD203B41FA5}">
                      <a16:colId xmlns:a16="http://schemas.microsoft.com/office/drawing/2014/main" xmlns="" val="20001"/>
                    </a:ext>
                  </a:extLst>
                </a:gridCol>
              </a:tblGrid>
              <a:tr h="4267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Database Event</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Triggers Fires When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0"/>
                  </a:ext>
                </a:extLst>
              </a:tr>
              <a:tr h="48106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SERVERERROR</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 Oracle error is raised</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1"/>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LOGON</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 user logs on to the database </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2"/>
                  </a:ext>
                </a:extLst>
              </a:tr>
              <a:tr h="4572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BEFORE LOGOFF</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 user logs off the database </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3"/>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STARTUP</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database is opened</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4"/>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BEFORE SHUTDOWN</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database is shut down normally</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xmlns="" val="10005"/>
                  </a:ext>
                </a:extLst>
              </a:tr>
            </a:tbl>
          </a:graphicData>
        </a:graphic>
      </p:graphicFrame>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418</a:t>
            </a:fld>
            <a:endParaRPr lang="en-US">
              <a:solidFill>
                <a:srgbClr val="464653"/>
              </a:solidFill>
            </a:endParaRPr>
          </a:p>
        </p:txBody>
      </p:sp>
    </p:spTree>
    <p:extLst>
      <p:ext uri="{BB962C8B-B14F-4D97-AF65-F5344CB8AC3E}">
        <p14:creationId xmlns:p14="http://schemas.microsoft.com/office/powerpoint/2010/main" val="143866840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0"/>
            <a:ext cx="10515600" cy="1325563"/>
          </a:xfrm>
        </p:spPr>
        <p:txBody>
          <a:bodyPr/>
          <a:lstStyle/>
          <a:p>
            <a:pPr eaLnBrk="1" hangingPunct="1"/>
            <a:r>
              <a:rPr lang="en-US">
                <a:latin typeface="Courier New" pitchFamily="49" charset="0"/>
              </a:rPr>
              <a:t>LOGON</a:t>
            </a:r>
            <a:r>
              <a:rPr lang="en-US"/>
              <a:t> and </a:t>
            </a:r>
            <a:r>
              <a:rPr lang="en-US">
                <a:latin typeface="Courier New" pitchFamily="49" charset="0"/>
              </a:rPr>
              <a:t>LOGOFF</a:t>
            </a:r>
            <a:r>
              <a:rPr lang="en-US"/>
              <a:t> Triggers: Example</a:t>
            </a:r>
          </a:p>
        </p:txBody>
      </p:sp>
      <p:sp>
        <p:nvSpPr>
          <p:cNvPr id="20483" name="Rectangle 3"/>
          <p:cNvSpPr>
            <a:spLocks noChangeArrowheads="1"/>
          </p:cNvSpPr>
          <p:nvPr/>
        </p:nvSpPr>
        <p:spPr bwMode="blackGray">
          <a:xfrm>
            <a:off x="2133601" y="1211263"/>
            <a:ext cx="7908925"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Create the </a:t>
            </a:r>
            <a:r>
              <a:rPr lang="en-US" dirty="0" err="1">
                <a:solidFill>
                  <a:srgbClr val="000000"/>
                </a:solidFill>
                <a:latin typeface="Courier New" pitchFamily="49" charset="0"/>
              </a:rPr>
              <a:t>log_trig_table</a:t>
            </a:r>
            <a:r>
              <a:rPr lang="en-US" dirty="0">
                <a:solidFill>
                  <a:srgbClr val="000000"/>
                </a:solidFill>
                <a:latin typeface="Courier New" pitchFamily="49" charset="0"/>
              </a:rPr>
              <a:t> shown in the notes page </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first</a:t>
            </a:r>
          </a:p>
          <a:p>
            <a:pPr marL="457200" indent="-457200" defTabSz="400050" eaLnBrk="0" hangingPunct="0">
              <a:lnSpc>
                <a:spcPct val="95000"/>
              </a:lnSpc>
              <a:tabLst>
                <a:tab pos="400050" algn="r"/>
                <a:tab pos="673100" algn="l"/>
              </a:tabLst>
              <a:defRPr/>
            </a:pP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CREATE OR REPLACE TRIGGER </a:t>
            </a:r>
            <a:r>
              <a:rPr lang="en-US" dirty="0" err="1">
                <a:solidFill>
                  <a:srgbClr val="000000"/>
                </a:solidFill>
                <a:latin typeface="Courier New" pitchFamily="49" charset="0"/>
              </a:rPr>
              <a:t>logon_trig</a:t>
            </a: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AFTER LOGON  ON  SCHEMA</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INSERT</a:t>
            </a:r>
            <a:r>
              <a:rPr lang="en-US" dirty="0">
                <a:solidFill>
                  <a:srgbClr val="000000"/>
                </a:solidFill>
              </a:rPr>
              <a:t> </a:t>
            </a:r>
            <a:r>
              <a:rPr lang="en-US" dirty="0">
                <a:solidFill>
                  <a:srgbClr val="000000"/>
                </a:solidFill>
                <a:latin typeface="Courier New" pitchFamily="49" charset="0"/>
              </a:rPr>
              <a:t>INTO</a:t>
            </a:r>
            <a:r>
              <a:rPr lang="en-US" dirty="0">
                <a:solidFill>
                  <a:srgbClr val="000000"/>
                </a:solidFill>
              </a:rPr>
              <a:t> </a:t>
            </a:r>
            <a:r>
              <a:rPr lang="en-US" dirty="0" err="1">
                <a:solidFill>
                  <a:srgbClr val="000000"/>
                </a:solidFill>
                <a:latin typeface="Courier New" pitchFamily="49" charset="0"/>
              </a:rPr>
              <a:t>log_trig_table</a:t>
            </a:r>
            <a:r>
              <a:rPr lang="en-US" dirty="0">
                <a:solidFill>
                  <a:srgbClr val="000000"/>
                </a:solidFill>
                <a:latin typeface="Courier New" pitchFamily="49" charset="0"/>
              </a:rPr>
              <a:t>(</a:t>
            </a:r>
            <a:r>
              <a:rPr lang="en-US" dirty="0" err="1">
                <a:solidFill>
                  <a:srgbClr val="000000"/>
                </a:solidFill>
                <a:latin typeface="Courier New" pitchFamily="49" charset="0"/>
              </a:rPr>
              <a:t>user_id,log_date,action</a:t>
            </a:r>
            <a:r>
              <a:rPr lang="en-US" dirty="0">
                <a:solidFill>
                  <a:srgbClr val="000000"/>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a:solidFill>
                  <a:srgbClr val="000000"/>
                </a:solidFill>
              </a:rPr>
              <a:t> </a:t>
            </a:r>
            <a:r>
              <a:rPr lang="en-US" dirty="0">
                <a:solidFill>
                  <a:srgbClr val="000000"/>
                </a:solidFill>
                <a:latin typeface="Courier New" pitchFamily="49" charset="0"/>
              </a:rPr>
              <a:t>(USER,</a:t>
            </a:r>
            <a:r>
              <a:rPr lang="en-US" dirty="0">
                <a:solidFill>
                  <a:srgbClr val="000000"/>
                </a:solidFill>
              </a:rPr>
              <a:t> </a:t>
            </a:r>
            <a:r>
              <a:rPr lang="en-US" dirty="0">
                <a:solidFill>
                  <a:srgbClr val="000000"/>
                </a:solidFill>
                <a:latin typeface="Courier New" pitchFamily="49" charset="0"/>
              </a:rPr>
              <a:t>SYSDATE,</a:t>
            </a:r>
            <a:r>
              <a:rPr lang="en-US" dirty="0">
                <a:solidFill>
                  <a:srgbClr val="000000"/>
                </a:solidFill>
              </a:rPr>
              <a:t> </a:t>
            </a:r>
            <a:r>
              <a:rPr lang="en-US" dirty="0">
                <a:solidFill>
                  <a:srgbClr val="000000"/>
                </a:solidFill>
                <a:latin typeface="Courier New" pitchFamily="49" charset="0"/>
              </a:rPr>
              <a:t>'Logging on');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0484" name="Rectangle 4"/>
          <p:cNvSpPr>
            <a:spLocks noChangeArrowheads="1"/>
          </p:cNvSpPr>
          <p:nvPr/>
        </p:nvSpPr>
        <p:spPr bwMode="blackGray">
          <a:xfrm>
            <a:off x="2133601" y="4183063"/>
            <a:ext cx="7902575" cy="2057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CREATE OR REPLACE TRIGGER </a:t>
            </a:r>
            <a:r>
              <a:rPr lang="en-US" dirty="0" err="1">
                <a:solidFill>
                  <a:srgbClr val="000000"/>
                </a:solidFill>
                <a:latin typeface="Courier New" pitchFamily="49" charset="0"/>
              </a:rPr>
              <a:t>logoff_trig</a:t>
            </a: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BEFORE LOGOFF  ON  SCHEMA</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INSERT</a:t>
            </a:r>
            <a:r>
              <a:rPr lang="en-US" dirty="0">
                <a:solidFill>
                  <a:srgbClr val="000000"/>
                </a:solidFill>
              </a:rPr>
              <a:t> </a:t>
            </a:r>
            <a:r>
              <a:rPr lang="en-US" dirty="0">
                <a:solidFill>
                  <a:srgbClr val="000000"/>
                </a:solidFill>
                <a:latin typeface="Courier New" pitchFamily="49" charset="0"/>
              </a:rPr>
              <a:t>INTO</a:t>
            </a:r>
            <a:r>
              <a:rPr lang="en-US" dirty="0">
                <a:solidFill>
                  <a:srgbClr val="000000"/>
                </a:solidFill>
              </a:rPr>
              <a:t> </a:t>
            </a:r>
            <a:r>
              <a:rPr lang="en-US" dirty="0" err="1">
                <a:solidFill>
                  <a:srgbClr val="000000"/>
                </a:solidFill>
                <a:latin typeface="Courier New" pitchFamily="49" charset="0"/>
              </a:rPr>
              <a:t>log_trig_table</a:t>
            </a:r>
            <a:r>
              <a:rPr lang="en-US" dirty="0">
                <a:solidFill>
                  <a:srgbClr val="000000"/>
                </a:solidFill>
                <a:latin typeface="Courier New" pitchFamily="49" charset="0"/>
              </a:rPr>
              <a:t>(</a:t>
            </a:r>
            <a:r>
              <a:rPr lang="en-US" dirty="0" err="1">
                <a:solidFill>
                  <a:srgbClr val="000000"/>
                </a:solidFill>
                <a:latin typeface="Courier New" pitchFamily="49" charset="0"/>
              </a:rPr>
              <a:t>user_id,log_date,action</a:t>
            </a:r>
            <a:r>
              <a:rPr lang="en-US" dirty="0">
                <a:solidFill>
                  <a:srgbClr val="000000"/>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a:solidFill>
                  <a:srgbClr val="000000"/>
                </a:solidFill>
              </a:rPr>
              <a:t> </a:t>
            </a:r>
            <a:r>
              <a:rPr lang="en-US" dirty="0">
                <a:solidFill>
                  <a:srgbClr val="000000"/>
                </a:solidFill>
                <a:latin typeface="Courier New" pitchFamily="49" charset="0"/>
              </a:rPr>
              <a:t>(USER, SYSDATE, 'Logging off');</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419</a:t>
            </a:fld>
            <a:endParaRPr lang="en-US">
              <a:solidFill>
                <a:srgbClr val="464653"/>
              </a:solidFill>
            </a:endParaRPr>
          </a:p>
        </p:txBody>
      </p:sp>
    </p:spTree>
    <p:extLst>
      <p:ext uri="{BB962C8B-B14F-4D97-AF65-F5344CB8AC3E}">
        <p14:creationId xmlns:p14="http://schemas.microsoft.com/office/powerpoint/2010/main" val="8403276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5"/>
          <p:cNvSpPr>
            <a:spLocks noGrp="1" noChangeArrowheads="1"/>
          </p:cNvSpPr>
          <p:nvPr>
            <p:ph type="title"/>
          </p:nvPr>
        </p:nvSpPr>
        <p:spPr/>
        <p:txBody>
          <a:bodyPr/>
          <a:lstStyle/>
          <a:p>
            <a:pPr eaLnBrk="1" hangingPunct="1"/>
            <a:r>
              <a:rPr lang="en-US"/>
              <a:t>Referencing Bind Variables</a:t>
            </a:r>
          </a:p>
        </p:txBody>
      </p:sp>
      <p:sp>
        <p:nvSpPr>
          <p:cNvPr id="1251331" name="Rectangle 6"/>
          <p:cNvSpPr>
            <a:spLocks noGrp="1" noChangeArrowheads="1"/>
          </p:cNvSpPr>
          <p:nvPr>
            <p:ph sz="quarter" idx="1"/>
          </p:nvPr>
        </p:nvSpPr>
        <p:spPr>
          <a:xfrm>
            <a:off x="1981200" y="1219201"/>
            <a:ext cx="8229600" cy="4937125"/>
          </a:xfrm>
        </p:spPr>
        <p:txBody>
          <a:bodyPr/>
          <a:lstStyle/>
          <a:p>
            <a:pPr marL="0" indent="0">
              <a:buNone/>
            </a:pPr>
            <a:r>
              <a:rPr lang="en-US"/>
              <a:t>Example:</a:t>
            </a:r>
          </a:p>
        </p:txBody>
      </p:sp>
      <p:sp>
        <p:nvSpPr>
          <p:cNvPr id="37892" name="Rectangle 4"/>
          <p:cNvSpPr>
            <a:spLocks noChangeArrowheads="1"/>
          </p:cNvSpPr>
          <p:nvPr/>
        </p:nvSpPr>
        <p:spPr bwMode="blackGray">
          <a:xfrm>
            <a:off x="2133600" y="1981200"/>
            <a:ext cx="7924800" cy="2819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10000"/>
              </a:lnSpc>
              <a:spcBef>
                <a:spcPct val="40000"/>
              </a:spcBef>
              <a:defRPr/>
            </a:pPr>
            <a:r>
              <a:rPr lang="en-US" dirty="0">
                <a:solidFill>
                  <a:srgbClr val="000000"/>
                </a:solidFill>
                <a:latin typeface="Courier New" pitchFamily="49" charset="0"/>
              </a:rPr>
              <a:t>VARIABLE </a:t>
            </a:r>
            <a:r>
              <a:rPr lang="en-US" dirty="0" err="1">
                <a:solidFill>
                  <a:srgbClr val="000000"/>
                </a:solidFill>
                <a:latin typeface="Courier New" pitchFamily="49" charset="0"/>
              </a:rPr>
              <a:t>b_emp_salary</a:t>
            </a:r>
            <a:r>
              <a:rPr lang="en-US" dirty="0">
                <a:solidFill>
                  <a:srgbClr val="000000"/>
                </a:solidFill>
                <a:latin typeface="Courier New" pitchFamily="49" charset="0"/>
              </a:rPr>
              <a:t> NUMBER</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SELECT salary  INTO :</a:t>
            </a:r>
            <a:r>
              <a:rPr lang="en-US" dirty="0" err="1">
                <a:solidFill>
                  <a:srgbClr val="000000"/>
                </a:solidFill>
                <a:latin typeface="Courier New" pitchFamily="49" charset="0"/>
              </a:rPr>
              <a:t>b_emp_salary</a:t>
            </a:r>
            <a:r>
              <a:rPr lang="en-US" dirty="0">
                <a:solidFill>
                  <a:srgbClr val="000000"/>
                </a:solidFill>
                <a:latin typeface="Courier New" pitchFamily="49" charset="0"/>
              </a:rPr>
              <a:t> </a:t>
            </a:r>
          </a:p>
          <a:p>
            <a:pPr eaLnBrk="0" hangingPunct="0">
              <a:lnSpc>
                <a:spcPct val="55000"/>
              </a:lnSpc>
              <a:spcBef>
                <a:spcPct val="40000"/>
              </a:spcBef>
              <a:defRPr/>
            </a:pPr>
            <a:r>
              <a:rPr lang="en-US" dirty="0">
                <a:solidFill>
                  <a:srgbClr val="000000"/>
                </a:solidFill>
                <a:latin typeface="Courier New" pitchFamily="49" charset="0"/>
              </a:rPr>
              <a:t>   FROM  employees WHERE </a:t>
            </a:r>
            <a:r>
              <a:rPr lang="en-US" dirty="0" err="1">
                <a:solidFill>
                  <a:srgbClr val="000000"/>
                </a:solidFill>
                <a:latin typeface="Courier New" pitchFamily="49" charset="0"/>
              </a:rPr>
              <a:t>employee_id</a:t>
            </a:r>
            <a:r>
              <a:rPr lang="en-US" dirty="0">
                <a:solidFill>
                  <a:srgbClr val="000000"/>
                </a:solidFill>
                <a:latin typeface="Courier New" pitchFamily="49" charset="0"/>
              </a:rPr>
              <a:t> = 178;  </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PRINT </a:t>
            </a:r>
            <a:r>
              <a:rPr lang="en-US" dirty="0" err="1">
                <a:solidFill>
                  <a:srgbClr val="000000"/>
                </a:solidFill>
                <a:latin typeface="Courier New" pitchFamily="49" charset="0"/>
              </a:rPr>
              <a:t>b_emp_salary</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SELECT </a:t>
            </a:r>
            <a:r>
              <a:rPr lang="en-US" dirty="0" err="1">
                <a:solidFill>
                  <a:srgbClr val="000000"/>
                </a:solidFill>
                <a:latin typeface="Courier New" pitchFamily="49" charset="0"/>
              </a:rPr>
              <a:t>first_name</a:t>
            </a:r>
            <a:r>
              <a:rPr lang="en-US" dirty="0">
                <a:solidFill>
                  <a:srgbClr val="000000"/>
                </a:solidFill>
                <a:latin typeface="Courier New" pitchFamily="49" charset="0"/>
              </a:rPr>
              <a:t>, </a:t>
            </a:r>
            <a:r>
              <a:rPr lang="en-US" dirty="0" err="1">
                <a:solidFill>
                  <a:srgbClr val="000000"/>
                </a:solidFill>
                <a:latin typeface="Courier New" pitchFamily="49" charset="0"/>
              </a:rPr>
              <a:t>last_name</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FROM employees </a:t>
            </a:r>
          </a:p>
          <a:p>
            <a:pPr eaLnBrk="0" hangingPunct="0">
              <a:lnSpc>
                <a:spcPct val="55000"/>
              </a:lnSpc>
              <a:spcBef>
                <a:spcPct val="40000"/>
              </a:spcBef>
              <a:defRPr/>
            </a:pPr>
            <a:r>
              <a:rPr lang="en-US" dirty="0">
                <a:solidFill>
                  <a:srgbClr val="000000"/>
                </a:solidFill>
                <a:latin typeface="Courier New" pitchFamily="49" charset="0"/>
              </a:rPr>
              <a:t>WHERE salary=:</a:t>
            </a:r>
            <a:r>
              <a:rPr lang="en-US" dirty="0" err="1">
                <a:solidFill>
                  <a:srgbClr val="000000"/>
                </a:solidFill>
                <a:latin typeface="Courier New" pitchFamily="49" charset="0"/>
              </a:rPr>
              <a:t>b_emp_salary</a:t>
            </a:r>
            <a:r>
              <a:rPr lang="en-US" dirty="0">
                <a:solidFill>
                  <a:srgbClr val="000000"/>
                </a:solidFill>
                <a:latin typeface="Courier New" pitchFamily="49" charset="0"/>
              </a:rPr>
              <a:t>;</a:t>
            </a:r>
          </a:p>
        </p:txBody>
      </p:sp>
      <p:sp>
        <p:nvSpPr>
          <p:cNvPr id="36869" name="Rectangle 7"/>
          <p:cNvSpPr>
            <a:spLocks noChangeArrowheads="1"/>
          </p:cNvSpPr>
          <p:nvPr/>
        </p:nvSpPr>
        <p:spPr bwMode="gray">
          <a:xfrm>
            <a:off x="4932363" y="5113338"/>
            <a:ext cx="931862"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defRPr/>
            </a:pPr>
            <a:r>
              <a:rPr lang="en-US" sz="2200">
                <a:solidFill>
                  <a:prstClr val="black"/>
                </a:solidFill>
              </a:rPr>
              <a:t>Output</a:t>
            </a:r>
          </a:p>
        </p:txBody>
      </p:sp>
      <p:sp>
        <p:nvSpPr>
          <p:cNvPr id="36870" name="Line 9"/>
          <p:cNvSpPr>
            <a:spLocks noChangeShapeType="1"/>
          </p:cNvSpPr>
          <p:nvPr/>
        </p:nvSpPr>
        <p:spPr bwMode="auto">
          <a:xfrm>
            <a:off x="5868988" y="5295900"/>
            <a:ext cx="309562" cy="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1335" name="Picture 8"/>
          <p:cNvPicPr>
            <a:picLocks noChangeAspect="1" noChangeArrowheads="1"/>
          </p:cNvPicPr>
          <p:nvPr/>
        </p:nvPicPr>
        <p:blipFill>
          <a:blip r:embed="rId3" cstate="print"/>
          <a:srcRect/>
          <a:stretch>
            <a:fillRect/>
          </a:stretch>
        </p:blipFill>
        <p:spPr bwMode="auto">
          <a:xfrm>
            <a:off x="6248401" y="4114800"/>
            <a:ext cx="3362325" cy="2019300"/>
          </a:xfrm>
          <a:prstGeom prst="rect">
            <a:avLst/>
          </a:prstGeom>
          <a:noFill/>
          <a:ln w="28575">
            <a:noFill/>
            <a:miter lim="800000"/>
            <a:headEnd type="none" w="sm" len="sm"/>
            <a:tailEnd type="none" w="sm" len="sm"/>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42</a:t>
            </a:fld>
            <a:endParaRPr lang="en-US" dirty="0"/>
          </a:p>
        </p:txBody>
      </p:sp>
    </p:spTree>
    <p:extLst>
      <p:ext uri="{BB962C8B-B14F-4D97-AF65-F5344CB8AC3E}">
        <p14:creationId xmlns:p14="http://schemas.microsoft.com/office/powerpoint/2010/main" val="199544738"/>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Gray">
          <a:xfrm>
            <a:off x="2133600" y="3962400"/>
            <a:ext cx="79248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srgbClr val="000000"/>
                </a:solidFill>
                <a:latin typeface="Courier New" pitchFamily="49" charset="0"/>
              </a:rPr>
              <a:t>CREATE OR REPLACE PROCEDURE log_execution IS</a:t>
            </a:r>
          </a:p>
          <a:p>
            <a:pPr marL="457200" indent="-457200" defTabSz="400050" eaLnBrk="0" hangingPunct="0">
              <a:tabLst>
                <a:tab pos="400050" algn="r"/>
                <a:tab pos="673100" algn="l"/>
              </a:tabLst>
              <a:defRPr/>
            </a:pPr>
            <a:r>
              <a:rPr lang="en-US" sz="1600">
                <a:solidFill>
                  <a:srgbClr val="000000"/>
                </a:solidFill>
                <a:latin typeface="Courier New" pitchFamily="49" charset="0"/>
              </a:rPr>
              <a:t>BEGIN</a:t>
            </a:r>
          </a:p>
          <a:p>
            <a:pPr marL="457200" indent="-457200" defTabSz="400050" eaLnBrk="0" hangingPunct="0">
              <a:tabLst>
                <a:tab pos="400050" algn="r"/>
                <a:tab pos="673100" algn="l"/>
              </a:tabLst>
              <a:defRPr/>
            </a:pPr>
            <a:r>
              <a:rPr lang="en-US" sz="1600">
                <a:solidFill>
                  <a:srgbClr val="000000"/>
                </a:solidFill>
                <a:latin typeface="Courier New" pitchFamily="49" charset="0"/>
              </a:rPr>
              <a:t>  DBMS_OUTPUT.PUT_LINE('log_execution: Employee Inserted');</a:t>
            </a:r>
          </a:p>
          <a:p>
            <a:pPr marL="457200" indent="-457200" defTabSz="400050" eaLnBrk="0" hangingPunct="0">
              <a:tabLst>
                <a:tab pos="400050" algn="r"/>
                <a:tab pos="673100" algn="l"/>
              </a:tabLst>
              <a:defRPr/>
            </a:pPr>
            <a:r>
              <a:rPr lang="en-US" sz="1600">
                <a:solidFill>
                  <a:srgbClr val="000000"/>
                </a:solidFill>
                <a:latin typeface="Courier New" pitchFamily="49" charset="0"/>
              </a:rPr>
              <a:t>END;</a:t>
            </a:r>
          </a:p>
          <a:p>
            <a:pPr marL="457200" indent="-457200" defTabSz="400050" eaLnBrk="0" hangingPunct="0">
              <a:tabLst>
                <a:tab pos="400050" algn="r"/>
                <a:tab pos="673100" algn="l"/>
              </a:tabLst>
              <a:defRPr/>
            </a:pPr>
            <a:r>
              <a:rPr lang="en-US" sz="1600">
                <a:solidFill>
                  <a:srgbClr val="000000"/>
                </a:solidFill>
                <a:latin typeface="Courier New" pitchFamily="49" charset="0"/>
              </a:rPr>
              <a:t>/</a:t>
            </a:r>
          </a:p>
          <a:p>
            <a:pPr marL="457200" indent="-457200" defTabSz="400050" eaLnBrk="0" hangingPunct="0">
              <a:tabLst>
                <a:tab pos="400050" algn="r"/>
                <a:tab pos="673100" algn="l"/>
              </a:tabLst>
              <a:defRPr/>
            </a:pPr>
            <a:r>
              <a:rPr lang="en-US" sz="1600">
                <a:solidFill>
                  <a:srgbClr val="000000"/>
                </a:solidFill>
                <a:latin typeface="Courier New" pitchFamily="49" charset="0"/>
              </a:rPr>
              <a:t>CREATE OR REPLACE TRIGGER log_employee</a:t>
            </a:r>
          </a:p>
          <a:p>
            <a:pPr marL="457200" indent="-457200" defTabSz="400050" eaLnBrk="0" hangingPunct="0">
              <a:tabLst>
                <a:tab pos="400050" algn="r"/>
                <a:tab pos="673100" algn="l"/>
              </a:tabLst>
              <a:defRPr/>
            </a:pPr>
            <a:r>
              <a:rPr lang="en-US" sz="1600">
                <a:solidFill>
                  <a:srgbClr val="000000"/>
                </a:solidFill>
                <a:latin typeface="Courier New" pitchFamily="49" charset="0"/>
              </a:rPr>
              <a:t>BEFORE INSERT ON EMPLOYEES</a:t>
            </a:r>
          </a:p>
          <a:p>
            <a:pPr marL="457200" indent="-457200" defTabSz="400050" eaLnBrk="0" hangingPunct="0">
              <a:tabLst>
                <a:tab pos="400050" algn="r"/>
                <a:tab pos="673100" algn="l"/>
              </a:tabLst>
              <a:defRPr/>
            </a:pPr>
            <a:r>
              <a:rPr lang="en-US" sz="1600">
                <a:solidFill>
                  <a:srgbClr val="DDE9EC"/>
                </a:solidFill>
                <a:latin typeface="Courier New" pitchFamily="49" charset="0"/>
              </a:rPr>
              <a:t>CALL log_execution  –- no semicolon needed</a:t>
            </a:r>
          </a:p>
          <a:p>
            <a:pPr marL="457200" indent="-457200" defTabSz="400050" eaLnBrk="0" hangingPunct="0">
              <a:tabLst>
                <a:tab pos="400050" algn="r"/>
                <a:tab pos="673100" algn="l"/>
              </a:tabLst>
              <a:defRPr/>
            </a:pPr>
            <a:r>
              <a:rPr lang="en-US" sz="1600">
                <a:solidFill>
                  <a:srgbClr val="000000"/>
                </a:solidFill>
                <a:latin typeface="Courier New" pitchFamily="49" charset="0"/>
              </a:rPr>
              <a:t>/</a:t>
            </a:r>
          </a:p>
        </p:txBody>
      </p:sp>
      <p:sp>
        <p:nvSpPr>
          <p:cNvPr id="31747" name="Rectangle 3"/>
          <p:cNvSpPr>
            <a:spLocks noGrp="1" noChangeArrowheads="1"/>
          </p:cNvSpPr>
          <p:nvPr>
            <p:ph type="title"/>
          </p:nvPr>
        </p:nvSpPr>
        <p:spPr/>
        <p:txBody>
          <a:bodyPr/>
          <a:lstStyle/>
          <a:p>
            <a:pPr eaLnBrk="1" hangingPunct="1"/>
            <a:r>
              <a:rPr lang="en-US">
                <a:latin typeface="Courier New" pitchFamily="49" charset="0"/>
              </a:rPr>
              <a:t>CALL</a:t>
            </a:r>
            <a:r>
              <a:rPr lang="en-US"/>
              <a:t> Statements in Triggers</a:t>
            </a:r>
          </a:p>
        </p:txBody>
      </p:sp>
      <p:sp>
        <p:nvSpPr>
          <p:cNvPr id="31748" name="Rectangle 4"/>
          <p:cNvSpPr>
            <a:spLocks noChangeArrowheads="1"/>
          </p:cNvSpPr>
          <p:nvPr/>
        </p:nvSpPr>
        <p:spPr bwMode="blackWhite">
          <a:xfrm>
            <a:off x="2185988" y="5743576"/>
            <a:ext cx="2381250" cy="2762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9" name="Rectangle 5"/>
          <p:cNvSpPr>
            <a:spLocks noChangeArrowheads="1"/>
          </p:cNvSpPr>
          <p:nvPr/>
        </p:nvSpPr>
        <p:spPr bwMode="blackGray">
          <a:xfrm>
            <a:off x="2133600" y="1497014"/>
            <a:ext cx="7924800" cy="23129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srgbClr val="000000"/>
                </a:solidFill>
                <a:latin typeface="Courier New" pitchFamily="49" charset="0"/>
              </a:rPr>
              <a:t>CREATE [OR REPLACE] TRIGGER </a:t>
            </a:r>
            <a:r>
              <a:rPr lang="en-US" sz="1600" i="1" dirty="0" err="1">
                <a:solidFill>
                  <a:srgbClr val="000000"/>
                </a:solidFill>
                <a:latin typeface="Courier New" pitchFamily="49" charset="0"/>
              </a:rPr>
              <a:t>trigger_name</a:t>
            </a:r>
            <a:endParaRPr lang="en-US" sz="1600" dirty="0">
              <a:solidFill>
                <a:srgbClr val="000000"/>
              </a:solidFill>
              <a:latin typeface="Courier New" pitchFamily="49" charset="0"/>
            </a:endParaRPr>
          </a:p>
          <a:p>
            <a:pPr marL="457200" indent="-457200" defTabSz="400050" eaLnBrk="0" hangingPunct="0">
              <a:tabLst>
                <a:tab pos="400050" algn="r"/>
                <a:tab pos="673100" algn="l"/>
              </a:tabLst>
              <a:defRPr/>
            </a:pPr>
            <a:r>
              <a:rPr lang="en-US" sz="1600" i="1" dirty="0">
                <a:solidFill>
                  <a:srgbClr val="000000"/>
                </a:solidFill>
                <a:latin typeface="Courier New" pitchFamily="49" charset="0"/>
              </a:rPr>
              <a:t>timing </a:t>
            </a:r>
          </a:p>
          <a:p>
            <a:pPr marL="457200" indent="-457200" defTabSz="400050" eaLnBrk="0" hangingPunct="0">
              <a:tabLst>
                <a:tab pos="400050" algn="r"/>
                <a:tab pos="673100" algn="l"/>
              </a:tabLst>
              <a:defRPr/>
            </a:pPr>
            <a:r>
              <a:rPr lang="en-US" sz="1600" i="1" dirty="0">
                <a:solidFill>
                  <a:srgbClr val="000000"/>
                </a:solidFill>
                <a:latin typeface="Courier New" pitchFamily="49" charset="0"/>
              </a:rPr>
              <a:t>event1 </a:t>
            </a:r>
            <a:r>
              <a:rPr lang="en-US" sz="1600" dirty="0">
                <a:solidFill>
                  <a:srgbClr val="000000"/>
                </a:solidFill>
                <a:latin typeface="Courier New" pitchFamily="49" charset="0"/>
              </a:rPr>
              <a:t>[OR</a:t>
            </a:r>
            <a:r>
              <a:rPr lang="en-US" sz="1600" i="1" dirty="0">
                <a:solidFill>
                  <a:srgbClr val="000000"/>
                </a:solidFill>
                <a:latin typeface="Courier New" pitchFamily="49" charset="0"/>
              </a:rPr>
              <a:t> event2 </a:t>
            </a:r>
            <a:r>
              <a:rPr lang="en-US" sz="1600" dirty="0">
                <a:solidFill>
                  <a:srgbClr val="000000"/>
                </a:solidFill>
                <a:latin typeface="Courier New" pitchFamily="49" charset="0"/>
              </a:rPr>
              <a:t>OR</a:t>
            </a:r>
            <a:r>
              <a:rPr lang="en-US" sz="1600" i="1" dirty="0">
                <a:solidFill>
                  <a:srgbClr val="000000"/>
                </a:solidFill>
                <a:latin typeface="Courier New" pitchFamily="49" charset="0"/>
              </a:rPr>
              <a:t> event3</a:t>
            </a:r>
            <a:r>
              <a:rPr lang="en-US" sz="1600" dirty="0">
                <a:solidFill>
                  <a:srgbClr val="000000"/>
                </a:solidFill>
                <a:latin typeface="Courier New" pitchFamily="49" charset="0"/>
              </a:rPr>
              <a:t>]</a:t>
            </a:r>
            <a:endParaRPr lang="en-US" sz="1600" i="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dirty="0">
                <a:solidFill>
                  <a:srgbClr val="000000"/>
                </a:solidFill>
                <a:latin typeface="Courier New" pitchFamily="49" charset="0"/>
              </a:rPr>
              <a:t>ON</a:t>
            </a:r>
            <a:r>
              <a:rPr lang="en-US" sz="1600" i="1" dirty="0">
                <a:solidFill>
                  <a:srgbClr val="000000"/>
                </a:solidFill>
                <a:latin typeface="Courier New" pitchFamily="49" charset="0"/>
              </a:rPr>
              <a:t> </a:t>
            </a:r>
            <a:r>
              <a:rPr lang="en-US" sz="1600" i="1" dirty="0" err="1">
                <a:solidFill>
                  <a:srgbClr val="000000"/>
                </a:solidFill>
                <a:latin typeface="Courier New" pitchFamily="49" charset="0"/>
              </a:rPr>
              <a:t>table_name</a:t>
            </a:r>
            <a:r>
              <a:rPr lang="en-US" sz="1600" i="1" dirty="0">
                <a:solidFill>
                  <a:srgbClr val="000000"/>
                </a:solidFill>
                <a:latin typeface="Courier New" pitchFamily="49" charset="0"/>
              </a:rPr>
              <a:t> </a:t>
            </a:r>
          </a:p>
          <a:p>
            <a:pPr marL="457200" indent="-457200" defTabSz="400050" eaLnBrk="0" hangingPunct="0">
              <a:tabLst>
                <a:tab pos="400050" algn="r"/>
                <a:tab pos="673100" algn="l"/>
              </a:tabLst>
              <a:defRPr/>
            </a:pPr>
            <a:r>
              <a:rPr lang="en-US" sz="1600" dirty="0">
                <a:solidFill>
                  <a:srgbClr val="000000"/>
                </a:solidFill>
                <a:latin typeface="Courier New" pitchFamily="49" charset="0"/>
              </a:rPr>
              <a:t>[REFERENCING OLD AS </a:t>
            </a:r>
            <a:r>
              <a:rPr lang="en-US" sz="1600" i="1" dirty="0">
                <a:solidFill>
                  <a:srgbClr val="000000"/>
                </a:solidFill>
                <a:latin typeface="Courier New" pitchFamily="49" charset="0"/>
              </a:rPr>
              <a:t>old </a:t>
            </a:r>
            <a:r>
              <a:rPr lang="en-US" sz="1600" dirty="0">
                <a:solidFill>
                  <a:srgbClr val="000000"/>
                </a:solidFill>
                <a:latin typeface="Courier New" pitchFamily="49" charset="0"/>
              </a:rPr>
              <a:t>|</a:t>
            </a:r>
            <a:r>
              <a:rPr lang="en-US" sz="1600" i="1" dirty="0">
                <a:solidFill>
                  <a:srgbClr val="000000"/>
                </a:solidFill>
                <a:latin typeface="Courier New" pitchFamily="49" charset="0"/>
              </a:rPr>
              <a:t> </a:t>
            </a:r>
            <a:r>
              <a:rPr lang="en-US" sz="1600" dirty="0">
                <a:solidFill>
                  <a:srgbClr val="000000"/>
                </a:solidFill>
                <a:latin typeface="Courier New" pitchFamily="49" charset="0"/>
              </a:rPr>
              <a:t>NEW AS </a:t>
            </a:r>
            <a:r>
              <a:rPr lang="en-US" sz="1600" i="1" dirty="0">
                <a:solidFill>
                  <a:srgbClr val="000000"/>
                </a:solidFill>
                <a:latin typeface="Courier New" pitchFamily="49" charset="0"/>
              </a:rPr>
              <a:t>new</a:t>
            </a:r>
            <a:r>
              <a:rPr lang="en-US" sz="1600"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dirty="0">
                <a:solidFill>
                  <a:srgbClr val="000000"/>
                </a:solidFill>
                <a:latin typeface="Courier New" pitchFamily="49" charset="0"/>
              </a:rPr>
              <a:t>[FOR EACH ROW]</a:t>
            </a:r>
          </a:p>
          <a:p>
            <a:pPr marL="457200" indent="-457200" defTabSz="400050" eaLnBrk="0" hangingPunct="0">
              <a:tabLst>
                <a:tab pos="400050" algn="r"/>
                <a:tab pos="673100" algn="l"/>
              </a:tabLst>
              <a:defRPr/>
            </a:pPr>
            <a:r>
              <a:rPr lang="en-US" sz="1600" dirty="0">
                <a:solidFill>
                  <a:srgbClr val="000000"/>
                </a:solidFill>
                <a:latin typeface="Courier New" pitchFamily="49" charset="0"/>
              </a:rPr>
              <a:t>[WHEN </a:t>
            </a:r>
            <a:r>
              <a:rPr lang="en-US" sz="1600" i="1" dirty="0">
                <a:solidFill>
                  <a:srgbClr val="000000"/>
                </a:solidFill>
                <a:latin typeface="Courier New" pitchFamily="49" charset="0"/>
              </a:rPr>
              <a:t>condition</a:t>
            </a:r>
            <a:r>
              <a:rPr lang="en-US" sz="1600"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dirty="0">
                <a:solidFill>
                  <a:srgbClr val="DDE9EC"/>
                </a:solidFill>
                <a:latin typeface="Courier New" pitchFamily="49" charset="0"/>
              </a:rPr>
              <a:t>CALL </a:t>
            </a:r>
            <a:r>
              <a:rPr lang="en-US" sz="1600" i="1" dirty="0" err="1">
                <a:solidFill>
                  <a:srgbClr val="DDE9EC"/>
                </a:solidFill>
                <a:latin typeface="Courier New" pitchFamily="49" charset="0"/>
              </a:rPr>
              <a:t>procedure_name</a:t>
            </a:r>
            <a:endParaRPr lang="en-US" sz="1600" i="1" dirty="0">
              <a:solidFill>
                <a:srgbClr val="DDE9EC"/>
              </a:solidFill>
              <a:latin typeface="Courier New" pitchFamily="49" charset="0"/>
            </a:endParaRPr>
          </a:p>
          <a:p>
            <a:pPr marL="457200" indent="-457200" defTabSz="400050" eaLnBrk="0" hangingPunct="0">
              <a:tabLst>
                <a:tab pos="400050" algn="r"/>
                <a:tab pos="673100" algn="l"/>
              </a:tabLst>
              <a:defRPr/>
            </a:pPr>
            <a:r>
              <a:rPr lang="en-US" sz="1600" i="1" dirty="0">
                <a:solidFill>
                  <a:srgbClr val="DDE9EC"/>
                </a:solidFill>
                <a:latin typeface="Courier New" pitchFamily="49" charset="0"/>
              </a:rPr>
              <a:t>/</a:t>
            </a:r>
          </a:p>
        </p:txBody>
      </p:sp>
      <p:sp>
        <p:nvSpPr>
          <p:cNvPr id="31750" name="Rectangle 6"/>
          <p:cNvSpPr>
            <a:spLocks noChangeArrowheads="1"/>
          </p:cNvSpPr>
          <p:nvPr/>
        </p:nvSpPr>
        <p:spPr bwMode="gray">
          <a:xfrm>
            <a:off x="2178050" y="3254375"/>
            <a:ext cx="2546350" cy="2428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420</a:t>
            </a:fld>
            <a:endParaRPr lang="en-US">
              <a:solidFill>
                <a:srgbClr val="464653"/>
              </a:solidFill>
            </a:endParaRPr>
          </a:p>
        </p:txBody>
      </p:sp>
    </p:spTree>
    <p:extLst>
      <p:ext uri="{BB962C8B-B14F-4D97-AF65-F5344CB8AC3E}">
        <p14:creationId xmlns:p14="http://schemas.microsoft.com/office/powerpoint/2010/main" val="124972573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Benefits of Database-Event Triggers</a:t>
            </a:r>
          </a:p>
        </p:txBody>
      </p:sp>
      <p:sp>
        <p:nvSpPr>
          <p:cNvPr id="32771" name="Rectangle 3"/>
          <p:cNvSpPr>
            <a:spLocks noGrp="1" noChangeArrowheads="1"/>
          </p:cNvSpPr>
          <p:nvPr>
            <p:ph sz="quarter" idx="1"/>
          </p:nvPr>
        </p:nvSpPr>
        <p:spPr>
          <a:xfrm>
            <a:off x="2133600" y="1447801"/>
            <a:ext cx="7918450" cy="2892425"/>
          </a:xfrm>
        </p:spPr>
        <p:txBody>
          <a:bodyPr>
            <a:normAutofit fontScale="92500" lnSpcReduction="10000"/>
          </a:bodyPr>
          <a:lstStyle/>
          <a:p>
            <a:pPr lvl="1" eaLnBrk="1" hangingPunct="1">
              <a:buFont typeface="Courier New" pitchFamily="49" charset="0"/>
              <a:buChar char="o"/>
            </a:pPr>
            <a:r>
              <a:rPr lang="en-US"/>
              <a:t>Improved data security:</a:t>
            </a:r>
          </a:p>
          <a:p>
            <a:pPr lvl="2" eaLnBrk="1" hangingPunct="1">
              <a:buFont typeface="Wingdings" pitchFamily="2" charset="2"/>
              <a:buChar char="Ø"/>
            </a:pPr>
            <a:r>
              <a:rPr lang="en-US"/>
              <a:t>Provides enhanced and complex security checks</a:t>
            </a:r>
          </a:p>
          <a:p>
            <a:pPr lvl="2" eaLnBrk="1" hangingPunct="1">
              <a:buFont typeface="Wingdings" pitchFamily="2" charset="2"/>
              <a:buChar char="Ø"/>
            </a:pPr>
            <a:r>
              <a:rPr lang="en-US"/>
              <a:t>Provides enhanced and complex auditing</a:t>
            </a:r>
          </a:p>
          <a:p>
            <a:pPr lvl="1" eaLnBrk="1" hangingPunct="1">
              <a:buFont typeface="Courier New" pitchFamily="49" charset="0"/>
              <a:buChar char="o"/>
            </a:pPr>
            <a:r>
              <a:rPr lang="en-US"/>
              <a:t>Improved data integrity:</a:t>
            </a:r>
          </a:p>
          <a:p>
            <a:pPr lvl="2" eaLnBrk="1" hangingPunct="1">
              <a:buFont typeface="Wingdings" pitchFamily="2" charset="2"/>
              <a:buChar char="Ø"/>
            </a:pPr>
            <a:r>
              <a:rPr lang="en-US"/>
              <a:t>Enforces dynamic data integrity constraints</a:t>
            </a:r>
          </a:p>
          <a:p>
            <a:pPr lvl="2" eaLnBrk="1" hangingPunct="1">
              <a:buFont typeface="Wingdings" pitchFamily="2" charset="2"/>
              <a:buChar char="Ø"/>
            </a:pPr>
            <a:r>
              <a:rPr lang="en-US"/>
              <a:t>Enforces complex referential integrity constraints</a:t>
            </a:r>
          </a:p>
          <a:p>
            <a:pPr lvl="2" eaLnBrk="1" hangingPunct="1">
              <a:buFont typeface="Wingdings" pitchFamily="2" charset="2"/>
              <a:buChar char="Ø"/>
            </a:pPr>
            <a:r>
              <a:rPr lang="en-US"/>
              <a:t>Ensures that related operations are performed together implicitly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421</a:t>
            </a:fld>
            <a:endParaRPr lang="en-US" dirty="0">
              <a:solidFill>
                <a:srgbClr val="464653"/>
              </a:solidFill>
            </a:endParaRPr>
          </a:p>
        </p:txBody>
      </p:sp>
    </p:spTree>
    <p:extLst>
      <p:ext uri="{BB962C8B-B14F-4D97-AF65-F5344CB8AC3E}">
        <p14:creationId xmlns:p14="http://schemas.microsoft.com/office/powerpoint/2010/main" val="495141640"/>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a:defRPr/>
            </a:pPr>
            <a:r>
              <a:rPr lang="en-US"/>
              <a:t>System Privileges Required to Manage Triggers</a:t>
            </a:r>
          </a:p>
        </p:txBody>
      </p:sp>
      <p:sp>
        <p:nvSpPr>
          <p:cNvPr id="23555" name="Rectangle 3"/>
          <p:cNvSpPr>
            <a:spLocks noGrp="1" noChangeArrowheads="1"/>
          </p:cNvSpPr>
          <p:nvPr>
            <p:ph sz="quarter" idx="1"/>
          </p:nvPr>
        </p:nvSpPr>
        <p:spPr>
          <a:xfrm>
            <a:off x="2133600" y="1447800"/>
            <a:ext cx="7918450" cy="4414838"/>
          </a:xfrm>
        </p:spPr>
        <p:txBody>
          <a:bodyPr>
            <a:normAutofit fontScale="92500" lnSpcReduction="10000"/>
          </a:bodyPr>
          <a:lstStyle/>
          <a:p>
            <a:pPr marL="0" indent="0">
              <a:buNone/>
              <a:defRPr/>
            </a:pPr>
            <a:r>
              <a:rPr lang="en-US" dirty="0"/>
              <a:t>The following system privileges are required to manage triggers:</a:t>
            </a:r>
          </a:p>
          <a:p>
            <a:pPr marL="548640" lvl="1" indent="-274320">
              <a:buFont typeface="Courier New" pitchFamily="49" charset="0"/>
              <a:buChar char="o"/>
              <a:defRPr/>
            </a:pPr>
            <a:r>
              <a:rPr lang="en-US" dirty="0"/>
              <a:t>The privileges that enable you to create, alter, and drop triggers in any schema:</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CREATE</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ALTER</a:t>
            </a:r>
            <a:r>
              <a:rPr lang="en-US" dirty="0"/>
              <a:t> </a:t>
            </a:r>
            <a:r>
              <a:rPr lang="en-US" dirty="0">
                <a:latin typeface="Courier New" pitchFamily="49" charset="0"/>
              </a:rPr>
              <a:t>ANY</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DROP</a:t>
            </a:r>
            <a:r>
              <a:rPr lang="en-US" dirty="0"/>
              <a:t> </a:t>
            </a:r>
            <a:r>
              <a:rPr lang="en-US" dirty="0">
                <a:latin typeface="Courier New" pitchFamily="49" charset="0"/>
              </a:rPr>
              <a:t>ANY</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endParaRPr lang="en-US" dirty="0"/>
          </a:p>
          <a:p>
            <a:pPr marL="548640" lvl="1" indent="-274320">
              <a:buFont typeface="Courier New" pitchFamily="49" charset="0"/>
              <a:buChar char="o"/>
              <a:defRPr/>
            </a:pPr>
            <a:r>
              <a:rPr lang="en-US" dirty="0"/>
              <a:t>The privilege that enables you to create a trigger on the database:</a:t>
            </a:r>
            <a:endParaRPr lang="en-US" dirty="0">
              <a:latin typeface="Courier New" pitchFamily="49" charset="0"/>
            </a:endParaRP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ADMINISTER</a:t>
            </a:r>
            <a:r>
              <a:rPr lang="en-US" dirty="0"/>
              <a:t> </a:t>
            </a:r>
            <a:r>
              <a:rPr lang="en-US" dirty="0">
                <a:latin typeface="Courier New" pitchFamily="49" charset="0"/>
              </a:rPr>
              <a:t>DATABASE</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548640" lvl="1" indent="-274320">
              <a:buFont typeface="Courier New" pitchFamily="49" charset="0"/>
              <a:buChar char="o"/>
              <a:defRPr/>
            </a:pPr>
            <a:r>
              <a:rPr lang="en-US" dirty="0"/>
              <a:t>The </a:t>
            </a:r>
            <a:r>
              <a:rPr lang="en-US" dirty="0">
                <a:latin typeface="Courier New" pitchFamily="49" charset="0"/>
              </a:rPr>
              <a:t>EXECUTE</a:t>
            </a:r>
            <a:r>
              <a:rPr lang="en-US" dirty="0"/>
              <a:t> privilege (if your trigger refers to any objects that are not in your schema)</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422</a:t>
            </a:fld>
            <a:endParaRPr lang="en-US" dirty="0">
              <a:solidFill>
                <a:srgbClr val="464653"/>
              </a:solidFill>
            </a:endParaRPr>
          </a:p>
        </p:txBody>
      </p:sp>
    </p:spTree>
    <p:extLst>
      <p:ext uri="{BB962C8B-B14F-4D97-AF65-F5344CB8AC3E}">
        <p14:creationId xmlns:p14="http://schemas.microsoft.com/office/powerpoint/2010/main" val="307476468"/>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eaLnBrk="1" hangingPunct="1"/>
            <a:r>
              <a:rPr lang="en-US"/>
              <a:t>Guidelines for Designing Triggers</a:t>
            </a:r>
          </a:p>
        </p:txBody>
      </p:sp>
      <p:sp>
        <p:nvSpPr>
          <p:cNvPr id="34819" name="Rectangle 5"/>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You can design triggers to:</a:t>
            </a:r>
          </a:p>
          <a:p>
            <a:pPr lvl="2" eaLnBrk="1" hangingPunct="1">
              <a:buFont typeface="Wingdings" pitchFamily="2" charset="2"/>
              <a:buChar char="Ø"/>
            </a:pPr>
            <a:r>
              <a:rPr lang="en-US"/>
              <a:t>Perform related actions</a:t>
            </a:r>
          </a:p>
          <a:p>
            <a:pPr lvl="2" eaLnBrk="1" hangingPunct="1">
              <a:buFont typeface="Wingdings" pitchFamily="2" charset="2"/>
              <a:buChar char="Ø"/>
            </a:pPr>
            <a:r>
              <a:rPr lang="en-US"/>
              <a:t>Centralize global operations</a:t>
            </a:r>
          </a:p>
          <a:p>
            <a:pPr lvl="1" eaLnBrk="1" hangingPunct="1">
              <a:buFont typeface="Courier New" pitchFamily="49" charset="0"/>
              <a:buChar char="o"/>
            </a:pPr>
            <a:r>
              <a:rPr lang="en-US"/>
              <a:t>You must not design triggers:</a:t>
            </a:r>
          </a:p>
          <a:p>
            <a:pPr lvl="2" eaLnBrk="1" hangingPunct="1"/>
            <a:r>
              <a:rPr lang="en-US"/>
              <a:t>Where functionality is already built into the Oracle server</a:t>
            </a:r>
          </a:p>
          <a:p>
            <a:pPr lvl="2" eaLnBrk="1" hangingPunct="1"/>
            <a:r>
              <a:rPr lang="en-US"/>
              <a:t>That duplicate other triggers</a:t>
            </a:r>
          </a:p>
          <a:p>
            <a:pPr lvl="1" eaLnBrk="1" hangingPunct="1">
              <a:buFont typeface="Courier New" pitchFamily="49" charset="0"/>
              <a:buChar char="o"/>
            </a:pPr>
            <a:r>
              <a:rPr lang="en-US"/>
              <a:t>You can create stored procedures and invoke them in a trigger, if the PL/SQL code is very lengthy.</a:t>
            </a:r>
          </a:p>
          <a:p>
            <a:pPr lvl="1" eaLnBrk="1" hangingPunct="1">
              <a:buFont typeface="Courier New" pitchFamily="49" charset="0"/>
              <a:buChar char="o"/>
            </a:pPr>
            <a:r>
              <a:rPr lang="en-US"/>
              <a:t>Excessive use of triggers can result in complex interdependencies, which may be difficult to maintain in large applications.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423</a:t>
            </a:fld>
            <a:endParaRPr lang="en-US" dirty="0">
              <a:solidFill>
                <a:srgbClr val="464653"/>
              </a:solidFill>
            </a:endParaRPr>
          </a:p>
        </p:txBody>
      </p:sp>
    </p:spTree>
    <p:extLst>
      <p:ext uri="{BB962C8B-B14F-4D97-AF65-F5344CB8AC3E}">
        <p14:creationId xmlns:p14="http://schemas.microsoft.com/office/powerpoint/2010/main" val="1088329754"/>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Summary</a:t>
            </a:r>
          </a:p>
        </p:txBody>
      </p:sp>
      <p:sp>
        <p:nvSpPr>
          <p:cNvPr id="26627" name="Rectangle 3"/>
          <p:cNvSpPr>
            <a:spLocks noGrp="1" noChangeArrowheads="1"/>
          </p:cNvSpPr>
          <p:nvPr>
            <p:ph sz="quarter" idx="1"/>
          </p:nvPr>
        </p:nvSpPr>
        <p:spPr>
          <a:xfrm>
            <a:off x="2133600" y="1447800"/>
            <a:ext cx="7918450" cy="2368550"/>
          </a:xfrm>
        </p:spPr>
        <p:txBody>
          <a:bodyPr>
            <a:normAutofit fontScale="92500" lnSpcReduction="10000"/>
          </a:bodyPr>
          <a:lstStyle/>
          <a:p>
            <a:pPr marL="0" indent="0">
              <a:buNone/>
              <a:defRPr/>
            </a:pPr>
            <a:r>
              <a:rPr lang="en-US" dirty="0"/>
              <a:t>Topics covered in </a:t>
            </a:r>
            <a:r>
              <a:rPr lang="en-US"/>
              <a:t>this module:</a:t>
            </a:r>
            <a:endParaRPr lang="en-US" dirty="0"/>
          </a:p>
          <a:p>
            <a:pPr marL="548640" lvl="1" indent="-274320">
              <a:buFont typeface="Courier New" pitchFamily="49" charset="0"/>
              <a:buChar char="o"/>
              <a:defRPr/>
            </a:pPr>
            <a:r>
              <a:rPr lang="en-US" dirty="0"/>
              <a:t>Describe compound triggers</a:t>
            </a:r>
          </a:p>
          <a:p>
            <a:pPr marL="548640" lvl="1" indent="-274320">
              <a:buFont typeface="Courier New" pitchFamily="49" charset="0"/>
              <a:buChar char="o"/>
              <a:defRPr/>
            </a:pPr>
            <a:r>
              <a:rPr lang="en-US" dirty="0"/>
              <a:t>Describe mutating tables</a:t>
            </a:r>
          </a:p>
          <a:p>
            <a:pPr marL="548640" lvl="1" indent="-274320">
              <a:buFont typeface="Courier New" pitchFamily="49" charset="0"/>
              <a:buChar char="o"/>
              <a:defRPr/>
            </a:pPr>
            <a:r>
              <a:rPr lang="en-US" dirty="0"/>
              <a:t>Create triggers on DDL statements</a:t>
            </a:r>
          </a:p>
          <a:p>
            <a:pPr marL="548640" lvl="1" indent="-274320">
              <a:buFont typeface="Courier New" pitchFamily="49" charset="0"/>
              <a:buChar char="o"/>
              <a:defRPr/>
            </a:pPr>
            <a:r>
              <a:rPr lang="en-US" dirty="0"/>
              <a:t>Create triggers on system events</a:t>
            </a:r>
          </a:p>
          <a:p>
            <a:pPr marL="548640" lvl="1" indent="-274320">
              <a:buFont typeface="Courier New" pitchFamily="49" charset="0"/>
              <a:buChar char="o"/>
              <a:defRPr/>
            </a:pPr>
            <a:r>
              <a:rPr lang="en-US" dirty="0"/>
              <a:t>Display information about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424</a:t>
            </a:fld>
            <a:endParaRPr lang="en-US" dirty="0">
              <a:solidFill>
                <a:srgbClr val="464653"/>
              </a:solidFill>
            </a:endParaRPr>
          </a:p>
        </p:txBody>
      </p:sp>
    </p:spTree>
    <p:extLst>
      <p:ext uri="{BB962C8B-B14F-4D97-AF65-F5344CB8AC3E}">
        <p14:creationId xmlns:p14="http://schemas.microsoft.com/office/powerpoint/2010/main" val="1313307010"/>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br>
              <a:rPr lang="en-US" sz="4000" dirty="0"/>
            </a:br>
            <a:r>
              <a:rPr lang="en-US" sz="4000" dirty="0"/>
              <a:t/>
            </a:r>
            <a:br>
              <a:rPr lang="en-US" sz="4000" dirty="0"/>
            </a:br>
            <a:r>
              <a:rPr lang="en-US" sz="2200" dirty="0"/>
              <a:t>Module 18: PL/SQL Compiler</a:t>
            </a:r>
          </a:p>
        </p:txBody>
      </p:sp>
      <p:sp>
        <p:nvSpPr>
          <p:cNvPr id="13315" name="Line 3" hidden="1"/>
          <p:cNvSpPr>
            <a:spLocks noChangeShapeType="1"/>
          </p:cNvSpPr>
          <p:nvPr/>
        </p:nvSpPr>
        <p:spPr bwMode="auto">
          <a:xfrm>
            <a:off x="3352800" y="4495800"/>
            <a:ext cx="990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81BD0C0-A224-4ED6-AB8B-60334E0EE376}" type="slidenum">
              <a:rPr lang="en-US" smtClean="0">
                <a:solidFill>
                  <a:srgbClr val="464653"/>
                </a:solidFill>
              </a:rPr>
              <a:pPr>
                <a:defRPr/>
              </a:pPr>
              <a:t>425</a:t>
            </a:fld>
            <a:endParaRPr lang="en-US" dirty="0">
              <a:solidFill>
                <a:srgbClr val="464653"/>
              </a:solidFill>
            </a:endParaRPr>
          </a:p>
        </p:txBody>
      </p:sp>
    </p:spTree>
    <p:extLst>
      <p:ext uri="{BB962C8B-B14F-4D97-AF65-F5344CB8AC3E}">
        <p14:creationId xmlns:p14="http://schemas.microsoft.com/office/powerpoint/2010/main" val="5332526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3039"/>
            <a:ext cx="7918450" cy="2598737"/>
          </a:xfrm>
        </p:spPr>
        <p:txBody>
          <a:bodyPr>
            <a:normAutofit fontScale="92500"/>
          </a:bodyPr>
          <a:lstStyle/>
          <a:p>
            <a:pPr marL="0" indent="0">
              <a:buNone/>
            </a:pPr>
            <a:r>
              <a:rPr lang="en-US" dirty="0"/>
              <a:t>Topics covered in this module:			</a:t>
            </a:r>
          </a:p>
          <a:p>
            <a:pPr lvl="1" eaLnBrk="1" hangingPunct="1">
              <a:buFont typeface="Courier New" pitchFamily="49" charset="0"/>
              <a:buChar char="o"/>
            </a:pPr>
            <a:r>
              <a:rPr lang="en-US" dirty="0"/>
              <a:t>Use the PL/SQL compiler initialization parameters</a:t>
            </a:r>
          </a:p>
          <a:p>
            <a:pPr lvl="1" eaLnBrk="1" hangingPunct="1">
              <a:buFont typeface="Courier New" pitchFamily="49" charset="0"/>
              <a:buChar char="o"/>
            </a:pPr>
            <a:r>
              <a:rPr lang="en-US" dirty="0"/>
              <a:t>Use the PL/SQL compile-time warnings</a:t>
            </a:r>
          </a:p>
          <a:p>
            <a:pPr marL="0" indent="0">
              <a:buNone/>
            </a:pPr>
            <a:r>
              <a:rPr lang="en-US" sz="2000" dirty="0"/>
              <a:t>Note that the content in this chapter is 19c specific. </a:t>
            </a:r>
          </a:p>
          <a:p>
            <a:pPr marL="0" indent="0">
              <a:buNone/>
            </a:pPr>
            <a:r>
              <a:rPr lang="en-US" sz="2000" dirty="0"/>
              <a:t>Some of the examples listed may or may not work in a 10</a:t>
            </a:r>
            <a:r>
              <a:rPr lang="en-US" sz="2000" i="1" dirty="0"/>
              <a:t>g</a:t>
            </a:r>
            <a:r>
              <a:rPr lang="en-US" sz="2000" dirty="0"/>
              <a:t> 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426</a:t>
            </a:fld>
            <a:endParaRPr lang="en-US" dirty="0">
              <a:solidFill>
                <a:srgbClr val="464653"/>
              </a:solidFill>
            </a:endParaRPr>
          </a:p>
        </p:txBody>
      </p:sp>
    </p:spTree>
    <p:extLst>
      <p:ext uri="{BB962C8B-B14F-4D97-AF65-F5344CB8AC3E}">
        <p14:creationId xmlns:p14="http://schemas.microsoft.com/office/powerpoint/2010/main" val="842867429"/>
      </p:ext>
    </p:extLst>
  </p:cSld>
  <p:clrMapOvr>
    <a:masterClrMapping/>
  </p:clrMapOvr>
  <p:transition spd="slow"/>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normAutofit/>
          </a:bodyPr>
          <a:lstStyle/>
          <a:p>
            <a:pPr>
              <a:defRPr/>
            </a:pPr>
            <a:r>
              <a:rPr lang="en-US" dirty="0"/>
              <a:t>Initialization Parameters for PL/SQL Compilation </a:t>
            </a:r>
          </a:p>
        </p:txBody>
      </p:sp>
      <p:sp>
        <p:nvSpPr>
          <p:cNvPr id="1031" name="Rectangle 3"/>
          <p:cNvSpPr>
            <a:spLocks noGrp="1" noChangeArrowheads="1"/>
          </p:cNvSpPr>
          <p:nvPr>
            <p:ph sz="quarter" idx="1"/>
          </p:nvPr>
        </p:nvSpPr>
        <p:spPr>
          <a:xfrm>
            <a:off x="2133600" y="1447801"/>
            <a:ext cx="7918450" cy="1565275"/>
          </a:xfrm>
        </p:spPr>
        <p:txBody>
          <a:bodyPr>
            <a:normAutofit fontScale="92500" lnSpcReduction="10000"/>
          </a:bodyPr>
          <a:lstStyle/>
          <a:p>
            <a:pPr marL="548640" lvl="1" indent="-274320">
              <a:buFont typeface="Courier New" pitchFamily="49" charset="0"/>
              <a:buChar char="o"/>
              <a:defRPr/>
            </a:pPr>
            <a:r>
              <a:rPr lang="en-US" dirty="0">
                <a:latin typeface="Courier New" pitchFamily="49" charset="0"/>
              </a:rPr>
              <a:t>PLSQL_CODE_TYPE</a:t>
            </a:r>
          </a:p>
          <a:p>
            <a:pPr marL="548640" lvl="1" indent="-274320">
              <a:buFont typeface="Courier New" pitchFamily="49" charset="0"/>
              <a:buChar char="o"/>
              <a:defRPr/>
            </a:pPr>
            <a:r>
              <a:rPr lang="en-US" dirty="0">
                <a:latin typeface="Courier New" pitchFamily="49" charset="0"/>
              </a:rPr>
              <a:t>PLSQL_OPTIMIZE_LEVEL</a:t>
            </a:r>
          </a:p>
          <a:p>
            <a:pPr marL="548640" lvl="1" indent="-274320">
              <a:buFont typeface="Courier New" pitchFamily="49" charset="0"/>
              <a:buChar char="o"/>
              <a:defRPr/>
            </a:pPr>
            <a:r>
              <a:rPr lang="en-US" dirty="0">
                <a:latin typeface="Courier New" pitchFamily="49" charset="0"/>
              </a:rPr>
              <a:t>PLSQL_CCFLAGS</a:t>
            </a:r>
          </a:p>
          <a:p>
            <a:pPr marL="548640" lvl="1" indent="-274320">
              <a:buFont typeface="Courier New" pitchFamily="49" charset="0"/>
              <a:buChar char="o"/>
              <a:defRPr/>
            </a:pPr>
            <a:r>
              <a:rPr lang="en-US" dirty="0">
                <a:latin typeface="Courier New" pitchFamily="49" charset="0"/>
              </a:rPr>
              <a:t>PLSQL_WARNINGS</a:t>
            </a:r>
            <a:endParaRPr lang="en-US" dirty="0"/>
          </a:p>
        </p:txBody>
      </p:sp>
      <p:pic>
        <p:nvPicPr>
          <p:cNvPr id="1032" name="Picture 4" descr="C:\Projects\4021-Nancy\Gifs\compile.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0801" y="2286000"/>
            <a:ext cx="14192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C:\Documents and Settings\lserhal\Desktop\Graphics Used in 10g NF\PL_SQL Blue.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315200" y="24384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427</a:t>
            </a:fld>
            <a:endParaRPr lang="en-US" dirty="0">
              <a:solidFill>
                <a:srgbClr val="464653"/>
              </a:solidFill>
            </a:endParaRPr>
          </a:p>
        </p:txBody>
      </p:sp>
    </p:spTree>
    <p:extLst>
      <p:ext uri="{BB962C8B-B14F-4D97-AF65-F5344CB8AC3E}">
        <p14:creationId xmlns:p14="http://schemas.microsoft.com/office/powerpoint/2010/main" val="6626645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a:defRPr/>
            </a:pPr>
            <a:r>
              <a:rPr lang="en-US" dirty="0"/>
              <a:t>Using the Initialization Parameters for PL/SQL Compilation</a:t>
            </a:r>
          </a:p>
        </p:txBody>
      </p:sp>
      <p:sp>
        <p:nvSpPr>
          <p:cNvPr id="7171" name="Rectangle 3"/>
          <p:cNvSpPr>
            <a:spLocks noGrp="1" noChangeArrowheads="1"/>
          </p:cNvSpPr>
          <p:nvPr>
            <p:ph sz="quarter" idx="1"/>
          </p:nvPr>
        </p:nvSpPr>
        <p:spPr>
          <a:xfrm>
            <a:off x="2133600" y="1443039"/>
            <a:ext cx="7918450" cy="2636837"/>
          </a:xfrm>
        </p:spPr>
        <p:txBody>
          <a:bodyPr>
            <a:normAutofit fontScale="92500" lnSpcReduction="20000"/>
          </a:bodyPr>
          <a:lstStyle/>
          <a:p>
            <a:pPr marL="548640" lvl="1" indent="-274320">
              <a:buFont typeface="Courier New" pitchFamily="49" charset="0"/>
              <a:buChar char="o"/>
              <a:defRPr/>
            </a:pPr>
            <a:r>
              <a:rPr lang="en-US" dirty="0">
                <a:latin typeface="Courier New" pitchFamily="49" charset="0"/>
              </a:rPr>
              <a:t>PLSQL_CODE_TYPE</a:t>
            </a:r>
            <a:r>
              <a:rPr lang="en-US" dirty="0"/>
              <a:t>: Specifies the compilation mode for PL/SQL library units</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latin typeface="Courier New" pitchFamily="49" charset="0"/>
              </a:rPr>
              <a:t>PLSQL_OPTIMIZE_LEVEL</a:t>
            </a:r>
            <a:r>
              <a:rPr lang="en-US" dirty="0"/>
              <a:t>: Specifies the optimization level to be used to compile PL/SQL library units</a:t>
            </a:r>
          </a:p>
        </p:txBody>
      </p:sp>
      <p:sp>
        <p:nvSpPr>
          <p:cNvPr id="7172" name="Rectangle 4"/>
          <p:cNvSpPr>
            <a:spLocks noChangeArrowheads="1"/>
          </p:cNvSpPr>
          <p:nvPr/>
        </p:nvSpPr>
        <p:spPr bwMode="blackGray">
          <a:xfrm>
            <a:off x="2133600" y="2438400"/>
            <a:ext cx="7924800" cy="476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PLSQL_CODE_TYPE = { </a:t>
            </a:r>
            <a:r>
              <a:rPr lang="en-US" u="sng">
                <a:solidFill>
                  <a:prstClr val="black"/>
                </a:solidFill>
                <a:latin typeface="Courier New" pitchFamily="49" charset="0"/>
              </a:rPr>
              <a:t>INTERPRETED</a:t>
            </a:r>
            <a:r>
              <a:rPr lang="en-US">
                <a:solidFill>
                  <a:prstClr val="black"/>
                </a:solidFill>
                <a:latin typeface="Courier New" pitchFamily="49" charset="0"/>
              </a:rPr>
              <a:t> | NATIVE }</a:t>
            </a:r>
          </a:p>
        </p:txBody>
      </p:sp>
      <p:sp>
        <p:nvSpPr>
          <p:cNvPr id="7173" name="Rectangle 5"/>
          <p:cNvSpPr>
            <a:spLocks noChangeArrowheads="1"/>
          </p:cNvSpPr>
          <p:nvPr/>
        </p:nvSpPr>
        <p:spPr bwMode="blackGray">
          <a:xfrm>
            <a:off x="2133600" y="4476750"/>
            <a:ext cx="7924800" cy="476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PLSQL_OPTIMIZE_LEVEL = { 0 | 1 | </a:t>
            </a:r>
            <a:r>
              <a:rPr lang="en-US" u="sng" dirty="0">
                <a:solidFill>
                  <a:prstClr val="black"/>
                </a:solidFill>
                <a:latin typeface="Courier New" pitchFamily="49" charset="0"/>
              </a:rPr>
              <a:t>2</a:t>
            </a:r>
            <a:r>
              <a:rPr lang="en-US" dirty="0">
                <a:solidFill>
                  <a:prstClr val="black"/>
                </a:solidFill>
                <a:latin typeface="Courier New" pitchFamily="49" charset="0"/>
              </a:rPr>
              <a:t> | 3}</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428</a:t>
            </a:fld>
            <a:endParaRPr lang="en-US" dirty="0">
              <a:solidFill>
                <a:srgbClr val="464653"/>
              </a:solidFill>
            </a:endParaRPr>
          </a:p>
        </p:txBody>
      </p:sp>
    </p:spTree>
    <p:extLst>
      <p:ext uri="{BB962C8B-B14F-4D97-AF65-F5344CB8AC3E}">
        <p14:creationId xmlns:p14="http://schemas.microsoft.com/office/powerpoint/2010/main" val="108411100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The Compiler Settings</a:t>
            </a:r>
            <a:endParaRPr lang="en-US" i="1"/>
          </a:p>
        </p:txBody>
      </p:sp>
      <p:graphicFrame>
        <p:nvGraphicFramePr>
          <p:cNvPr id="394271" name="Group 31"/>
          <p:cNvGraphicFramePr>
            <a:graphicFrameLocks noGrp="1"/>
          </p:cNvGraphicFramePr>
          <p:nvPr/>
        </p:nvGraphicFramePr>
        <p:xfrm>
          <a:off x="2133600" y="1343026"/>
          <a:ext cx="7924800" cy="3108580"/>
        </p:xfrm>
        <a:graphic>
          <a:graphicData uri="http://schemas.openxmlformats.org/drawingml/2006/table">
            <a:tbl>
              <a:tblPr>
                <a:tableStyleId>{5940675A-B579-460E-94D1-54222C63F5DA}</a:tableStyleId>
              </a:tblPr>
              <a:tblGrid>
                <a:gridCol w="2910889">
                  <a:extLst>
                    <a:ext uri="{9D8B030D-6E8A-4147-A177-3AD203B41FA5}">
                      <a16:colId xmlns:a16="http://schemas.microsoft.com/office/drawing/2014/main" xmlns="" val="20000"/>
                    </a:ext>
                  </a:extLst>
                </a:gridCol>
                <a:gridCol w="5013911">
                  <a:extLst>
                    <a:ext uri="{9D8B030D-6E8A-4147-A177-3AD203B41FA5}">
                      <a16:colId xmlns:a16="http://schemas.microsoft.com/office/drawing/2014/main" xmlns="" val="20001"/>
                    </a:ext>
                  </a:extLst>
                </a:gridCol>
              </a:tblGrid>
              <a:tr h="42663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Compiler Option</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xmlns="" val="10000"/>
                  </a:ext>
                </a:extLst>
              </a:tr>
              <a:tr h="67028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PLSQL_CODE_TYPE</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Specifies the compilation mode for PL/SQL library units.</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xmlns="" val="10001"/>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PLSQL_OPTIMIZE_LEVEL</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Specifies the optimization level to be used to compile PL/SQL library units.</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xmlns="" val="10002"/>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PLSQL_WARNINGS</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Enables or disables the reporting of warning messages by the PL/SQL compiler. </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xmlns="" val="10003"/>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PLSQL_CCFLAGS</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Controls conditional compilation of each PL/SQL library unit independently.</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xmlns="" val="10004"/>
                  </a:ext>
                </a:extLst>
              </a:tr>
            </a:tbl>
          </a:graphicData>
        </a:graphic>
      </p:graphicFrame>
      <p:sp>
        <p:nvSpPr>
          <p:cNvPr id="17431" name="Rectangle 29"/>
          <p:cNvSpPr>
            <a:spLocks noChangeArrowheads="1"/>
          </p:cNvSpPr>
          <p:nvPr/>
        </p:nvSpPr>
        <p:spPr bwMode="auto">
          <a:xfrm>
            <a:off x="2139950" y="4638675"/>
            <a:ext cx="7918450"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pPr>
            <a:r>
              <a:rPr lang="en-US" sz="2200">
                <a:solidFill>
                  <a:prstClr val="black"/>
                </a:solidFill>
              </a:rPr>
              <a:t>In general, for the fastest performance, use the following setting:</a:t>
            </a:r>
          </a:p>
        </p:txBody>
      </p:sp>
      <p:sp>
        <p:nvSpPr>
          <p:cNvPr id="8218" name="Rectangle 30"/>
          <p:cNvSpPr>
            <a:spLocks noChangeArrowheads="1"/>
          </p:cNvSpPr>
          <p:nvPr/>
        </p:nvSpPr>
        <p:spPr bwMode="blackGray">
          <a:xfrm>
            <a:off x="2133600" y="5486401"/>
            <a:ext cx="7924800" cy="7413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PLSQL_CODE_TYPE = NATIVE</a:t>
            </a:r>
          </a:p>
          <a:p>
            <a:pPr marL="457200" indent="-457200" defTabSz="400050" eaLnBrk="0" hangingPunct="0">
              <a:tabLst>
                <a:tab pos="400050" algn="r"/>
                <a:tab pos="673100" algn="l"/>
              </a:tabLst>
              <a:defRPr/>
            </a:pPr>
            <a:r>
              <a:rPr lang="en-US" dirty="0">
                <a:solidFill>
                  <a:prstClr val="black"/>
                </a:solidFill>
                <a:latin typeface="Courier New" pitchFamily="49" charset="0"/>
              </a:rPr>
              <a:t>PLSQL_OPTIMIZE_LEVEL = 2</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429</a:t>
            </a:fld>
            <a:endParaRPr lang="en-US">
              <a:solidFill>
                <a:srgbClr val="464653"/>
              </a:solidFill>
            </a:endParaRPr>
          </a:p>
        </p:txBody>
      </p:sp>
    </p:spTree>
    <p:extLst>
      <p:ext uri="{BB962C8B-B14F-4D97-AF65-F5344CB8AC3E}">
        <p14:creationId xmlns:p14="http://schemas.microsoft.com/office/powerpoint/2010/main" val="936924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2354" name="Picture 8"/>
          <p:cNvPicPr>
            <a:picLocks noChangeAspect="1" noChangeArrowheads="1"/>
          </p:cNvPicPr>
          <p:nvPr/>
        </p:nvPicPr>
        <p:blipFill>
          <a:blip r:embed="rId3" cstate="print">
            <a:grayscl/>
          </a:blip>
          <a:srcRect/>
          <a:stretch>
            <a:fillRect/>
          </a:stretch>
        </p:blipFill>
        <p:spPr bwMode="auto">
          <a:xfrm>
            <a:off x="2286001" y="1219201"/>
            <a:ext cx="5026025" cy="3109913"/>
          </a:xfrm>
          <a:prstGeom prst="rect">
            <a:avLst/>
          </a:prstGeom>
          <a:noFill/>
          <a:ln w="28575">
            <a:noFill/>
            <a:miter lim="800000"/>
            <a:headEnd type="none" w="sm" len="sm"/>
            <a:tailEnd type="none" w="sm" len="sm"/>
          </a:ln>
        </p:spPr>
      </p:pic>
      <p:sp>
        <p:nvSpPr>
          <p:cNvPr id="1252355" name="Rectangle 8"/>
          <p:cNvSpPr>
            <a:spLocks noGrp="1" noChangeArrowheads="1"/>
          </p:cNvSpPr>
          <p:nvPr>
            <p:ph type="title"/>
          </p:nvPr>
        </p:nvSpPr>
        <p:spPr/>
        <p:txBody>
          <a:bodyPr/>
          <a:lstStyle/>
          <a:p>
            <a:pPr eaLnBrk="1" hangingPunct="1"/>
            <a:r>
              <a:rPr lang="en-US"/>
              <a:t>Using </a:t>
            </a:r>
            <a:r>
              <a:rPr lang="en-US">
                <a:latin typeface="Courier New" pitchFamily="49" charset="0"/>
              </a:rPr>
              <a:t>AUTOPRINT</a:t>
            </a:r>
            <a:r>
              <a:rPr lang="en-US"/>
              <a:t> with Bind Variables</a:t>
            </a:r>
          </a:p>
        </p:txBody>
      </p:sp>
      <p:sp>
        <p:nvSpPr>
          <p:cNvPr id="37892" name="Freeform 13"/>
          <p:cNvSpPr>
            <a:spLocks/>
          </p:cNvSpPr>
          <p:nvPr/>
        </p:nvSpPr>
        <p:spPr bwMode="auto">
          <a:xfrm>
            <a:off x="5486400" y="2895600"/>
            <a:ext cx="1752600" cy="768350"/>
          </a:xfrm>
          <a:custGeom>
            <a:avLst/>
            <a:gdLst>
              <a:gd name="T0" fmla="*/ 0 w 1212"/>
              <a:gd name="T1" fmla="*/ 0 h 483"/>
              <a:gd name="T2" fmla="*/ 2147483647 w 1212"/>
              <a:gd name="T3" fmla="*/ 0 h 483"/>
              <a:gd name="T4" fmla="*/ 2147483647 w 1212"/>
              <a:gd name="T5" fmla="*/ 2147483647 h 483"/>
              <a:gd name="T6" fmla="*/ 0 60000 65536"/>
              <a:gd name="T7" fmla="*/ 0 60000 65536"/>
              <a:gd name="T8" fmla="*/ 0 60000 65536"/>
              <a:gd name="T9" fmla="*/ 0 w 1212"/>
              <a:gd name="T10" fmla="*/ 0 h 483"/>
              <a:gd name="T11" fmla="*/ 1212 w 1212"/>
              <a:gd name="T12" fmla="*/ 483 h 483"/>
            </a:gdLst>
            <a:ahLst/>
            <a:cxnLst>
              <a:cxn ang="T6">
                <a:pos x="T0" y="T1"/>
              </a:cxn>
              <a:cxn ang="T7">
                <a:pos x="T2" y="T3"/>
              </a:cxn>
              <a:cxn ang="T8">
                <a:pos x="T4" y="T5"/>
              </a:cxn>
            </a:cxnLst>
            <a:rect l="T9" t="T10" r="T11" b="T12"/>
            <a:pathLst>
              <a:path w="1212" h="483">
                <a:moveTo>
                  <a:pt x="0" y="0"/>
                </a:moveTo>
                <a:lnTo>
                  <a:pt x="1212" y="0"/>
                </a:lnTo>
                <a:lnTo>
                  <a:pt x="1212" y="483"/>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2357" name="Picture 9"/>
          <p:cNvPicPr>
            <a:picLocks noChangeAspect="1" noChangeArrowheads="1"/>
          </p:cNvPicPr>
          <p:nvPr/>
        </p:nvPicPr>
        <p:blipFill>
          <a:blip r:embed="rId4" cstate="print">
            <a:grayscl/>
          </a:blip>
          <a:srcRect/>
          <a:stretch>
            <a:fillRect/>
          </a:stretch>
        </p:blipFill>
        <p:spPr bwMode="auto">
          <a:xfrm>
            <a:off x="4953001" y="3657600"/>
            <a:ext cx="2600325" cy="1447800"/>
          </a:xfrm>
          <a:prstGeom prst="rect">
            <a:avLst/>
          </a:prstGeom>
          <a:noFill/>
          <a:ln w="28575">
            <a:noFill/>
            <a:miter lim="800000"/>
            <a:headEnd type="none" w="sm" len="sm"/>
            <a:tailEnd type="none" w="sm" len="sm"/>
          </a:ln>
        </p:spPr>
      </p:pic>
      <p:sp>
        <p:nvSpPr>
          <p:cNvPr id="37894" name="Freeform 14"/>
          <p:cNvSpPr>
            <a:spLocks/>
          </p:cNvSpPr>
          <p:nvPr/>
        </p:nvSpPr>
        <p:spPr bwMode="auto">
          <a:xfrm>
            <a:off x="6096000" y="4953000"/>
            <a:ext cx="1949450" cy="712788"/>
          </a:xfrm>
          <a:custGeom>
            <a:avLst/>
            <a:gdLst>
              <a:gd name="T0" fmla="*/ 0 w 1228"/>
              <a:gd name="T1" fmla="*/ 0 h 449"/>
              <a:gd name="T2" fmla="*/ 0 w 1228"/>
              <a:gd name="T3" fmla="*/ 2147483647 h 449"/>
              <a:gd name="T4" fmla="*/ 2147483647 w 1228"/>
              <a:gd name="T5" fmla="*/ 2147483647 h 449"/>
              <a:gd name="T6" fmla="*/ 0 60000 65536"/>
              <a:gd name="T7" fmla="*/ 0 60000 65536"/>
              <a:gd name="T8" fmla="*/ 0 60000 65536"/>
              <a:gd name="T9" fmla="*/ 0 w 1228"/>
              <a:gd name="T10" fmla="*/ 0 h 449"/>
              <a:gd name="T11" fmla="*/ 1228 w 1228"/>
              <a:gd name="T12" fmla="*/ 449 h 449"/>
            </a:gdLst>
            <a:ahLst/>
            <a:cxnLst>
              <a:cxn ang="T6">
                <a:pos x="T0" y="T1"/>
              </a:cxn>
              <a:cxn ang="T7">
                <a:pos x="T2" y="T3"/>
              </a:cxn>
              <a:cxn ang="T8">
                <a:pos x="T4" y="T5"/>
              </a:cxn>
            </a:cxnLst>
            <a:rect l="T9" t="T10" r="T11" b="T12"/>
            <a:pathLst>
              <a:path w="1228" h="449">
                <a:moveTo>
                  <a:pt x="0" y="0"/>
                </a:moveTo>
                <a:lnTo>
                  <a:pt x="0" y="449"/>
                </a:lnTo>
                <a:lnTo>
                  <a:pt x="1228" y="449"/>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2359" name="Picture 9"/>
          <p:cNvPicPr>
            <a:picLocks noChangeAspect="1" noChangeArrowheads="1"/>
          </p:cNvPicPr>
          <p:nvPr/>
        </p:nvPicPr>
        <p:blipFill>
          <a:blip r:embed="rId5" cstate="print">
            <a:grayscl/>
          </a:blip>
          <a:srcRect/>
          <a:stretch>
            <a:fillRect/>
          </a:stretch>
        </p:blipFill>
        <p:spPr bwMode="auto">
          <a:xfrm>
            <a:off x="8077201" y="5105400"/>
            <a:ext cx="2200275" cy="1104900"/>
          </a:xfrm>
          <a:prstGeom prst="rect">
            <a:avLst/>
          </a:prstGeom>
          <a:noFill/>
          <a:ln w="28575">
            <a:no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43</a:t>
            </a:fld>
            <a:endParaRPr lang="en-US"/>
          </a:p>
        </p:txBody>
      </p:sp>
    </p:spTree>
    <p:extLst>
      <p:ext uri="{BB962C8B-B14F-4D97-AF65-F5344CB8AC3E}">
        <p14:creationId xmlns:p14="http://schemas.microsoft.com/office/powerpoint/2010/main" val="1013886331"/>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a:defRPr/>
            </a:pPr>
            <a:r>
              <a:rPr lang="en-US" dirty="0"/>
              <a:t>Displaying the PL/SQL Initialization Parameters </a:t>
            </a:r>
          </a:p>
        </p:txBody>
      </p:sp>
      <p:sp>
        <p:nvSpPr>
          <p:cNvPr id="9219" name="Rectangle 3"/>
          <p:cNvSpPr>
            <a:spLocks noGrp="1" noChangeArrowheads="1"/>
          </p:cNvSpPr>
          <p:nvPr>
            <p:ph sz="quarter" idx="1"/>
          </p:nvPr>
        </p:nvSpPr>
        <p:spPr>
          <a:xfrm>
            <a:off x="2133600" y="1443039"/>
            <a:ext cx="7918450" cy="695325"/>
          </a:xfrm>
        </p:spPr>
        <p:txBody>
          <a:bodyPr>
            <a:normAutofit fontScale="70000" lnSpcReduction="20000"/>
          </a:bodyPr>
          <a:lstStyle/>
          <a:p>
            <a:pPr marL="0" indent="0">
              <a:buNone/>
              <a:defRPr/>
            </a:pPr>
            <a:r>
              <a:rPr lang="en-US" dirty="0">
                <a:latin typeface="Arial" charset="0"/>
              </a:rPr>
              <a:t>Use the </a:t>
            </a:r>
            <a:r>
              <a:rPr lang="en-US" dirty="0">
                <a:latin typeface="Courier New" pitchFamily="49" charset="0"/>
              </a:rPr>
              <a:t>USER|ALL|DBA_PLSQL_OBJECT_SETTINGS</a:t>
            </a:r>
            <a:r>
              <a:rPr lang="en-US" dirty="0">
                <a:latin typeface="Arial" charset="0"/>
              </a:rPr>
              <a:t> data dictionary views to display the settings for a PL/SQL object:</a:t>
            </a:r>
          </a:p>
        </p:txBody>
      </p:sp>
      <p:sp>
        <p:nvSpPr>
          <p:cNvPr id="9220" name="Rectangle 4"/>
          <p:cNvSpPr>
            <a:spLocks noChangeArrowheads="1"/>
          </p:cNvSpPr>
          <p:nvPr/>
        </p:nvSpPr>
        <p:spPr bwMode="blackGray">
          <a:xfrm>
            <a:off x="2135188" y="2438401"/>
            <a:ext cx="7912100" cy="5302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dirty="0">
                <a:solidFill>
                  <a:srgbClr val="000000"/>
                </a:solidFill>
                <a:latin typeface="Courier New" pitchFamily="49" charset="0"/>
              </a:rPr>
              <a:t>DESCRIBE </a:t>
            </a:r>
            <a:r>
              <a:rPr lang="en-US" dirty="0">
                <a:solidFill>
                  <a:prstClr val="black"/>
                </a:solidFill>
                <a:latin typeface="Courier New" pitchFamily="49" charset="0"/>
              </a:rPr>
              <a:t>USER_PLSQL_OBJECT_SETTINGS</a:t>
            </a:r>
          </a:p>
        </p:txBody>
      </p:sp>
      <p:pic>
        <p:nvPicPr>
          <p:cNvPr id="184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505201"/>
            <a:ext cx="77724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430</a:t>
            </a:fld>
            <a:endParaRPr lang="en-US" dirty="0">
              <a:solidFill>
                <a:srgbClr val="464653"/>
              </a:solidFill>
            </a:endParaRPr>
          </a:p>
        </p:txBody>
      </p:sp>
    </p:spTree>
    <p:extLst>
      <p:ext uri="{BB962C8B-B14F-4D97-AF65-F5344CB8AC3E}">
        <p14:creationId xmlns:p14="http://schemas.microsoft.com/office/powerpoint/2010/main" val="117169483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defRPr/>
            </a:pPr>
            <a:r>
              <a:rPr lang="en-US" dirty="0"/>
              <a:t>Displaying and Setting the PL/SQL Initialization Parameters </a:t>
            </a:r>
          </a:p>
        </p:txBody>
      </p:sp>
      <p:sp>
        <p:nvSpPr>
          <p:cNvPr id="10243" name="Rectangle 3"/>
          <p:cNvSpPr>
            <a:spLocks noGrp="1" noChangeArrowheads="1"/>
          </p:cNvSpPr>
          <p:nvPr>
            <p:ph sz="quarter" idx="1"/>
          </p:nvPr>
        </p:nvSpPr>
        <p:spPr>
          <a:xfrm>
            <a:off x="2133600" y="1447801"/>
            <a:ext cx="7918450" cy="4697413"/>
          </a:xfrm>
        </p:spPr>
        <p:txBody>
          <a:bodyPr>
            <a:normAutofit fontScale="92500" lnSpcReduction="20000"/>
          </a:bodyPr>
          <a:lstStyle/>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Courier New" pitchFamily="49" charset="0"/>
              <a:buChar char="o"/>
              <a:defRPr/>
            </a:pPr>
            <a:r>
              <a:rPr lang="en-US" dirty="0"/>
              <a:t>Set the compiler initialization parameter’s value using the </a:t>
            </a:r>
            <a:r>
              <a:rPr lang="en-US" dirty="0">
                <a:latin typeface="Courier New" pitchFamily="49" charset="0"/>
              </a:rPr>
              <a:t>ALTER</a:t>
            </a:r>
            <a:r>
              <a:rPr lang="en-US" dirty="0"/>
              <a:t> </a:t>
            </a:r>
            <a:r>
              <a:rPr lang="en-US" dirty="0">
                <a:latin typeface="Courier New" pitchFamily="49" charset="0"/>
              </a:rPr>
              <a:t>SYSTEM</a:t>
            </a:r>
            <a:r>
              <a:rPr lang="en-US" dirty="0"/>
              <a:t> or </a:t>
            </a:r>
            <a:r>
              <a:rPr lang="en-US" dirty="0">
                <a:latin typeface="Courier New" pitchFamily="49" charset="0"/>
              </a:rPr>
              <a:t>ALTER</a:t>
            </a:r>
            <a:r>
              <a:rPr lang="en-US" dirty="0"/>
              <a:t> </a:t>
            </a:r>
            <a:r>
              <a:rPr lang="en-US" dirty="0">
                <a:latin typeface="Courier New" pitchFamily="49" charset="0"/>
              </a:rPr>
              <a:t>SESSION</a:t>
            </a:r>
            <a:r>
              <a:rPr lang="en-US" dirty="0"/>
              <a:t> statements.</a:t>
            </a:r>
          </a:p>
          <a:p>
            <a:pPr marL="548640" lvl="1" indent="-274320">
              <a:buFont typeface="Courier New" pitchFamily="49" charset="0"/>
              <a:buChar char="o"/>
              <a:defRPr/>
            </a:pPr>
            <a:r>
              <a:rPr lang="en-US" dirty="0"/>
              <a:t>The parameters’ values are accessed when the </a:t>
            </a:r>
            <a:r>
              <a:rPr lang="en-US" dirty="0">
                <a:latin typeface="Courier New" pitchFamily="49" charset="0"/>
              </a:rPr>
              <a:t>CREATE</a:t>
            </a:r>
            <a:r>
              <a:rPr lang="en-US" dirty="0"/>
              <a:t> </a:t>
            </a:r>
            <a:r>
              <a:rPr lang="en-US" dirty="0">
                <a:latin typeface="Courier New" pitchFamily="49" charset="0"/>
              </a:rPr>
              <a:t>OR</a:t>
            </a:r>
            <a:r>
              <a:rPr lang="en-US" dirty="0"/>
              <a:t> </a:t>
            </a:r>
            <a:r>
              <a:rPr lang="en-US" dirty="0">
                <a:latin typeface="Courier New" pitchFamily="49" charset="0"/>
              </a:rPr>
              <a:t>REPLACE</a:t>
            </a:r>
            <a:r>
              <a:rPr lang="en-US" dirty="0"/>
              <a:t> statement is executed.</a:t>
            </a:r>
          </a:p>
        </p:txBody>
      </p:sp>
      <p:sp>
        <p:nvSpPr>
          <p:cNvPr id="10244" name="Rectangle 4"/>
          <p:cNvSpPr>
            <a:spLocks noChangeArrowheads="1"/>
          </p:cNvSpPr>
          <p:nvPr/>
        </p:nvSpPr>
        <p:spPr bwMode="blackGray">
          <a:xfrm>
            <a:off x="2146300" y="1490664"/>
            <a:ext cx="7912100" cy="8715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1600" dirty="0">
                <a:solidFill>
                  <a:prstClr val="black"/>
                </a:solidFill>
                <a:latin typeface="Courier New" pitchFamily="49" charset="0"/>
              </a:rPr>
              <a:t>SELECT name, type, </a:t>
            </a:r>
            <a:r>
              <a:rPr lang="en-US" sz="1600" dirty="0" err="1">
                <a:solidFill>
                  <a:prstClr val="black"/>
                </a:solidFill>
                <a:latin typeface="Courier New" pitchFamily="49" charset="0"/>
              </a:rPr>
              <a:t>plsql_code_type</a:t>
            </a:r>
            <a:r>
              <a:rPr lang="en-US" sz="1600" dirty="0">
                <a:solidFill>
                  <a:prstClr val="black"/>
                </a:solidFill>
                <a:latin typeface="Courier New" pitchFamily="49" charset="0"/>
              </a:rPr>
              <a:t> AS CODE_TYPE, </a:t>
            </a:r>
          </a:p>
          <a:p>
            <a:pPr marL="457200" indent="-457200" defTabSz="400050">
              <a:buSzPct val="10000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plsql_optimize_level</a:t>
            </a:r>
            <a:r>
              <a:rPr lang="en-US" sz="1600" dirty="0">
                <a:solidFill>
                  <a:prstClr val="black"/>
                </a:solidFill>
                <a:latin typeface="Courier New" pitchFamily="49" charset="0"/>
              </a:rPr>
              <a:t> AS OPT_LVL</a:t>
            </a:r>
          </a:p>
          <a:p>
            <a:pPr marL="457200" indent="-457200" defTabSz="400050">
              <a:buSzPct val="100000"/>
              <a:tabLst>
                <a:tab pos="400050" algn="r"/>
                <a:tab pos="673100" algn="l"/>
              </a:tabLst>
              <a:defRPr/>
            </a:pPr>
            <a:r>
              <a:rPr lang="en-US" sz="1600" dirty="0">
                <a:solidFill>
                  <a:prstClr val="black"/>
                </a:solidFill>
                <a:latin typeface="Courier New" pitchFamily="49" charset="0"/>
              </a:rPr>
              <a:t>FROM   </a:t>
            </a:r>
            <a:r>
              <a:rPr lang="en-US" sz="1600" dirty="0" err="1">
                <a:solidFill>
                  <a:prstClr val="black"/>
                </a:solidFill>
                <a:latin typeface="Courier New" pitchFamily="49" charset="0"/>
              </a:rPr>
              <a:t>user_plsql_object_settings</a:t>
            </a:r>
            <a:r>
              <a:rPr lang="en-US" sz="1600" dirty="0">
                <a:solidFill>
                  <a:prstClr val="black"/>
                </a:solidFill>
                <a:latin typeface="Courier New" pitchFamily="49" charset="0"/>
              </a:rPr>
              <a:t>;</a:t>
            </a:r>
            <a:endParaRPr lang="en-US" sz="1600" dirty="0">
              <a:solidFill>
                <a:srgbClr val="0000C8"/>
              </a:solidFill>
              <a:latin typeface="Courier New" pitchFamily="49" charset="0"/>
            </a:endParaRPr>
          </a:p>
        </p:txBody>
      </p:sp>
      <p:grpSp>
        <p:nvGrpSpPr>
          <p:cNvPr id="19461" name="Group 19"/>
          <p:cNvGrpSpPr>
            <a:grpSpLocks/>
          </p:cNvGrpSpPr>
          <p:nvPr/>
        </p:nvGrpSpPr>
        <p:grpSpPr bwMode="auto">
          <a:xfrm>
            <a:off x="3609976" y="2557463"/>
            <a:ext cx="5000625" cy="2152650"/>
            <a:chOff x="1152" y="1584"/>
            <a:chExt cx="3150" cy="1356"/>
          </a:xfrm>
        </p:grpSpPr>
        <p:sp>
          <p:nvSpPr>
            <p:cNvPr id="19464" name="Text Box 5"/>
            <p:cNvSpPr txBox="1">
              <a:spLocks noChangeArrowheads="1"/>
            </p:cNvSpPr>
            <p:nvPr/>
          </p:nvSpPr>
          <p:spPr bwMode="auto">
            <a:xfrm>
              <a:off x="1182" y="2709"/>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19465" name="Picture 11"/>
            <p:cNvPicPr>
              <a:picLocks noChangeAspect="1" noChangeArrowheads="1"/>
            </p:cNvPicPr>
            <p:nvPr/>
          </p:nvPicPr>
          <p:blipFill>
            <a:blip r:embed="rId3">
              <a:grayscl/>
              <a:extLst>
                <a:ext uri="{28A0092B-C50C-407E-A947-70E740481C1C}">
                  <a14:useLocalDpi xmlns:a14="http://schemas.microsoft.com/office/drawing/2010/main" val="0"/>
                </a:ext>
              </a:extLst>
            </a:blip>
            <a:srcRect b="42712"/>
            <a:stretch>
              <a:fillRect/>
            </a:stretch>
          </p:blipFill>
          <p:spPr bwMode="auto">
            <a:xfrm>
              <a:off x="1152" y="1584"/>
              <a:ext cx="3150" cy="115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9466" name="Picture 17"/>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132" y="2322"/>
              <a:ext cx="61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431</a:t>
            </a:fld>
            <a:endParaRPr lang="en-US" dirty="0">
              <a:solidFill>
                <a:srgbClr val="464653"/>
              </a:solidFill>
            </a:endParaRPr>
          </a:p>
        </p:txBody>
      </p:sp>
    </p:spTree>
    <p:extLst>
      <p:ext uri="{BB962C8B-B14F-4D97-AF65-F5344CB8AC3E}">
        <p14:creationId xmlns:p14="http://schemas.microsoft.com/office/powerpoint/2010/main" val="2280840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44550" y="169862"/>
            <a:ext cx="10515600" cy="1325563"/>
          </a:xfrm>
        </p:spPr>
        <p:txBody>
          <a:bodyPr>
            <a:normAutofit/>
          </a:bodyPr>
          <a:lstStyle/>
          <a:p>
            <a:pPr>
              <a:defRPr/>
            </a:pPr>
            <a:r>
              <a:rPr lang="en-US"/>
              <a:t>Changing PL/SQL Initialization </a:t>
            </a:r>
            <a:br>
              <a:rPr lang="en-US"/>
            </a:br>
            <a:r>
              <a:rPr lang="en-US"/>
              <a:t>Parameters: Example</a:t>
            </a:r>
          </a:p>
        </p:txBody>
      </p:sp>
      <p:sp>
        <p:nvSpPr>
          <p:cNvPr id="11267" name="Rectangle 3"/>
          <p:cNvSpPr>
            <a:spLocks noChangeArrowheads="1"/>
          </p:cNvSpPr>
          <p:nvPr/>
        </p:nvSpPr>
        <p:spPr bwMode="blackGray">
          <a:xfrm>
            <a:off x="2146300" y="1587500"/>
            <a:ext cx="7912100" cy="755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PLSQL_OPTIMIZE_LEVEL = 1;</a:t>
            </a:r>
          </a:p>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PLSQL_CODE_TYPE = 'NATIVE';</a:t>
            </a:r>
          </a:p>
        </p:txBody>
      </p:sp>
      <p:sp>
        <p:nvSpPr>
          <p:cNvPr id="11268" name="Rectangle 4"/>
          <p:cNvSpPr>
            <a:spLocks noChangeArrowheads="1"/>
          </p:cNvSpPr>
          <p:nvPr/>
        </p:nvSpPr>
        <p:spPr bwMode="blackGray">
          <a:xfrm>
            <a:off x="2146300" y="3095626"/>
            <a:ext cx="7912100" cy="8667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code displayed in the notes page</a:t>
            </a:r>
          </a:p>
          <a:p>
            <a:pPr marL="457200" indent="-457200" defTabSz="400050" eaLnBrk="0" hangingPunct="0">
              <a:tabLst>
                <a:tab pos="400050" algn="r"/>
                <a:tab pos="673100" algn="l"/>
              </a:tabLst>
              <a:defRPr/>
            </a:pPr>
            <a:r>
              <a:rPr lang="en-US" sz="1600">
                <a:solidFill>
                  <a:prstClr val="black"/>
                </a:solidFill>
                <a:latin typeface="Courier New" pitchFamily="49" charset="0"/>
              </a:rPr>
              <a:t>CREATE OR REPLACE PROCEDURE </a:t>
            </a:r>
            <a:r>
              <a:rPr lang="en-US" sz="1600" i="1">
                <a:solidFill>
                  <a:prstClr val="black"/>
                </a:solidFill>
                <a:latin typeface="Courier New" pitchFamily="49" charset="0"/>
              </a:rPr>
              <a:t>add_job_history</a:t>
            </a:r>
          </a:p>
          <a:p>
            <a:pPr marL="457200" indent="-457200" defTabSz="400050" eaLnBrk="0" hangingPunct="0">
              <a:tabLst>
                <a:tab pos="400050" algn="r"/>
                <a:tab pos="673100" algn="l"/>
              </a:tabLst>
              <a:defRPr/>
            </a:pPr>
            <a:r>
              <a:rPr lang="en-US">
                <a:solidFill>
                  <a:prstClr val="black"/>
                </a:solidFill>
                <a:latin typeface="Courier New" pitchFamily="49" charset="0"/>
              </a:rPr>
              <a:t>. . . </a:t>
            </a:r>
          </a:p>
        </p:txBody>
      </p:sp>
      <p:sp>
        <p:nvSpPr>
          <p:cNvPr id="20485" name="Text Box 8"/>
          <p:cNvSpPr txBox="1">
            <a:spLocks noChangeArrowheads="1"/>
          </p:cNvSpPr>
          <p:nvPr/>
        </p:nvSpPr>
        <p:spPr bwMode="auto">
          <a:xfrm>
            <a:off x="3448050" y="598646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20486" name="Picture 17"/>
          <p:cNvPicPr>
            <a:picLocks noChangeAspect="1" noChangeArrowheads="1"/>
          </p:cNvPicPr>
          <p:nvPr/>
        </p:nvPicPr>
        <p:blipFill>
          <a:blip r:embed="rId3">
            <a:extLst>
              <a:ext uri="{28A0092B-C50C-407E-A947-70E740481C1C}">
                <a14:useLocalDpi xmlns:a14="http://schemas.microsoft.com/office/drawing/2010/main" val="0"/>
              </a:ext>
            </a:extLst>
          </a:blip>
          <a:srcRect t="10617" b="62878"/>
          <a:stretch>
            <a:fillRect/>
          </a:stretch>
        </p:blipFill>
        <p:spPr bwMode="auto">
          <a:xfrm>
            <a:off x="3581400" y="5019676"/>
            <a:ext cx="4991100" cy="11414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7" name="Rectangle 7"/>
          <p:cNvSpPr>
            <a:spLocks noChangeArrowheads="1"/>
          </p:cNvSpPr>
          <p:nvPr/>
        </p:nvSpPr>
        <p:spPr bwMode="gray">
          <a:xfrm>
            <a:off x="3352800" y="5943600"/>
            <a:ext cx="5410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11272" name="Rectangle 18"/>
          <p:cNvSpPr>
            <a:spLocks noChangeArrowheads="1"/>
          </p:cNvSpPr>
          <p:nvPr/>
        </p:nvSpPr>
        <p:spPr bwMode="blackGray">
          <a:xfrm>
            <a:off x="2146300" y="4171951"/>
            <a:ext cx="7912100" cy="542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1600">
                <a:solidFill>
                  <a:prstClr val="black"/>
                </a:solidFill>
                <a:latin typeface="Courier New" pitchFamily="49" charset="0"/>
              </a:rPr>
              <a:t>@code_11_10_bn.sql</a:t>
            </a:r>
            <a:endParaRPr lang="en-US" sz="1600">
              <a:solidFill>
                <a:srgbClr val="0000C8"/>
              </a:solidFill>
              <a:latin typeface="Courier New" pitchFamily="49" charset="0"/>
            </a:endParaRPr>
          </a:p>
        </p:txBody>
      </p:sp>
      <p:pic>
        <p:nvPicPr>
          <p:cNvPr id="2048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14600"/>
            <a:ext cx="156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432</a:t>
            </a:fld>
            <a:endParaRPr lang="en-US">
              <a:solidFill>
                <a:srgbClr val="464653"/>
              </a:solidFill>
            </a:endParaRPr>
          </a:p>
        </p:txBody>
      </p:sp>
    </p:spTree>
    <p:extLst>
      <p:ext uri="{BB962C8B-B14F-4D97-AF65-F5344CB8AC3E}">
        <p14:creationId xmlns:p14="http://schemas.microsoft.com/office/powerpoint/2010/main" val="2263969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Documents and Settings\lserhal\Desktop\Graphics Used in 10g NF\PL_SQL sub_program.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146675" y="3200401"/>
            <a:ext cx="90328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normAutofit fontScale="90000"/>
          </a:bodyPr>
          <a:lstStyle/>
          <a:p>
            <a:pPr>
              <a:defRPr/>
            </a:pPr>
            <a:r>
              <a:rPr lang="en-US" dirty="0"/>
              <a:t>Overview of PL/SQL Compile-Time Warnings for Subprograms</a:t>
            </a:r>
          </a:p>
        </p:txBody>
      </p:sp>
      <p:sp>
        <p:nvSpPr>
          <p:cNvPr id="13316" name="Rectangle 4"/>
          <p:cNvSpPr>
            <a:spLocks noGrp="1" noChangeArrowheads="1"/>
          </p:cNvSpPr>
          <p:nvPr>
            <p:ph sz="quarter" idx="1"/>
          </p:nvPr>
        </p:nvSpPr>
        <p:spPr>
          <a:xfrm>
            <a:off x="2133600" y="1447800"/>
            <a:ext cx="7918450" cy="635000"/>
          </a:xfrm>
        </p:spPr>
        <p:txBody>
          <a:bodyPr>
            <a:normAutofit lnSpcReduction="10000"/>
          </a:bodyPr>
          <a:lstStyle/>
          <a:p>
            <a:pPr marL="0" indent="0">
              <a:buNone/>
              <a:defRPr/>
            </a:pPr>
            <a:r>
              <a:rPr lang="en-US" sz="2000" dirty="0">
                <a:latin typeface="Arial" charset="0"/>
              </a:rPr>
              <a:t>Starting with Oracle 10</a:t>
            </a:r>
            <a:r>
              <a:rPr lang="en-US" sz="2000" i="1" dirty="0">
                <a:latin typeface="Arial" charset="0"/>
              </a:rPr>
              <a:t>g</a:t>
            </a:r>
            <a:r>
              <a:rPr lang="en-US" sz="2000" dirty="0">
                <a:latin typeface="Arial" charset="0"/>
              </a:rPr>
              <a:t>,</a:t>
            </a:r>
            <a:r>
              <a:rPr lang="en-US" sz="2000" i="1" dirty="0">
                <a:latin typeface="Arial" charset="0"/>
              </a:rPr>
              <a:t> </a:t>
            </a:r>
            <a:r>
              <a:rPr lang="en-US" sz="2000" dirty="0">
                <a:latin typeface="Arial" charset="0"/>
              </a:rPr>
              <a:t>the PL/SQL compiler has been enhanced to produce warnings for subprograms.</a:t>
            </a:r>
            <a:endParaRPr lang="en-US" dirty="0">
              <a:latin typeface="Arial" charset="0"/>
            </a:endParaRPr>
          </a:p>
        </p:txBody>
      </p:sp>
      <p:sp>
        <p:nvSpPr>
          <p:cNvPr id="21509" name="Text Box 5"/>
          <p:cNvSpPr txBox="1">
            <a:spLocks noChangeArrowheads="1"/>
          </p:cNvSpPr>
          <p:nvPr/>
        </p:nvSpPr>
        <p:spPr bwMode="auto">
          <a:xfrm>
            <a:off x="2133600" y="4987926"/>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prstClr val="black"/>
                </a:solidFill>
              </a:rPr>
              <a:t>Enable warnings</a:t>
            </a:r>
          </a:p>
        </p:txBody>
      </p:sp>
      <p:pic>
        <p:nvPicPr>
          <p:cNvPr id="21510" name="Picture 6" descr="C:\Projects\4021-Nancy\Gifs\compil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6099176" y="33020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7"/>
          <p:cNvSpPr txBox="1">
            <a:spLocks noChangeArrowheads="1"/>
          </p:cNvSpPr>
          <p:nvPr/>
        </p:nvSpPr>
        <p:spPr bwMode="auto">
          <a:xfrm>
            <a:off x="8186133" y="4987925"/>
            <a:ext cx="1668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View warnings</a:t>
            </a:r>
          </a:p>
        </p:txBody>
      </p:sp>
      <p:pic>
        <p:nvPicPr>
          <p:cNvPr id="21512" name="Picture 8" descr="C:\Documents and Settings\lserhal\My Documents\My Pictures\Graphics Library\alerts 2.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647114" y="3124200"/>
            <a:ext cx="8016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 Box 10"/>
          <p:cNvSpPr txBox="1">
            <a:spLocks noChangeArrowheads="1"/>
          </p:cNvSpPr>
          <p:nvPr/>
        </p:nvSpPr>
        <p:spPr bwMode="auto">
          <a:xfrm>
            <a:off x="5147385" y="4987925"/>
            <a:ext cx="19543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Compile program</a:t>
            </a:r>
          </a:p>
        </p:txBody>
      </p:sp>
      <p:sp>
        <p:nvSpPr>
          <p:cNvPr id="21514" name="Line 11"/>
          <p:cNvSpPr>
            <a:spLocks noChangeShapeType="1"/>
          </p:cNvSpPr>
          <p:nvPr/>
        </p:nvSpPr>
        <p:spPr bwMode="auto">
          <a:xfrm>
            <a:off x="3657600" y="41910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15" name="Picture 12" descr="C:\Projects\4021-Nancy\Gifs\compil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365376" y="32766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Line 13"/>
          <p:cNvSpPr>
            <a:spLocks noChangeShapeType="1"/>
          </p:cNvSpPr>
          <p:nvPr/>
        </p:nvSpPr>
        <p:spPr bwMode="auto">
          <a:xfrm>
            <a:off x="7162800" y="41910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17" name="Picture 14" descr="C:\Documents and Settings\lserhal\Desktop\Graphics Used in 10g NF\parameter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514601" y="2620964"/>
            <a:ext cx="10588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16" descr="C:\Documents and Settings\lserhal\Desktop\Graphics Used in 10g NF\Package_alert.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3200401" y="2819400"/>
            <a:ext cx="646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433</a:t>
            </a:fld>
            <a:endParaRPr lang="en-US" dirty="0">
              <a:solidFill>
                <a:srgbClr val="464653"/>
              </a:solidFill>
            </a:endParaRPr>
          </a:p>
        </p:txBody>
      </p:sp>
    </p:spTree>
    <p:extLst>
      <p:ext uri="{BB962C8B-B14F-4D97-AF65-F5344CB8AC3E}">
        <p14:creationId xmlns:p14="http://schemas.microsoft.com/office/powerpoint/2010/main" val="19657748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Benefits of Compiler Warnings	</a:t>
            </a:r>
          </a:p>
        </p:txBody>
      </p:sp>
      <p:sp>
        <p:nvSpPr>
          <p:cNvPr id="22531" name="Rectangle 3"/>
          <p:cNvSpPr>
            <a:spLocks noGrp="1" noChangeArrowheads="1"/>
          </p:cNvSpPr>
          <p:nvPr>
            <p:ph sz="quarter" idx="1"/>
          </p:nvPr>
        </p:nvSpPr>
        <p:spPr>
          <a:xfrm>
            <a:off x="2133600" y="1447800"/>
            <a:ext cx="7918450" cy="1498600"/>
          </a:xfrm>
        </p:spPr>
        <p:txBody>
          <a:bodyPr>
            <a:normAutofit fontScale="92500" lnSpcReduction="10000"/>
          </a:bodyPr>
          <a:lstStyle/>
          <a:p>
            <a:pPr lvl="1" eaLnBrk="1" hangingPunct="1">
              <a:buFont typeface="Courier New" pitchFamily="49" charset="0"/>
              <a:buChar char="o"/>
            </a:pPr>
            <a:r>
              <a:rPr lang="en-US"/>
              <a:t>Make programs more robust and avoid problems at run time</a:t>
            </a:r>
          </a:p>
          <a:p>
            <a:pPr lvl="1" eaLnBrk="1" hangingPunct="1">
              <a:buFont typeface="Courier New" pitchFamily="49" charset="0"/>
              <a:buChar char="o"/>
            </a:pPr>
            <a:r>
              <a:rPr lang="en-US"/>
              <a:t>Identify potential performance problems</a:t>
            </a:r>
          </a:p>
          <a:p>
            <a:pPr lvl="1" eaLnBrk="1" hangingPunct="1">
              <a:buFont typeface="Courier New" pitchFamily="49" charset="0"/>
              <a:buChar char="o"/>
            </a:pPr>
            <a:r>
              <a:rPr lang="en-US"/>
              <a:t>Identify factors that produce undefined results</a:t>
            </a:r>
          </a:p>
        </p:txBody>
      </p:sp>
      <p:pic>
        <p:nvPicPr>
          <p:cNvPr id="22534" name="Picture 12" descr="C:\Users\Dan\AppData\Local\Microsoft\Windows\Temporary Internet Files\Content.IE5\5151FQGY\MC9004315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2766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434</a:t>
            </a:fld>
            <a:endParaRPr lang="en-US" dirty="0">
              <a:solidFill>
                <a:srgbClr val="464653"/>
              </a:solidFill>
            </a:endParaRPr>
          </a:p>
        </p:txBody>
      </p:sp>
    </p:spTree>
    <p:extLst>
      <p:ext uri="{BB962C8B-B14F-4D97-AF65-F5344CB8AC3E}">
        <p14:creationId xmlns:p14="http://schemas.microsoft.com/office/powerpoint/2010/main" val="2087599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Grp="1" noChangeArrowheads="1"/>
          </p:cNvSpPr>
          <p:nvPr>
            <p:ph type="title"/>
          </p:nvPr>
        </p:nvSpPr>
        <p:spPr/>
        <p:txBody>
          <a:bodyPr/>
          <a:lstStyle/>
          <a:p>
            <a:pPr eaLnBrk="1" hangingPunct="1"/>
            <a:r>
              <a:rPr lang="en-US"/>
              <a:t>Compile Time Warning Messages</a:t>
            </a:r>
          </a:p>
        </p:txBody>
      </p:sp>
      <p:sp>
        <p:nvSpPr>
          <p:cNvPr id="16387" name="Rectangle 9"/>
          <p:cNvSpPr>
            <a:spLocks noGrp="1" noChangeArrowheads="1"/>
          </p:cNvSpPr>
          <p:nvPr>
            <p:ph sz="quarter" idx="1"/>
          </p:nvPr>
        </p:nvSpPr>
        <p:spPr>
          <a:xfrm>
            <a:off x="2133600" y="1447800"/>
            <a:ext cx="7918450" cy="1893888"/>
          </a:xfrm>
        </p:spPr>
        <p:txBody>
          <a:bodyPr>
            <a:normAutofit fontScale="92500" lnSpcReduction="20000"/>
          </a:bodyPr>
          <a:lstStyle/>
          <a:p>
            <a:pPr marL="274320" indent="-274320">
              <a:buFont typeface="Courier New" pitchFamily="49" charset="0"/>
              <a:buChar char="o"/>
              <a:defRPr/>
            </a:pPr>
            <a:r>
              <a:rPr lang="en-US" dirty="0">
                <a:latin typeface="Arial" charset="0"/>
              </a:rPr>
              <a:t>Severe</a:t>
            </a:r>
          </a:p>
          <a:p>
            <a:pPr marL="274320" indent="-274320">
              <a:buFont typeface="Courier New" pitchFamily="49" charset="0"/>
              <a:buChar char="o"/>
              <a:defRPr/>
            </a:pPr>
            <a:r>
              <a:rPr lang="en-US" dirty="0">
                <a:latin typeface="Arial" charset="0"/>
              </a:rPr>
              <a:t>Informational</a:t>
            </a:r>
          </a:p>
          <a:p>
            <a:pPr marL="274320" indent="-274320">
              <a:buFont typeface="Courier New" pitchFamily="49" charset="0"/>
              <a:buChar char="o"/>
              <a:defRPr/>
            </a:pPr>
            <a:r>
              <a:rPr lang="en-US" dirty="0">
                <a:latin typeface="Arial" charset="0"/>
              </a:rPr>
              <a:t>Performance</a:t>
            </a:r>
          </a:p>
          <a:p>
            <a:pPr marL="274320" indent="-274320">
              <a:buFont typeface="Courier New" pitchFamily="49" charset="0"/>
              <a:buChar char="o"/>
              <a:defRPr/>
            </a:pPr>
            <a:r>
              <a:rPr lang="en-US" dirty="0">
                <a:latin typeface="Arial" charset="0"/>
              </a:rPr>
              <a:t>All</a:t>
            </a:r>
          </a:p>
          <a:p>
            <a:pPr marL="0" indent="0">
              <a:buFont typeface="Wingdings 3"/>
              <a:buChar char=""/>
              <a:defRPr/>
            </a:pPr>
            <a:endParaRPr lang="en-US" dirty="0">
              <a:latin typeface="Arial" charset="0"/>
            </a:endParaRPr>
          </a:p>
        </p:txBody>
      </p:sp>
      <p:pic>
        <p:nvPicPr>
          <p:cNvPr id="23558" name="Picture 2" descr="C:\Users\Dan\AppData\Local\Microsoft\Windows\Temporary Internet Files\Content.IE5\5151FQGY\MC9004315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3528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435</a:t>
            </a:fld>
            <a:endParaRPr lang="en-US" dirty="0">
              <a:solidFill>
                <a:srgbClr val="464653"/>
              </a:solidFill>
            </a:endParaRPr>
          </a:p>
        </p:txBody>
      </p:sp>
    </p:spTree>
    <p:extLst>
      <p:ext uri="{BB962C8B-B14F-4D97-AF65-F5344CB8AC3E}">
        <p14:creationId xmlns:p14="http://schemas.microsoft.com/office/powerpoint/2010/main" val="9014128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title"/>
          </p:nvPr>
        </p:nvSpPr>
        <p:spPr/>
        <p:txBody>
          <a:bodyPr/>
          <a:lstStyle/>
          <a:p>
            <a:pPr eaLnBrk="1" hangingPunct="1"/>
            <a:r>
              <a:rPr lang="en-US"/>
              <a:t>Setting the Warning Messages Levels</a:t>
            </a:r>
          </a:p>
        </p:txBody>
      </p:sp>
      <p:sp>
        <p:nvSpPr>
          <p:cNvPr id="16387" name="Rectangle 9"/>
          <p:cNvSpPr>
            <a:spLocks noGrp="1" noChangeArrowheads="1"/>
          </p:cNvSpPr>
          <p:nvPr>
            <p:ph sz="quarter" idx="1"/>
          </p:nvPr>
        </p:nvSpPr>
        <p:spPr>
          <a:xfrm>
            <a:off x="2133600" y="1447800"/>
            <a:ext cx="7918450" cy="1893888"/>
          </a:xfrm>
        </p:spPr>
        <p:txBody>
          <a:bodyPr>
            <a:normAutofit fontScale="85000" lnSpcReduction="20000"/>
          </a:bodyPr>
          <a:lstStyle/>
          <a:p>
            <a:pPr marL="0" indent="0">
              <a:buNone/>
              <a:defRPr/>
            </a:pPr>
            <a:r>
              <a:rPr lang="en-US" dirty="0">
                <a:latin typeface="Arial" charset="0"/>
              </a:rPr>
              <a:t>You can set warning levels using one of the following methods:</a:t>
            </a:r>
          </a:p>
          <a:p>
            <a:pPr marL="548640" lvl="1" indent="-274320">
              <a:buFont typeface="Courier New" pitchFamily="49" charset="0"/>
              <a:buChar char="o"/>
              <a:defRPr/>
            </a:pPr>
            <a:r>
              <a:rPr lang="en-US" dirty="0"/>
              <a:t>Declaratively: </a:t>
            </a:r>
          </a:p>
          <a:p>
            <a:pPr marL="822960" lvl="2">
              <a:buClr>
                <a:schemeClr val="bg1">
                  <a:shade val="50000"/>
                </a:schemeClr>
              </a:buClr>
              <a:buFont typeface="Wingdings" pitchFamily="2" charset="2"/>
              <a:buChar char="Ø"/>
              <a:defRPr/>
            </a:pPr>
            <a:r>
              <a:rPr lang="en-US" dirty="0"/>
              <a:t>Using the </a:t>
            </a:r>
            <a:r>
              <a:rPr lang="en-US" dirty="0">
                <a:latin typeface="Courier New" pitchFamily="49" charset="0"/>
              </a:rPr>
              <a:t>PLSQL_WARNINGS</a:t>
            </a:r>
            <a:r>
              <a:rPr lang="en-US" dirty="0"/>
              <a:t> initialization parameter</a:t>
            </a:r>
          </a:p>
          <a:p>
            <a:pPr marL="548640" lvl="1" indent="-274320">
              <a:buFont typeface="Courier New" pitchFamily="49" charset="0"/>
              <a:buChar char="o"/>
              <a:defRPr/>
            </a:pPr>
            <a:r>
              <a:rPr lang="en-US" dirty="0"/>
              <a:t>Programmatically: </a:t>
            </a:r>
          </a:p>
          <a:p>
            <a:pPr marL="822960" lvl="2">
              <a:buClr>
                <a:schemeClr val="bg1">
                  <a:shade val="50000"/>
                </a:schemeClr>
              </a:buClr>
              <a:buFont typeface="Wingdings" pitchFamily="2" charset="2"/>
              <a:buChar char="Ø"/>
              <a:defRPr/>
            </a:pPr>
            <a:r>
              <a:rPr lang="en-US" dirty="0"/>
              <a:t>Using the </a:t>
            </a:r>
            <a:r>
              <a:rPr lang="en-US" dirty="0">
                <a:latin typeface="Courier New" pitchFamily="49" charset="0"/>
              </a:rPr>
              <a:t>DBMS_WARNING</a:t>
            </a:r>
            <a:r>
              <a:rPr lang="en-US" dirty="0"/>
              <a:t>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436</a:t>
            </a:fld>
            <a:endParaRPr lang="en-US" dirty="0">
              <a:solidFill>
                <a:srgbClr val="464653"/>
              </a:solidFill>
            </a:endParaRPr>
          </a:p>
        </p:txBody>
      </p:sp>
    </p:spTree>
    <p:extLst>
      <p:ext uri="{BB962C8B-B14F-4D97-AF65-F5344CB8AC3E}">
        <p14:creationId xmlns:p14="http://schemas.microsoft.com/office/powerpoint/2010/main" val="19024063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a:t>Setting Compiler Warning Levels:</a:t>
            </a:r>
            <a:br>
              <a:rPr lang="en-US"/>
            </a:br>
            <a:r>
              <a:rPr lang="en-US"/>
              <a:t>Using </a:t>
            </a:r>
            <a:r>
              <a:rPr lang="en-US">
                <a:latin typeface="Courier New" pitchFamily="49" charset="0"/>
              </a:rPr>
              <a:t>PLSQL_WARNINGS</a:t>
            </a:r>
            <a:r>
              <a:rPr lang="en-US"/>
              <a:t> </a:t>
            </a:r>
          </a:p>
        </p:txBody>
      </p:sp>
      <p:sp>
        <p:nvSpPr>
          <p:cNvPr id="17411" name="Rectangle 3"/>
          <p:cNvSpPr>
            <a:spLocks noChangeArrowheads="1"/>
          </p:cNvSpPr>
          <p:nvPr/>
        </p:nvSpPr>
        <p:spPr bwMode="blackGray">
          <a:xfrm>
            <a:off x="2144714" y="2012950"/>
            <a:ext cx="7915275"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ALTER [SESSION|SYSTEM]</a:t>
            </a:r>
          </a:p>
          <a:p>
            <a:pPr marL="457200" indent="-457200" defTabSz="400050" eaLnBrk="0" hangingPunct="0">
              <a:tabLst>
                <a:tab pos="400050" algn="r"/>
                <a:tab pos="673100" algn="l"/>
              </a:tabLst>
              <a:defRPr/>
            </a:pPr>
            <a:r>
              <a:rPr lang="en-US" dirty="0">
                <a:solidFill>
                  <a:prstClr val="black"/>
                </a:solidFill>
                <a:latin typeface="Courier New" pitchFamily="49" charset="0"/>
              </a:rPr>
              <a:t>PLSQL_WARNINGS = 'value_clause1'[ ,'value_clause2']...</a:t>
            </a:r>
          </a:p>
        </p:txBody>
      </p:sp>
      <p:sp>
        <p:nvSpPr>
          <p:cNvPr id="17412" name="Rectangle 4"/>
          <p:cNvSpPr>
            <a:spLocks noChangeArrowheads="1"/>
          </p:cNvSpPr>
          <p:nvPr/>
        </p:nvSpPr>
        <p:spPr bwMode="blackGray">
          <a:xfrm>
            <a:off x="2144714" y="4267200"/>
            <a:ext cx="7915275" cy="1752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Qualifier Value = { ENABLE | </a:t>
            </a:r>
            <a:r>
              <a:rPr lang="en-US" u="sng">
                <a:solidFill>
                  <a:prstClr val="black"/>
                </a:solidFill>
                <a:latin typeface="Courier New" pitchFamily="49" charset="0"/>
              </a:rPr>
              <a:t>DISABLE</a:t>
            </a:r>
            <a:r>
              <a:rPr lang="en-US">
                <a:solidFill>
                  <a:prstClr val="black"/>
                </a:solidFill>
                <a:latin typeface="Courier New" pitchFamily="49" charset="0"/>
              </a:rPr>
              <a:t> | ERROR }</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Modifier Value = </a:t>
            </a:r>
          </a:p>
          <a:p>
            <a:pPr marL="457200" indent="-457200" defTabSz="400050" eaLnBrk="0" hangingPunct="0">
              <a:tabLst>
                <a:tab pos="400050" algn="r"/>
                <a:tab pos="673100" algn="l"/>
              </a:tabLst>
              <a:defRPr/>
            </a:pPr>
            <a:r>
              <a:rPr lang="en-US">
                <a:solidFill>
                  <a:prstClr val="black"/>
                </a:solidFill>
                <a:latin typeface="Courier New" pitchFamily="49" charset="0"/>
              </a:rPr>
              <a:t>	   { </a:t>
            </a:r>
            <a:r>
              <a:rPr lang="en-US" u="sng">
                <a:solidFill>
                  <a:prstClr val="black"/>
                </a:solidFill>
                <a:latin typeface="Courier New" pitchFamily="49" charset="0"/>
              </a:rPr>
              <a:t>ALL</a:t>
            </a:r>
            <a:r>
              <a:rPr lang="en-US">
                <a:solidFill>
                  <a:prstClr val="black"/>
                </a:solidFill>
                <a:latin typeface="Courier New" pitchFamily="49" charset="0"/>
              </a:rPr>
              <a:t> | SEVERE | INFORMATIONAL | PERFORMANCE | </a:t>
            </a:r>
          </a:p>
          <a:p>
            <a:pPr marL="457200" indent="-457200" defTabSz="400050" eaLnBrk="0" hangingPunct="0">
              <a:tabLst>
                <a:tab pos="400050" algn="r"/>
                <a:tab pos="673100" algn="l"/>
              </a:tabLst>
              <a:defRPr/>
            </a:pPr>
            <a:r>
              <a:rPr lang="en-US">
                <a:solidFill>
                  <a:prstClr val="black"/>
                </a:solidFill>
                <a:latin typeface="Courier New" pitchFamily="49" charset="0"/>
              </a:rPr>
              <a:t>   { integer | (integer [, integer ] ...) } }</a:t>
            </a:r>
          </a:p>
        </p:txBody>
      </p:sp>
      <p:sp>
        <p:nvSpPr>
          <p:cNvPr id="17413" name="Rectangle 5"/>
          <p:cNvSpPr>
            <a:spLocks noChangeArrowheads="1"/>
          </p:cNvSpPr>
          <p:nvPr/>
        </p:nvSpPr>
        <p:spPr bwMode="blackGray">
          <a:xfrm>
            <a:off x="2144714" y="3276600"/>
            <a:ext cx="791527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err="1">
                <a:solidFill>
                  <a:prstClr val="black"/>
                </a:solidFill>
                <a:latin typeface="Courier New" pitchFamily="49" charset="0"/>
              </a:rPr>
              <a:t>value_clause</a:t>
            </a:r>
            <a:r>
              <a:rPr lang="en-US" dirty="0">
                <a:solidFill>
                  <a:prstClr val="black"/>
                </a:solidFill>
                <a:latin typeface="Courier New" pitchFamily="49" charset="0"/>
              </a:rPr>
              <a:t> = Qualifier Value : Modifier Value</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437</a:t>
            </a:fld>
            <a:endParaRPr lang="en-US">
              <a:solidFill>
                <a:srgbClr val="464653"/>
              </a:solidFill>
            </a:endParaRPr>
          </a:p>
        </p:txBody>
      </p:sp>
    </p:spTree>
    <p:extLst>
      <p:ext uri="{BB962C8B-B14F-4D97-AF65-F5344CB8AC3E}">
        <p14:creationId xmlns:p14="http://schemas.microsoft.com/office/powerpoint/2010/main" val="804550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93662"/>
            <a:ext cx="10515600" cy="1325563"/>
          </a:xfrm>
        </p:spPr>
        <p:txBody>
          <a:bodyPr>
            <a:normAutofit/>
          </a:bodyPr>
          <a:lstStyle/>
          <a:p>
            <a:pPr>
              <a:defRPr/>
            </a:pPr>
            <a:r>
              <a:rPr lang="en-US"/>
              <a:t>Setting Compiler Warning Levels: </a:t>
            </a:r>
            <a:br>
              <a:rPr lang="en-US"/>
            </a:br>
            <a:r>
              <a:rPr lang="en-US"/>
              <a:t>Using </a:t>
            </a:r>
            <a:r>
              <a:rPr lang="en-US">
                <a:latin typeface="Courier New" pitchFamily="49" charset="0"/>
              </a:rPr>
              <a:t>PLSQL_WARNINGS</a:t>
            </a:r>
            <a:r>
              <a:rPr lang="en-US"/>
              <a:t>, Examples</a:t>
            </a:r>
          </a:p>
        </p:txBody>
      </p:sp>
      <p:sp>
        <p:nvSpPr>
          <p:cNvPr id="18435" name="Rectangle 3"/>
          <p:cNvSpPr>
            <a:spLocks noChangeArrowheads="1"/>
          </p:cNvSpPr>
          <p:nvPr/>
        </p:nvSpPr>
        <p:spPr bwMode="blackGray">
          <a:xfrm>
            <a:off x="2128838" y="1419225"/>
            <a:ext cx="7924800" cy="1295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a:t>
            </a:r>
          </a:p>
          <a:p>
            <a:pPr marL="457200" indent="-457200" defTabSz="400050" eaLnBrk="0" hangingPunct="0">
              <a:tabLst>
                <a:tab pos="400050" algn="r"/>
                <a:tab pos="673100" algn="l"/>
              </a:tabLst>
              <a:defRPr/>
            </a:pPr>
            <a:r>
              <a:rPr lang="en-US">
                <a:solidFill>
                  <a:prstClr val="black"/>
                </a:solidFill>
                <a:latin typeface="Courier New" pitchFamily="49" charset="0"/>
              </a:rPr>
              <a:t>SET plsql_warnings =	'enable:severe', 								               	'enable:performance',                						   'disable:informational';</a:t>
            </a:r>
          </a:p>
        </p:txBody>
      </p:sp>
      <p:sp>
        <p:nvSpPr>
          <p:cNvPr id="18436" name="Rectangle 4"/>
          <p:cNvSpPr>
            <a:spLocks noChangeArrowheads="1"/>
          </p:cNvSpPr>
          <p:nvPr/>
        </p:nvSpPr>
        <p:spPr bwMode="blackGray">
          <a:xfrm>
            <a:off x="2128838" y="3429000"/>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a:t>
            </a:r>
          </a:p>
          <a:p>
            <a:pPr marL="457200" indent="-457200" defTabSz="400050" eaLnBrk="0" hangingPunct="0">
              <a:tabLst>
                <a:tab pos="400050" algn="r"/>
                <a:tab pos="673100" algn="l"/>
              </a:tabLst>
              <a:defRPr/>
            </a:pPr>
            <a:r>
              <a:rPr lang="en-US">
                <a:solidFill>
                  <a:prstClr val="black"/>
                </a:solidFill>
                <a:latin typeface="Courier New" pitchFamily="49" charset="0"/>
              </a:rPr>
              <a:t>SET plsql_warnings = 'enable:severe';</a:t>
            </a:r>
          </a:p>
        </p:txBody>
      </p:sp>
      <p:sp>
        <p:nvSpPr>
          <p:cNvPr id="18437" name="Rectangle 5"/>
          <p:cNvSpPr>
            <a:spLocks noChangeArrowheads="1"/>
          </p:cNvSpPr>
          <p:nvPr/>
        </p:nvSpPr>
        <p:spPr bwMode="blackGray">
          <a:xfrm>
            <a:off x="2128838" y="4884739"/>
            <a:ext cx="7924800" cy="8667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SET PLSQL_WARNINGS='ENABLE:SEVERE',      </a:t>
            </a:r>
          </a:p>
          <a:p>
            <a:pPr marL="457200" indent="-457200" defTabSz="400050" eaLnBrk="0" hangingPunct="0">
              <a:tabLst>
                <a:tab pos="400050" algn="r"/>
                <a:tab pos="673100" algn="l"/>
              </a:tabLst>
              <a:defRPr/>
            </a:pPr>
            <a:r>
              <a:rPr lang="en-US">
                <a:solidFill>
                  <a:prstClr val="black"/>
                </a:solidFill>
                <a:latin typeface="Courier New" pitchFamily="49" charset="0"/>
              </a:rPr>
              <a:t>       'DISABLE:PERFORMANCE' , 'ERROR:05003';</a:t>
            </a:r>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36863" y="2867026"/>
            <a:ext cx="6508750" cy="3524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66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890838" y="5943601"/>
            <a:ext cx="6399212" cy="3095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36863" y="4371976"/>
            <a:ext cx="6508750" cy="3524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438</a:t>
            </a:fld>
            <a:endParaRPr lang="en-US">
              <a:solidFill>
                <a:srgbClr val="464653"/>
              </a:solidFill>
            </a:endParaRPr>
          </a:p>
        </p:txBody>
      </p:sp>
    </p:spTree>
    <p:extLst>
      <p:ext uri="{BB962C8B-B14F-4D97-AF65-F5344CB8AC3E}">
        <p14:creationId xmlns:p14="http://schemas.microsoft.com/office/powerpoint/2010/main" val="341474801"/>
      </p:ext>
    </p:extLst>
  </p:cSld>
  <p:clrMapOvr>
    <a:masterClrMapping/>
  </p:clrMapOvr>
  <p:transition spd="slow"/>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ctr">
              <a:defRPr/>
            </a:pPr>
            <a:r>
              <a:rPr lang="en-US" dirty="0"/>
              <a:t>Viewing the Current Setting of </a:t>
            </a:r>
            <a:r>
              <a:rPr lang="en-US" dirty="0">
                <a:latin typeface="Courier New" pitchFamily="49" charset="0"/>
              </a:rPr>
              <a:t>PLSQL_WARNINGS</a:t>
            </a:r>
            <a:r>
              <a:rPr lang="en-US" dirty="0"/>
              <a:t> </a:t>
            </a:r>
          </a:p>
        </p:txBody>
      </p:sp>
      <p:sp>
        <p:nvSpPr>
          <p:cNvPr id="28675" name="Text Box 3"/>
          <p:cNvSpPr txBox="1">
            <a:spLocks noChangeArrowheads="1"/>
          </p:cNvSpPr>
          <p:nvPr/>
        </p:nvSpPr>
        <p:spPr bwMode="auto">
          <a:xfrm>
            <a:off x="2133601" y="3048001"/>
            <a:ext cx="1571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V$PARAMETER </a:t>
            </a:r>
            <a:br>
              <a:rPr lang="en-US" sz="1600">
                <a:solidFill>
                  <a:prstClr val="black"/>
                </a:solidFill>
                <a:latin typeface="Courier New" pitchFamily="49" charset="0"/>
              </a:rPr>
            </a:br>
            <a:r>
              <a:rPr lang="en-US" sz="1600">
                <a:solidFill>
                  <a:prstClr val="black"/>
                </a:solidFill>
              </a:rPr>
              <a:t>view</a:t>
            </a:r>
          </a:p>
        </p:txBody>
      </p:sp>
      <p:sp>
        <p:nvSpPr>
          <p:cNvPr id="28676" name="Text Box 4"/>
          <p:cNvSpPr txBox="1">
            <a:spLocks noChangeArrowheads="1"/>
          </p:cNvSpPr>
          <p:nvPr/>
        </p:nvSpPr>
        <p:spPr bwMode="auto">
          <a:xfrm>
            <a:off x="7772400" y="5667376"/>
            <a:ext cx="2133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DBMS_WARNING </a:t>
            </a:r>
            <a:br>
              <a:rPr lang="en-US" sz="1600">
                <a:solidFill>
                  <a:prstClr val="black"/>
                </a:solidFill>
                <a:latin typeface="Courier New" pitchFamily="49" charset="0"/>
              </a:rPr>
            </a:br>
            <a:r>
              <a:rPr lang="en-US" sz="1600">
                <a:solidFill>
                  <a:prstClr val="black"/>
                </a:solidFill>
              </a:rPr>
              <a:t>package function</a:t>
            </a:r>
            <a:endParaRPr lang="en-US" sz="1600">
              <a:solidFill>
                <a:prstClr val="black"/>
              </a:solidFill>
              <a:latin typeface="Courier New" pitchFamily="49" charset="0"/>
            </a:endParaRPr>
          </a:p>
        </p:txBody>
      </p:sp>
      <p:grpSp>
        <p:nvGrpSpPr>
          <p:cNvPr id="28677" name="Group 5"/>
          <p:cNvGrpSpPr>
            <a:grpSpLocks/>
          </p:cNvGrpSpPr>
          <p:nvPr/>
        </p:nvGrpSpPr>
        <p:grpSpPr bwMode="auto">
          <a:xfrm>
            <a:off x="8270875" y="4038601"/>
            <a:ext cx="1377950" cy="1577975"/>
            <a:chOff x="2688" y="2422"/>
            <a:chExt cx="868" cy="994"/>
          </a:xfrm>
        </p:grpSpPr>
        <p:pic>
          <p:nvPicPr>
            <p:cNvPr id="28701" name="Picture 6" descr="C:\Documents and Settings\lserhal\Desktop\Graphics Used in 10g NF\Package_ale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688" y="2422"/>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2" name="Picture 7"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216" y="2610"/>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8" name="Group 8"/>
          <p:cNvGrpSpPr>
            <a:grpSpLocks/>
          </p:cNvGrpSpPr>
          <p:nvPr/>
        </p:nvGrpSpPr>
        <p:grpSpPr bwMode="auto">
          <a:xfrm>
            <a:off x="7934326" y="1419225"/>
            <a:ext cx="1590675" cy="1562100"/>
            <a:chOff x="3936" y="846"/>
            <a:chExt cx="1002" cy="984"/>
          </a:xfrm>
        </p:grpSpPr>
        <p:pic>
          <p:nvPicPr>
            <p:cNvPr id="28696" name="Picture 9" descr="C:\Documents and Settings\lserhal\Desktop\Graphics Used in 10g NF\data dictionary gray.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3936" y="846"/>
              <a:ext cx="490"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7" name="Group 10"/>
            <p:cNvGrpSpPr>
              <a:grpSpLocks/>
            </p:cNvGrpSpPr>
            <p:nvPr/>
          </p:nvGrpSpPr>
          <p:grpSpPr bwMode="auto">
            <a:xfrm>
              <a:off x="4315" y="990"/>
              <a:ext cx="623" cy="840"/>
              <a:chOff x="4080" y="2640"/>
              <a:chExt cx="767" cy="1002"/>
            </a:xfrm>
          </p:grpSpPr>
          <p:pic>
            <p:nvPicPr>
              <p:cNvPr id="28698" name="Picture 11"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9" name="Picture 12"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0" name="Picture 13"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679" name="Text Box 14"/>
          <p:cNvSpPr txBox="1">
            <a:spLocks noChangeArrowheads="1"/>
          </p:cNvSpPr>
          <p:nvPr/>
        </p:nvSpPr>
        <p:spPr bwMode="auto">
          <a:xfrm>
            <a:off x="7246938" y="3048001"/>
            <a:ext cx="2819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USER|DBA|ALL_PLSQL_</a:t>
            </a:r>
            <a:br>
              <a:rPr lang="en-US" sz="1600">
                <a:solidFill>
                  <a:prstClr val="black"/>
                </a:solidFill>
                <a:latin typeface="Courier New" pitchFamily="49" charset="0"/>
              </a:rPr>
            </a:br>
            <a:r>
              <a:rPr lang="en-US" sz="1600">
                <a:solidFill>
                  <a:prstClr val="black"/>
                </a:solidFill>
                <a:latin typeface="Courier New" pitchFamily="49" charset="0"/>
              </a:rPr>
              <a:t>OBJECT_SETTINGS </a:t>
            </a:r>
            <a:r>
              <a:rPr lang="en-US" sz="1600">
                <a:solidFill>
                  <a:prstClr val="black"/>
                </a:solidFill>
              </a:rPr>
              <a:t>views</a:t>
            </a:r>
          </a:p>
        </p:txBody>
      </p:sp>
      <p:pic>
        <p:nvPicPr>
          <p:cNvPr id="28680" name="Picture 15" descr="C:\Documents and Settings\lserhal\Desktop\Graphics Used in 10g NF\parameters.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5095876" y="3006726"/>
            <a:ext cx="15335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16"/>
          <p:cNvSpPr txBox="1">
            <a:spLocks noChangeArrowheads="1"/>
          </p:cNvSpPr>
          <p:nvPr/>
        </p:nvSpPr>
        <p:spPr bwMode="auto">
          <a:xfrm>
            <a:off x="4495800" y="4257676"/>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PLSQL_WARNINGS</a:t>
            </a:r>
            <a:r>
              <a:rPr lang="en-US" sz="1600">
                <a:solidFill>
                  <a:prstClr val="black"/>
                </a:solidFill>
              </a:rPr>
              <a:t/>
            </a:r>
            <a:br>
              <a:rPr lang="en-US" sz="1600">
                <a:solidFill>
                  <a:prstClr val="black"/>
                </a:solidFill>
              </a:rPr>
            </a:br>
            <a:r>
              <a:rPr lang="en-US" sz="1600">
                <a:solidFill>
                  <a:prstClr val="black"/>
                </a:solidFill>
              </a:rPr>
              <a:t>initialization parameter</a:t>
            </a:r>
          </a:p>
        </p:txBody>
      </p:sp>
      <p:pic>
        <p:nvPicPr>
          <p:cNvPr id="28682" name="Picture 17" descr="C:\Documents and Settings\lserhal\My Documents\My Pictures\Graphics Library\view.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770438" y="2713038"/>
            <a:ext cx="1325562"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3" name="Group 18"/>
          <p:cNvGrpSpPr>
            <a:grpSpLocks/>
          </p:cNvGrpSpPr>
          <p:nvPr/>
        </p:nvGrpSpPr>
        <p:grpSpPr bwMode="auto">
          <a:xfrm>
            <a:off x="2209800" y="1419225"/>
            <a:ext cx="1371600" cy="1500188"/>
            <a:chOff x="528" y="846"/>
            <a:chExt cx="864" cy="945"/>
          </a:xfrm>
        </p:grpSpPr>
        <p:pic>
          <p:nvPicPr>
            <p:cNvPr id="28694" name="Picture 19" descr="C:\Documents and Settings\lserhal\Desktop\Graphics Used in 10g NF\data dictionary gray.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528" y="846"/>
              <a:ext cx="490"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20" descr="C:\Documents and Settings\lserhal\My Documents\My Pictures\Graphics Library\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68" y="1086"/>
              <a:ext cx="5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84" name="Text Box 21"/>
          <p:cNvSpPr txBox="1">
            <a:spLocks noChangeArrowheads="1"/>
          </p:cNvSpPr>
          <p:nvPr/>
        </p:nvSpPr>
        <p:spPr bwMode="auto">
          <a:xfrm>
            <a:off x="2133600" y="5735638"/>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Clr>
                <a:srgbClr val="FF0000"/>
              </a:buClr>
              <a:buFont typeface="Arial" pitchFamily="34" charset="0"/>
              <a:buNone/>
            </a:pPr>
            <a:r>
              <a:rPr lang="en-US" sz="1600">
                <a:solidFill>
                  <a:prstClr val="black"/>
                </a:solidFill>
              </a:rPr>
              <a:t>SQL Developer</a:t>
            </a:r>
          </a:p>
        </p:txBody>
      </p:sp>
      <p:grpSp>
        <p:nvGrpSpPr>
          <p:cNvPr id="28685" name="Group 22"/>
          <p:cNvGrpSpPr>
            <a:grpSpLocks/>
          </p:cNvGrpSpPr>
          <p:nvPr/>
        </p:nvGrpSpPr>
        <p:grpSpPr bwMode="auto">
          <a:xfrm>
            <a:off x="2286000" y="4464050"/>
            <a:ext cx="1143000" cy="1174750"/>
            <a:chOff x="576" y="2736"/>
            <a:chExt cx="720" cy="740"/>
          </a:xfrm>
        </p:grpSpPr>
        <p:pic>
          <p:nvPicPr>
            <p:cNvPr id="28692" name="Picture 23" descr="C:\Documents and Settings\rajmishr\My Documents\My Pictures\iasicon06.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576" y="2736"/>
              <a:ext cx="652"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AutoShape 24"/>
            <p:cNvSpPr>
              <a:spLocks noChangeArrowheads="1"/>
            </p:cNvSpPr>
            <p:nvPr/>
          </p:nvSpPr>
          <p:spPr bwMode="gray">
            <a:xfrm rot="5400000" flipH="1">
              <a:off x="970" y="3098"/>
              <a:ext cx="352" cy="300"/>
            </a:xfrm>
            <a:prstGeom prst="flowChartExtra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8686" name="Freeform 25"/>
          <p:cNvSpPr>
            <a:spLocks/>
          </p:cNvSpPr>
          <p:nvPr/>
        </p:nvSpPr>
        <p:spPr bwMode="auto">
          <a:xfrm>
            <a:off x="3657600" y="21336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7" name="Freeform 26"/>
          <p:cNvSpPr>
            <a:spLocks/>
          </p:cNvSpPr>
          <p:nvPr/>
        </p:nvSpPr>
        <p:spPr bwMode="auto">
          <a:xfrm flipV="1">
            <a:off x="3673475" y="49530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8" name="Freeform 27"/>
          <p:cNvSpPr>
            <a:spLocks/>
          </p:cNvSpPr>
          <p:nvPr/>
        </p:nvSpPr>
        <p:spPr bwMode="auto">
          <a:xfrm flipH="1">
            <a:off x="6096000" y="21336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9" name="Freeform 28"/>
          <p:cNvSpPr>
            <a:spLocks/>
          </p:cNvSpPr>
          <p:nvPr/>
        </p:nvSpPr>
        <p:spPr bwMode="auto">
          <a:xfrm flipH="1" flipV="1">
            <a:off x="6172200" y="49530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439</a:t>
            </a:fld>
            <a:endParaRPr lang="en-US">
              <a:solidFill>
                <a:srgbClr val="464653"/>
              </a:solidFill>
            </a:endParaRPr>
          </a:p>
        </p:txBody>
      </p:sp>
    </p:spTree>
    <p:extLst>
      <p:ext uri="{BB962C8B-B14F-4D97-AF65-F5344CB8AC3E}">
        <p14:creationId xmlns:p14="http://schemas.microsoft.com/office/powerpoint/2010/main" val="113211814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2"/>
          <p:cNvSpPr>
            <a:spLocks noGrp="1" noChangeArrowheads="1"/>
          </p:cNvSpPr>
          <p:nvPr>
            <p:ph type="title"/>
          </p:nvPr>
        </p:nvSpPr>
        <p:spPr/>
        <p:txBody>
          <a:bodyPr/>
          <a:lstStyle/>
          <a:p>
            <a:pPr eaLnBrk="1" hangingPunct="1"/>
            <a:r>
              <a:rPr lang="en-US"/>
              <a:t>Summary</a:t>
            </a:r>
          </a:p>
        </p:txBody>
      </p:sp>
      <p:sp>
        <p:nvSpPr>
          <p:cNvPr id="1253379" name="Rectangle 3"/>
          <p:cNvSpPr>
            <a:spLocks noGrp="1" noChangeArrowheads="1"/>
          </p:cNvSpPr>
          <p:nvPr>
            <p:ph sz="quarter" idx="1"/>
          </p:nvPr>
        </p:nvSpPr>
        <p:spPr>
          <a:xfrm>
            <a:off x="1981200" y="1219201"/>
            <a:ext cx="8229600" cy="4937125"/>
          </a:xfrm>
        </p:spPr>
        <p:txBody>
          <a:bodyPr/>
          <a:lstStyle/>
          <a:p>
            <a:pPr marL="0" indent="0">
              <a:buNone/>
            </a:pPr>
            <a:r>
              <a:rPr lang="en-US" dirty="0"/>
              <a:t>Topics covered in this module: </a:t>
            </a:r>
          </a:p>
          <a:p>
            <a:pPr lvl="1" eaLnBrk="1" hangingPunct="1">
              <a:buFont typeface="Courier New" pitchFamily="49" charset="0"/>
              <a:buChar char="o"/>
            </a:pPr>
            <a:r>
              <a:rPr lang="en-US" dirty="0"/>
              <a:t>Recognize valid and invalid identifiers</a:t>
            </a:r>
          </a:p>
          <a:p>
            <a:pPr lvl="1" eaLnBrk="1" hangingPunct="1">
              <a:buFont typeface="Courier New" pitchFamily="49" charset="0"/>
              <a:buChar char="o"/>
            </a:pPr>
            <a:r>
              <a:rPr lang="en-US" dirty="0"/>
              <a:t>Declare variables in the declarative section of a PL/SQL block</a:t>
            </a:r>
          </a:p>
          <a:p>
            <a:pPr lvl="1" eaLnBrk="1" hangingPunct="1">
              <a:buFont typeface="Courier New" pitchFamily="49" charset="0"/>
              <a:buChar char="o"/>
            </a:pPr>
            <a:r>
              <a:rPr lang="en-US" dirty="0"/>
              <a:t>Initialize variables and use them in the executable section</a:t>
            </a:r>
          </a:p>
          <a:p>
            <a:pPr lvl="1" eaLnBrk="1" hangingPunct="1">
              <a:buFont typeface="Courier New" pitchFamily="49" charset="0"/>
              <a:buChar char="o"/>
            </a:pPr>
            <a:r>
              <a:rPr lang="en-US" dirty="0"/>
              <a:t>Differentiate between scalar and composite data types</a:t>
            </a:r>
          </a:p>
          <a:p>
            <a:pPr lvl="1" eaLnBrk="1" hangingPunct="1">
              <a:buFont typeface="Courier New" pitchFamily="49" charset="0"/>
              <a:buChar char="o"/>
            </a:pPr>
            <a:r>
              <a:rPr lang="en-US" dirty="0"/>
              <a:t>Use the </a:t>
            </a:r>
            <a:r>
              <a:rPr lang="en-US" dirty="0">
                <a:latin typeface="Courier New" pitchFamily="49" charset="0"/>
              </a:rPr>
              <a:t>%TYPE</a:t>
            </a:r>
            <a:r>
              <a:rPr lang="en-US" dirty="0"/>
              <a:t> attribute</a:t>
            </a:r>
          </a:p>
          <a:p>
            <a:pPr lvl="1" eaLnBrk="1" hangingPunct="1">
              <a:buFont typeface="Courier New" pitchFamily="49" charset="0"/>
              <a:buChar char="o"/>
            </a:pPr>
            <a:r>
              <a:rPr lang="en-US" dirty="0"/>
              <a:t>Use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44</a:t>
            </a:fld>
            <a:endParaRPr lang="en-US" dirty="0"/>
          </a:p>
        </p:txBody>
      </p:sp>
    </p:spTree>
    <p:extLst>
      <p:ext uri="{BB962C8B-B14F-4D97-AF65-F5344CB8AC3E}">
        <p14:creationId xmlns:p14="http://schemas.microsoft.com/office/powerpoint/2010/main" val="876882264"/>
      </p:ext>
    </p:extLst>
  </p:cSld>
  <p:clrMapOvr>
    <a:masterClrMapping/>
  </p:clrMapOvr>
  <p:transition spd="slow"/>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ctr" eaLnBrk="1" hangingPunct="1"/>
            <a:r>
              <a:rPr lang="en-US" sz="2400"/>
              <a:t>Viewing the Compiler Warnings: Using SQL Developer, SQL*Plus, or Data Dictionary Views</a:t>
            </a:r>
          </a:p>
        </p:txBody>
      </p:sp>
      <p:sp>
        <p:nvSpPr>
          <p:cNvPr id="29699" name="Text Box 3"/>
          <p:cNvSpPr txBox="1">
            <a:spLocks noChangeArrowheads="1"/>
          </p:cNvSpPr>
          <p:nvPr/>
        </p:nvSpPr>
        <p:spPr bwMode="auto">
          <a:xfrm>
            <a:off x="1911350" y="2325688"/>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Enable warnings</a:t>
            </a:r>
            <a:br>
              <a:rPr lang="en-US" sz="1400">
                <a:solidFill>
                  <a:prstClr val="black"/>
                </a:solidFill>
              </a:rPr>
            </a:br>
            <a:r>
              <a:rPr lang="en-US" sz="1400">
                <a:solidFill>
                  <a:prstClr val="black"/>
                </a:solidFill>
              </a:rPr>
              <a:t>and compile program</a:t>
            </a:r>
          </a:p>
        </p:txBody>
      </p:sp>
      <p:sp>
        <p:nvSpPr>
          <p:cNvPr id="22536" name="Rectangle 10"/>
          <p:cNvSpPr>
            <a:spLocks noChangeArrowheads="1"/>
          </p:cNvSpPr>
          <p:nvPr/>
        </p:nvSpPr>
        <p:spPr bwMode="blackWhite">
          <a:xfrm>
            <a:off x="7620000" y="18288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9701" name="Text Box 12"/>
          <p:cNvSpPr txBox="1">
            <a:spLocks noChangeArrowheads="1"/>
          </p:cNvSpPr>
          <p:nvPr/>
        </p:nvSpPr>
        <p:spPr bwMode="auto">
          <a:xfrm>
            <a:off x="7849147" y="36734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2970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8247063" y="33528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9703" name="Picture 14" descr="C:\Documents and Settings\lserhal\Desktop\Graphics Used in 10g NF\data dictionary gray.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16925" y="42672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4" name="Group 15"/>
          <p:cNvGrpSpPr>
            <a:grpSpLocks/>
          </p:cNvGrpSpPr>
          <p:nvPr/>
        </p:nvGrpSpPr>
        <p:grpSpPr bwMode="auto">
          <a:xfrm>
            <a:off x="8743951" y="4495800"/>
            <a:ext cx="517525" cy="679450"/>
            <a:chOff x="4080" y="2640"/>
            <a:chExt cx="767" cy="1002"/>
          </a:xfrm>
        </p:grpSpPr>
        <p:pic>
          <p:nvPicPr>
            <p:cNvPr id="29715" name="Picture 16"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17"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18"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5" name="Text Box 19"/>
          <p:cNvSpPr txBox="1">
            <a:spLocks noChangeArrowheads="1"/>
          </p:cNvSpPr>
          <p:nvPr/>
        </p:nvSpPr>
        <p:spPr bwMode="auto">
          <a:xfrm>
            <a:off x="7945439" y="52578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29706" name="Group 20"/>
          <p:cNvGrpSpPr>
            <a:grpSpLocks/>
          </p:cNvGrpSpPr>
          <p:nvPr/>
        </p:nvGrpSpPr>
        <p:grpSpPr bwMode="auto">
          <a:xfrm>
            <a:off x="7600950" y="1828801"/>
            <a:ext cx="704850" cy="758825"/>
            <a:chOff x="3780" y="960"/>
            <a:chExt cx="444" cy="478"/>
          </a:xfrm>
        </p:grpSpPr>
        <p:pic>
          <p:nvPicPr>
            <p:cNvPr id="29713" name="Picture 21" descr="C:\Documents and Settings\rajmishr\My Documents\My Pictures\iasicon06.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5" name="AutoShape 22"/>
            <p:cNvSpPr>
              <a:spLocks noChangeArrowheads="1"/>
            </p:cNvSpPr>
            <p:nvPr/>
          </p:nvSpPr>
          <p:spPr bwMode="gray">
            <a:xfrm rot="5400000" flipH="1">
              <a:off x="3990" y="1201"/>
              <a:ext cx="236" cy="233"/>
            </a:xfrm>
            <a:prstGeom prst="flowChartExtra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9707" name="Text Box 23"/>
          <p:cNvSpPr txBox="1">
            <a:spLocks noChangeArrowheads="1"/>
          </p:cNvSpPr>
          <p:nvPr/>
        </p:nvSpPr>
        <p:spPr bwMode="auto">
          <a:xfrm>
            <a:off x="7895596" y="26670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pic>
        <p:nvPicPr>
          <p:cNvPr id="29708" name="Picture 24"/>
          <p:cNvPicPr>
            <a:picLocks noChangeAspect="1" noChangeArrowheads="1"/>
          </p:cNvPicPr>
          <p:nvPr/>
        </p:nvPicPr>
        <p:blipFill>
          <a:blip r:embed="rId7">
            <a:extLst>
              <a:ext uri="{28A0092B-C50C-407E-A947-70E740481C1C}">
                <a14:useLocalDpi xmlns:a14="http://schemas.microsoft.com/office/drawing/2010/main" val="0"/>
              </a:ext>
            </a:extLst>
          </a:blip>
          <a:srcRect r="65688" b="13147"/>
          <a:stretch>
            <a:fillRect/>
          </a:stretch>
        </p:blipFill>
        <p:spPr bwMode="gray">
          <a:xfrm>
            <a:off x="8089900" y="20574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9709" name="Rectangle 25"/>
          <p:cNvSpPr>
            <a:spLocks noChangeArrowheads="1"/>
          </p:cNvSpPr>
          <p:nvPr/>
        </p:nvSpPr>
        <p:spPr bwMode="auto">
          <a:xfrm>
            <a:off x="4495800" y="4297364"/>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29710" name="Rectangle 26"/>
          <p:cNvSpPr>
            <a:spLocks noChangeArrowheads="1"/>
          </p:cNvSpPr>
          <p:nvPr/>
        </p:nvSpPr>
        <p:spPr bwMode="auto">
          <a:xfrm>
            <a:off x="3352800" y="32004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440</a:t>
            </a:fld>
            <a:endParaRPr lang="en-US">
              <a:solidFill>
                <a:srgbClr val="464653"/>
              </a:solidFill>
            </a:endParaRPr>
          </a:p>
        </p:txBody>
      </p:sp>
    </p:spTree>
    <p:extLst>
      <p:ext uri="{BB962C8B-B14F-4D97-AF65-F5344CB8AC3E}">
        <p14:creationId xmlns:p14="http://schemas.microsoft.com/office/powerpoint/2010/main" val="12423334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SQL*Plus Warning Messages: Example</a:t>
            </a:r>
          </a:p>
        </p:txBody>
      </p:sp>
      <p:sp>
        <p:nvSpPr>
          <p:cNvPr id="23555" name="Rectangle 3"/>
          <p:cNvSpPr>
            <a:spLocks noChangeArrowheads="1"/>
          </p:cNvSpPr>
          <p:nvPr/>
        </p:nvSpPr>
        <p:spPr bwMode="blackGray">
          <a:xfrm>
            <a:off x="2133600" y="1533526"/>
            <a:ext cx="7924800" cy="2200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PROCEDURE bad_proc(p_out …) IS </a:t>
            </a:r>
          </a:p>
          <a:p>
            <a:pPr marL="457200" indent="-457200" defTabSz="400050" eaLnBrk="0" hangingPunct="0">
              <a:tabLst>
                <a:tab pos="400050" algn="r"/>
                <a:tab pos="673100" algn="l"/>
              </a:tabLst>
              <a:defRPr/>
            </a:pPr>
            <a:r>
              <a:rPr lang="en-US">
                <a:solidFill>
                  <a:prstClr val="black"/>
                </a:solidFill>
                <a:latin typeface="Courier New" pitchFamily="49" charset="0"/>
              </a:rPr>
              <a:t>   BEGIN </a:t>
            </a:r>
          </a:p>
          <a:p>
            <a:pPr marL="457200" indent="-457200" defTabSz="400050" eaLnBrk="0" hangingPunct="0">
              <a:tabLst>
                <a:tab pos="400050" algn="r"/>
                <a:tab pos="673100" algn="l"/>
              </a:tabLst>
              <a:defRPr/>
            </a:pPr>
            <a:r>
              <a:rPr lang="en-US">
                <a:solidFill>
                  <a:prstClr val="black"/>
                </a:solidFill>
                <a:latin typeface="Courier New" pitchFamily="49" charset="0"/>
              </a:rPr>
              <a:t>   . . .; </a:t>
            </a:r>
          </a:p>
          <a:p>
            <a:pPr marL="457200" indent="-457200" defTabSz="400050" eaLnBrk="0" hangingPunct="0">
              <a:tabLst>
                <a:tab pos="400050" algn="r"/>
                <a:tab pos="673100" algn="l"/>
              </a:tabLst>
              <a:defRPr/>
            </a:pPr>
            <a:r>
              <a:rPr lang="en-US">
                <a:solidFill>
                  <a:prstClr val="black"/>
                </a:solidFill>
                <a:latin typeface="Courier New" pitchFamily="49" charset="0"/>
              </a:rPr>
              <a:t>   END;</a:t>
            </a:r>
          </a:p>
          <a:p>
            <a:pPr marL="457200" indent="-457200" defTabSz="400050" eaLnBrk="0" hangingPunct="0">
              <a:tabLst>
                <a:tab pos="400050" algn="r"/>
                <a:tab pos="673100" algn="l"/>
              </a:tabLst>
              <a:defRPr/>
            </a:pPr>
            <a:r>
              <a:rPr lang="en-US">
                <a:solidFill>
                  <a:prstClr val="black"/>
                </a:solidFill>
                <a:latin typeface="Courier New" pitchFamily="49" charset="0"/>
              </a:rPr>
              <a:t>   /</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SP2-0804: Procedure created with compilation warnings.</a:t>
            </a:r>
          </a:p>
        </p:txBody>
      </p:sp>
      <p:sp>
        <p:nvSpPr>
          <p:cNvPr id="23556" name="Rectangle 4"/>
          <p:cNvSpPr>
            <a:spLocks noChangeArrowheads="1"/>
          </p:cNvSpPr>
          <p:nvPr/>
        </p:nvSpPr>
        <p:spPr bwMode="blackGray">
          <a:xfrm>
            <a:off x="2133600" y="3981451"/>
            <a:ext cx="7924800" cy="2200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SHOW ERRORS;</a:t>
            </a:r>
          </a:p>
          <a:p>
            <a:pPr marL="457200" indent="-457200" defTabSz="400050" eaLnBrk="0" hangingPunct="0">
              <a:tabLst>
                <a:tab pos="400050" algn="r"/>
                <a:tab pos="673100" algn="l"/>
              </a:tabLst>
              <a:defRPr/>
            </a:pPr>
            <a:r>
              <a:rPr lang="en-US">
                <a:solidFill>
                  <a:prstClr val="black"/>
                </a:solidFill>
                <a:latin typeface="Courier New" pitchFamily="49" charset="0"/>
              </a:rPr>
              <a:t>Errors for PROCEDURE BAD_PROC:</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LINE/COL 	ERROR</a:t>
            </a:r>
          </a:p>
          <a:p>
            <a:pPr marL="457200" indent="-457200" defTabSz="400050" eaLnBrk="0" hangingPunct="0">
              <a:tabLst>
                <a:tab pos="400050" algn="r"/>
                <a:tab pos="673100" algn="l"/>
              </a:tabLst>
              <a:defRPr/>
            </a:pPr>
            <a:r>
              <a:rPr lang="en-US">
                <a:solidFill>
                  <a:prstClr val="black"/>
                </a:solidFill>
                <a:latin typeface="Courier New" pitchFamily="49" charset="0"/>
              </a:rPr>
              <a:t>-------- 	-------------------------------------- </a:t>
            </a:r>
          </a:p>
          <a:p>
            <a:pPr marL="457200" indent="-457200" defTabSz="400050" eaLnBrk="0" hangingPunct="0">
              <a:tabLst>
                <a:tab pos="400050" algn="r"/>
                <a:tab pos="673100" algn="l"/>
              </a:tabLst>
              <a:defRPr/>
            </a:pPr>
            <a:r>
              <a:rPr lang="en-US">
                <a:solidFill>
                  <a:prstClr val="black"/>
                </a:solidFill>
                <a:latin typeface="Courier New" pitchFamily="49" charset="0"/>
              </a:rPr>
              <a:t>6/24				PLW-07203: parameter 'p_out' may benefit 						from use of the NOCOPY compiler hint   </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441</a:t>
            </a:fld>
            <a:endParaRPr lang="en-US">
              <a:solidFill>
                <a:srgbClr val="464653"/>
              </a:solidFill>
            </a:endParaRPr>
          </a:p>
        </p:txBody>
      </p:sp>
    </p:spTree>
    <p:extLst>
      <p:ext uri="{BB962C8B-B14F-4D97-AF65-F5344CB8AC3E}">
        <p14:creationId xmlns:p14="http://schemas.microsoft.com/office/powerpoint/2010/main" val="2115927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Guidelines for Using </a:t>
            </a:r>
            <a:r>
              <a:rPr lang="en-US">
                <a:latin typeface="Courier New" pitchFamily="49" charset="0"/>
              </a:rPr>
              <a:t>PLSQL_WARNINGS</a:t>
            </a:r>
          </a:p>
        </p:txBody>
      </p:sp>
      <p:sp>
        <p:nvSpPr>
          <p:cNvPr id="24579" name="Rectangle 3"/>
          <p:cNvSpPr>
            <a:spLocks noGrp="1" noChangeArrowheads="1"/>
          </p:cNvSpPr>
          <p:nvPr>
            <p:ph sz="quarter" idx="1"/>
          </p:nvPr>
        </p:nvSpPr>
        <p:spPr>
          <a:xfrm>
            <a:off x="2133600" y="1447800"/>
            <a:ext cx="7918450" cy="3270250"/>
          </a:xfrm>
        </p:spPr>
        <p:txBody>
          <a:bodyPr>
            <a:normAutofit fontScale="85000" lnSpcReduction="20000"/>
          </a:bodyPr>
          <a:lstStyle/>
          <a:p>
            <a:pPr marL="548640" lvl="1" indent="-274320">
              <a:buFont typeface="Courier New" pitchFamily="49" charset="0"/>
              <a:buChar char="o"/>
              <a:defRPr/>
            </a:pPr>
            <a:r>
              <a:rPr lang="en-US" dirty="0"/>
              <a:t>The settings for the </a:t>
            </a:r>
            <a:r>
              <a:rPr lang="en-US" dirty="0">
                <a:latin typeface="Courier New" pitchFamily="49" charset="0"/>
              </a:rPr>
              <a:t>PLSQL_WARNINGS</a:t>
            </a:r>
            <a:r>
              <a:rPr lang="en-US" dirty="0"/>
              <a:t> parameter are stored along with each compiled subprogram. </a:t>
            </a:r>
          </a:p>
          <a:p>
            <a:pPr marL="548640" lvl="1" indent="-274320">
              <a:buFont typeface="Courier New" pitchFamily="49" charset="0"/>
              <a:buChar char="o"/>
              <a:defRPr/>
            </a:pPr>
            <a:r>
              <a:rPr lang="en-US" dirty="0"/>
              <a:t>If you recompile the subprogram using one of the following statements, the current settings for that session are used:</a:t>
            </a:r>
          </a:p>
          <a:p>
            <a:pPr marL="822960" lvl="2">
              <a:buClr>
                <a:schemeClr val="bg1">
                  <a:shade val="50000"/>
                </a:schemeClr>
              </a:buClr>
              <a:buFont typeface="Courier New" pitchFamily="49" charset="0"/>
              <a:buChar char="o"/>
              <a:defRPr/>
            </a:pPr>
            <a:r>
              <a:rPr lang="en-US" dirty="0">
                <a:latin typeface="Courier New" pitchFamily="49" charset="0"/>
              </a:rPr>
              <a:t>CREATE</a:t>
            </a:r>
            <a:r>
              <a:rPr lang="en-US" dirty="0"/>
              <a:t> </a:t>
            </a:r>
            <a:r>
              <a:rPr lang="en-US" dirty="0">
                <a:latin typeface="Courier New" pitchFamily="49" charset="0"/>
              </a:rPr>
              <a:t>OR</a:t>
            </a:r>
            <a:r>
              <a:rPr lang="en-US" dirty="0"/>
              <a:t> </a:t>
            </a:r>
            <a:r>
              <a:rPr lang="en-US" dirty="0">
                <a:latin typeface="Courier New" pitchFamily="49" charset="0"/>
              </a:rPr>
              <a:t>REPLACE </a:t>
            </a:r>
          </a:p>
          <a:p>
            <a:pPr marL="822960" lvl="2">
              <a:buClr>
                <a:schemeClr val="bg1">
                  <a:shade val="50000"/>
                </a:schemeClr>
              </a:buClr>
              <a:buFont typeface="Courier New" pitchFamily="49" charset="0"/>
              <a:buChar char="o"/>
              <a:defRPr/>
            </a:pPr>
            <a:r>
              <a:rPr lang="en-US" dirty="0">
                <a:latin typeface="Courier New" pitchFamily="49" charset="0"/>
              </a:rPr>
              <a:t>ALTER</a:t>
            </a:r>
            <a:r>
              <a:rPr lang="en-US" dirty="0"/>
              <a:t> </a:t>
            </a:r>
            <a:r>
              <a:rPr lang="en-US" dirty="0">
                <a:latin typeface="Courier New" pitchFamily="49" charset="0"/>
              </a:rPr>
              <a:t>...</a:t>
            </a:r>
            <a:r>
              <a:rPr lang="en-US" dirty="0"/>
              <a:t> </a:t>
            </a:r>
            <a:r>
              <a:rPr lang="en-US" dirty="0">
                <a:latin typeface="Courier New" pitchFamily="49" charset="0"/>
              </a:rPr>
              <a:t>COMPILE</a:t>
            </a:r>
            <a:r>
              <a:rPr lang="en-US" dirty="0"/>
              <a:t> </a:t>
            </a:r>
          </a:p>
          <a:p>
            <a:pPr marL="548640" lvl="1" indent="-274320">
              <a:buFont typeface="Courier New" pitchFamily="49" charset="0"/>
              <a:buChar char="o"/>
              <a:defRPr/>
            </a:pPr>
            <a:r>
              <a:rPr lang="en-US" dirty="0"/>
              <a:t>If you recompile the subprogram using the </a:t>
            </a:r>
            <a:r>
              <a:rPr lang="en-US" dirty="0">
                <a:latin typeface="Courier New" pitchFamily="49" charset="0"/>
              </a:rPr>
              <a:t>ALTER</a:t>
            </a:r>
            <a:r>
              <a:rPr lang="en-US" dirty="0"/>
              <a:t> </a:t>
            </a:r>
            <a:r>
              <a:rPr lang="en-US" dirty="0">
                <a:latin typeface="Courier New" pitchFamily="49" charset="0"/>
              </a:rPr>
              <a:t>...</a:t>
            </a:r>
            <a:r>
              <a:rPr lang="en-US" dirty="0"/>
              <a:t> </a:t>
            </a:r>
            <a:r>
              <a:rPr lang="en-US" dirty="0">
                <a:latin typeface="Courier New" pitchFamily="49" charset="0"/>
              </a:rPr>
              <a:t>COMPILE </a:t>
            </a:r>
            <a:r>
              <a:rPr lang="en-US" dirty="0"/>
              <a:t>statement with the </a:t>
            </a:r>
            <a:r>
              <a:rPr lang="en-US" dirty="0">
                <a:latin typeface="Courier New" pitchFamily="49" charset="0"/>
              </a:rPr>
              <a:t>REUSE</a:t>
            </a:r>
            <a:r>
              <a:rPr lang="en-US" dirty="0"/>
              <a:t> </a:t>
            </a:r>
            <a:r>
              <a:rPr lang="en-US" dirty="0">
                <a:latin typeface="Courier New" pitchFamily="49" charset="0"/>
              </a:rPr>
              <a:t>SETTINGS</a:t>
            </a:r>
            <a:r>
              <a:rPr lang="en-US" dirty="0"/>
              <a:t> clause, the original setting stored with the program is used.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442</a:t>
            </a:fld>
            <a:endParaRPr lang="en-US" dirty="0">
              <a:solidFill>
                <a:srgbClr val="464653"/>
              </a:solidFill>
            </a:endParaRPr>
          </a:p>
        </p:txBody>
      </p:sp>
    </p:spTree>
    <p:extLst>
      <p:ext uri="{BB962C8B-B14F-4D97-AF65-F5344CB8AC3E}">
        <p14:creationId xmlns:p14="http://schemas.microsoft.com/office/powerpoint/2010/main" val="136903761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a:t>Setting Compiler Warning Levels: </a:t>
            </a:r>
            <a:br>
              <a:rPr lang="en-US"/>
            </a:br>
            <a:r>
              <a:rPr lang="en-US"/>
              <a:t>Using the </a:t>
            </a:r>
            <a:r>
              <a:rPr lang="en-US">
                <a:latin typeface="Courier New" pitchFamily="49" charset="0"/>
              </a:rPr>
              <a:t>DBMS_WARNING</a:t>
            </a:r>
            <a:r>
              <a:rPr lang="en-US"/>
              <a:t> Package</a:t>
            </a:r>
          </a:p>
        </p:txBody>
      </p:sp>
      <p:sp>
        <p:nvSpPr>
          <p:cNvPr id="32771" name="Text Box 3"/>
          <p:cNvSpPr txBox="1">
            <a:spLocks noChangeArrowheads="1"/>
          </p:cNvSpPr>
          <p:nvPr/>
        </p:nvSpPr>
        <p:spPr bwMode="auto">
          <a:xfrm>
            <a:off x="4497388" y="4448176"/>
            <a:ext cx="2895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DBMS_WARNINGS </a:t>
            </a:r>
            <a:br>
              <a:rPr lang="en-US" sz="1600">
                <a:solidFill>
                  <a:prstClr val="black"/>
                </a:solidFill>
                <a:latin typeface="Courier New" pitchFamily="49" charset="0"/>
              </a:rPr>
            </a:br>
            <a:r>
              <a:rPr lang="en-US" sz="1600">
                <a:solidFill>
                  <a:prstClr val="black"/>
                </a:solidFill>
              </a:rPr>
              <a:t>package subprograms</a:t>
            </a:r>
          </a:p>
        </p:txBody>
      </p:sp>
      <p:grpSp>
        <p:nvGrpSpPr>
          <p:cNvPr id="32772" name="Group 4"/>
          <p:cNvGrpSpPr>
            <a:grpSpLocks/>
          </p:cNvGrpSpPr>
          <p:nvPr/>
        </p:nvGrpSpPr>
        <p:grpSpPr bwMode="auto">
          <a:xfrm>
            <a:off x="5335588" y="2847976"/>
            <a:ext cx="1301750" cy="1577975"/>
            <a:chOff x="2732" y="2462"/>
            <a:chExt cx="820" cy="994"/>
          </a:xfrm>
        </p:grpSpPr>
        <p:pic>
          <p:nvPicPr>
            <p:cNvPr id="32787" name="Picture 5" descr="C:\Documents and Settings\lserhal\Desktop\Graphics Used in 10g NF\Package_ale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732" y="2462"/>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8" name="Picture 6"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212" y="2620"/>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3" name="Picture 7"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592389" y="1636714"/>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8"/>
          <p:cNvSpPr txBox="1">
            <a:spLocks noChangeArrowheads="1"/>
          </p:cNvSpPr>
          <p:nvPr/>
        </p:nvSpPr>
        <p:spPr bwMode="auto">
          <a:xfrm>
            <a:off x="2287588" y="3357563"/>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Query settings</a:t>
            </a:r>
            <a:r>
              <a:rPr lang="en-US" sz="1600">
                <a:solidFill>
                  <a:prstClr val="black"/>
                </a:solidFill>
                <a:latin typeface="Courier New" pitchFamily="49" charset="0"/>
              </a:rPr>
              <a:t> </a:t>
            </a:r>
          </a:p>
        </p:txBody>
      </p:sp>
      <p:pic>
        <p:nvPicPr>
          <p:cNvPr id="32775" name="Picture 9"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773989" y="1595439"/>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10"/>
          <p:cNvSpPr txBox="1">
            <a:spLocks noChangeArrowheads="1"/>
          </p:cNvSpPr>
          <p:nvPr/>
        </p:nvSpPr>
        <p:spPr bwMode="auto">
          <a:xfrm>
            <a:off x="7469188" y="3357563"/>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Modify settings</a:t>
            </a:r>
            <a:r>
              <a:rPr lang="en-US" sz="1600">
                <a:solidFill>
                  <a:prstClr val="black"/>
                </a:solidFill>
                <a:latin typeface="Courier New" pitchFamily="49" charset="0"/>
              </a:rPr>
              <a:t> </a:t>
            </a:r>
          </a:p>
        </p:txBody>
      </p:sp>
      <p:pic>
        <p:nvPicPr>
          <p:cNvPr id="32777" name="Picture 11"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002589" y="41148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13"/>
          <p:cNvSpPr txBox="1">
            <a:spLocks noChangeArrowheads="1"/>
          </p:cNvSpPr>
          <p:nvPr/>
        </p:nvSpPr>
        <p:spPr bwMode="auto">
          <a:xfrm>
            <a:off x="7697788" y="591185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Delete settings</a:t>
            </a:r>
            <a:r>
              <a:rPr lang="en-US" sz="1600">
                <a:solidFill>
                  <a:prstClr val="black"/>
                </a:solidFill>
                <a:latin typeface="Courier New" pitchFamily="49" charset="0"/>
              </a:rPr>
              <a:t> </a:t>
            </a:r>
          </a:p>
        </p:txBody>
      </p:sp>
      <p:pic>
        <p:nvPicPr>
          <p:cNvPr id="32779" name="Picture 16"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671764" y="4149726"/>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 Box 17"/>
          <p:cNvSpPr txBox="1">
            <a:spLocks noChangeArrowheads="1"/>
          </p:cNvSpPr>
          <p:nvPr/>
        </p:nvSpPr>
        <p:spPr bwMode="auto">
          <a:xfrm>
            <a:off x="2363788" y="5867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Restore settings</a:t>
            </a:r>
            <a:r>
              <a:rPr lang="en-US" sz="1600">
                <a:solidFill>
                  <a:prstClr val="black"/>
                </a:solidFill>
                <a:latin typeface="Courier New" pitchFamily="49" charset="0"/>
              </a:rPr>
              <a:t> </a:t>
            </a:r>
          </a:p>
        </p:txBody>
      </p:sp>
      <p:sp>
        <p:nvSpPr>
          <p:cNvPr id="32781" name="Freeform 22"/>
          <p:cNvSpPr>
            <a:spLocks/>
          </p:cNvSpPr>
          <p:nvPr/>
        </p:nvSpPr>
        <p:spPr bwMode="auto">
          <a:xfrm>
            <a:off x="4268788" y="21336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2" name="Freeform 23"/>
          <p:cNvSpPr>
            <a:spLocks/>
          </p:cNvSpPr>
          <p:nvPr/>
        </p:nvSpPr>
        <p:spPr bwMode="auto">
          <a:xfrm flipH="1">
            <a:off x="6326188" y="21336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3" name="Freeform 24"/>
          <p:cNvSpPr>
            <a:spLocks/>
          </p:cNvSpPr>
          <p:nvPr/>
        </p:nvSpPr>
        <p:spPr bwMode="auto">
          <a:xfrm flipH="1" flipV="1">
            <a:off x="6326188" y="53340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4" name="Freeform 25"/>
          <p:cNvSpPr>
            <a:spLocks/>
          </p:cNvSpPr>
          <p:nvPr/>
        </p:nvSpPr>
        <p:spPr bwMode="auto">
          <a:xfrm flipV="1">
            <a:off x="4268788" y="53340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443</a:t>
            </a:fld>
            <a:endParaRPr lang="en-US">
              <a:solidFill>
                <a:srgbClr val="464653"/>
              </a:solidFill>
            </a:endParaRPr>
          </a:p>
        </p:txBody>
      </p:sp>
    </p:spTree>
    <p:extLst>
      <p:ext uri="{BB962C8B-B14F-4D97-AF65-F5344CB8AC3E}">
        <p14:creationId xmlns:p14="http://schemas.microsoft.com/office/powerpoint/2010/main" val="6185756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defRPr/>
            </a:pPr>
            <a:r>
              <a:rPr lang="en-US" dirty="0"/>
              <a:t>Using the </a:t>
            </a:r>
            <a:r>
              <a:rPr lang="en-US" dirty="0">
                <a:latin typeface="Courier New" pitchFamily="49" charset="0"/>
              </a:rPr>
              <a:t>DBMS_WARNING</a:t>
            </a:r>
            <a:r>
              <a:rPr lang="en-US" dirty="0"/>
              <a:t> Package Subprograms</a:t>
            </a:r>
          </a:p>
        </p:txBody>
      </p:sp>
      <p:graphicFrame>
        <p:nvGraphicFramePr>
          <p:cNvPr id="435203" name="Group 3"/>
          <p:cNvGraphicFramePr>
            <a:graphicFrameLocks noGrp="1"/>
          </p:cNvGraphicFramePr>
          <p:nvPr/>
        </p:nvGraphicFramePr>
        <p:xfrm>
          <a:off x="2133600" y="1981201"/>
          <a:ext cx="7924800" cy="3624263"/>
        </p:xfrm>
        <a:graphic>
          <a:graphicData uri="http://schemas.openxmlformats.org/drawingml/2006/table">
            <a:tbl>
              <a:tblPr>
                <a:tableStyleId>{5940675A-B579-460E-94D1-54222C63F5DA}</a:tableStyleId>
              </a:tblPr>
              <a:tblGrid>
                <a:gridCol w="2595115">
                  <a:extLst>
                    <a:ext uri="{9D8B030D-6E8A-4147-A177-3AD203B41FA5}">
                      <a16:colId xmlns:a16="http://schemas.microsoft.com/office/drawing/2014/main" xmlns="" val="20000"/>
                    </a:ext>
                  </a:extLst>
                </a:gridCol>
                <a:gridCol w="5329685">
                  <a:extLst>
                    <a:ext uri="{9D8B030D-6E8A-4147-A177-3AD203B41FA5}">
                      <a16:colId xmlns:a16="http://schemas.microsoft.com/office/drawing/2014/main" xmlns="" val="20001"/>
                    </a:ext>
                  </a:extLst>
                </a:gridCol>
              </a:tblGrid>
              <a:tr h="5112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Scenario</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Subprograms to Use</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extLst>
                  <a:ext uri="{0D108BD9-81ED-4DB2-BD59-A6C34878D82A}">
                    <a16:rowId xmlns:a16="http://schemas.microsoft.com/office/drawing/2014/main" xmlns="" val="10000"/>
                  </a:ext>
                </a:extLst>
              </a:tr>
              <a:tr h="786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Set warnings</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ADD_WARNING_SETTING_CAT (procedure)</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ADD_WARNING_SETTING_NUM (procedure)</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xmlns="" val="10001"/>
                  </a:ext>
                </a:extLst>
              </a:tr>
              <a:tr h="11156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Query warnings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GET_WARNING_SETTING_CAT (function)</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GET_WARNING_SETTING_NUM (function)</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GET_WARNING_SETTING_STRING (function)</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xmlns="" val="10002"/>
                  </a:ext>
                </a:extLst>
              </a:tr>
              <a:tr h="4794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Replace warnings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SET_WARNING_SETTING_STRING (procedure)</a:t>
                      </a:r>
                      <a:endParaRPr kumimoji="0" lang="en-US" sz="1800" b="0" i="0" u="none" strike="noStrike" cap="none" normalizeH="0" baseline="0" dirty="0">
                        <a:ln>
                          <a:noFill/>
                        </a:ln>
                        <a:solidFill>
                          <a:schemeClr val="tx1"/>
                        </a:solidFill>
                        <a:effectLst/>
                        <a:latin typeface="Courier New" pitchFamily="49" charset="0"/>
                        <a:cs typeface="Arial" charset="0"/>
                      </a:endParaRPr>
                    </a:p>
                  </a:txBody>
                  <a:tcPr marT="91445" marB="91445" horzOverflow="overflow"/>
                </a:tc>
                <a:extLst>
                  <a:ext uri="{0D108BD9-81ED-4DB2-BD59-A6C34878D82A}">
                    <a16:rowId xmlns:a16="http://schemas.microsoft.com/office/drawing/2014/main" xmlns="" val="10003"/>
                  </a:ext>
                </a:extLst>
              </a:tr>
              <a:tr h="7315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 the warnings’ categories names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GET_CATEGORY (function)</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444</a:t>
            </a:fld>
            <a:endParaRPr lang="en-US">
              <a:solidFill>
                <a:srgbClr val="464653"/>
              </a:solidFill>
            </a:endParaRPr>
          </a:p>
        </p:txBody>
      </p:sp>
    </p:spTree>
    <p:extLst>
      <p:ext uri="{BB962C8B-B14F-4D97-AF65-F5344CB8AC3E}">
        <p14:creationId xmlns:p14="http://schemas.microsoft.com/office/powerpoint/2010/main" val="12079915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a:defRPr/>
            </a:pPr>
            <a:r>
              <a:rPr lang="en-US" dirty="0"/>
              <a:t>The </a:t>
            </a:r>
            <a:r>
              <a:rPr lang="en-US" dirty="0">
                <a:latin typeface="Courier New" pitchFamily="49" charset="0"/>
              </a:rPr>
              <a:t>DBMS_WARNING</a:t>
            </a:r>
            <a:r>
              <a:rPr lang="en-US" dirty="0"/>
              <a:t> Procedures: </a:t>
            </a:r>
            <a:br>
              <a:rPr lang="en-US" dirty="0"/>
            </a:br>
            <a:r>
              <a:rPr lang="en-US" dirty="0"/>
              <a:t>Syntax, Parameters, and Allowed Values</a:t>
            </a:r>
          </a:p>
        </p:txBody>
      </p:sp>
      <p:sp>
        <p:nvSpPr>
          <p:cNvPr id="28675" name="Rectangle 3"/>
          <p:cNvSpPr>
            <a:spLocks noChangeArrowheads="1"/>
          </p:cNvSpPr>
          <p:nvPr/>
        </p:nvSpPr>
        <p:spPr bwMode="blackGray">
          <a:xfrm>
            <a:off x="2146301" y="3333750"/>
            <a:ext cx="7915275" cy="1390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a:t>
            </a:r>
            <a:r>
              <a:rPr lang="en-US">
                <a:solidFill>
                  <a:prstClr val="black"/>
                </a:solidFill>
                <a:latin typeface="Courier New" pitchFamily="49" charset="0"/>
                <a:cs typeface="Courier New" pitchFamily="49" charset="0"/>
              </a:rPr>
              <a:t>DBMS_WARNING.ADD_WARNING_SETTING_NUM (-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warning_number 			IN 		NUMBER,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warning_value 			IN 		VARCHAR2,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scope 						IN 		VARCAHR2); </a:t>
            </a:r>
          </a:p>
        </p:txBody>
      </p:sp>
      <p:sp>
        <p:nvSpPr>
          <p:cNvPr id="28676" name="Rectangle 4"/>
          <p:cNvSpPr>
            <a:spLocks noChangeArrowheads="1"/>
          </p:cNvSpPr>
          <p:nvPr/>
        </p:nvSpPr>
        <p:spPr bwMode="blackGray">
          <a:xfrm>
            <a:off x="2133601" y="1609725"/>
            <a:ext cx="7915275"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DBMS_WARNING.ADD_WARNING_SETTING_CAT (-</a:t>
            </a:r>
          </a:p>
          <a:p>
            <a:pPr marL="457200" indent="-457200" defTabSz="400050" eaLnBrk="0" hangingPunct="0">
              <a:tabLst>
                <a:tab pos="400050" algn="r"/>
                <a:tab pos="673100" algn="l"/>
              </a:tabLst>
              <a:defRPr/>
            </a:pPr>
            <a:r>
              <a:rPr lang="en-US">
                <a:solidFill>
                  <a:prstClr val="black"/>
                </a:solidFill>
                <a:latin typeface="Courier New" pitchFamily="49" charset="0"/>
              </a:rPr>
              <a:t>  warning_category 		IN 		VARCHAR2, </a:t>
            </a:r>
          </a:p>
          <a:p>
            <a:pPr marL="457200" indent="-457200" defTabSz="400050" eaLnBrk="0" hangingPunct="0">
              <a:tabLst>
                <a:tab pos="400050" algn="r"/>
                <a:tab pos="673100" algn="l"/>
              </a:tabLst>
              <a:defRPr/>
            </a:pPr>
            <a:r>
              <a:rPr lang="en-US">
                <a:solidFill>
                  <a:prstClr val="black"/>
                </a:solidFill>
                <a:latin typeface="Courier New" pitchFamily="49" charset="0"/>
              </a:rPr>
              <a:t>	  warning_value 			IN 		VARCHAR2,</a:t>
            </a:r>
          </a:p>
          <a:p>
            <a:pPr marL="457200" indent="-457200" defTabSz="400050" eaLnBrk="0" hangingPunct="0">
              <a:tabLst>
                <a:tab pos="400050" algn="r"/>
                <a:tab pos="673100" algn="l"/>
              </a:tabLst>
              <a:defRPr/>
            </a:pPr>
            <a:r>
              <a:rPr lang="en-US">
                <a:solidFill>
                  <a:prstClr val="black"/>
                </a:solidFill>
                <a:latin typeface="Courier New" pitchFamily="49" charset="0"/>
              </a:rPr>
              <a:t>  scope 						IN 		VARCAHR2);</a:t>
            </a:r>
          </a:p>
        </p:txBody>
      </p:sp>
      <p:sp>
        <p:nvSpPr>
          <p:cNvPr id="28677" name="Rectangle 5"/>
          <p:cNvSpPr>
            <a:spLocks noChangeArrowheads="1"/>
          </p:cNvSpPr>
          <p:nvPr/>
        </p:nvSpPr>
        <p:spPr bwMode="blackGray">
          <a:xfrm>
            <a:off x="2143126" y="4953000"/>
            <a:ext cx="7915275"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a:t>
            </a:r>
            <a:r>
              <a:rPr lang="en-US">
                <a:solidFill>
                  <a:prstClr val="black"/>
                </a:solidFill>
                <a:latin typeface="Courier New" pitchFamily="49" charset="0"/>
                <a:cs typeface="Courier New" pitchFamily="49" charset="0"/>
              </a:rPr>
              <a:t>DBMS_WARNING.SET_WARNING_SETTING_STRING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warning_value   		IN   		VARCHAR2,</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scope           		IN   		VARCHAR2);</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445</a:t>
            </a:fld>
            <a:endParaRPr lang="en-US">
              <a:solidFill>
                <a:srgbClr val="464653"/>
              </a:solidFill>
            </a:endParaRPr>
          </a:p>
        </p:txBody>
      </p:sp>
    </p:spTree>
    <p:extLst>
      <p:ext uri="{BB962C8B-B14F-4D97-AF65-F5344CB8AC3E}">
        <p14:creationId xmlns:p14="http://schemas.microsoft.com/office/powerpoint/2010/main" val="2336165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a:defRPr/>
            </a:pPr>
            <a:r>
              <a:rPr lang="en-US"/>
              <a:t>The </a:t>
            </a:r>
            <a:r>
              <a:rPr lang="en-US">
                <a:latin typeface="Courier New" pitchFamily="49" charset="0"/>
              </a:rPr>
              <a:t>DBMS_WARNING</a:t>
            </a:r>
            <a:r>
              <a:rPr lang="en-US"/>
              <a:t> Procedures: Example</a:t>
            </a:r>
          </a:p>
        </p:txBody>
      </p:sp>
      <p:sp>
        <p:nvSpPr>
          <p:cNvPr id="29699" name="Rectangle 3"/>
          <p:cNvSpPr>
            <a:spLocks noChangeArrowheads="1"/>
          </p:cNvSpPr>
          <p:nvPr/>
        </p:nvSpPr>
        <p:spPr bwMode="blackGray">
          <a:xfrm>
            <a:off x="2133600" y="1504950"/>
            <a:ext cx="7924800" cy="3448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Establish the following warning setting string in the</a:t>
            </a:r>
          </a:p>
          <a:p>
            <a:pPr marL="457200" indent="-457200" defTabSz="400050" eaLnBrk="0" hangingPunct="0">
              <a:tabLst>
                <a:tab pos="400050" algn="r"/>
                <a:tab pos="673100" algn="l"/>
              </a:tabLst>
              <a:defRPr/>
            </a:pPr>
            <a:r>
              <a:rPr lang="en-US" dirty="0">
                <a:solidFill>
                  <a:prstClr val="black"/>
                </a:solidFill>
                <a:latin typeface="Courier New" pitchFamily="49" charset="0"/>
              </a:rPr>
              <a:t>-- current session:</a:t>
            </a:r>
          </a:p>
          <a:p>
            <a:pPr marL="457200" indent="-457200" defTabSz="400050" eaLnBrk="0" hangingPunct="0">
              <a:tabLst>
                <a:tab pos="400050" algn="r"/>
                <a:tab pos="673100" algn="l"/>
              </a:tabLst>
              <a:defRPr/>
            </a:pPr>
            <a:r>
              <a:rPr lang="en-US" dirty="0">
                <a:solidFill>
                  <a:prstClr val="black"/>
                </a:solidFill>
                <a:latin typeface="Courier New" pitchFamily="49" charset="0"/>
              </a:rPr>
              <a:t>-- ENABLE:INFORMATIONAL,</a:t>
            </a:r>
          </a:p>
          <a:p>
            <a:pPr marL="457200" indent="-457200" defTabSz="400050" eaLnBrk="0" hangingPunct="0">
              <a:tabLst>
                <a:tab pos="400050" algn="r"/>
                <a:tab pos="673100" algn="l"/>
              </a:tabLst>
              <a:defRPr/>
            </a:pPr>
            <a:r>
              <a:rPr lang="en-US" dirty="0">
                <a:solidFill>
                  <a:prstClr val="black"/>
                </a:solidFill>
                <a:latin typeface="Courier New" pitchFamily="49" charset="0"/>
              </a:rPr>
              <a:t>-- DISABLE:PERFORMANCE,</a:t>
            </a:r>
          </a:p>
          <a:p>
            <a:pPr marL="457200" indent="-457200" defTabSz="400050" eaLnBrk="0" hangingPunct="0">
              <a:tabLst>
                <a:tab pos="400050" algn="r"/>
                <a:tab pos="673100" algn="l"/>
              </a:tabLst>
              <a:defRPr/>
            </a:pPr>
            <a:r>
              <a:rPr lang="en-US" dirty="0">
                <a:solidFill>
                  <a:prstClr val="black"/>
                </a:solidFill>
                <a:latin typeface="Courier New" pitchFamily="49" charset="0"/>
              </a:rPr>
              <a:t>-- ENABLE:SEVERE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EXECUTE DBMS_WARNING.SET_WARNING_SETTING_STRING(-</a:t>
            </a:r>
          </a:p>
          <a:p>
            <a:pPr marL="457200" indent="-457200" defTabSz="400050" eaLnBrk="0" hangingPunct="0">
              <a:tabLst>
                <a:tab pos="400050" algn="r"/>
                <a:tab pos="673100" algn="l"/>
              </a:tabLst>
              <a:defRPr/>
            </a:pPr>
            <a:r>
              <a:rPr lang="en-US" dirty="0">
                <a:solidFill>
                  <a:prstClr val="black"/>
                </a:solidFill>
                <a:latin typeface="Courier New" pitchFamily="49" charset="0"/>
              </a:rPr>
              <a:t>  'ENABLE:ALL', 'SESSION');</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EXECUTE DBMS_WARNING.ADD_WARNING_SETTING_CAT(-</a:t>
            </a:r>
          </a:p>
          <a:p>
            <a:pPr marL="457200" indent="-457200" defTabSz="400050" eaLnBrk="0" hangingPunct="0">
              <a:tabLst>
                <a:tab pos="400050" algn="r"/>
                <a:tab pos="673100" algn="l"/>
              </a:tabLst>
              <a:defRPr/>
            </a:pPr>
            <a:r>
              <a:rPr lang="en-US" dirty="0">
                <a:solidFill>
                  <a:prstClr val="black"/>
                </a:solidFill>
                <a:latin typeface="Courier New" pitchFamily="49" charset="0"/>
              </a:rPr>
              <a:t>  'PERFORMANCE','DISABLE', 'SESSION');</a:t>
            </a:r>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105401"/>
            <a:ext cx="4114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446</a:t>
            </a:fld>
            <a:endParaRPr lang="en-US">
              <a:solidFill>
                <a:srgbClr val="464653"/>
              </a:solidFill>
            </a:endParaRPr>
          </a:p>
        </p:txBody>
      </p:sp>
    </p:spTree>
    <p:extLst>
      <p:ext uri="{BB962C8B-B14F-4D97-AF65-F5344CB8AC3E}">
        <p14:creationId xmlns:p14="http://schemas.microsoft.com/office/powerpoint/2010/main" val="12981807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139700"/>
            <a:ext cx="10515600" cy="1325563"/>
          </a:xfrm>
        </p:spPr>
        <p:txBody>
          <a:bodyPr>
            <a:normAutofit/>
          </a:bodyPr>
          <a:lstStyle/>
          <a:p>
            <a:pPr>
              <a:defRPr/>
            </a:pPr>
            <a:r>
              <a:rPr lang="en-US" dirty="0"/>
              <a:t>The </a:t>
            </a:r>
            <a:r>
              <a:rPr lang="en-US" dirty="0">
                <a:latin typeface="Courier New" pitchFamily="49" charset="0"/>
              </a:rPr>
              <a:t>DBMS_WARNING</a:t>
            </a:r>
            <a:r>
              <a:rPr lang="en-US" dirty="0"/>
              <a:t> Functions:</a:t>
            </a:r>
            <a:br>
              <a:rPr lang="en-US" dirty="0"/>
            </a:br>
            <a:r>
              <a:rPr lang="en-US" dirty="0"/>
              <a:t>Syntax, Parameters, and Allowed Values </a:t>
            </a:r>
          </a:p>
        </p:txBody>
      </p:sp>
      <p:sp>
        <p:nvSpPr>
          <p:cNvPr id="30723" name="Rectangle 3"/>
          <p:cNvSpPr>
            <a:spLocks noChangeArrowheads="1"/>
          </p:cNvSpPr>
          <p:nvPr/>
        </p:nvSpPr>
        <p:spPr bwMode="blackGray">
          <a:xfrm>
            <a:off x="2146300" y="5314950"/>
            <a:ext cx="79121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DBMS_WARNING.GET_CATEGORY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warning_number  IN   pls_integer) RETURN VARCHAR2;</a:t>
            </a:r>
          </a:p>
        </p:txBody>
      </p:sp>
      <p:sp>
        <p:nvSpPr>
          <p:cNvPr id="30724" name="Rectangle 4"/>
          <p:cNvSpPr>
            <a:spLocks noChangeArrowheads="1"/>
          </p:cNvSpPr>
          <p:nvPr/>
        </p:nvSpPr>
        <p:spPr bwMode="blackGray">
          <a:xfrm>
            <a:off x="2133600" y="2762250"/>
            <a:ext cx="7912100" cy="9334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DBMS_WARNING.GET_WARNING_SETTING_NUM (-</a:t>
            </a:r>
          </a:p>
          <a:p>
            <a:pPr marL="457200" indent="-457200" defTabSz="400050" eaLnBrk="0" hangingPunct="0">
              <a:tabLst>
                <a:tab pos="400050" algn="r"/>
                <a:tab pos="673100" algn="l"/>
              </a:tabLst>
              <a:defRPr/>
            </a:pPr>
            <a:r>
              <a:rPr lang="en-US">
                <a:solidFill>
                  <a:prstClr val="black"/>
                </a:solidFill>
                <a:latin typeface="Courier New" pitchFamily="49" charset="0"/>
              </a:rPr>
              <a:t>   warning_number IN NUMBER) RETURN warning_value;</a:t>
            </a:r>
          </a:p>
        </p:txBody>
      </p:sp>
      <p:sp>
        <p:nvSpPr>
          <p:cNvPr id="30725" name="Rectangle 5"/>
          <p:cNvSpPr>
            <a:spLocks noChangeArrowheads="1"/>
          </p:cNvSpPr>
          <p:nvPr/>
        </p:nvSpPr>
        <p:spPr bwMode="blackGray">
          <a:xfrm>
            <a:off x="2070100" y="1557338"/>
            <a:ext cx="7912100" cy="108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DBMS_WARNING.GET_WARNING_SETTING_CAT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warning_category IN  VARCHAR2) RETURN warning_value;</a:t>
            </a:r>
          </a:p>
        </p:txBody>
      </p:sp>
      <p:sp>
        <p:nvSpPr>
          <p:cNvPr id="30726" name="Rectangle 6"/>
          <p:cNvSpPr>
            <a:spLocks noChangeArrowheads="1"/>
          </p:cNvSpPr>
          <p:nvPr/>
        </p:nvSpPr>
        <p:spPr bwMode="blackGray">
          <a:xfrm>
            <a:off x="2133600" y="3990975"/>
            <a:ext cx="7912100" cy="108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DBMS_WARNING.GET_WARNING_SETTING_STRING</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RETURN pls_integer;</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447</a:t>
            </a:fld>
            <a:endParaRPr lang="en-US">
              <a:solidFill>
                <a:srgbClr val="464653"/>
              </a:solidFill>
            </a:endParaRPr>
          </a:p>
        </p:txBody>
      </p:sp>
    </p:spTree>
    <p:extLst>
      <p:ext uri="{BB962C8B-B14F-4D97-AF65-F5344CB8AC3E}">
        <p14:creationId xmlns:p14="http://schemas.microsoft.com/office/powerpoint/2010/main" val="162144767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The </a:t>
            </a:r>
            <a:r>
              <a:rPr lang="en-US">
                <a:latin typeface="Courier New" pitchFamily="49" charset="0"/>
              </a:rPr>
              <a:t>DBMS_WARNING</a:t>
            </a:r>
            <a:r>
              <a:rPr lang="en-US"/>
              <a:t> Functions: Example</a:t>
            </a:r>
          </a:p>
        </p:txBody>
      </p:sp>
      <p:sp>
        <p:nvSpPr>
          <p:cNvPr id="31747" name="Rectangle 3"/>
          <p:cNvSpPr>
            <a:spLocks noChangeArrowheads="1"/>
          </p:cNvSpPr>
          <p:nvPr/>
        </p:nvSpPr>
        <p:spPr bwMode="blackGray">
          <a:xfrm>
            <a:off x="2138363" y="3886200"/>
            <a:ext cx="7924800" cy="1676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Determine the category for warning message number </a:t>
            </a:r>
          </a:p>
          <a:p>
            <a:pPr marL="457200" indent="-457200" defTabSz="400050" eaLnBrk="0" hangingPunct="0">
              <a:tabLst>
                <a:tab pos="400050" algn="r"/>
                <a:tab pos="673100" algn="l"/>
              </a:tabLst>
              <a:defRPr/>
            </a:pPr>
            <a:r>
              <a:rPr lang="en-US">
                <a:solidFill>
                  <a:prstClr val="black"/>
                </a:solidFill>
                <a:latin typeface="Courier New" pitchFamily="49" charset="0"/>
              </a:rPr>
              <a:t>-- PLW-07203</a:t>
            </a:r>
          </a:p>
          <a:p>
            <a:pPr marL="457200" indent="-457200" defTabSz="400050" eaLnBrk="0" hangingPunct="0">
              <a:tabLst>
                <a:tab pos="400050" algn="r"/>
                <a:tab pos="673100" algn="l"/>
              </a:tabLst>
              <a:defRPr/>
            </a:pPr>
            <a:r>
              <a:rPr lang="en-US">
                <a:solidFill>
                  <a:prstClr val="black"/>
                </a:solidFill>
                <a:latin typeface="Courier New" pitchFamily="49" charset="0"/>
              </a:rPr>
              <a:t>SET SERVEROUTPUT ON</a:t>
            </a:r>
          </a:p>
          <a:p>
            <a:pPr marL="457200" indent="-457200" defTabSz="400050" eaLnBrk="0" hangingPunct="0">
              <a:tabLst>
                <a:tab pos="400050" algn="r"/>
                <a:tab pos="673100" algn="l"/>
              </a:tabLst>
              <a:defRPr/>
            </a:pPr>
            <a:r>
              <a:rPr lang="en-US">
                <a:solidFill>
                  <a:prstClr val="black"/>
                </a:solidFill>
                <a:latin typeface="Courier New" pitchFamily="49" charset="0"/>
              </a:rPr>
              <a:t>EXECUTE DBMS_OUTPUT.PUT_LINE( -</a:t>
            </a:r>
          </a:p>
          <a:p>
            <a:pPr marL="457200" indent="-457200" defTabSz="400050" eaLnBrk="0" hangingPunct="0">
              <a:tabLst>
                <a:tab pos="400050" algn="r"/>
                <a:tab pos="673100" algn="l"/>
              </a:tabLst>
              <a:defRPr/>
            </a:pPr>
            <a:r>
              <a:rPr lang="en-US">
                <a:solidFill>
                  <a:prstClr val="black"/>
                </a:solidFill>
                <a:latin typeface="Courier New" pitchFamily="49" charset="0"/>
              </a:rPr>
              <a:t>	DBMS_WARNING.GET_CATEGORY(7203));</a:t>
            </a:r>
          </a:p>
        </p:txBody>
      </p:sp>
      <p:sp>
        <p:nvSpPr>
          <p:cNvPr id="31748" name="Rectangle 4"/>
          <p:cNvSpPr>
            <a:spLocks noChangeArrowheads="1"/>
          </p:cNvSpPr>
          <p:nvPr/>
        </p:nvSpPr>
        <p:spPr bwMode="blackGray">
          <a:xfrm>
            <a:off x="2138363" y="1287463"/>
            <a:ext cx="79248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Determine the current session warning settings</a:t>
            </a:r>
          </a:p>
          <a:p>
            <a:pPr marL="457200" indent="-457200" defTabSz="400050" eaLnBrk="0" hangingPunct="0">
              <a:tabLst>
                <a:tab pos="400050" algn="r"/>
                <a:tab pos="673100" algn="l"/>
              </a:tabLst>
              <a:defRPr/>
            </a:pPr>
            <a:r>
              <a:rPr lang="en-US">
                <a:solidFill>
                  <a:prstClr val="black"/>
                </a:solidFill>
                <a:latin typeface="Courier New" pitchFamily="49" charset="0"/>
              </a:rPr>
              <a:t>SET SERVEROUTPUT ON</a:t>
            </a:r>
          </a:p>
          <a:p>
            <a:pPr marL="457200" indent="-457200" defTabSz="400050" eaLnBrk="0" hangingPunct="0">
              <a:tabLst>
                <a:tab pos="400050" algn="r"/>
                <a:tab pos="673100" algn="l"/>
              </a:tabLst>
              <a:defRPr/>
            </a:pPr>
            <a:r>
              <a:rPr lang="en-US">
                <a:solidFill>
                  <a:prstClr val="black"/>
                </a:solidFill>
                <a:latin typeface="Courier New" pitchFamily="49" charset="0"/>
              </a:rPr>
              <a:t>EXECUTE DBMS_OUTPUT.PUT_LINE( -</a:t>
            </a:r>
          </a:p>
          <a:p>
            <a:pPr marL="457200" indent="-457200" defTabSz="400050" eaLnBrk="0" hangingPunct="0">
              <a:tabLst>
                <a:tab pos="400050" algn="r"/>
                <a:tab pos="673100" algn="l"/>
              </a:tabLst>
              <a:defRPr/>
            </a:pPr>
            <a:r>
              <a:rPr lang="en-US">
                <a:solidFill>
                  <a:prstClr val="black"/>
                </a:solidFill>
                <a:latin typeface="Courier New" pitchFamily="49" charset="0"/>
              </a:rPr>
              <a:t>	DBMS_WARNING.GET_WARNING_SETTING_STRING);</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r="43060"/>
          <a:stretch>
            <a:fillRect/>
          </a:stretch>
        </p:blipFill>
        <p:spPr bwMode="gray">
          <a:xfrm>
            <a:off x="3819525" y="2895601"/>
            <a:ext cx="4927600" cy="608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62401" y="5715000"/>
            <a:ext cx="4799013" cy="5667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448</a:t>
            </a:fld>
            <a:endParaRPr lang="en-US">
              <a:solidFill>
                <a:srgbClr val="464653"/>
              </a:solidFill>
            </a:endParaRPr>
          </a:p>
        </p:txBody>
      </p:sp>
    </p:spTree>
    <p:extLst>
      <p:ext uri="{BB962C8B-B14F-4D97-AF65-F5344CB8AC3E}">
        <p14:creationId xmlns:p14="http://schemas.microsoft.com/office/powerpoint/2010/main" val="6131723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Using </a:t>
            </a:r>
            <a:r>
              <a:rPr lang="en-US">
                <a:latin typeface="Courier New" pitchFamily="49" charset="0"/>
              </a:rPr>
              <a:t>DBMS_WARNING</a:t>
            </a:r>
            <a:r>
              <a:rPr lang="en-US"/>
              <a:t>: Example</a:t>
            </a:r>
          </a:p>
        </p:txBody>
      </p:sp>
      <p:sp>
        <p:nvSpPr>
          <p:cNvPr id="32771" name="Rectangle 3"/>
          <p:cNvSpPr>
            <a:spLocks noChangeArrowheads="1"/>
          </p:cNvSpPr>
          <p:nvPr/>
        </p:nvSpPr>
        <p:spPr bwMode="blackGray">
          <a:xfrm>
            <a:off x="2146300" y="1600200"/>
            <a:ext cx="7912100" cy="457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CREATE OR REPLACE PROCEDURE </a:t>
            </a:r>
            <a:r>
              <a:rPr lang="en-US" sz="1500" dirty="0" err="1">
                <a:solidFill>
                  <a:prstClr val="black"/>
                </a:solidFill>
                <a:latin typeface="Courier New" pitchFamily="49" charset="0"/>
              </a:rPr>
              <a:t>compile_code</a:t>
            </a:r>
            <a:r>
              <a:rPr lang="en-US" sz="1500" dirty="0">
                <a:solidFill>
                  <a:prstClr val="black"/>
                </a:solidFill>
                <a:latin typeface="Courier New" pitchFamily="49" charset="0"/>
              </a:rPr>
              <a:t>(</a:t>
            </a:r>
            <a:r>
              <a:rPr lang="en-US" sz="1500" dirty="0" err="1">
                <a:solidFill>
                  <a:prstClr val="black"/>
                </a:solidFill>
                <a:latin typeface="Courier New" pitchFamily="49" charset="0"/>
              </a:rPr>
              <a:t>p_pkg_name</a:t>
            </a:r>
            <a:r>
              <a:rPr lang="en-US" sz="1500" dirty="0">
                <a:solidFill>
                  <a:prstClr val="black"/>
                </a:solidFill>
                <a:latin typeface="Courier New" pitchFamily="49" charset="0"/>
              </a:rPr>
              <a:t> VARCHAR2) IS</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VARCHAR2(200);</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v_compile_stmt</a:t>
            </a:r>
            <a:r>
              <a:rPr lang="en-US" sz="1500" dirty="0">
                <a:solidFill>
                  <a:prstClr val="black"/>
                </a:solidFill>
                <a:latin typeface="Courier New" pitchFamily="49" charset="0"/>
              </a:rPr>
              <a:t> VARCHAR2(200)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'ALTER PACKAGE '|| </a:t>
            </a:r>
            <a:r>
              <a:rPr lang="en-US" sz="1500" dirty="0" err="1">
                <a:solidFill>
                  <a:prstClr val="black"/>
                </a:solidFill>
                <a:latin typeface="Courier New" pitchFamily="49" charset="0"/>
              </a:rPr>
              <a:t>p_pkg_name</a:t>
            </a:r>
            <a:r>
              <a:rPr lang="en-US" sz="1500" dirty="0">
                <a:solidFill>
                  <a:prstClr val="black"/>
                </a:solidFill>
                <a:latin typeface="Courier New" pitchFamily="49" charset="0"/>
              </a:rPr>
              <a:t> ||' COMPILE';</a:t>
            </a:r>
          </a:p>
          <a:p>
            <a:pPr marL="457200" indent="-457200" defTabSz="400050" eaLnBrk="0" hangingPunct="0">
              <a:lnSpc>
                <a:spcPct val="95000"/>
              </a:lnSpc>
              <a:tabLst>
                <a:tab pos="400050" algn="r"/>
                <a:tab pos="673100" algn="l"/>
              </a:tabLst>
              <a:defRPr/>
            </a:pPr>
            <a:endParaRPr lang="en-US" sz="1500" dirty="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BEGIN</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 DBMS_WARNING.GET_WARNING_SETTING_STRING;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DBMS_OUTPUT.PUT_LINE('Current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DBMS_WARNING.ADD_WARNING_SETTING_CAT(</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'PERFORMANCE', 'DISABLE', 'SESSION');</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DBMS_OUTPUT.PUT_LINE('Modified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DBMS_WARNING.GET_WARNING_SETTING_STRING);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EXECUTE IMMEDIATE </a:t>
            </a:r>
            <a:r>
              <a:rPr lang="en-US" sz="1500" dirty="0" err="1">
                <a:solidFill>
                  <a:prstClr val="black"/>
                </a:solidFill>
                <a:latin typeface="Courier New" pitchFamily="49" charset="0"/>
              </a:rPr>
              <a:t>v_compile_stmt</a:t>
            </a:r>
            <a:r>
              <a:rPr lang="en-US" sz="1500"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DBMS_WARNING.SET_WARNING_SETTING_STRING(</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'SESSION');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DBMS_OUTPUT.PUT_LINE('Restored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DBMS_WARNING.GET_WARNING_SETTING_STRING);</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END;</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449</a:t>
            </a:fld>
            <a:endParaRPr lang="en-US">
              <a:solidFill>
                <a:srgbClr val="464653"/>
              </a:solidFill>
            </a:endParaRPr>
          </a:p>
        </p:txBody>
      </p:sp>
    </p:spTree>
    <p:extLst>
      <p:ext uri="{BB962C8B-B14F-4D97-AF65-F5344CB8AC3E}">
        <p14:creationId xmlns:p14="http://schemas.microsoft.com/office/powerpoint/2010/main" val="1890474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03: Writing Executable Statements</a:t>
            </a:r>
          </a:p>
        </p:txBody>
      </p:sp>
      <p:sp>
        <p:nvSpPr>
          <p:cNvPr id="3" name="Slide Number Placeholder 2"/>
          <p:cNvSpPr>
            <a:spLocks noGrp="1"/>
          </p:cNvSpPr>
          <p:nvPr>
            <p:ph type="sldNum" sz="quarter" idx="12"/>
          </p:nvPr>
        </p:nvSpPr>
        <p:spPr/>
        <p:txBody>
          <a:bodyPr/>
          <a:lstStyle/>
          <a:p>
            <a:pPr>
              <a:defRPr/>
            </a:pPr>
            <a:fld id="{2D14463A-BD6B-4F4F-9725-9847054F3621}" type="slidenum">
              <a:rPr lang="en-US" smtClean="0"/>
              <a:pPr>
                <a:defRPr/>
              </a:pPr>
              <a:t>45</a:t>
            </a:fld>
            <a:endParaRPr lang="en-US" dirty="0"/>
          </a:p>
        </p:txBody>
      </p:sp>
    </p:spTree>
    <p:extLst>
      <p:ext uri="{BB962C8B-B14F-4D97-AF65-F5344CB8AC3E}">
        <p14:creationId xmlns:p14="http://schemas.microsoft.com/office/powerpoint/2010/main" val="1006164745"/>
      </p:ext>
    </p:extLst>
  </p:cSld>
  <p:clrMapOvr>
    <a:masterClrMapping/>
  </p:clrMapOvr>
  <p:transition spd="slow"/>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Using </a:t>
            </a:r>
            <a:r>
              <a:rPr lang="en-US">
                <a:latin typeface="Courier New" pitchFamily="49" charset="0"/>
              </a:rPr>
              <a:t>DBMS_WARNING</a:t>
            </a:r>
            <a:r>
              <a:rPr lang="en-US"/>
              <a:t>: Example</a:t>
            </a:r>
          </a:p>
        </p:txBody>
      </p:sp>
      <p:sp>
        <p:nvSpPr>
          <p:cNvPr id="33795" name="Rectangle 3"/>
          <p:cNvSpPr>
            <a:spLocks noChangeArrowheads="1"/>
          </p:cNvSpPr>
          <p:nvPr/>
        </p:nvSpPr>
        <p:spPr bwMode="blackGray">
          <a:xfrm>
            <a:off x="2146300" y="1379538"/>
            <a:ext cx="7924800" cy="70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EXECUTE DBMS_WARNING.SET_WARNING_SETTING_STRING(-</a:t>
            </a:r>
          </a:p>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  'ENABLE:ALL', 'SESSION');</a:t>
            </a:r>
          </a:p>
        </p:txBody>
      </p:sp>
      <p:sp>
        <p:nvSpPr>
          <p:cNvPr id="33796" name="Rectangle 4"/>
          <p:cNvSpPr>
            <a:spLocks noChangeArrowheads="1"/>
          </p:cNvSpPr>
          <p:nvPr/>
        </p:nvSpPr>
        <p:spPr bwMode="blackGray">
          <a:xfrm>
            <a:off x="2143125" y="2982914"/>
            <a:ext cx="7924800" cy="5413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@/home/oracle/labs/plpu/code_ex/code_11_33_s.sql</a:t>
            </a:r>
          </a:p>
        </p:txBody>
      </p:sp>
      <p:sp>
        <p:nvSpPr>
          <p:cNvPr id="33797" name="Rectangle 5"/>
          <p:cNvSpPr>
            <a:spLocks noChangeArrowheads="1"/>
          </p:cNvSpPr>
          <p:nvPr/>
        </p:nvSpPr>
        <p:spPr bwMode="blackGray">
          <a:xfrm>
            <a:off x="2133600" y="4191000"/>
            <a:ext cx="792480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endParaRPr lang="en-US" sz="160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@code_11_34_cs.sql –- compiles the DEPT_PKG package</a:t>
            </a:r>
          </a:p>
          <a:p>
            <a:pPr marL="457200" indent="-457200" defTabSz="400050" eaLnBrk="0" hangingPunct="0">
              <a:lnSpc>
                <a:spcPct val="95000"/>
              </a:lnSpc>
              <a:tabLst>
                <a:tab pos="400050" algn="r"/>
                <a:tab pos="673100" algn="l"/>
              </a:tabLst>
              <a:defRPr/>
            </a:pPr>
            <a:endParaRPr lang="en-US" sz="1600">
              <a:solidFill>
                <a:prstClr val="black"/>
              </a:solidFill>
              <a:latin typeface="Courier New" pitchFamily="49" charset="0"/>
            </a:endParaRPr>
          </a:p>
        </p:txBody>
      </p:sp>
      <p:pic>
        <p:nvPicPr>
          <p:cNvPr id="39942" name="Picture 6"/>
          <p:cNvPicPr>
            <a:picLocks noChangeAspect="1" noChangeArrowheads="1"/>
          </p:cNvPicPr>
          <p:nvPr/>
        </p:nvPicPr>
        <p:blipFill>
          <a:blip r:embed="rId3">
            <a:extLst>
              <a:ext uri="{28A0092B-C50C-407E-A947-70E740481C1C}">
                <a14:useLocalDpi xmlns:a14="http://schemas.microsoft.com/office/drawing/2010/main" val="0"/>
              </a:ext>
            </a:extLst>
          </a:blip>
          <a:srcRect l="-87" r="11835" b="30882"/>
          <a:stretch>
            <a:fillRect/>
          </a:stretch>
        </p:blipFill>
        <p:spPr bwMode="gray">
          <a:xfrm>
            <a:off x="3505200" y="2236788"/>
            <a:ext cx="4800600" cy="3730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9943" name="Picture 8"/>
          <p:cNvPicPr>
            <a:picLocks noChangeAspect="1" noChangeArrowheads="1"/>
          </p:cNvPicPr>
          <p:nvPr/>
        </p:nvPicPr>
        <p:blipFill>
          <a:blip r:embed="rId4">
            <a:extLst>
              <a:ext uri="{28A0092B-C50C-407E-A947-70E740481C1C}">
                <a14:useLocalDpi xmlns:a14="http://schemas.microsoft.com/office/drawing/2010/main" val="0"/>
              </a:ext>
            </a:extLst>
          </a:blip>
          <a:srcRect r="15782"/>
          <a:stretch>
            <a:fillRect/>
          </a:stretch>
        </p:blipFill>
        <p:spPr bwMode="gray">
          <a:xfrm>
            <a:off x="2971800" y="5181601"/>
            <a:ext cx="5905500" cy="7667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99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733800"/>
            <a:ext cx="22479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450</a:t>
            </a:fld>
            <a:endParaRPr lang="en-US">
              <a:solidFill>
                <a:srgbClr val="464653"/>
              </a:solidFill>
            </a:endParaRPr>
          </a:p>
        </p:txBody>
      </p:sp>
    </p:spTree>
    <p:extLst>
      <p:ext uri="{BB962C8B-B14F-4D97-AF65-F5344CB8AC3E}">
        <p14:creationId xmlns:p14="http://schemas.microsoft.com/office/powerpoint/2010/main" val="1003756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Using the PLW 06009 Warning Message</a:t>
            </a:r>
            <a:endParaRPr lang="en-US" i="1"/>
          </a:p>
        </p:txBody>
      </p:sp>
      <p:sp>
        <p:nvSpPr>
          <p:cNvPr id="34819" name="Rectangle 3"/>
          <p:cNvSpPr>
            <a:spLocks noGrp="1" noChangeArrowheads="1"/>
          </p:cNvSpPr>
          <p:nvPr>
            <p:ph sz="quarter" idx="1"/>
          </p:nvPr>
        </p:nvSpPr>
        <p:spPr>
          <a:xfrm>
            <a:off x="2133600" y="1447801"/>
            <a:ext cx="7918450" cy="2466975"/>
          </a:xfrm>
        </p:spPr>
        <p:txBody>
          <a:bodyPr>
            <a:normAutofit fontScale="85000" lnSpcReduction="20000"/>
          </a:bodyPr>
          <a:lstStyle/>
          <a:p>
            <a:pPr marL="548640" lvl="1" indent="-274320">
              <a:buFont typeface="Courier New" pitchFamily="49" charset="0"/>
              <a:buChar char="o"/>
              <a:defRPr/>
            </a:pPr>
            <a:r>
              <a:rPr lang="en-US" dirty="0"/>
              <a:t>The </a:t>
            </a:r>
            <a:r>
              <a:rPr lang="en-US" dirty="0">
                <a:latin typeface="Courier New" pitchFamily="49" charset="0"/>
              </a:rPr>
              <a:t>PLW</a:t>
            </a:r>
            <a:r>
              <a:rPr lang="en-US" dirty="0"/>
              <a:t> warning indicates that the </a:t>
            </a:r>
            <a:r>
              <a:rPr lang="en-US" dirty="0">
                <a:latin typeface="Courier New" pitchFamily="49" charset="0"/>
              </a:rPr>
              <a:t>OTHERS</a:t>
            </a:r>
            <a:r>
              <a:rPr lang="en-US" dirty="0"/>
              <a:t> handler of your PL/SQL subroutine can exit without executing:</a:t>
            </a:r>
          </a:p>
          <a:p>
            <a:pPr marL="822960" lvl="2">
              <a:buClr>
                <a:schemeClr val="bg1">
                  <a:shade val="50000"/>
                </a:schemeClr>
              </a:buClr>
              <a:buFont typeface="Wingdings" pitchFamily="2" charset="2"/>
              <a:buChar char="Ø"/>
              <a:defRPr/>
            </a:pPr>
            <a:r>
              <a:rPr lang="en-US" dirty="0"/>
              <a:t>Some form of </a:t>
            </a:r>
            <a:r>
              <a:rPr lang="en-US" dirty="0">
                <a:latin typeface="Courier New" pitchFamily="49" charset="0"/>
              </a:rPr>
              <a:t>RAISE</a:t>
            </a:r>
            <a:r>
              <a:rPr lang="en-US" dirty="0"/>
              <a:t>, or </a:t>
            </a:r>
          </a:p>
          <a:p>
            <a:pPr marL="822960" lvl="2">
              <a:buClr>
                <a:schemeClr val="bg1">
                  <a:shade val="50000"/>
                </a:schemeClr>
              </a:buClr>
              <a:buFont typeface="Wingdings" pitchFamily="2" charset="2"/>
              <a:buChar char="Ø"/>
              <a:defRPr/>
            </a:pPr>
            <a:r>
              <a:rPr lang="en-US" dirty="0"/>
              <a:t>A call to the standard procedure </a:t>
            </a:r>
            <a:r>
              <a:rPr lang="en-US" dirty="0">
                <a:latin typeface="Courier New" pitchFamily="49" charset="0"/>
              </a:rPr>
              <a:t>RAISE_APPLICATION_ERROR</a:t>
            </a:r>
            <a:endParaRPr lang="en-US" dirty="0"/>
          </a:p>
          <a:p>
            <a:pPr marL="548640" lvl="1" indent="-274320">
              <a:buFont typeface="Courier New" pitchFamily="49" charset="0"/>
              <a:buChar char="o"/>
              <a:defRPr/>
            </a:pPr>
            <a:r>
              <a:rPr lang="en-US" dirty="0"/>
              <a:t>A good programming practice suggests that </a:t>
            </a:r>
            <a:r>
              <a:rPr lang="en-US" dirty="0">
                <a:latin typeface="Courier New" pitchFamily="49" charset="0"/>
              </a:rPr>
              <a:t>OTHERS</a:t>
            </a:r>
            <a:r>
              <a:rPr lang="en-US" dirty="0"/>
              <a:t> handlers must always pass an exception upward.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451</a:t>
            </a:fld>
            <a:endParaRPr lang="en-US" dirty="0">
              <a:solidFill>
                <a:srgbClr val="464653"/>
              </a:solidFill>
            </a:endParaRPr>
          </a:p>
        </p:txBody>
      </p:sp>
    </p:spTree>
    <p:extLst>
      <p:ext uri="{BB962C8B-B14F-4D97-AF65-F5344CB8AC3E}">
        <p14:creationId xmlns:p14="http://schemas.microsoft.com/office/powerpoint/2010/main" val="11191136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53282" y="-42067"/>
            <a:ext cx="10515600" cy="1325563"/>
          </a:xfrm>
        </p:spPr>
        <p:txBody>
          <a:bodyPr/>
          <a:lstStyle/>
          <a:p>
            <a:pPr eaLnBrk="1" hangingPunct="1"/>
            <a:r>
              <a:rPr lang="en-US"/>
              <a:t>The PLW 06009 Warning: Example</a:t>
            </a:r>
            <a:endParaRPr lang="en-US">
              <a:solidFill>
                <a:schemeClr val="accent2"/>
              </a:solidFill>
            </a:endParaRPr>
          </a:p>
        </p:txBody>
      </p:sp>
      <p:sp>
        <p:nvSpPr>
          <p:cNvPr id="35843" name="Rectangle 3"/>
          <p:cNvSpPr>
            <a:spLocks noChangeArrowheads="1"/>
          </p:cNvSpPr>
          <p:nvPr/>
        </p:nvSpPr>
        <p:spPr bwMode="blackGray">
          <a:xfrm>
            <a:off x="2108200" y="1077914"/>
            <a:ext cx="7931150" cy="2217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CREATE OR REPLACE PROCEDURE p(</a:t>
            </a:r>
            <a:r>
              <a:rPr lang="en-US" sz="1400" dirty="0" err="1">
                <a:solidFill>
                  <a:prstClr val="black"/>
                </a:solidFill>
                <a:latin typeface="Courier New" pitchFamily="49" charset="0"/>
                <a:cs typeface="Times New Roman" pitchFamily="18" charset="0"/>
              </a:rPr>
              <a:t>i</a:t>
            </a:r>
            <a:r>
              <a:rPr lang="en-US" sz="1400" dirty="0">
                <a:solidFill>
                  <a:prstClr val="black"/>
                </a:solidFill>
                <a:latin typeface="Courier New" pitchFamily="49" charset="0"/>
                <a:cs typeface="Times New Roman" pitchFamily="18" charset="0"/>
              </a:rPr>
              <a:t> IN VARCHAR2)</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IS</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BEGIN</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INSERT INTO t(</a:t>
            </a:r>
            <a:r>
              <a:rPr lang="en-US" sz="1400" dirty="0" err="1">
                <a:solidFill>
                  <a:prstClr val="black"/>
                </a:solidFill>
                <a:latin typeface="Courier New" pitchFamily="49" charset="0"/>
                <a:cs typeface="Times New Roman" pitchFamily="18" charset="0"/>
              </a:rPr>
              <a:t>col_a</a:t>
            </a:r>
            <a:r>
              <a:rPr lang="en-US" sz="1400" dirty="0">
                <a:solidFill>
                  <a:prstClr val="black"/>
                </a:solidFill>
                <a:latin typeface="Courier New" pitchFamily="49" charset="0"/>
                <a:cs typeface="Times New Roman" pitchFamily="18" charset="0"/>
              </a:rPr>
              <a:t>) VALUES (</a:t>
            </a:r>
            <a:r>
              <a:rPr lang="en-US" sz="1400" dirty="0" err="1">
                <a:solidFill>
                  <a:prstClr val="black"/>
                </a:solidFill>
                <a:latin typeface="Courier New" pitchFamily="49" charset="0"/>
                <a:cs typeface="Times New Roman" pitchFamily="18" charset="0"/>
              </a:rPr>
              <a:t>i</a:t>
            </a:r>
            <a:r>
              <a:rPr lang="en-US" sz="1400"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EXCEPTION</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WHEN OTHERS THEN null;</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END p;</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ALTER PROCEDURE P COMPILE</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a:t>
            </a:r>
            <a:r>
              <a:rPr lang="en-US" sz="1400" dirty="0" err="1">
                <a:solidFill>
                  <a:prstClr val="black"/>
                </a:solidFill>
                <a:latin typeface="Courier New" pitchFamily="49" charset="0"/>
                <a:cs typeface="Times New Roman" pitchFamily="18" charset="0"/>
              </a:rPr>
              <a:t>PLSQL_warnings</a:t>
            </a:r>
            <a:r>
              <a:rPr lang="en-US" sz="1400" dirty="0">
                <a:solidFill>
                  <a:prstClr val="black"/>
                </a:solidFill>
                <a:latin typeface="Courier New" pitchFamily="49" charset="0"/>
                <a:cs typeface="Times New Roman" pitchFamily="18" charset="0"/>
              </a:rPr>
              <a:t> = '</a:t>
            </a:r>
            <a:r>
              <a:rPr lang="en-US" sz="1400" dirty="0" err="1">
                <a:solidFill>
                  <a:prstClr val="black"/>
                </a:solidFill>
                <a:latin typeface="Courier New" pitchFamily="49" charset="0"/>
                <a:cs typeface="Times New Roman" pitchFamily="18" charset="0"/>
              </a:rPr>
              <a:t>enable:all</a:t>
            </a:r>
            <a:r>
              <a:rPr lang="en-US" sz="1400" dirty="0">
                <a:solidFill>
                  <a:prstClr val="black"/>
                </a:solidFill>
                <a:latin typeface="Courier New" pitchFamily="49" charset="0"/>
                <a:cs typeface="Times New Roman" pitchFamily="18" charset="0"/>
              </a:rPr>
              <a:t>' REUSE SETTINGS;</a:t>
            </a:r>
          </a:p>
        </p:txBody>
      </p:sp>
      <p:sp>
        <p:nvSpPr>
          <p:cNvPr id="35844" name="Rectangle 4"/>
          <p:cNvSpPr>
            <a:spLocks noChangeArrowheads="1"/>
          </p:cNvSpPr>
          <p:nvPr/>
        </p:nvSpPr>
        <p:spPr bwMode="blackGray">
          <a:xfrm>
            <a:off x="2127250" y="4638675"/>
            <a:ext cx="793115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SELECT * </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FROM </a:t>
            </a:r>
            <a:r>
              <a:rPr lang="en-US" sz="1400" dirty="0" err="1">
                <a:solidFill>
                  <a:prstClr val="black"/>
                </a:solidFill>
                <a:latin typeface="Courier New" pitchFamily="49" charset="0"/>
                <a:cs typeface="Times New Roman" pitchFamily="18" charset="0"/>
              </a:rPr>
              <a:t>user_errors</a:t>
            </a:r>
            <a:endParaRPr lang="en-US" sz="1400" dirty="0">
              <a:solidFill>
                <a:prstClr val="black"/>
              </a:solidFill>
              <a:latin typeface="Courier New" pitchFamily="49" charset="0"/>
              <a:cs typeface="Times New Roman" pitchFamily="18" charset="0"/>
            </a:endParaRP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WHERE name = 'P'</a:t>
            </a:r>
          </a:p>
        </p:txBody>
      </p:sp>
      <p:pic>
        <p:nvPicPr>
          <p:cNvPr id="41989" name="Picture 7"/>
          <p:cNvPicPr>
            <a:picLocks noChangeAspect="1" noChangeArrowheads="1"/>
          </p:cNvPicPr>
          <p:nvPr/>
        </p:nvPicPr>
        <p:blipFill>
          <a:blip r:embed="rId3">
            <a:extLst>
              <a:ext uri="{28A0092B-C50C-407E-A947-70E740481C1C}">
                <a14:useLocalDpi xmlns:a14="http://schemas.microsoft.com/office/drawing/2010/main" val="0"/>
              </a:ext>
            </a:extLst>
          </a:blip>
          <a:srcRect b="6226"/>
          <a:stretch>
            <a:fillRect/>
          </a:stretch>
        </p:blipFill>
        <p:spPr bwMode="auto">
          <a:xfrm>
            <a:off x="2809876" y="3295651"/>
            <a:ext cx="6526213" cy="11715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1990" name="Rectangle 8"/>
          <p:cNvSpPr>
            <a:spLocks noChangeArrowheads="1"/>
          </p:cNvSpPr>
          <p:nvPr/>
        </p:nvSpPr>
        <p:spPr bwMode="auto">
          <a:xfrm>
            <a:off x="2667000" y="4210050"/>
            <a:ext cx="6781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1991" name="Picture 9"/>
          <p:cNvPicPr>
            <a:picLocks noChangeAspect="1" noChangeArrowheads="1"/>
          </p:cNvPicPr>
          <p:nvPr/>
        </p:nvPicPr>
        <p:blipFill>
          <a:blip r:embed="rId4">
            <a:extLst>
              <a:ext uri="{28A0092B-C50C-407E-A947-70E740481C1C}">
                <a14:useLocalDpi xmlns:a14="http://schemas.microsoft.com/office/drawing/2010/main" val="0"/>
              </a:ext>
            </a:extLst>
          </a:blip>
          <a:srcRect t="28152"/>
          <a:stretch>
            <a:fillRect/>
          </a:stretch>
        </p:blipFill>
        <p:spPr bwMode="auto">
          <a:xfrm>
            <a:off x="2087564" y="5486401"/>
            <a:ext cx="8047037" cy="7778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452</a:t>
            </a:fld>
            <a:endParaRPr lang="en-US">
              <a:solidFill>
                <a:srgbClr val="464653"/>
              </a:solidFill>
            </a:endParaRPr>
          </a:p>
        </p:txBody>
      </p:sp>
    </p:spTree>
    <p:extLst>
      <p:ext uri="{BB962C8B-B14F-4D97-AF65-F5344CB8AC3E}">
        <p14:creationId xmlns:p14="http://schemas.microsoft.com/office/powerpoint/2010/main" val="15054793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Summary</a:t>
            </a:r>
          </a:p>
        </p:txBody>
      </p:sp>
      <p:sp>
        <p:nvSpPr>
          <p:cNvPr id="37891" name="Rectangle 3"/>
          <p:cNvSpPr>
            <a:spLocks noGrp="1" noChangeArrowheads="1"/>
          </p:cNvSpPr>
          <p:nvPr>
            <p:ph sz="quarter" idx="1"/>
          </p:nvPr>
        </p:nvSpPr>
        <p:spPr>
          <a:xfrm>
            <a:off x="2133600" y="1447800"/>
            <a:ext cx="7918450" cy="1163638"/>
          </a:xfrm>
        </p:spPr>
        <p:txBody>
          <a:bodyPr>
            <a:normAutofit fontScale="85000" lnSpcReduction="1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Use the PL/SQL compiler initialization parameters</a:t>
            </a:r>
          </a:p>
          <a:p>
            <a:pPr marL="548640" lvl="1" indent="-274320">
              <a:buFont typeface="Courier New" pitchFamily="49" charset="0"/>
              <a:buChar char="o"/>
              <a:defRPr/>
            </a:pPr>
            <a:r>
              <a:rPr lang="en-US" dirty="0"/>
              <a:t>Use the PL/SQL compile-time warnings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453</a:t>
            </a:fld>
            <a:endParaRPr lang="en-US" dirty="0">
              <a:solidFill>
                <a:srgbClr val="464653"/>
              </a:solidFill>
            </a:endParaRPr>
          </a:p>
        </p:txBody>
      </p:sp>
    </p:spTree>
    <p:extLst>
      <p:ext uri="{BB962C8B-B14F-4D97-AF65-F5344CB8AC3E}">
        <p14:creationId xmlns:p14="http://schemas.microsoft.com/office/powerpoint/2010/main" val="1984672945"/>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sz="3600" dirty="0"/>
              <a:t>Oracle PL/SQL 19c</a:t>
            </a:r>
            <a:br>
              <a:rPr lang="en-US" sz="3600" dirty="0"/>
            </a:br>
            <a:r>
              <a:rPr lang="en-US" sz="3600" dirty="0"/>
              <a:t/>
            </a:r>
            <a:br>
              <a:rPr lang="en-US" sz="3600" dirty="0"/>
            </a:br>
            <a:r>
              <a:rPr lang="en-US" sz="2200" dirty="0"/>
              <a:t>Module 19: Managing PL/SQL Code</a:t>
            </a:r>
          </a:p>
        </p:txBody>
      </p:sp>
      <p:sp>
        <p:nvSpPr>
          <p:cNvPr id="4099"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22EB5F84-A998-438D-985B-899580C9B211}" type="slidenum">
              <a:rPr lang="en-US" smtClean="0">
                <a:solidFill>
                  <a:srgbClr val="464653"/>
                </a:solidFill>
              </a:rPr>
              <a:pPr>
                <a:defRPr/>
              </a:pPr>
              <a:t>454</a:t>
            </a:fld>
            <a:endParaRPr lang="en-US" dirty="0">
              <a:solidFill>
                <a:srgbClr val="464653"/>
              </a:solidFill>
            </a:endParaRPr>
          </a:p>
        </p:txBody>
      </p:sp>
    </p:spTree>
    <p:extLst>
      <p:ext uri="{BB962C8B-B14F-4D97-AF65-F5344CB8AC3E}">
        <p14:creationId xmlns:p14="http://schemas.microsoft.com/office/powerpoint/2010/main" val="800761922"/>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and use conditional compilation</a:t>
            </a:r>
          </a:p>
          <a:p>
            <a:pPr lvl="1" eaLnBrk="1" hangingPunct="1">
              <a:buFont typeface="Courier New" pitchFamily="49" charset="0"/>
              <a:buChar char="o"/>
            </a:pPr>
            <a:r>
              <a:rPr lang="en-US"/>
              <a:t>Hide PL/SQL source code using dynamic obfuscation and the Wrap utility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455</a:t>
            </a:fld>
            <a:endParaRPr lang="en-US" dirty="0">
              <a:solidFill>
                <a:srgbClr val="464653"/>
              </a:solidFill>
            </a:endParaRPr>
          </a:p>
        </p:txBody>
      </p:sp>
    </p:spTree>
    <p:extLst>
      <p:ext uri="{BB962C8B-B14F-4D97-AF65-F5344CB8AC3E}">
        <p14:creationId xmlns:p14="http://schemas.microsoft.com/office/powerpoint/2010/main" val="105550134"/>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p:txBody>
          <a:bodyPr/>
          <a:lstStyle/>
          <a:p>
            <a:pPr eaLnBrk="1" hangingPunct="1"/>
            <a:r>
              <a:rPr lang="en-US"/>
              <a:t>What Is Conditional Compilation?</a:t>
            </a:r>
          </a:p>
        </p:txBody>
      </p:sp>
      <p:sp>
        <p:nvSpPr>
          <p:cNvPr id="7171" name="Rectangle 4"/>
          <p:cNvSpPr>
            <a:spLocks noGrp="1" noChangeArrowheads="1"/>
          </p:cNvSpPr>
          <p:nvPr>
            <p:ph sz="quarter" idx="1"/>
          </p:nvPr>
        </p:nvSpPr>
        <p:spPr>
          <a:xfrm>
            <a:off x="2133600" y="1447800"/>
            <a:ext cx="7918450" cy="3240088"/>
          </a:xfrm>
        </p:spPr>
        <p:txBody>
          <a:bodyPr>
            <a:normAutofit fontScale="85000" lnSpcReduction="20000"/>
          </a:bodyPr>
          <a:lstStyle/>
          <a:p>
            <a:pPr marL="0" indent="0">
              <a:buNone/>
              <a:defRPr/>
            </a:pPr>
            <a:r>
              <a:rPr lang="en-US" dirty="0">
                <a:latin typeface="Arial" charset="0"/>
              </a:rPr>
              <a:t>Enables you to customize the functionality in a PL/SQL application without removing any source code:</a:t>
            </a:r>
          </a:p>
          <a:p>
            <a:pPr marL="548640" lvl="1" indent="-274320">
              <a:buFont typeface="Courier New" pitchFamily="49" charset="0"/>
              <a:buChar char="o"/>
              <a:defRPr/>
            </a:pPr>
            <a:r>
              <a:rPr lang="en-US" dirty="0"/>
              <a:t>Utilize the latest functionality with the latest database release or disable the new features to run the application against an older release of the database.</a:t>
            </a:r>
          </a:p>
          <a:p>
            <a:pPr marL="548640" lvl="1" indent="-274320">
              <a:buFont typeface="Courier New" pitchFamily="49" charset="0"/>
              <a:buChar char="o"/>
              <a:defRPr/>
            </a:pPr>
            <a:r>
              <a:rPr lang="en-US" dirty="0"/>
              <a:t>Activate debugging or tracing functionality in the development environment and hide that functionality in the application while it runs at a production site.</a:t>
            </a:r>
          </a:p>
          <a:p>
            <a:pPr marL="0" indent="0">
              <a:buFont typeface="Wingdings 3"/>
              <a:buChar char=""/>
              <a:defRPr/>
            </a:pPr>
            <a:endParaRPr lang="en-US" dirty="0">
              <a:latin typeface="Arial" charset="0"/>
            </a:endParaRPr>
          </a:p>
        </p:txBody>
      </p:sp>
      <p:grpSp>
        <p:nvGrpSpPr>
          <p:cNvPr id="15364" name="Group 10"/>
          <p:cNvGrpSpPr>
            <a:grpSpLocks/>
          </p:cNvGrpSpPr>
          <p:nvPr/>
        </p:nvGrpSpPr>
        <p:grpSpPr bwMode="auto">
          <a:xfrm>
            <a:off x="2940051" y="4495801"/>
            <a:ext cx="6315075" cy="1647825"/>
            <a:chOff x="624" y="2866"/>
            <a:chExt cx="3978" cy="1038"/>
          </a:xfrm>
        </p:grpSpPr>
        <p:sp>
          <p:nvSpPr>
            <p:cNvPr id="15367" name="Line 2"/>
            <p:cNvSpPr>
              <a:spLocks noChangeShapeType="1"/>
            </p:cNvSpPr>
            <p:nvPr/>
          </p:nvSpPr>
          <p:spPr bwMode="auto">
            <a:xfrm>
              <a:off x="2880" y="3434"/>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15368" name="Group 5"/>
            <p:cNvGrpSpPr>
              <a:grpSpLocks/>
            </p:cNvGrpSpPr>
            <p:nvPr/>
          </p:nvGrpSpPr>
          <p:grpSpPr bwMode="auto">
            <a:xfrm>
              <a:off x="3552" y="2866"/>
              <a:ext cx="1050" cy="1022"/>
              <a:chOff x="1296" y="2722"/>
              <a:chExt cx="1050" cy="1022"/>
            </a:xfrm>
          </p:grpSpPr>
          <p:pic>
            <p:nvPicPr>
              <p:cNvPr id="15371" name="Picture 6"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1296" y="272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7"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1748" y="277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9" name="Text Box 8"/>
            <p:cNvSpPr txBox="1">
              <a:spLocks noChangeArrowheads="1"/>
            </p:cNvSpPr>
            <p:nvPr/>
          </p:nvSpPr>
          <p:spPr bwMode="auto">
            <a:xfrm>
              <a:off x="624" y="3692"/>
              <a:ext cx="25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Reserved preprocessor control tokens</a:t>
              </a:r>
            </a:p>
          </p:txBody>
        </p:sp>
        <p:sp>
          <p:nvSpPr>
            <p:cNvPr id="7176" name="Rectangle 9"/>
            <p:cNvSpPr>
              <a:spLocks noChangeArrowheads="1"/>
            </p:cNvSpPr>
            <p:nvPr/>
          </p:nvSpPr>
          <p:spPr bwMode="blackWhite">
            <a:xfrm>
              <a:off x="816" y="3161"/>
              <a:ext cx="2160" cy="5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defRPr/>
              </a:pPr>
              <a:r>
                <a:rPr lang="en-US" dirty="0">
                  <a:solidFill>
                    <a:prstClr val="black"/>
                  </a:solidFill>
                  <a:latin typeface="Courier New" pitchFamily="49" charset="0"/>
                </a:rPr>
                <a:t>$IF, $THEN, $ELSE, </a:t>
              </a:r>
              <a:br>
                <a:rPr lang="en-US" dirty="0">
                  <a:solidFill>
                    <a:prstClr val="black"/>
                  </a:solidFill>
                  <a:latin typeface="Courier New" pitchFamily="49" charset="0"/>
                </a:rPr>
              </a:br>
              <a:r>
                <a:rPr lang="en-US" dirty="0">
                  <a:solidFill>
                    <a:prstClr val="black"/>
                  </a:solidFill>
                  <a:latin typeface="Courier New" pitchFamily="49" charset="0"/>
                </a:rPr>
                <a:t>$ELSIF, $END, $$, $ERROR</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456</a:t>
            </a:fld>
            <a:endParaRPr lang="en-US" dirty="0">
              <a:solidFill>
                <a:srgbClr val="464653"/>
              </a:solidFill>
            </a:endParaRPr>
          </a:p>
        </p:txBody>
      </p:sp>
    </p:spTree>
    <p:extLst>
      <p:ext uri="{BB962C8B-B14F-4D97-AF65-F5344CB8AC3E}">
        <p14:creationId xmlns:p14="http://schemas.microsoft.com/office/powerpoint/2010/main" val="353421709"/>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a:t>How Does Conditional Compilation Work?</a:t>
            </a:r>
          </a:p>
        </p:txBody>
      </p:sp>
      <p:grpSp>
        <p:nvGrpSpPr>
          <p:cNvPr id="16387" name="Group 3"/>
          <p:cNvGrpSpPr>
            <a:grpSpLocks/>
          </p:cNvGrpSpPr>
          <p:nvPr/>
        </p:nvGrpSpPr>
        <p:grpSpPr bwMode="auto">
          <a:xfrm>
            <a:off x="5029200" y="1425576"/>
            <a:ext cx="2286000" cy="1643063"/>
            <a:chOff x="2208" y="898"/>
            <a:chExt cx="1440" cy="1035"/>
          </a:xfrm>
        </p:grpSpPr>
        <p:pic>
          <p:nvPicPr>
            <p:cNvPr id="16405" name="Picture 4"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8" y="898"/>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5"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618" y="96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6" descr="C:\Documents and Settings\lserhal\Desktop\Graphics Used in 10g NF\search.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44" y="1114"/>
              <a:ext cx="80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Text Box 7"/>
          <p:cNvSpPr txBox="1">
            <a:spLocks noChangeArrowheads="1"/>
          </p:cNvSpPr>
          <p:nvPr/>
        </p:nvSpPr>
        <p:spPr bwMode="auto">
          <a:xfrm>
            <a:off x="4800600" y="3200400"/>
            <a:ext cx="23622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Inquiry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a:t>
            </a:r>
            <a:r>
              <a:rPr lang="en-US" sz="1600">
                <a:solidFill>
                  <a:prstClr val="black"/>
                </a:solidFill>
              </a:rPr>
              <a:t> token.</a:t>
            </a:r>
          </a:p>
        </p:txBody>
      </p:sp>
      <p:sp>
        <p:nvSpPr>
          <p:cNvPr id="16389" name="Text Box 8"/>
          <p:cNvSpPr txBox="1">
            <a:spLocks noChangeArrowheads="1"/>
          </p:cNvSpPr>
          <p:nvPr/>
        </p:nvSpPr>
        <p:spPr bwMode="auto">
          <a:xfrm>
            <a:off x="2133600" y="3200400"/>
            <a:ext cx="2209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Selection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$IF</a:t>
            </a:r>
            <a:r>
              <a:rPr lang="en-US" sz="1600">
                <a:solidFill>
                  <a:prstClr val="black"/>
                </a:solidFill>
              </a:rPr>
              <a:t> token.</a:t>
            </a:r>
          </a:p>
        </p:txBody>
      </p:sp>
      <p:sp>
        <p:nvSpPr>
          <p:cNvPr id="16390" name="Text Box 9"/>
          <p:cNvSpPr txBox="1">
            <a:spLocks noChangeArrowheads="1"/>
          </p:cNvSpPr>
          <p:nvPr/>
        </p:nvSpPr>
        <p:spPr bwMode="auto">
          <a:xfrm>
            <a:off x="7339014" y="3200400"/>
            <a:ext cx="25669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Error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$ERROR</a:t>
            </a:r>
            <a:r>
              <a:rPr lang="en-US" sz="1600">
                <a:solidFill>
                  <a:prstClr val="black"/>
                </a:solidFill>
              </a:rPr>
              <a:t> token.</a:t>
            </a:r>
          </a:p>
        </p:txBody>
      </p:sp>
      <p:sp>
        <p:nvSpPr>
          <p:cNvPr id="16391" name="Text Box 10"/>
          <p:cNvSpPr txBox="1">
            <a:spLocks noChangeArrowheads="1"/>
          </p:cNvSpPr>
          <p:nvPr/>
        </p:nvSpPr>
        <p:spPr bwMode="auto">
          <a:xfrm>
            <a:off x="6200775" y="5486401"/>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DBMS_DB_VERSION </a:t>
            </a:r>
            <a:br>
              <a:rPr lang="en-US" sz="1600">
                <a:solidFill>
                  <a:prstClr val="black"/>
                </a:solidFill>
                <a:latin typeface="Courier New" pitchFamily="49" charset="0"/>
              </a:rPr>
            </a:br>
            <a:r>
              <a:rPr lang="en-US" sz="1600">
                <a:solidFill>
                  <a:prstClr val="black"/>
                </a:solidFill>
              </a:rPr>
              <a:t>package</a:t>
            </a:r>
          </a:p>
        </p:txBody>
      </p:sp>
      <p:pic>
        <p:nvPicPr>
          <p:cNvPr id="16392" name="Picture 11" descr="C:\Documents and Settings\lserhal\Desktop\Graphics Used in 10g NF\package_plsql.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060826" y="3886201"/>
            <a:ext cx="892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2" descr="C:\Documents and Settings\lserhal\Desktop\Graphics Used in 10g NF\package_plsql.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7010401" y="3886201"/>
            <a:ext cx="892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13"/>
          <p:cNvSpPr txBox="1">
            <a:spLocks noChangeArrowheads="1"/>
          </p:cNvSpPr>
          <p:nvPr/>
        </p:nvSpPr>
        <p:spPr bwMode="auto">
          <a:xfrm>
            <a:off x="3124200" y="5486401"/>
            <a:ext cx="2514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DBMS_PREPROCESSOR </a:t>
            </a:r>
            <a:br>
              <a:rPr lang="en-US" sz="1600">
                <a:solidFill>
                  <a:prstClr val="black"/>
                </a:solidFill>
                <a:latin typeface="Courier New" pitchFamily="49" charset="0"/>
              </a:rPr>
            </a:br>
            <a:r>
              <a:rPr lang="en-US" sz="1600">
                <a:solidFill>
                  <a:prstClr val="black"/>
                </a:solidFill>
              </a:rPr>
              <a:t>package</a:t>
            </a:r>
          </a:p>
        </p:txBody>
      </p:sp>
      <p:grpSp>
        <p:nvGrpSpPr>
          <p:cNvPr id="16395" name="Group 14"/>
          <p:cNvGrpSpPr>
            <a:grpSpLocks/>
          </p:cNvGrpSpPr>
          <p:nvPr/>
        </p:nvGrpSpPr>
        <p:grpSpPr bwMode="auto">
          <a:xfrm>
            <a:off x="2282825" y="1524001"/>
            <a:ext cx="1885950" cy="1622425"/>
            <a:chOff x="478" y="960"/>
            <a:chExt cx="1188" cy="1022"/>
          </a:xfrm>
        </p:grpSpPr>
        <p:pic>
          <p:nvPicPr>
            <p:cNvPr id="16402" name="Picture 15"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478" y="960"/>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6"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90" y="1016"/>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17" descr="C:\Documents and Settings\lserhal\Desktop\Graphics Used in 10g NF\list.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1392" y="960"/>
              <a:ext cx="27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6" name="Group 18"/>
          <p:cNvGrpSpPr>
            <a:grpSpLocks/>
          </p:cNvGrpSpPr>
          <p:nvPr/>
        </p:nvGrpSpPr>
        <p:grpSpPr bwMode="auto">
          <a:xfrm>
            <a:off x="7769225" y="1323975"/>
            <a:ext cx="2171700" cy="1773238"/>
            <a:chOff x="3934" y="834"/>
            <a:chExt cx="1368" cy="1117"/>
          </a:xfrm>
        </p:grpSpPr>
        <p:pic>
          <p:nvPicPr>
            <p:cNvPr id="16399" name="Picture 19"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934" y="91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20"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320" y="986"/>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21" descr="C:\Documents and Settings\lserhal\Desktop\Graphics Used in 10g NF\raised exceptio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820" y="834"/>
              <a:ext cx="482"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457</a:t>
            </a:fld>
            <a:endParaRPr lang="en-US">
              <a:solidFill>
                <a:srgbClr val="464653"/>
              </a:solidFill>
            </a:endParaRPr>
          </a:p>
        </p:txBody>
      </p:sp>
    </p:spTree>
    <p:extLst>
      <p:ext uri="{BB962C8B-B14F-4D97-AF65-F5344CB8AC3E}">
        <p14:creationId xmlns:p14="http://schemas.microsoft.com/office/powerpoint/2010/main" val="1897597618"/>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098"/>
          <p:cNvSpPr>
            <a:spLocks noGrp="1" noChangeArrowheads="1"/>
          </p:cNvSpPr>
          <p:nvPr>
            <p:ph type="title"/>
          </p:nvPr>
        </p:nvSpPr>
        <p:spPr/>
        <p:txBody>
          <a:bodyPr/>
          <a:lstStyle/>
          <a:p>
            <a:pPr eaLnBrk="1" hangingPunct="1"/>
            <a:r>
              <a:rPr lang="en-US"/>
              <a:t>Using Selection Directives</a:t>
            </a:r>
          </a:p>
        </p:txBody>
      </p:sp>
      <p:sp>
        <p:nvSpPr>
          <p:cNvPr id="9219" name="Rectangle 4099"/>
          <p:cNvSpPr>
            <a:spLocks noChangeArrowheads="1"/>
          </p:cNvSpPr>
          <p:nvPr/>
        </p:nvSpPr>
        <p:spPr bwMode="blackGray">
          <a:xfrm>
            <a:off x="2146300" y="3124200"/>
            <a:ext cx="7912100" cy="312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a:solidFill>
                  <a:prstClr val="black"/>
                </a:solidFill>
                <a:latin typeface="Courier New" pitchFamily="49" charset="0"/>
              </a:rPr>
              <a:t>CURSOR cur IS SELECT employee_id FROM</a:t>
            </a:r>
          </a:p>
          <a:p>
            <a:pPr marL="457200" indent="-457200" defTabSz="400050" eaLnBrk="0" hangingPunct="0">
              <a:tabLst>
                <a:tab pos="400050" algn="r"/>
                <a:tab pos="673100" algn="l"/>
              </a:tabLst>
              <a:defRPr/>
            </a:pPr>
            <a:r>
              <a:rPr lang="en-US" sz="1600">
                <a:solidFill>
                  <a:prstClr val="black"/>
                </a:solidFill>
                <a:latin typeface="Courier New" pitchFamily="49" charset="0"/>
              </a:rPr>
              <a:t>employees WHERE</a:t>
            </a:r>
          </a:p>
          <a:p>
            <a:pPr marL="457200" indent="-457200" defTabSz="400050" eaLnBrk="0" hangingPunct="0">
              <a:tabLst>
                <a:tab pos="400050" algn="r"/>
                <a:tab pos="673100" algn="l"/>
              </a:tabLst>
              <a:defRPr/>
            </a:pPr>
            <a:r>
              <a:rPr lang="en-US" sz="1600">
                <a:solidFill>
                  <a:prstClr val="black"/>
                </a:solidFill>
                <a:latin typeface="Courier New" pitchFamily="49" charset="0"/>
              </a:rPr>
              <a:t>$IF myapp_tax_package.new_tax_code $THEN</a:t>
            </a:r>
          </a:p>
          <a:p>
            <a:pPr marL="457200" indent="-457200" defTabSz="400050" eaLnBrk="0" hangingPunct="0">
              <a:tabLst>
                <a:tab pos="400050" algn="r"/>
                <a:tab pos="673100" algn="l"/>
              </a:tabLst>
              <a:defRPr/>
            </a:pPr>
            <a:r>
              <a:rPr lang="en-US" sz="1600">
                <a:solidFill>
                  <a:prstClr val="black"/>
                </a:solidFill>
                <a:latin typeface="Courier New" pitchFamily="49" charset="0"/>
              </a:rPr>
              <a:t>   salary &gt; 20000;</a:t>
            </a:r>
          </a:p>
          <a:p>
            <a:pPr marL="457200" indent="-457200" defTabSz="400050" eaLnBrk="0" hangingPunct="0">
              <a:tabLst>
                <a:tab pos="400050" algn="r"/>
                <a:tab pos="673100" algn="l"/>
              </a:tabLst>
              <a:defRPr/>
            </a:pPr>
            <a:r>
              <a:rPr lang="en-US" sz="1600">
                <a:solidFill>
                  <a:prstClr val="black"/>
                </a:solidFill>
                <a:latin typeface="Courier New" pitchFamily="49" charset="0"/>
              </a:rPr>
              <a:t>$ELSE</a:t>
            </a:r>
          </a:p>
          <a:p>
            <a:pPr marL="457200" indent="-457200" defTabSz="400050" eaLnBrk="0" hangingPunct="0">
              <a:tabLst>
                <a:tab pos="400050" algn="r"/>
                <a:tab pos="673100" algn="l"/>
              </a:tabLst>
              <a:defRPr/>
            </a:pPr>
            <a:r>
              <a:rPr lang="en-US" sz="1600">
                <a:solidFill>
                  <a:prstClr val="black"/>
                </a:solidFill>
                <a:latin typeface="Courier New" pitchFamily="49" charset="0"/>
              </a:rPr>
              <a:t>   salary &gt; 50000;</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OPEN cur;</a:t>
            </a:r>
          </a:p>
          <a:p>
            <a:pPr marL="457200" indent="-457200" defTabSz="400050" eaLnBrk="0" hangingPunct="0">
              <a:tabLst>
                <a:tab pos="400050" algn="r"/>
                <a:tab pos="673100" algn="l"/>
              </a:tabLst>
              <a:defRPr/>
            </a:pPr>
            <a:r>
              <a:rPr lang="en-US" sz="1600">
                <a:solidFill>
                  <a:prstClr val="black"/>
                </a:solidFill>
                <a:latin typeface="Courier New" pitchFamily="49" charset="0"/>
              </a:rPr>
              <a:t>. . .</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9220" name="Rectangle 4100"/>
          <p:cNvSpPr>
            <a:spLocks noChangeArrowheads="1"/>
          </p:cNvSpPr>
          <p:nvPr/>
        </p:nvSpPr>
        <p:spPr bwMode="blackGray">
          <a:xfrm>
            <a:off x="2146300" y="1447800"/>
            <a:ext cx="79121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$IF &lt;Boolean-expression&gt; $THEN </a:t>
            </a:r>
            <a:r>
              <a:rPr lang="en-US" sz="1600" i="1">
                <a:solidFill>
                  <a:prstClr val="black"/>
                </a:solidFill>
                <a:latin typeface="Courier New" pitchFamily="49" charset="0"/>
              </a:rPr>
              <a:t>Text</a:t>
            </a: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$ELSEIF &lt;Boolean-expression&gt; $THEN </a:t>
            </a:r>
            <a:r>
              <a:rPr lang="en-US" sz="1600" i="1">
                <a:solidFill>
                  <a:prstClr val="black"/>
                </a:solidFill>
                <a:latin typeface="Courier New" pitchFamily="49" charset="0"/>
              </a:rPr>
              <a:t>Text</a:t>
            </a: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 . .</a:t>
            </a:r>
          </a:p>
          <a:p>
            <a:pPr marL="457200" indent="-457200" defTabSz="400050" eaLnBrk="0" hangingPunct="0">
              <a:tabLst>
                <a:tab pos="400050" algn="r"/>
                <a:tab pos="673100" algn="l"/>
              </a:tabLst>
              <a:defRPr/>
            </a:pPr>
            <a:r>
              <a:rPr lang="en-US" sz="1600">
                <a:solidFill>
                  <a:prstClr val="black"/>
                </a:solidFill>
                <a:latin typeface="Courier New" pitchFamily="49" charset="0"/>
              </a:rPr>
              <a:t>$ELSE </a:t>
            </a:r>
            <a:r>
              <a:rPr lang="en-US" sz="1600" i="1">
                <a:solidFill>
                  <a:prstClr val="black"/>
                </a:solidFill>
                <a:latin typeface="Courier New" pitchFamily="49" charset="0"/>
              </a:rPr>
              <a:t>Text</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17413" name="Rectangle 4101"/>
          <p:cNvSpPr>
            <a:spLocks noChangeArrowheads="1"/>
          </p:cNvSpPr>
          <p:nvPr/>
        </p:nvSpPr>
        <p:spPr bwMode="gray">
          <a:xfrm>
            <a:off x="2200276" y="3929063"/>
            <a:ext cx="48101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4" name="Rectangle 4102"/>
          <p:cNvSpPr>
            <a:spLocks noChangeArrowheads="1"/>
          </p:cNvSpPr>
          <p:nvPr/>
        </p:nvSpPr>
        <p:spPr bwMode="gray">
          <a:xfrm>
            <a:off x="6451600" y="3897313"/>
            <a:ext cx="762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5" name="Rectangle 4103"/>
          <p:cNvSpPr>
            <a:spLocks noChangeArrowheads="1"/>
          </p:cNvSpPr>
          <p:nvPr/>
        </p:nvSpPr>
        <p:spPr bwMode="gray">
          <a:xfrm>
            <a:off x="2200275" y="4883151"/>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6" name="Rectangle 4104"/>
          <p:cNvSpPr>
            <a:spLocks noChangeArrowheads="1"/>
          </p:cNvSpPr>
          <p:nvPr/>
        </p:nvSpPr>
        <p:spPr bwMode="gray">
          <a:xfrm>
            <a:off x="2200275" y="4410076"/>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458</a:t>
            </a:fld>
            <a:endParaRPr lang="en-US">
              <a:solidFill>
                <a:srgbClr val="464653"/>
              </a:solidFill>
            </a:endParaRPr>
          </a:p>
        </p:txBody>
      </p:sp>
    </p:spTree>
    <p:extLst>
      <p:ext uri="{BB962C8B-B14F-4D97-AF65-F5344CB8AC3E}">
        <p14:creationId xmlns:p14="http://schemas.microsoft.com/office/powerpoint/2010/main" val="98238981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8"/>
          <p:cNvSpPr>
            <a:spLocks noChangeArrowheads="1"/>
          </p:cNvSpPr>
          <p:nvPr/>
        </p:nvSpPr>
        <p:spPr bwMode="blackWhite">
          <a:xfrm>
            <a:off x="4495800" y="1524000"/>
            <a:ext cx="3200400"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a:spcBef>
                <a:spcPct val="20000"/>
              </a:spcBef>
              <a:buClr>
                <a:srgbClr val="FF0000"/>
              </a:buClr>
              <a:defRPr/>
            </a:pPr>
            <a:r>
              <a:rPr lang="en-US" dirty="0">
                <a:solidFill>
                  <a:prstClr val="black"/>
                </a:solidFill>
                <a:latin typeface="Courier New" pitchFamily="49" charset="0"/>
              </a:rPr>
              <a:t>PLSQL_CCFLAGS</a:t>
            </a:r>
          </a:p>
          <a:p>
            <a:pPr defTabSz="822325">
              <a:spcBef>
                <a:spcPct val="20000"/>
              </a:spcBef>
              <a:buClr>
                <a:srgbClr val="FF0000"/>
              </a:buClr>
              <a:defRPr/>
            </a:pPr>
            <a:r>
              <a:rPr lang="en-US" dirty="0">
                <a:solidFill>
                  <a:prstClr val="black"/>
                </a:solidFill>
                <a:latin typeface="Courier New" pitchFamily="49" charset="0"/>
              </a:rPr>
              <a:t>PLSQL_CODE_TYPE</a:t>
            </a:r>
          </a:p>
          <a:p>
            <a:pPr defTabSz="822325">
              <a:spcBef>
                <a:spcPct val="20000"/>
              </a:spcBef>
              <a:buClr>
                <a:srgbClr val="FF0000"/>
              </a:buClr>
              <a:defRPr/>
            </a:pPr>
            <a:r>
              <a:rPr lang="en-US" dirty="0">
                <a:solidFill>
                  <a:prstClr val="black"/>
                </a:solidFill>
                <a:latin typeface="Courier New" pitchFamily="49" charset="0"/>
              </a:rPr>
              <a:t>PLSQL_OPTIMIZE_LEVEL</a:t>
            </a:r>
          </a:p>
          <a:p>
            <a:pPr defTabSz="822325">
              <a:spcBef>
                <a:spcPct val="20000"/>
              </a:spcBef>
              <a:buClr>
                <a:srgbClr val="FF0000"/>
              </a:buClr>
              <a:defRPr/>
            </a:pPr>
            <a:r>
              <a:rPr lang="en-US" dirty="0">
                <a:solidFill>
                  <a:prstClr val="black"/>
                </a:solidFill>
                <a:latin typeface="Courier New" pitchFamily="49" charset="0"/>
              </a:rPr>
              <a:t>PLSQL_WARNINGS </a:t>
            </a:r>
          </a:p>
          <a:p>
            <a:pPr defTabSz="822325">
              <a:spcBef>
                <a:spcPct val="20000"/>
              </a:spcBef>
              <a:buClr>
                <a:srgbClr val="FF0000"/>
              </a:buClr>
              <a:defRPr/>
            </a:pPr>
            <a:r>
              <a:rPr lang="en-US" dirty="0">
                <a:solidFill>
                  <a:prstClr val="black"/>
                </a:solidFill>
                <a:latin typeface="Courier New" pitchFamily="49" charset="0"/>
              </a:rPr>
              <a:t>NLS_LENGTH_SEMANTICS</a:t>
            </a:r>
          </a:p>
          <a:p>
            <a:pPr defTabSz="822325">
              <a:spcBef>
                <a:spcPct val="20000"/>
              </a:spcBef>
              <a:buClr>
                <a:srgbClr val="FF0000"/>
              </a:buClr>
              <a:defRPr/>
            </a:pPr>
            <a:r>
              <a:rPr lang="en-US" dirty="0">
                <a:solidFill>
                  <a:prstClr val="black"/>
                </a:solidFill>
                <a:latin typeface="Courier New" pitchFamily="49" charset="0"/>
              </a:rPr>
              <a:t>PLSQL_LINE</a:t>
            </a:r>
          </a:p>
          <a:p>
            <a:pPr defTabSz="822325">
              <a:spcBef>
                <a:spcPct val="20000"/>
              </a:spcBef>
              <a:buClr>
                <a:srgbClr val="FF0000"/>
              </a:buClr>
              <a:defRPr/>
            </a:pPr>
            <a:r>
              <a:rPr lang="en-US" dirty="0">
                <a:solidFill>
                  <a:prstClr val="black"/>
                </a:solidFill>
                <a:latin typeface="Courier New" pitchFamily="49" charset="0"/>
              </a:rPr>
              <a:t>PLSQL_UNIT</a:t>
            </a:r>
            <a:endParaRPr lang="en-US" dirty="0">
              <a:solidFill>
                <a:prstClr val="black"/>
              </a:solidFill>
            </a:endParaRPr>
          </a:p>
        </p:txBody>
      </p:sp>
      <p:sp>
        <p:nvSpPr>
          <p:cNvPr id="1033" name="Rectangle 9"/>
          <p:cNvSpPr>
            <a:spLocks noGrp="1" noChangeArrowheads="1"/>
          </p:cNvSpPr>
          <p:nvPr>
            <p:ph type="title"/>
          </p:nvPr>
        </p:nvSpPr>
        <p:spPr>
          <a:xfrm>
            <a:off x="838200" y="98424"/>
            <a:ext cx="10515600" cy="1325563"/>
          </a:xfrm>
        </p:spPr>
        <p:txBody>
          <a:bodyPr>
            <a:normAutofit/>
          </a:bodyPr>
          <a:lstStyle/>
          <a:p>
            <a:pPr>
              <a:defRPr/>
            </a:pPr>
            <a:r>
              <a:rPr lang="en-US"/>
              <a:t>Using Predefined and </a:t>
            </a:r>
            <a:br>
              <a:rPr lang="en-US"/>
            </a:br>
            <a:r>
              <a:rPr lang="en-US"/>
              <a:t>User-Defined Inquiry Directives</a:t>
            </a:r>
          </a:p>
        </p:txBody>
      </p:sp>
      <p:sp>
        <p:nvSpPr>
          <p:cNvPr id="1034" name="Rectangle 10"/>
          <p:cNvSpPr>
            <a:spLocks noChangeArrowheads="1"/>
          </p:cNvSpPr>
          <p:nvPr/>
        </p:nvSpPr>
        <p:spPr bwMode="blackGray">
          <a:xfrm>
            <a:off x="2133600" y="4953000"/>
            <a:ext cx="79248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PLSQL_CCFLAGS = 'plsql_ccflags:true,debug:true,debug:0';</a:t>
            </a:r>
          </a:p>
        </p:txBody>
      </p:sp>
      <p:sp>
        <p:nvSpPr>
          <p:cNvPr id="18437" name="Rectangle 11"/>
          <p:cNvSpPr>
            <a:spLocks noChangeArrowheads="1"/>
          </p:cNvSpPr>
          <p:nvPr/>
        </p:nvSpPr>
        <p:spPr bwMode="blackWhite">
          <a:xfrm>
            <a:off x="4419600" y="4143375"/>
            <a:ext cx="335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46038" tIns="46038" rIns="46038" bIns="46038" anchor="ctr"/>
          <a:lstStyle/>
          <a:p>
            <a:pPr algn="ctr" defTabSz="822325" eaLnBrk="0" hangingPunct="0"/>
            <a:r>
              <a:rPr lang="en-US">
                <a:solidFill>
                  <a:prstClr val="black"/>
                </a:solidFill>
              </a:rPr>
              <a:t>Predefined inquiry directives</a:t>
            </a:r>
          </a:p>
        </p:txBody>
      </p:sp>
      <p:sp>
        <p:nvSpPr>
          <p:cNvPr id="18438" name="Rectangle 12"/>
          <p:cNvSpPr>
            <a:spLocks noChangeArrowheads="1"/>
          </p:cNvSpPr>
          <p:nvPr/>
        </p:nvSpPr>
        <p:spPr bwMode="blackWhite">
          <a:xfrm>
            <a:off x="4148138" y="5667375"/>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46038" tIns="46038" rIns="46038" bIns="46038" anchor="ctr"/>
          <a:lstStyle/>
          <a:p>
            <a:pPr algn="ctr" defTabSz="822325" eaLnBrk="0" hangingPunct="0"/>
            <a:r>
              <a:rPr lang="en-US">
                <a:solidFill>
                  <a:prstClr val="black"/>
                </a:solidFill>
              </a:rPr>
              <a:t>User-defined inquiry directives</a:t>
            </a:r>
          </a:p>
        </p:txBody>
      </p:sp>
      <p:sp>
        <p:nvSpPr>
          <p:cNvPr id="18439" name="Rectangle 13"/>
          <p:cNvSpPr>
            <a:spLocks noChangeArrowheads="1"/>
          </p:cNvSpPr>
          <p:nvPr/>
        </p:nvSpPr>
        <p:spPr bwMode="gray">
          <a:xfrm>
            <a:off x="4324350" y="5148264"/>
            <a:ext cx="5410200" cy="3524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459</a:t>
            </a:fld>
            <a:endParaRPr lang="en-US">
              <a:solidFill>
                <a:srgbClr val="464653"/>
              </a:solidFill>
            </a:endParaRPr>
          </a:p>
        </p:txBody>
      </p:sp>
    </p:spTree>
    <p:extLst>
      <p:ext uri="{BB962C8B-B14F-4D97-AF65-F5344CB8AC3E}">
        <p14:creationId xmlns:p14="http://schemas.microsoft.com/office/powerpoint/2010/main" val="17895477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4105"/>
          <p:cNvSpPr>
            <a:spLocks noGrp="1" noChangeArrowheads="1"/>
          </p:cNvSpPr>
          <p:nvPr>
            <p:ph type="title"/>
          </p:nvPr>
        </p:nvSpPr>
        <p:spPr/>
        <p:txBody>
          <a:bodyPr/>
          <a:lstStyle/>
          <a:p>
            <a:pPr eaLnBrk="1" hangingPunct="1"/>
            <a:r>
              <a:rPr lang="en-US"/>
              <a:t>Objectives</a:t>
            </a:r>
          </a:p>
        </p:txBody>
      </p:sp>
      <p:sp>
        <p:nvSpPr>
          <p:cNvPr id="1255427" name="Rectangle 4106"/>
          <p:cNvSpPr>
            <a:spLocks noGrp="1" noChangeArrowheads="1"/>
          </p:cNvSpPr>
          <p:nvPr>
            <p:ph sz="quarter" idx="1"/>
          </p:nvPr>
        </p:nvSpPr>
        <p:spPr>
          <a:xfrm>
            <a:off x="1981200" y="1219201"/>
            <a:ext cx="8229600" cy="4937125"/>
          </a:xfrm>
        </p:spPr>
        <p:txBody>
          <a:bodyPr/>
          <a:lstStyle/>
          <a:p>
            <a:pPr marL="0" indent="0">
              <a:buNone/>
            </a:pPr>
            <a:r>
              <a:rPr lang="en-US"/>
              <a:t>Topics included in this module:</a:t>
            </a:r>
          </a:p>
          <a:p>
            <a:pPr lvl="1" eaLnBrk="1" hangingPunct="1">
              <a:buFont typeface="Courier New" pitchFamily="49" charset="0"/>
              <a:buChar char="o"/>
            </a:pPr>
            <a:r>
              <a:rPr lang="en-US"/>
              <a:t>Identify lexical units in a PL/SQL block</a:t>
            </a:r>
          </a:p>
          <a:p>
            <a:pPr lvl="1" eaLnBrk="1" hangingPunct="1">
              <a:buFont typeface="Courier New" pitchFamily="49" charset="0"/>
              <a:buChar char="o"/>
            </a:pPr>
            <a:r>
              <a:rPr lang="en-US"/>
              <a:t>Use built-in SQL functions in PL/SQL</a:t>
            </a:r>
          </a:p>
          <a:p>
            <a:pPr lvl="1" eaLnBrk="1" hangingPunct="1">
              <a:buFont typeface="Courier New" pitchFamily="49" charset="0"/>
              <a:buChar char="o"/>
            </a:pPr>
            <a:r>
              <a:rPr lang="en-US"/>
              <a:t>Describe when implicit conversions take place and when explicit conversions have to be dealt with</a:t>
            </a:r>
          </a:p>
          <a:p>
            <a:pPr lvl="1" eaLnBrk="1" hangingPunct="1">
              <a:buFont typeface="Courier New" pitchFamily="49" charset="0"/>
              <a:buChar char="o"/>
            </a:pPr>
            <a:r>
              <a:rPr lang="en-US"/>
              <a:t>Write nested blocks and qualify variables with labels</a:t>
            </a:r>
          </a:p>
          <a:p>
            <a:pPr lvl="1" eaLnBrk="1" hangingPunct="1">
              <a:buFont typeface="Courier New" pitchFamily="49" charset="0"/>
              <a:buChar char="o"/>
            </a:pPr>
            <a:r>
              <a:rPr lang="en-US"/>
              <a:t>Write readable code with appropriate indentation</a:t>
            </a:r>
          </a:p>
          <a:p>
            <a:pPr lvl="1" eaLnBrk="1" hangingPunct="1">
              <a:buFont typeface="Courier New" pitchFamily="49" charset="0"/>
              <a:buChar char="o"/>
            </a:pPr>
            <a:r>
              <a:rPr lang="en-US"/>
              <a:t>Use sequences in PL/SQL expressions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46</a:t>
            </a:fld>
            <a:endParaRPr lang="en-US" dirty="0"/>
          </a:p>
        </p:txBody>
      </p:sp>
    </p:spTree>
    <p:extLst>
      <p:ext uri="{BB962C8B-B14F-4D97-AF65-F5344CB8AC3E}">
        <p14:creationId xmlns:p14="http://schemas.microsoft.com/office/powerpoint/2010/main" val="139442310"/>
      </p:ext>
    </p:extLst>
  </p:cSld>
  <p:clrMapOvr>
    <a:masterClrMapping/>
  </p:clrMapOvr>
  <p:transition spd="slow"/>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defRPr/>
            </a:pPr>
            <a:r>
              <a:rPr lang="en-US" dirty="0"/>
              <a:t>The </a:t>
            </a:r>
            <a:r>
              <a:rPr lang="en-US" dirty="0">
                <a:latin typeface="Courier New" pitchFamily="49" charset="0"/>
              </a:rPr>
              <a:t>PLSQL_CCFLAGS</a:t>
            </a:r>
            <a:r>
              <a:rPr lang="en-US" dirty="0"/>
              <a:t> Parameter and the Inquiry Directive</a:t>
            </a:r>
          </a:p>
        </p:txBody>
      </p:sp>
      <p:sp>
        <p:nvSpPr>
          <p:cNvPr id="10243" name="Rectangle 3"/>
          <p:cNvSpPr>
            <a:spLocks noGrp="1" noChangeArrowheads="1"/>
          </p:cNvSpPr>
          <p:nvPr>
            <p:ph sz="quarter" idx="1"/>
          </p:nvPr>
        </p:nvSpPr>
        <p:spPr>
          <a:xfrm>
            <a:off x="2133600" y="1447801"/>
            <a:ext cx="7918450" cy="1096963"/>
          </a:xfrm>
        </p:spPr>
        <p:txBody>
          <a:bodyPr>
            <a:normAutofit fontScale="92500" lnSpcReduction="20000"/>
          </a:bodyPr>
          <a:lstStyle/>
          <a:p>
            <a:pPr marL="0" indent="0">
              <a:buNone/>
              <a:defRPr/>
            </a:pPr>
            <a:r>
              <a:rPr lang="en-US" dirty="0">
                <a:latin typeface="Arial" charset="0"/>
              </a:rPr>
              <a:t>Use the </a:t>
            </a:r>
            <a:r>
              <a:rPr lang="en-US" dirty="0">
                <a:latin typeface="Courier New" pitchFamily="49" charset="0"/>
              </a:rPr>
              <a:t>PLSQL_CCFLAGS</a:t>
            </a:r>
            <a:r>
              <a:rPr lang="en-US" dirty="0">
                <a:latin typeface="Arial" charset="0"/>
              </a:rPr>
              <a:t> parameter to control conditional compilation of each PL/SQL library unit independently.</a:t>
            </a:r>
          </a:p>
          <a:p>
            <a:pPr marL="0" indent="0">
              <a:buFont typeface="Wingdings 3"/>
              <a:buChar char=""/>
              <a:defRPr/>
            </a:pPr>
            <a:endParaRPr lang="en-US" dirty="0">
              <a:latin typeface="Arial" charset="0"/>
            </a:endParaRPr>
          </a:p>
        </p:txBody>
      </p:sp>
      <p:sp>
        <p:nvSpPr>
          <p:cNvPr id="10244" name="Rectangle 4"/>
          <p:cNvSpPr>
            <a:spLocks noChangeArrowheads="1"/>
          </p:cNvSpPr>
          <p:nvPr/>
        </p:nvSpPr>
        <p:spPr bwMode="blackGray">
          <a:xfrm>
            <a:off x="2144714" y="2590800"/>
            <a:ext cx="7913687"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PLSQL_CCFLAGS = '&lt;v1&gt;:&lt;c1&gt;,&lt;v2&gt;:&lt;c2&gt;,...,&lt;</a:t>
            </a:r>
            <a:r>
              <a:rPr lang="en-US" sz="1600" dirty="0" err="1">
                <a:solidFill>
                  <a:prstClr val="black"/>
                </a:solidFill>
                <a:latin typeface="Courier New" pitchFamily="49" charset="0"/>
              </a:rPr>
              <a:t>vn</a:t>
            </a:r>
            <a:r>
              <a:rPr lang="en-US" sz="1600" dirty="0">
                <a:solidFill>
                  <a:prstClr val="black"/>
                </a:solidFill>
                <a:latin typeface="Courier New" pitchFamily="49" charset="0"/>
              </a:rPr>
              <a:t>&gt;:&lt;</a:t>
            </a:r>
            <a:r>
              <a:rPr lang="en-US" sz="1600" dirty="0" err="1">
                <a:solidFill>
                  <a:prstClr val="black"/>
                </a:solidFill>
                <a:latin typeface="Courier New" pitchFamily="49" charset="0"/>
              </a:rPr>
              <a:t>cn</a:t>
            </a:r>
            <a:r>
              <a:rPr lang="en-US" sz="1600" dirty="0">
                <a:solidFill>
                  <a:prstClr val="black"/>
                </a:solidFill>
                <a:latin typeface="Courier New" pitchFamily="49" charset="0"/>
              </a:rPr>
              <a:t>&gt;'</a:t>
            </a:r>
          </a:p>
        </p:txBody>
      </p:sp>
      <p:sp>
        <p:nvSpPr>
          <p:cNvPr id="10245" name="Rectangle 5"/>
          <p:cNvSpPr>
            <a:spLocks noChangeArrowheads="1"/>
          </p:cNvSpPr>
          <p:nvPr/>
        </p:nvSpPr>
        <p:spPr bwMode="blackGray">
          <a:xfrm>
            <a:off x="2133600" y="3276600"/>
            <a:ext cx="792480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ALTER SESSION SET</a:t>
            </a:r>
          </a:p>
          <a:p>
            <a:pPr marL="457200" indent="-457200" defTabSz="400050" eaLnBrk="0" hangingPunct="0">
              <a:tabLst>
                <a:tab pos="400050" algn="r"/>
                <a:tab pos="673100" algn="l"/>
              </a:tabLst>
              <a:defRPr/>
            </a:pPr>
            <a:r>
              <a:rPr lang="en-US" sz="1600">
                <a:solidFill>
                  <a:prstClr val="black"/>
                </a:solidFill>
                <a:latin typeface="Courier New" pitchFamily="49" charset="0"/>
              </a:rPr>
              <a:t>PLSQL_CCFLAGS = 'plsql_ccflags:true, debug:true, debug:0';</a:t>
            </a:r>
          </a:p>
        </p:txBody>
      </p:sp>
      <p:grpSp>
        <p:nvGrpSpPr>
          <p:cNvPr id="19462" name="Group 14"/>
          <p:cNvGrpSpPr>
            <a:grpSpLocks/>
          </p:cNvGrpSpPr>
          <p:nvPr/>
        </p:nvGrpSpPr>
        <p:grpSpPr bwMode="auto">
          <a:xfrm>
            <a:off x="2984501" y="4267200"/>
            <a:ext cx="6221413" cy="1981200"/>
            <a:chOff x="864" y="2592"/>
            <a:chExt cx="3919" cy="1248"/>
          </a:xfrm>
        </p:grpSpPr>
        <p:sp>
          <p:nvSpPr>
            <p:cNvPr id="19465" name="Text Box 7"/>
            <p:cNvSpPr txBox="1">
              <a:spLocks noChangeArrowheads="1"/>
            </p:cNvSpPr>
            <p:nvPr/>
          </p:nvSpPr>
          <p:spPr bwMode="auto">
            <a:xfrm>
              <a:off x="864" y="3474"/>
              <a:ext cx="172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PLSQL_CCFLAGS</a:t>
              </a:r>
              <a:r>
                <a:rPr lang="en-US" sz="1600">
                  <a:solidFill>
                    <a:prstClr val="black"/>
                  </a:solidFill>
                </a:rPr>
                <a:t/>
              </a:r>
              <a:br>
                <a:rPr lang="en-US" sz="1600">
                  <a:solidFill>
                    <a:prstClr val="black"/>
                  </a:solidFill>
                </a:rPr>
              </a:br>
              <a:r>
                <a:rPr lang="en-US" sz="1600">
                  <a:solidFill>
                    <a:prstClr val="black"/>
                  </a:solidFill>
                </a:rPr>
                <a:t>initialization parameter</a:t>
              </a:r>
            </a:p>
          </p:txBody>
        </p:sp>
        <p:sp>
          <p:nvSpPr>
            <p:cNvPr id="19466" name="Text Box 8"/>
            <p:cNvSpPr txBox="1">
              <a:spLocks noChangeArrowheads="1"/>
            </p:cNvSpPr>
            <p:nvPr/>
          </p:nvSpPr>
          <p:spPr bwMode="auto">
            <a:xfrm>
              <a:off x="2928" y="3628"/>
              <a:ext cx="17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Inquiry directive</a:t>
              </a:r>
            </a:p>
          </p:txBody>
        </p:sp>
        <p:sp>
          <p:nvSpPr>
            <p:cNvPr id="19467" name="Line 9"/>
            <p:cNvSpPr>
              <a:spLocks noChangeShapeType="1"/>
            </p:cNvSpPr>
            <p:nvPr/>
          </p:nvSpPr>
          <p:spPr bwMode="auto">
            <a:xfrm>
              <a:off x="2040" y="3168"/>
              <a:ext cx="12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19468" name="Group 10"/>
            <p:cNvGrpSpPr>
              <a:grpSpLocks/>
            </p:cNvGrpSpPr>
            <p:nvPr/>
          </p:nvGrpSpPr>
          <p:grpSpPr bwMode="auto">
            <a:xfrm>
              <a:off x="3343" y="2592"/>
              <a:ext cx="1440" cy="1035"/>
              <a:chOff x="2208" y="898"/>
              <a:chExt cx="1440" cy="1035"/>
            </a:xfrm>
          </p:grpSpPr>
          <p:pic>
            <p:nvPicPr>
              <p:cNvPr id="19470" name="Picture 11"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8" y="898"/>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2"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618" y="96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3" descr="C:\Documents and Settings\lserhal\Desktop\Graphics Used in 10g NF\search.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44" y="1114"/>
                <a:ext cx="80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9" name="Picture 6" descr="C:\Documents and Settings\lserhal\Desktop\Graphics Used in 10g NF\parameter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1397" y="2626"/>
              <a:ext cx="1051"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460</a:t>
            </a:fld>
            <a:endParaRPr lang="en-US" dirty="0">
              <a:solidFill>
                <a:srgbClr val="464653"/>
              </a:solidFill>
            </a:endParaRPr>
          </a:p>
        </p:txBody>
      </p:sp>
    </p:spTree>
    <p:extLst>
      <p:ext uri="{BB962C8B-B14F-4D97-AF65-F5344CB8AC3E}">
        <p14:creationId xmlns:p14="http://schemas.microsoft.com/office/powerpoint/2010/main" val="892069886"/>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defRPr/>
            </a:pPr>
            <a:r>
              <a:rPr lang="en-US"/>
              <a:t>Displaying the </a:t>
            </a:r>
            <a:r>
              <a:rPr lang="en-US">
                <a:latin typeface="Courier New" pitchFamily="49" charset="0"/>
              </a:rPr>
              <a:t>PLSQL_CCFLAGS</a:t>
            </a:r>
            <a:r>
              <a:rPr lang="en-US"/>
              <a:t> Initialization Parameter Setting</a:t>
            </a:r>
          </a:p>
        </p:txBody>
      </p:sp>
      <p:sp>
        <p:nvSpPr>
          <p:cNvPr id="11267" name="Rectangle 3"/>
          <p:cNvSpPr>
            <a:spLocks noChangeArrowheads="1"/>
          </p:cNvSpPr>
          <p:nvPr/>
        </p:nvSpPr>
        <p:spPr bwMode="blackGray">
          <a:xfrm>
            <a:off x="2133600" y="1752600"/>
            <a:ext cx="7924800" cy="914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SELECT</a:t>
            </a:r>
            <a:r>
              <a:rPr lang="en-US" dirty="0">
                <a:solidFill>
                  <a:prstClr val="black"/>
                </a:solidFill>
              </a:rPr>
              <a:t>  </a:t>
            </a:r>
            <a:r>
              <a:rPr lang="en-US" dirty="0">
                <a:solidFill>
                  <a:prstClr val="black"/>
                </a:solidFill>
                <a:latin typeface="Courier New" pitchFamily="49" charset="0"/>
              </a:rPr>
              <a:t>name,</a:t>
            </a:r>
            <a:r>
              <a:rPr lang="en-US" dirty="0">
                <a:solidFill>
                  <a:prstClr val="black"/>
                </a:solidFill>
              </a:rPr>
              <a:t> </a:t>
            </a:r>
            <a:r>
              <a:rPr lang="en-US" dirty="0">
                <a:solidFill>
                  <a:prstClr val="black"/>
                </a:solidFill>
                <a:latin typeface="Courier New" pitchFamily="49" charset="0"/>
              </a:rPr>
              <a:t>type,</a:t>
            </a:r>
            <a:r>
              <a:rPr lang="en-US" dirty="0">
                <a:solidFill>
                  <a:prstClr val="black"/>
                </a:solidFill>
              </a:rPr>
              <a:t> </a:t>
            </a:r>
            <a:r>
              <a:rPr lang="en-US" dirty="0" err="1">
                <a:solidFill>
                  <a:prstClr val="black"/>
                </a:solidFill>
                <a:latin typeface="Courier New" pitchFamily="49" charset="0"/>
              </a:rPr>
              <a:t>plsql_ccflags</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FROM</a:t>
            </a:r>
            <a:r>
              <a:rPr lang="en-US" dirty="0">
                <a:solidFill>
                  <a:prstClr val="black"/>
                </a:solidFill>
              </a:rPr>
              <a:t>   </a:t>
            </a:r>
            <a:r>
              <a:rPr lang="en-US" dirty="0" err="1">
                <a:solidFill>
                  <a:prstClr val="black"/>
                </a:solidFill>
                <a:latin typeface="Courier New" pitchFamily="49" charset="0"/>
              </a:rPr>
              <a:t>user_plsql_object_settings</a:t>
            </a:r>
            <a:endParaRPr lang="en-US" dirty="0">
              <a:solidFill>
                <a:prstClr val="black"/>
              </a:solidFill>
              <a:latin typeface="Courier New" pitchFamily="49"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t="458"/>
          <a:stretch>
            <a:fillRect/>
          </a:stretch>
        </p:blipFill>
        <p:spPr bwMode="gray">
          <a:xfrm>
            <a:off x="2667000" y="2887664"/>
            <a:ext cx="6846888" cy="29797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5" name="Text Box 5"/>
          <p:cNvSpPr txBox="1">
            <a:spLocks noChangeArrowheads="1"/>
          </p:cNvSpPr>
          <p:nvPr/>
        </p:nvSpPr>
        <p:spPr bwMode="auto">
          <a:xfrm>
            <a:off x="2667000" y="5881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461</a:t>
            </a:fld>
            <a:endParaRPr lang="en-US">
              <a:solidFill>
                <a:srgbClr val="464653"/>
              </a:solidFill>
            </a:endParaRPr>
          </a:p>
        </p:txBody>
      </p:sp>
    </p:spTree>
    <p:extLst>
      <p:ext uri="{BB962C8B-B14F-4D97-AF65-F5344CB8AC3E}">
        <p14:creationId xmlns:p14="http://schemas.microsoft.com/office/powerpoint/2010/main" val="144647296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Gray">
          <a:xfrm>
            <a:off x="2146300" y="1471614"/>
            <a:ext cx="7924800" cy="2105025"/>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ALTER SESSION SET PLSQL_CCFLAGS = 'Tracing:true';</a:t>
            </a:r>
          </a:p>
          <a:p>
            <a:pPr marL="457200" indent="-457200" defTabSz="400050" eaLnBrk="0" hangingPunct="0">
              <a:tabLst>
                <a:tab pos="400050" algn="r"/>
                <a:tab pos="673100" algn="l"/>
              </a:tabLst>
            </a:pPr>
            <a:r>
              <a:rPr lang="en-US">
                <a:solidFill>
                  <a:prstClr val="black"/>
                </a:solidFill>
                <a:latin typeface="Courier New" pitchFamily="49" charset="0"/>
              </a:rPr>
              <a:t>CREATE OR REPLACE PROCEDURE P IS</a:t>
            </a:r>
          </a:p>
          <a:p>
            <a:pPr marL="457200" indent="-457200" defTabSz="400050" eaLnBrk="0" hangingPunct="0">
              <a:tabLst>
                <a:tab pos="400050" algn="r"/>
                <a:tab pos="673100" algn="l"/>
              </a:tabLst>
            </a:pPr>
            <a:r>
              <a:rPr lang="en-US">
                <a:solidFill>
                  <a:prstClr val="black"/>
                </a:solidFill>
                <a:latin typeface="Courier New" pitchFamily="49" charset="0"/>
              </a:rPr>
              <a:t>BEGIN</a:t>
            </a:r>
          </a:p>
          <a:p>
            <a:pPr marL="457200" indent="-457200" defTabSz="400050" eaLnBrk="0" hangingPunct="0">
              <a:tabLst>
                <a:tab pos="400050" algn="r"/>
                <a:tab pos="673100" algn="l"/>
              </a:tabLst>
            </a:pPr>
            <a:r>
              <a:rPr lang="en-US">
                <a:solidFill>
                  <a:prstClr val="black"/>
                </a:solidFill>
                <a:latin typeface="Courier New" pitchFamily="49" charset="0"/>
              </a:rPr>
              <a:t>  $IF $$tracing $THEN</a:t>
            </a:r>
          </a:p>
          <a:p>
            <a:pPr marL="457200" indent="-457200" defTabSz="400050" eaLnBrk="0" hangingPunct="0">
              <a:tabLst>
                <a:tab pos="400050" algn="r"/>
                <a:tab pos="673100" algn="l"/>
              </a:tabLst>
            </a:pPr>
            <a:r>
              <a:rPr lang="en-US">
                <a:solidFill>
                  <a:prstClr val="black"/>
                </a:solidFill>
                <a:latin typeface="Courier New" pitchFamily="49" charset="0"/>
              </a:rPr>
              <a:t>     DBMS_OUTPUT.PUT_LINE ('TRACING');</a:t>
            </a:r>
          </a:p>
          <a:p>
            <a:pPr marL="457200" indent="-457200" defTabSz="400050" eaLnBrk="0" hangingPunct="0">
              <a:tabLst>
                <a:tab pos="400050" algn="r"/>
                <a:tab pos="673100" algn="l"/>
              </a:tabLst>
            </a:pPr>
            <a:r>
              <a:rPr lang="en-US">
                <a:solidFill>
                  <a:prstClr val="black"/>
                </a:solidFill>
                <a:latin typeface="Courier New" pitchFamily="49" charset="0"/>
              </a:rPr>
              <a:t>  $END</a:t>
            </a:r>
          </a:p>
          <a:p>
            <a:pPr marL="457200" indent="-457200" defTabSz="400050" eaLnBrk="0" hangingPunct="0">
              <a:tabLst>
                <a:tab pos="400050" algn="r"/>
                <a:tab pos="673100" algn="l"/>
              </a:tabLst>
            </a:pPr>
            <a:r>
              <a:rPr lang="en-US">
                <a:solidFill>
                  <a:prstClr val="black"/>
                </a:solidFill>
                <a:latin typeface="Courier New" pitchFamily="49" charset="0"/>
              </a:rPr>
              <a:t>END P;</a:t>
            </a:r>
          </a:p>
        </p:txBody>
      </p:sp>
      <p:sp>
        <p:nvSpPr>
          <p:cNvPr id="21507" name="Rectangle 3"/>
          <p:cNvSpPr>
            <a:spLocks noChangeArrowheads="1"/>
          </p:cNvSpPr>
          <p:nvPr/>
        </p:nvSpPr>
        <p:spPr bwMode="gray">
          <a:xfrm>
            <a:off x="2438400" y="2366964"/>
            <a:ext cx="29718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8" name="Rectangle 4"/>
          <p:cNvSpPr>
            <a:spLocks noChangeArrowheads="1"/>
          </p:cNvSpPr>
          <p:nvPr/>
        </p:nvSpPr>
        <p:spPr bwMode="gray">
          <a:xfrm>
            <a:off x="2446338" y="2911476"/>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2293" name="Rectangle 5"/>
          <p:cNvSpPr>
            <a:spLocks noGrp="1" noChangeArrowheads="1"/>
          </p:cNvSpPr>
          <p:nvPr>
            <p:ph type="title"/>
          </p:nvPr>
        </p:nvSpPr>
        <p:spPr>
          <a:xfrm>
            <a:off x="850900" y="35720"/>
            <a:ext cx="10515600" cy="1325563"/>
          </a:xfrm>
        </p:spPr>
        <p:txBody>
          <a:bodyPr>
            <a:normAutofit/>
          </a:bodyPr>
          <a:lstStyle/>
          <a:p>
            <a:pPr>
              <a:defRPr/>
            </a:pPr>
            <a:r>
              <a:rPr lang="en-US"/>
              <a:t>The </a:t>
            </a:r>
            <a:r>
              <a:rPr lang="en-US">
                <a:latin typeface="Courier New" pitchFamily="49" charset="0"/>
              </a:rPr>
              <a:t>PLSQL_CCFLAGS</a:t>
            </a:r>
            <a:r>
              <a:rPr lang="en-US"/>
              <a:t> Parameter </a:t>
            </a:r>
            <a:br>
              <a:rPr lang="en-US"/>
            </a:br>
            <a:r>
              <a:rPr lang="en-US"/>
              <a:t>and the Inquiry Directive: Example</a:t>
            </a:r>
          </a:p>
        </p:txBody>
      </p:sp>
      <p:sp>
        <p:nvSpPr>
          <p:cNvPr id="21510" name="Rectangle 6"/>
          <p:cNvSpPr>
            <a:spLocks noChangeArrowheads="1"/>
          </p:cNvSpPr>
          <p:nvPr/>
        </p:nvSpPr>
        <p:spPr bwMode="blackGray">
          <a:xfrm>
            <a:off x="2133600" y="4414838"/>
            <a:ext cx="7924800" cy="11430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SELECT name, plsql_ccflags </a:t>
            </a:r>
          </a:p>
          <a:p>
            <a:pPr marL="457200" indent="-457200" defTabSz="400050" eaLnBrk="0" hangingPunct="0">
              <a:tabLst>
                <a:tab pos="400050" algn="r"/>
                <a:tab pos="673100" algn="l"/>
              </a:tabLst>
            </a:pPr>
            <a:r>
              <a:rPr lang="en-US">
                <a:solidFill>
                  <a:prstClr val="black"/>
                </a:solidFill>
                <a:latin typeface="Courier New" pitchFamily="49" charset="0"/>
              </a:rPr>
              <a:t>FROM USER_PLSQL_OBJECT_SETTINGS</a:t>
            </a:r>
          </a:p>
          <a:p>
            <a:pPr marL="457200" indent="-457200" defTabSz="400050" eaLnBrk="0" hangingPunct="0">
              <a:tabLst>
                <a:tab pos="400050" algn="r"/>
                <a:tab pos="673100" algn="l"/>
              </a:tabLst>
            </a:pPr>
            <a:r>
              <a:rPr lang="en-US">
                <a:solidFill>
                  <a:prstClr val="black"/>
                </a:solidFill>
                <a:latin typeface="Courier New" pitchFamily="49" charset="0"/>
              </a:rPr>
              <a:t>WHERE name = 'P';</a:t>
            </a:r>
          </a:p>
        </p:txBody>
      </p:sp>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33600" y="3786189"/>
            <a:ext cx="5861050" cy="4079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r="1482"/>
          <a:stretch>
            <a:fillRect/>
          </a:stretch>
        </p:blipFill>
        <p:spPr bwMode="gray">
          <a:xfrm>
            <a:off x="2133600" y="5710239"/>
            <a:ext cx="6019800" cy="4905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462</a:t>
            </a:fld>
            <a:endParaRPr lang="en-US">
              <a:solidFill>
                <a:srgbClr val="464653"/>
              </a:solidFill>
            </a:endParaRPr>
          </a:p>
        </p:txBody>
      </p:sp>
    </p:spTree>
    <p:extLst>
      <p:ext uri="{BB962C8B-B14F-4D97-AF65-F5344CB8AC3E}">
        <p14:creationId xmlns:p14="http://schemas.microsoft.com/office/powerpoint/2010/main" val="1930236398"/>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850900" y="0"/>
            <a:ext cx="10515600" cy="1325563"/>
          </a:xfrm>
        </p:spPr>
        <p:txBody>
          <a:bodyPr>
            <a:normAutofit/>
          </a:bodyPr>
          <a:lstStyle/>
          <a:p>
            <a:pPr>
              <a:defRPr/>
            </a:pPr>
            <a:r>
              <a:rPr lang="en-US"/>
              <a:t>Using Conditional Compilation Error </a:t>
            </a:r>
            <a:br>
              <a:rPr lang="en-US"/>
            </a:br>
            <a:r>
              <a:rPr lang="en-US"/>
              <a:t>Directives to Raise User-Defined Errors</a:t>
            </a:r>
          </a:p>
        </p:txBody>
      </p:sp>
      <p:sp>
        <p:nvSpPr>
          <p:cNvPr id="13315" name="Rectangle 1027"/>
          <p:cNvSpPr>
            <a:spLocks noChangeArrowheads="1"/>
          </p:cNvSpPr>
          <p:nvPr/>
        </p:nvSpPr>
        <p:spPr bwMode="blackGray">
          <a:xfrm>
            <a:off x="2146300" y="19050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a:t>
            </a:r>
            <a:r>
              <a:rPr lang="en-US" sz="1600" dirty="0" err="1">
                <a:solidFill>
                  <a:prstClr val="black"/>
                </a:solidFill>
                <a:latin typeface="Courier New" pitchFamily="49" charset="0"/>
              </a:rPr>
              <a:t>Plsql_CCFlags</a:t>
            </a:r>
            <a:r>
              <a:rPr lang="en-US" sz="1600" dirty="0">
                <a:solidFill>
                  <a:prstClr val="black"/>
                </a:solidFill>
                <a:latin typeface="Courier New" pitchFamily="49" charset="0"/>
              </a:rPr>
              <a:t> = ' Trace_Level:3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CREATE PROCEDURE P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0 $THEN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1 $THEN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2 $THEN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$else $error 'Bad: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$END –- error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 directive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 selection directive ends</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 P; </a:t>
            </a:r>
          </a:p>
        </p:txBody>
      </p:sp>
      <p:sp>
        <p:nvSpPr>
          <p:cNvPr id="22532" name="Rectangle 1028"/>
          <p:cNvSpPr>
            <a:spLocks noChangeArrowheads="1"/>
          </p:cNvSpPr>
          <p:nvPr/>
        </p:nvSpPr>
        <p:spPr bwMode="gray">
          <a:xfrm>
            <a:off x="2232025" y="4114800"/>
            <a:ext cx="5867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7" name="Rectangle 1029"/>
          <p:cNvSpPr>
            <a:spLocks noChangeArrowheads="1"/>
          </p:cNvSpPr>
          <p:nvPr/>
        </p:nvSpPr>
        <p:spPr bwMode="blackGray">
          <a:xfrm>
            <a:off x="2125663" y="1219200"/>
            <a:ext cx="792480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$ERROR varchar2_static_expression $END</a:t>
            </a:r>
          </a:p>
        </p:txBody>
      </p:sp>
      <p:sp>
        <p:nvSpPr>
          <p:cNvPr id="22534" name="Rectangle 1030"/>
          <p:cNvSpPr>
            <a:spLocks noChangeArrowheads="1"/>
          </p:cNvSpPr>
          <p:nvPr/>
        </p:nvSpPr>
        <p:spPr bwMode="auto">
          <a:xfrm>
            <a:off x="2209800" y="5724526"/>
            <a:ext cx="5867400" cy="3714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9" name="Rectangle 1031"/>
          <p:cNvSpPr>
            <a:spLocks noChangeArrowheads="1"/>
          </p:cNvSpPr>
          <p:nvPr/>
        </p:nvSpPr>
        <p:spPr bwMode="blackGray">
          <a:xfrm>
            <a:off x="2125663" y="4953000"/>
            <a:ext cx="7924800"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SHOW ERRORS</a:t>
            </a:r>
          </a:p>
          <a:p>
            <a:pPr marL="457200" indent="-457200" defTabSz="400050" eaLnBrk="0" hangingPunct="0">
              <a:tabLst>
                <a:tab pos="400050" algn="r"/>
                <a:tab pos="673100" algn="l"/>
              </a:tabLst>
              <a:defRPr/>
            </a:pPr>
            <a:r>
              <a:rPr lang="en-US" dirty="0">
                <a:solidFill>
                  <a:prstClr val="black"/>
                </a:solidFill>
                <a:latin typeface="Courier New" pitchFamily="49" charset="0"/>
              </a:rPr>
              <a:t>Errors for PROCEDURE P:</a:t>
            </a:r>
          </a:p>
          <a:p>
            <a:pPr marL="457200" indent="-457200" defTabSz="400050" eaLnBrk="0" hangingPunct="0">
              <a:tabLst>
                <a:tab pos="400050" algn="r"/>
                <a:tab pos="673100" algn="l"/>
              </a:tabLst>
              <a:defRPr/>
            </a:pPr>
            <a:r>
              <a:rPr lang="en-US" dirty="0">
                <a:solidFill>
                  <a:prstClr val="black"/>
                </a:solidFill>
                <a:latin typeface="Courier New" pitchFamily="49" charset="0"/>
              </a:rPr>
              <a:t>LINE/COL ERROR</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6/9      PLS-00179: $ERROR: Bad: 3</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463</a:t>
            </a:fld>
            <a:endParaRPr lang="en-US">
              <a:solidFill>
                <a:srgbClr val="464653"/>
              </a:solidFill>
            </a:endParaRPr>
          </a:p>
        </p:txBody>
      </p:sp>
    </p:spTree>
    <p:extLst>
      <p:ext uri="{BB962C8B-B14F-4D97-AF65-F5344CB8AC3E}">
        <p14:creationId xmlns:p14="http://schemas.microsoft.com/office/powerpoint/2010/main" val="829685280"/>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a:defRPr/>
            </a:pPr>
            <a:r>
              <a:rPr lang="en-US"/>
              <a:t>Using Static Expressions </a:t>
            </a:r>
            <a:br>
              <a:rPr lang="en-US"/>
            </a:br>
            <a:r>
              <a:rPr lang="en-US"/>
              <a:t>with Conditional Compilation</a:t>
            </a:r>
            <a:br>
              <a:rPr lang="en-US"/>
            </a:br>
            <a:endParaRPr lang="en-US"/>
          </a:p>
        </p:txBody>
      </p:sp>
      <p:sp>
        <p:nvSpPr>
          <p:cNvPr id="14339" name="Rectangle 3"/>
          <p:cNvSpPr>
            <a:spLocks noGrp="1" noChangeArrowheads="1"/>
          </p:cNvSpPr>
          <p:nvPr>
            <p:ph sz="quarter" idx="1"/>
          </p:nvPr>
        </p:nvSpPr>
        <p:spPr>
          <a:xfrm>
            <a:off x="2133600" y="1447800"/>
            <a:ext cx="7918450" cy="3060700"/>
          </a:xfrm>
        </p:spPr>
        <p:txBody>
          <a:bodyPr>
            <a:normAutofit fontScale="92500" lnSpcReduction="10000"/>
          </a:bodyPr>
          <a:lstStyle/>
          <a:p>
            <a:pPr marL="548640" lvl="1" indent="-274320">
              <a:buFont typeface="Courier New" pitchFamily="49" charset="0"/>
              <a:buChar char="o"/>
              <a:defRPr/>
            </a:pPr>
            <a:r>
              <a:rPr lang="en-US" dirty="0">
                <a:latin typeface="Courier New" pitchFamily="49" charset="0"/>
              </a:rPr>
              <a:t>Boolean</a:t>
            </a:r>
            <a:r>
              <a:rPr lang="en-US" dirty="0"/>
              <a:t> static expressions:</a:t>
            </a:r>
          </a:p>
          <a:p>
            <a:pPr marL="822960" lvl="2">
              <a:buClr>
                <a:schemeClr val="bg1">
                  <a:shade val="50000"/>
                </a:schemeClr>
              </a:buClr>
              <a:buFont typeface="Wingdings" pitchFamily="2" charset="2"/>
              <a:buChar char="Ø"/>
              <a:defRPr/>
            </a:pPr>
            <a:r>
              <a:rPr lang="en-US" dirty="0">
                <a:latin typeface="Courier New" pitchFamily="49" charset="0"/>
              </a:rPr>
              <a:t>TRUE,</a:t>
            </a:r>
            <a:r>
              <a:rPr lang="en-US" dirty="0"/>
              <a:t> </a:t>
            </a:r>
            <a:r>
              <a:rPr lang="en-US" dirty="0">
                <a:latin typeface="Courier New" pitchFamily="49" charset="0"/>
              </a:rPr>
              <a:t>FALSE,</a:t>
            </a:r>
            <a:r>
              <a:rPr lang="en-US" dirty="0"/>
              <a:t> </a:t>
            </a:r>
            <a:r>
              <a:rPr lang="en-US" dirty="0">
                <a:latin typeface="Courier New" pitchFamily="49" charset="0"/>
              </a:rPr>
              <a:t>NULL,</a:t>
            </a:r>
            <a:r>
              <a:rPr lang="en-US" dirty="0"/>
              <a:t> </a:t>
            </a:r>
            <a:r>
              <a:rPr lang="en-US" dirty="0">
                <a:latin typeface="Courier New" pitchFamily="49" charset="0"/>
              </a:rPr>
              <a:t>IS</a:t>
            </a:r>
            <a:r>
              <a:rPr lang="en-US" dirty="0"/>
              <a:t> </a:t>
            </a:r>
            <a:r>
              <a:rPr lang="en-US" dirty="0">
                <a:latin typeface="Courier New" pitchFamily="49" charset="0"/>
              </a:rPr>
              <a:t>NULL,</a:t>
            </a:r>
            <a:r>
              <a:rPr lang="en-US" dirty="0"/>
              <a:t> </a:t>
            </a:r>
            <a:r>
              <a:rPr lang="en-US" dirty="0">
                <a:latin typeface="Courier New" pitchFamily="49" charset="0"/>
              </a:rPr>
              <a:t>IS</a:t>
            </a:r>
            <a:r>
              <a:rPr lang="en-US" dirty="0"/>
              <a:t> </a:t>
            </a:r>
            <a:r>
              <a:rPr lang="en-US" dirty="0">
                <a:latin typeface="Courier New" pitchFamily="49" charset="0"/>
              </a:rPr>
              <a:t>NOT</a:t>
            </a:r>
            <a:r>
              <a:rPr lang="en-US" dirty="0"/>
              <a:t> </a:t>
            </a:r>
            <a:r>
              <a:rPr lang="en-US" dirty="0">
                <a:latin typeface="Courier New" pitchFamily="49" charset="0"/>
              </a:rPr>
              <a:t>NULL</a:t>
            </a:r>
          </a:p>
          <a:p>
            <a:pPr marL="822960" lvl="2">
              <a:buClr>
                <a:schemeClr val="bg1">
                  <a:shade val="50000"/>
                </a:schemeClr>
              </a:buClr>
              <a:buFont typeface="Wingdings" pitchFamily="2" charset="2"/>
              <a:buChar char="Ø"/>
              <a:defRPr/>
            </a:pPr>
            <a:r>
              <a:rPr lang="en-US" dirty="0">
                <a:latin typeface="Courier New" pitchFamily="49" charset="0"/>
              </a:rPr>
              <a:t>&gt;</a:t>
            </a:r>
            <a:r>
              <a:rPr lang="en-US" dirty="0"/>
              <a:t> </a:t>
            </a:r>
            <a:r>
              <a:rPr lang="en-US" dirty="0">
                <a:latin typeface="Courier New" pitchFamily="49" charset="0"/>
              </a:rPr>
              <a:t>,</a:t>
            </a:r>
            <a:r>
              <a:rPr lang="en-US" dirty="0"/>
              <a:t> </a:t>
            </a:r>
            <a:r>
              <a:rPr lang="en-US" dirty="0">
                <a:latin typeface="Courier New" pitchFamily="49" charset="0"/>
              </a:rPr>
              <a:t>&lt; ,</a:t>
            </a:r>
            <a:r>
              <a:rPr lang="en-US" dirty="0"/>
              <a:t> </a:t>
            </a:r>
            <a:r>
              <a:rPr lang="en-US" dirty="0">
                <a:latin typeface="Courier New" pitchFamily="49" charset="0"/>
              </a:rPr>
              <a:t>&gt;=</a:t>
            </a:r>
            <a:r>
              <a:rPr lang="en-US" dirty="0"/>
              <a:t> </a:t>
            </a:r>
            <a:r>
              <a:rPr lang="en-US" dirty="0">
                <a:latin typeface="Courier New" pitchFamily="49" charset="0"/>
              </a:rPr>
              <a:t>,</a:t>
            </a:r>
            <a:r>
              <a:rPr lang="en-US" dirty="0"/>
              <a:t> </a:t>
            </a:r>
            <a:r>
              <a:rPr lang="en-US" dirty="0">
                <a:latin typeface="Courier New" pitchFamily="49" charset="0"/>
              </a:rPr>
              <a:t>&lt;=</a:t>
            </a:r>
            <a:r>
              <a:rPr lang="en-US" dirty="0"/>
              <a:t> </a:t>
            </a:r>
            <a:r>
              <a:rPr lang="en-US" dirty="0">
                <a:latin typeface="Courier New" pitchFamily="49" charset="0"/>
              </a:rPr>
              <a:t>,</a:t>
            </a:r>
            <a:r>
              <a:rPr lang="en-US" dirty="0"/>
              <a:t> </a:t>
            </a:r>
            <a:r>
              <a:rPr lang="en-US" dirty="0">
                <a:latin typeface="Courier New" pitchFamily="49" charset="0"/>
              </a:rPr>
              <a:t>=</a:t>
            </a:r>
            <a:r>
              <a:rPr lang="en-US" dirty="0"/>
              <a:t> </a:t>
            </a:r>
            <a:r>
              <a:rPr lang="en-US" dirty="0">
                <a:latin typeface="Courier New" pitchFamily="49" charset="0"/>
              </a:rPr>
              <a:t>,</a:t>
            </a:r>
            <a:r>
              <a:rPr lang="en-US" dirty="0"/>
              <a:t> </a:t>
            </a:r>
            <a:r>
              <a:rPr lang="en-US" dirty="0">
                <a:latin typeface="Courier New" pitchFamily="49" charset="0"/>
              </a:rPr>
              <a:t>&lt;&gt;,</a:t>
            </a:r>
            <a:r>
              <a:rPr lang="en-US" dirty="0"/>
              <a:t> </a:t>
            </a:r>
            <a:r>
              <a:rPr lang="en-US" dirty="0">
                <a:latin typeface="Courier New" pitchFamily="49" charset="0"/>
              </a:rPr>
              <a:t>NOT,</a:t>
            </a:r>
            <a:r>
              <a:rPr lang="en-US" dirty="0"/>
              <a:t> </a:t>
            </a:r>
            <a:r>
              <a:rPr lang="en-US" dirty="0">
                <a:latin typeface="Courier New" pitchFamily="49" charset="0"/>
              </a:rPr>
              <a:t>AND,</a:t>
            </a:r>
            <a:r>
              <a:rPr lang="en-US" dirty="0"/>
              <a:t> </a:t>
            </a:r>
            <a:r>
              <a:rPr lang="en-US" dirty="0">
                <a:latin typeface="Courier New" pitchFamily="49" charset="0"/>
              </a:rPr>
              <a:t>OR</a:t>
            </a:r>
          </a:p>
          <a:p>
            <a:pPr marL="548640" lvl="1" indent="-274320">
              <a:buFont typeface="Courier New" pitchFamily="49" charset="0"/>
              <a:buChar char="o"/>
              <a:defRPr/>
            </a:pPr>
            <a:r>
              <a:rPr lang="en-US" dirty="0">
                <a:latin typeface="Courier New" pitchFamily="49" charset="0"/>
              </a:rPr>
              <a:t>PLS_INTEGER</a:t>
            </a:r>
            <a:r>
              <a:rPr lang="en-US" dirty="0"/>
              <a:t> static expressions:</a:t>
            </a:r>
          </a:p>
          <a:p>
            <a:pPr marL="822960" lvl="2">
              <a:buClr>
                <a:schemeClr val="bg1">
                  <a:shade val="50000"/>
                </a:schemeClr>
              </a:buClr>
              <a:buFont typeface="Wingdings" pitchFamily="2" charset="2"/>
              <a:buChar char="Ø"/>
              <a:defRPr/>
            </a:pPr>
            <a:r>
              <a:rPr lang="en-US" dirty="0">
                <a:latin typeface="Courier New" pitchFamily="49" charset="0"/>
              </a:rPr>
              <a:t>-2147483648</a:t>
            </a:r>
            <a:r>
              <a:rPr lang="en-US" dirty="0"/>
              <a:t> to </a:t>
            </a:r>
            <a:r>
              <a:rPr lang="en-US" dirty="0">
                <a:latin typeface="Courier New" pitchFamily="49" charset="0"/>
              </a:rPr>
              <a:t>2147483647</a:t>
            </a:r>
            <a:r>
              <a:rPr lang="en-US" dirty="0"/>
              <a:t>, </a:t>
            </a:r>
            <a:r>
              <a:rPr lang="en-US" dirty="0">
                <a:latin typeface="Courier New" pitchFamily="49" charset="0"/>
              </a:rPr>
              <a:t>NULL</a:t>
            </a:r>
          </a:p>
          <a:p>
            <a:pPr marL="548640" lvl="1" indent="-274320">
              <a:buFont typeface="Courier New" pitchFamily="49" charset="0"/>
              <a:buChar char="o"/>
              <a:defRPr/>
            </a:pPr>
            <a:r>
              <a:rPr lang="en-US" dirty="0">
                <a:latin typeface="Courier New" pitchFamily="49" charset="0"/>
              </a:rPr>
              <a:t>VARCHAR2</a:t>
            </a:r>
            <a:r>
              <a:rPr lang="en-US" dirty="0"/>
              <a:t> static expressions include:</a:t>
            </a:r>
          </a:p>
          <a:p>
            <a:pPr marL="822960" lvl="2">
              <a:buClr>
                <a:schemeClr val="bg1">
                  <a:shade val="50000"/>
                </a:schemeClr>
              </a:buClr>
              <a:buFont typeface="Wingdings" pitchFamily="2" charset="2"/>
              <a:buChar char="Ø"/>
              <a:defRPr/>
            </a:pPr>
            <a:r>
              <a:rPr lang="en-US" dirty="0">
                <a:latin typeface="Courier New" pitchFamily="49" charset="0"/>
              </a:rPr>
              <a:t>||,</a:t>
            </a:r>
            <a:r>
              <a:rPr lang="en-US" dirty="0"/>
              <a:t> </a:t>
            </a:r>
            <a:r>
              <a:rPr lang="en-US" dirty="0">
                <a:latin typeface="Courier New" pitchFamily="49" charset="0"/>
              </a:rPr>
              <a:t>NULL,</a:t>
            </a:r>
            <a:r>
              <a:rPr lang="en-US" dirty="0"/>
              <a:t> </a:t>
            </a:r>
            <a:r>
              <a:rPr lang="en-US" dirty="0">
                <a:latin typeface="Courier New" pitchFamily="49" charset="0"/>
              </a:rPr>
              <a:t>TO_CHAR</a:t>
            </a:r>
          </a:p>
          <a:p>
            <a:pPr marL="548640" lvl="1" indent="-274320">
              <a:buFont typeface="Courier New" pitchFamily="49" charset="0"/>
              <a:buChar char="o"/>
              <a:defRPr/>
            </a:pPr>
            <a:r>
              <a:rPr lang="en-US" dirty="0"/>
              <a:t>Static constants:</a:t>
            </a:r>
          </a:p>
        </p:txBody>
      </p:sp>
      <p:sp>
        <p:nvSpPr>
          <p:cNvPr id="14340" name="Rectangle 4"/>
          <p:cNvSpPr>
            <a:spLocks noChangeArrowheads="1"/>
          </p:cNvSpPr>
          <p:nvPr/>
        </p:nvSpPr>
        <p:spPr bwMode="blackGray">
          <a:xfrm>
            <a:off x="2143126" y="4876800"/>
            <a:ext cx="7915275"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err="1">
                <a:solidFill>
                  <a:prstClr val="black"/>
                </a:solidFill>
                <a:latin typeface="Courier New" pitchFamily="49" charset="0"/>
              </a:rPr>
              <a:t>static_constant</a:t>
            </a:r>
            <a:r>
              <a:rPr lang="en-US" dirty="0">
                <a:solidFill>
                  <a:prstClr val="black"/>
                </a:solidFill>
                <a:latin typeface="Courier New" pitchFamily="49" charset="0"/>
              </a:rPr>
              <a:t> CONSTANT </a:t>
            </a:r>
            <a:r>
              <a:rPr lang="en-US" dirty="0" err="1">
                <a:solidFill>
                  <a:prstClr val="black"/>
                </a:solidFill>
                <a:latin typeface="Courier New" pitchFamily="49" charset="0"/>
              </a:rPr>
              <a:t>datatype</a:t>
            </a:r>
            <a:r>
              <a:rPr lang="en-US" dirty="0">
                <a:solidFill>
                  <a:prstClr val="black"/>
                </a:solidFill>
                <a:latin typeface="Courier New" pitchFamily="49" charset="0"/>
              </a:rPr>
              <a:t> := </a:t>
            </a:r>
            <a:r>
              <a:rPr lang="en-US" dirty="0" err="1">
                <a:solidFill>
                  <a:prstClr val="black"/>
                </a:solidFill>
                <a:latin typeface="Courier New" pitchFamily="49" charset="0"/>
              </a:rPr>
              <a:t>static_expression</a:t>
            </a: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464</a:t>
            </a:fld>
            <a:endParaRPr lang="en-US" dirty="0">
              <a:solidFill>
                <a:srgbClr val="464653"/>
              </a:solidFill>
            </a:endParaRPr>
          </a:p>
        </p:txBody>
      </p:sp>
    </p:spTree>
    <p:extLst>
      <p:ext uri="{BB962C8B-B14F-4D97-AF65-F5344CB8AC3E}">
        <p14:creationId xmlns:p14="http://schemas.microsoft.com/office/powerpoint/2010/main" val="1258733718"/>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a:defRPr/>
            </a:pPr>
            <a:r>
              <a:rPr lang="en-US"/>
              <a:t>Using </a:t>
            </a:r>
            <a:r>
              <a:rPr lang="en-US">
                <a:latin typeface="Courier New" pitchFamily="49" charset="0"/>
              </a:rPr>
              <a:t>DBMS_PREPROCESSOR</a:t>
            </a:r>
            <a:r>
              <a:rPr lang="en-US"/>
              <a:t> Procedures </a:t>
            </a:r>
            <a:br>
              <a:rPr lang="en-US"/>
            </a:br>
            <a:r>
              <a:rPr lang="en-US"/>
              <a:t>to Print or Retrieve Source Text</a:t>
            </a:r>
            <a:br>
              <a:rPr lang="en-US"/>
            </a:br>
            <a:endParaRPr lang="en-US"/>
          </a:p>
        </p:txBody>
      </p:sp>
      <p:sp>
        <p:nvSpPr>
          <p:cNvPr id="19459" name="Rectangle 3"/>
          <p:cNvSpPr>
            <a:spLocks noChangeArrowheads="1"/>
          </p:cNvSpPr>
          <p:nvPr/>
        </p:nvSpPr>
        <p:spPr bwMode="blackGray">
          <a:xfrm>
            <a:off x="2133600" y="1504950"/>
            <a:ext cx="7924800" cy="1162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CALL DBMS_PREPROCESSOR.PRINT_POST_PROCESSED_SOURCE('PACKAGE', 'ORA61', 'MY_PKG'); </a:t>
            </a:r>
          </a:p>
        </p:txBody>
      </p:sp>
      <p:grpSp>
        <p:nvGrpSpPr>
          <p:cNvPr id="28676" name="Group 17"/>
          <p:cNvGrpSpPr>
            <a:grpSpLocks/>
          </p:cNvGrpSpPr>
          <p:nvPr/>
        </p:nvGrpSpPr>
        <p:grpSpPr bwMode="auto">
          <a:xfrm>
            <a:off x="2900363" y="4876800"/>
            <a:ext cx="6381750" cy="1447800"/>
            <a:chOff x="972" y="3072"/>
            <a:chExt cx="4020" cy="912"/>
          </a:xfrm>
        </p:grpSpPr>
        <p:grpSp>
          <p:nvGrpSpPr>
            <p:cNvPr id="28680" name="Group 4"/>
            <p:cNvGrpSpPr>
              <a:grpSpLocks/>
            </p:cNvGrpSpPr>
            <p:nvPr/>
          </p:nvGrpSpPr>
          <p:grpSpPr bwMode="auto">
            <a:xfrm>
              <a:off x="2496" y="3210"/>
              <a:ext cx="680" cy="738"/>
              <a:chOff x="2569" y="1536"/>
              <a:chExt cx="869" cy="998"/>
            </a:xfrm>
          </p:grpSpPr>
          <p:pic>
            <p:nvPicPr>
              <p:cNvPr id="28690" name="Picture 5" descr="C:\Documents and Settings\lserhal\Desktop\Graphics Used in 10g NF\package_plsql.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569" y="1536"/>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6"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098" y="1824"/>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1" name="Group 7"/>
            <p:cNvGrpSpPr>
              <a:grpSpLocks/>
            </p:cNvGrpSpPr>
            <p:nvPr/>
          </p:nvGrpSpPr>
          <p:grpSpPr bwMode="auto">
            <a:xfrm>
              <a:off x="972" y="3120"/>
              <a:ext cx="822" cy="756"/>
              <a:chOff x="1296" y="2722"/>
              <a:chExt cx="1050" cy="1022"/>
            </a:xfrm>
          </p:grpSpPr>
          <p:pic>
            <p:nvPicPr>
              <p:cNvPr id="28688" name="Picture 8" descr="C:\Documents and Settings\lserhal\Desktop\Graphics Used in 10g NF\plsql flowchart.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1296" y="272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9" descr="C:\Documents and Settings\lserhal\Desktop\Graphics Used in 10g NF\Compiling Code_docum005.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1748" y="277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2" name="Picture 10" descr="C:\Documents and Settings\lserhal\Desktop\Work, Misc\Graphics Used in 10g NF\pl_sql doc.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1168" y="3281"/>
              <a:ext cx="332"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1" descr="C:\Documents and Settings\lserhal\Desktop\Work, Misc\Graphics Used in 10g NF\plsql diagrams conditional.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029" y="3072"/>
              <a:ext cx="39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Line 12"/>
            <p:cNvSpPr>
              <a:spLocks noChangeShapeType="1"/>
            </p:cNvSpPr>
            <p:nvPr/>
          </p:nvSpPr>
          <p:spPr bwMode="gray">
            <a:xfrm>
              <a:off x="3180" y="3600"/>
              <a:ext cx="714"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8685" name="Picture 13" descr="C:\Documents and Settings\lserhal\Desktop\Work, Misc\Graphics Used in 10g NF\search.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4476" y="3154"/>
              <a:ext cx="51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4" descr="C:\Documents and Settings\lserhal\Desktop\Work, Misc\Graphics Used in 10g NF\printer.gif"/>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gray">
            <a:xfrm>
              <a:off x="3516" y="3178"/>
              <a:ext cx="48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Line 15"/>
            <p:cNvSpPr>
              <a:spLocks noChangeShapeType="1"/>
            </p:cNvSpPr>
            <p:nvPr/>
          </p:nvSpPr>
          <p:spPr bwMode="gray">
            <a:xfrm>
              <a:off x="1770" y="3600"/>
              <a:ext cx="714"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pic>
        <p:nvPicPr>
          <p:cNvPr id="28677"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gray">
          <a:xfrm>
            <a:off x="3313114" y="2768600"/>
            <a:ext cx="5557837" cy="2108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465</a:t>
            </a:fld>
            <a:endParaRPr lang="en-US">
              <a:solidFill>
                <a:srgbClr val="464653"/>
              </a:solidFill>
            </a:endParaRPr>
          </a:p>
        </p:txBody>
      </p:sp>
    </p:spTree>
    <p:extLst>
      <p:ext uri="{BB962C8B-B14F-4D97-AF65-F5344CB8AC3E}">
        <p14:creationId xmlns:p14="http://schemas.microsoft.com/office/powerpoint/2010/main" val="20569685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What Is Obfuscation?</a:t>
            </a:r>
          </a:p>
        </p:txBody>
      </p:sp>
      <p:sp>
        <p:nvSpPr>
          <p:cNvPr id="21507" name="Rectangle 3"/>
          <p:cNvSpPr>
            <a:spLocks noGrp="1" noChangeArrowheads="1"/>
          </p:cNvSpPr>
          <p:nvPr>
            <p:ph sz="quarter" idx="1"/>
          </p:nvPr>
        </p:nvSpPr>
        <p:spPr>
          <a:xfrm>
            <a:off x="2133600" y="1447800"/>
            <a:ext cx="7918450" cy="3575050"/>
          </a:xfrm>
        </p:spPr>
        <p:txBody>
          <a:bodyPr>
            <a:normAutofit fontScale="92500" lnSpcReduction="20000"/>
          </a:bodyPr>
          <a:lstStyle/>
          <a:p>
            <a:pPr marL="548640" lvl="1" indent="-274320">
              <a:buFont typeface="Courier New" pitchFamily="49" charset="0"/>
              <a:buChar char="o"/>
              <a:defRPr/>
            </a:pPr>
            <a:r>
              <a:rPr lang="en-US" dirty="0"/>
              <a:t>Obfuscation (or wrapping) of a PL/SQL unit is the process of hiding the PL/SQL source code. </a:t>
            </a:r>
          </a:p>
          <a:p>
            <a:pPr marL="548640" lvl="1" indent="-274320">
              <a:buFont typeface="Courier New" pitchFamily="49" charset="0"/>
              <a:buChar char="o"/>
              <a:defRPr/>
            </a:pPr>
            <a:r>
              <a:rPr lang="en-US" dirty="0"/>
              <a:t>Wrapping can be done with the wrap utility and </a:t>
            </a:r>
            <a:r>
              <a:rPr lang="en-US" dirty="0">
                <a:latin typeface="Courier New" pitchFamily="49" charset="0"/>
              </a:rPr>
              <a:t>DBMS_DDL</a:t>
            </a:r>
            <a:r>
              <a:rPr lang="en-US" dirty="0"/>
              <a:t> subprograms. </a:t>
            </a:r>
          </a:p>
          <a:p>
            <a:pPr marL="548640" lvl="1" indent="-274320">
              <a:buFont typeface="Courier New" pitchFamily="49" charset="0"/>
              <a:buChar char="o"/>
              <a:defRPr/>
            </a:pPr>
            <a:r>
              <a:rPr lang="en-US" dirty="0"/>
              <a:t>The Wrap utility is run from the command line and it processes an input SQL file, such as a SQL*Plus installation script. </a:t>
            </a:r>
          </a:p>
          <a:p>
            <a:pPr marL="548640" lvl="1" indent="-274320">
              <a:buFont typeface="Courier New" pitchFamily="49" charset="0"/>
              <a:buChar char="o"/>
              <a:defRPr/>
            </a:pPr>
            <a:r>
              <a:rPr lang="en-US" dirty="0"/>
              <a:t>The </a:t>
            </a:r>
            <a:r>
              <a:rPr lang="en-US" dirty="0">
                <a:latin typeface="Courier New" pitchFamily="49" charset="0"/>
              </a:rPr>
              <a:t>DBMS_DDL</a:t>
            </a:r>
            <a:r>
              <a:rPr lang="en-US" dirty="0"/>
              <a:t> subprograms wrap a single PL/SQL unit, such as a single </a:t>
            </a:r>
            <a:r>
              <a:rPr lang="en-US" dirty="0">
                <a:latin typeface="Courier New" pitchFamily="49" charset="0"/>
              </a:rPr>
              <a:t>CREATE PROCEDURE</a:t>
            </a:r>
            <a:r>
              <a:rPr lang="en-US" dirty="0"/>
              <a:t> command, that has been generated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466</a:t>
            </a:fld>
            <a:endParaRPr lang="en-US" dirty="0">
              <a:solidFill>
                <a:srgbClr val="464653"/>
              </a:solidFill>
            </a:endParaRPr>
          </a:p>
        </p:txBody>
      </p:sp>
    </p:spTree>
    <p:extLst>
      <p:ext uri="{BB962C8B-B14F-4D97-AF65-F5344CB8AC3E}">
        <p14:creationId xmlns:p14="http://schemas.microsoft.com/office/powerpoint/2010/main" val="436299523"/>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Benefits of Obfuscating</a:t>
            </a:r>
          </a:p>
        </p:txBody>
      </p:sp>
      <p:sp>
        <p:nvSpPr>
          <p:cNvPr id="22531" name="Rectangle 3"/>
          <p:cNvSpPr>
            <a:spLocks noGrp="1" noChangeArrowheads="1"/>
          </p:cNvSpPr>
          <p:nvPr>
            <p:ph sz="quarter" idx="1"/>
          </p:nvPr>
        </p:nvSpPr>
        <p:spPr>
          <a:xfrm>
            <a:off x="2133600" y="1447800"/>
            <a:ext cx="7918450" cy="1900238"/>
          </a:xfrm>
        </p:spPr>
        <p:txBody>
          <a:bodyPr>
            <a:normAutofit fontScale="77500" lnSpcReduction="20000"/>
          </a:bodyPr>
          <a:lstStyle/>
          <a:p>
            <a:pPr marL="548640" lvl="1" indent="-274320">
              <a:buFont typeface="Courier New" pitchFamily="49" charset="0"/>
              <a:buChar char="o"/>
              <a:defRPr/>
            </a:pPr>
            <a:r>
              <a:rPr lang="en-US" dirty="0"/>
              <a:t>It prevents others from seeing your source code.</a:t>
            </a:r>
          </a:p>
          <a:p>
            <a:pPr marL="548640" lvl="1" indent="-274320">
              <a:buFont typeface="Courier New" pitchFamily="49" charset="0"/>
              <a:buChar char="o"/>
              <a:defRPr/>
            </a:pPr>
            <a:r>
              <a:rPr lang="en-US" dirty="0"/>
              <a:t>Your source code is not visible through the </a:t>
            </a:r>
            <a:r>
              <a:rPr lang="en-US" dirty="0">
                <a:latin typeface="Courier New" pitchFamily="49" charset="0"/>
              </a:rPr>
              <a:t>USER_SOURCE</a:t>
            </a:r>
            <a:r>
              <a:rPr lang="en-US" dirty="0"/>
              <a:t>, </a:t>
            </a:r>
            <a:r>
              <a:rPr lang="en-US" dirty="0">
                <a:latin typeface="Courier New" pitchFamily="49" charset="0"/>
              </a:rPr>
              <a:t>ALL_SOURCE</a:t>
            </a:r>
            <a:r>
              <a:rPr lang="en-US" dirty="0"/>
              <a:t>, or</a:t>
            </a:r>
            <a:r>
              <a:rPr lang="en-US" dirty="0">
                <a:latin typeface="Courier New" pitchFamily="49" charset="0"/>
              </a:rPr>
              <a:t> DBA_SOURCE</a:t>
            </a:r>
            <a:r>
              <a:rPr lang="en-US" dirty="0"/>
              <a:t> data dictionary views.</a:t>
            </a:r>
          </a:p>
          <a:p>
            <a:pPr marL="548640" lvl="1" indent="-274320">
              <a:buFont typeface="Courier New" pitchFamily="49" charset="0"/>
              <a:buChar char="o"/>
              <a:defRPr/>
            </a:pPr>
            <a:r>
              <a:rPr lang="en-US" dirty="0"/>
              <a:t>SQL*Plus can process the obfuscated source files.</a:t>
            </a:r>
          </a:p>
          <a:p>
            <a:pPr marL="548640" lvl="1" indent="-274320">
              <a:buFont typeface="Courier New" pitchFamily="49" charset="0"/>
              <a:buChar char="o"/>
              <a:defRPr/>
            </a:pPr>
            <a:r>
              <a:rPr lang="en-US" dirty="0"/>
              <a:t>The </a:t>
            </a:r>
            <a:r>
              <a:rPr lang="en-US" dirty="0">
                <a:latin typeface="Courier New" pitchFamily="49" charset="0"/>
              </a:rPr>
              <a:t>Import</a:t>
            </a:r>
            <a:r>
              <a:rPr lang="en-US" dirty="0"/>
              <a:t> and </a:t>
            </a:r>
            <a:r>
              <a:rPr lang="en-US" dirty="0">
                <a:latin typeface="Courier New" pitchFamily="49" charset="0"/>
              </a:rPr>
              <a:t>Export</a:t>
            </a:r>
            <a:r>
              <a:rPr lang="en-US" dirty="0"/>
              <a:t> utilities accept wrapped files.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467</a:t>
            </a:fld>
            <a:endParaRPr lang="en-US" dirty="0">
              <a:solidFill>
                <a:srgbClr val="464653"/>
              </a:solidFill>
            </a:endParaRPr>
          </a:p>
        </p:txBody>
      </p:sp>
    </p:spTree>
    <p:extLst>
      <p:ext uri="{BB962C8B-B14F-4D97-AF65-F5344CB8AC3E}">
        <p14:creationId xmlns:p14="http://schemas.microsoft.com/office/powerpoint/2010/main" val="479615749"/>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44450"/>
            <a:ext cx="10515600" cy="1325563"/>
          </a:xfrm>
        </p:spPr>
        <p:txBody>
          <a:bodyPr/>
          <a:lstStyle/>
          <a:p>
            <a:pPr eaLnBrk="1" hangingPunct="1"/>
            <a:r>
              <a:rPr lang="en-US"/>
              <a:t>Obfuscated PL/SQL Code: Example</a:t>
            </a:r>
          </a:p>
        </p:txBody>
      </p:sp>
      <p:sp>
        <p:nvSpPr>
          <p:cNvPr id="25603" name="Rectangle 3"/>
          <p:cNvSpPr>
            <a:spLocks noChangeArrowheads="1"/>
          </p:cNvSpPr>
          <p:nvPr/>
        </p:nvSpPr>
        <p:spPr bwMode="blackGray">
          <a:xfrm>
            <a:off x="2133600" y="1143000"/>
            <a:ext cx="7886700" cy="2286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BEGIN -- ALL_SOURCE view family obfuscates source code</a:t>
            </a:r>
          </a:p>
          <a:p>
            <a:pPr marL="457200" indent="-457200" defTabSz="400050" eaLnBrk="0" hangingPunct="0">
              <a:tabLst>
                <a:tab pos="400050" algn="r"/>
                <a:tab pos="673100" algn="l"/>
              </a:tabLst>
              <a:defRPr/>
            </a:pPr>
            <a:r>
              <a:rPr lang="en-US" sz="1400">
                <a:solidFill>
                  <a:prstClr val="black"/>
                </a:solidFill>
                <a:latin typeface="Courier New" pitchFamily="49" charset="0"/>
              </a:rPr>
              <a:t>  </a:t>
            </a:r>
            <a:r>
              <a:rPr lang="en-US" sz="1400">
                <a:solidFill>
                  <a:srgbClr val="9FB8CD"/>
                </a:solidFill>
                <a:latin typeface="Courier New" pitchFamily="49" charset="0"/>
              </a:rPr>
              <a:t>DBMS_DDL.CREATE_WRAPPED </a:t>
            </a:r>
            <a:r>
              <a:rPr lang="en-US" sz="1400">
                <a:solidFill>
                  <a:prstClr val="black"/>
                </a:solidFill>
                <a:latin typeface="Courier New" pitchFamily="49" charset="0"/>
              </a:rPr>
              <a:t>( '</a:t>
            </a:r>
          </a:p>
          <a:p>
            <a:pPr marL="457200" indent="-457200" defTabSz="400050" eaLnBrk="0" hangingPunct="0">
              <a:tabLst>
                <a:tab pos="400050" algn="r"/>
                <a:tab pos="673100" algn="l"/>
              </a:tabLst>
              <a:defRPr/>
            </a:pPr>
            <a:r>
              <a:rPr lang="en-US" sz="1400">
                <a:solidFill>
                  <a:prstClr val="black"/>
                </a:solidFill>
                <a:latin typeface="Courier New" pitchFamily="49" charset="0"/>
              </a:rPr>
              <a:t>    CREATE OR REPLACE PROCEDURE P1 IS</a:t>
            </a:r>
          </a:p>
          <a:p>
            <a:pPr marL="457200" indent="-457200" defTabSz="400050" eaLnBrk="0" hangingPunct="0">
              <a:tabLst>
                <a:tab pos="400050" algn="r"/>
                <a:tab pos="673100" algn="l"/>
              </a:tabLst>
              <a:defRPr/>
            </a:pPr>
            <a:r>
              <a:rPr lang="en-US" sz="1400">
                <a:solidFill>
                  <a:prstClr val="black"/>
                </a:solidFill>
                <a:latin typeface="Courier New" pitchFamily="49" charset="0"/>
              </a:rPr>
              <a:t>    BEGIN</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 (''I am wrapped now'');</a:t>
            </a:r>
          </a:p>
          <a:p>
            <a:pPr marL="457200" indent="-457200" defTabSz="400050" eaLnBrk="0" hangingPunct="0">
              <a:tabLst>
                <a:tab pos="400050" algn="r"/>
                <a:tab pos="673100" algn="l"/>
              </a:tabLst>
              <a:defRPr/>
            </a:pPr>
            <a:r>
              <a:rPr lang="en-US" sz="1400">
                <a:solidFill>
                  <a:prstClr val="black"/>
                </a:solidFill>
                <a:latin typeface="Courier New" pitchFamily="49" charset="0"/>
              </a:rPr>
              <a:t>    END P1;</a:t>
            </a:r>
          </a:p>
          <a:p>
            <a:pPr marL="457200" indent="-457200" defTabSz="400050" eaLnBrk="0" hangingPunct="0">
              <a:tabLst>
                <a:tab pos="400050" algn="r"/>
                <a:tab pos="673100" algn="l"/>
              </a:tabLst>
              <a:defRPr/>
            </a:pPr>
            <a:r>
              <a:rPr lang="en-US" sz="1400">
                <a:solidFill>
                  <a:prstClr val="black"/>
                </a:solidFill>
                <a:latin typeface="Courier New" pitchFamily="49" charset="0"/>
              </a:rPr>
              <a:t>  ' );</a:t>
            </a:r>
          </a:p>
          <a:p>
            <a:pPr marL="457200" indent="-457200" defTabSz="400050" eaLnBrk="0" hangingPunct="0">
              <a:tabLst>
                <a:tab pos="400050" algn="r"/>
                <a:tab pos="673100" algn="l"/>
              </a:tabLst>
              <a:defRPr/>
            </a:pPr>
            <a:r>
              <a:rPr lang="en-US" sz="1400">
                <a:solidFill>
                  <a:prstClr val="black"/>
                </a:solidFill>
                <a:latin typeface="Courier New" pitchFamily="49" charset="0"/>
              </a:rPr>
              <a:t>END;</a:t>
            </a:r>
          </a:p>
          <a:p>
            <a:pPr marL="457200" indent="-457200" defTabSz="400050" eaLnBrk="0" hangingPunct="0">
              <a:tabLst>
                <a:tab pos="400050" algn="r"/>
                <a:tab pos="673100" algn="l"/>
              </a:tabLst>
              <a:defRPr/>
            </a:pPr>
            <a:r>
              <a:rPr lang="en-US" sz="1400">
                <a:solidFill>
                  <a:prstClr val="black"/>
                </a:solidFill>
                <a:latin typeface="Courier New" pitchFamily="49" charset="0"/>
              </a:rPr>
              <a:t>/</a:t>
            </a:r>
          </a:p>
          <a:p>
            <a:pPr marL="457200" indent="-457200" defTabSz="400050" eaLnBrk="0" hangingPunct="0">
              <a:tabLst>
                <a:tab pos="400050" algn="r"/>
                <a:tab pos="673100" algn="l"/>
              </a:tabLst>
              <a:defRPr/>
            </a:pPr>
            <a:r>
              <a:rPr lang="en-US" sz="1400">
                <a:solidFill>
                  <a:prstClr val="black"/>
                </a:solidFill>
                <a:latin typeface="Courier New" pitchFamily="49" charset="0"/>
              </a:rPr>
              <a:t>CALL p1();</a:t>
            </a:r>
          </a:p>
        </p:txBody>
      </p:sp>
      <p:sp>
        <p:nvSpPr>
          <p:cNvPr id="25604" name="Rectangle 4"/>
          <p:cNvSpPr>
            <a:spLocks noChangeArrowheads="1"/>
          </p:cNvSpPr>
          <p:nvPr/>
        </p:nvSpPr>
        <p:spPr bwMode="blackGray">
          <a:xfrm>
            <a:off x="2133600" y="4267201"/>
            <a:ext cx="7886700" cy="5873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SELECT text FROM user_source </a:t>
            </a:r>
          </a:p>
          <a:p>
            <a:pPr marL="457200" indent="-457200" defTabSz="400050" eaLnBrk="0" hangingPunct="0">
              <a:tabLst>
                <a:tab pos="400050" algn="r"/>
                <a:tab pos="673100" algn="l"/>
              </a:tabLst>
              <a:defRPr/>
            </a:pPr>
            <a:r>
              <a:rPr lang="en-US" sz="1400">
                <a:solidFill>
                  <a:prstClr val="black"/>
                </a:solidFill>
                <a:latin typeface="Courier New" pitchFamily="49" charset="0"/>
              </a:rPr>
              <a:t>WHERE name = 'P1' ORDER BY line;</a:t>
            </a:r>
          </a:p>
        </p:txBody>
      </p:sp>
      <p:pic>
        <p:nvPicPr>
          <p:cNvPr id="33797" name="Picture 6"/>
          <p:cNvPicPr>
            <a:picLocks noChangeAspect="1" noChangeArrowheads="1"/>
          </p:cNvPicPr>
          <p:nvPr/>
        </p:nvPicPr>
        <p:blipFill>
          <a:blip r:embed="rId3">
            <a:extLst>
              <a:ext uri="{28A0092B-C50C-407E-A947-70E740481C1C}">
                <a14:useLocalDpi xmlns:a14="http://schemas.microsoft.com/office/drawing/2010/main" val="0"/>
              </a:ext>
            </a:extLst>
          </a:blip>
          <a:srcRect b="59750"/>
          <a:stretch>
            <a:fillRect/>
          </a:stretch>
        </p:blipFill>
        <p:spPr bwMode="auto">
          <a:xfrm>
            <a:off x="2152651" y="5029201"/>
            <a:ext cx="6270625" cy="957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3798" name="Text Box 7"/>
          <p:cNvSpPr txBox="1">
            <a:spLocks noChangeArrowheads="1"/>
          </p:cNvSpPr>
          <p:nvPr/>
        </p:nvSpPr>
        <p:spPr bwMode="auto">
          <a:xfrm>
            <a:off x="2057400" y="5903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3379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3609976"/>
            <a:ext cx="1857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468</a:t>
            </a:fld>
            <a:endParaRPr lang="en-US">
              <a:solidFill>
                <a:srgbClr val="464653"/>
              </a:solidFill>
            </a:endParaRPr>
          </a:p>
        </p:txBody>
      </p:sp>
    </p:spTree>
    <p:extLst>
      <p:ext uri="{BB962C8B-B14F-4D97-AF65-F5344CB8AC3E}">
        <p14:creationId xmlns:p14="http://schemas.microsoft.com/office/powerpoint/2010/main" val="324651450"/>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Dynamic Obfuscation: Example</a:t>
            </a:r>
          </a:p>
        </p:txBody>
      </p:sp>
      <p:sp>
        <p:nvSpPr>
          <p:cNvPr id="26627" name="Rectangle 3"/>
          <p:cNvSpPr>
            <a:spLocks noChangeArrowheads="1"/>
          </p:cNvSpPr>
          <p:nvPr/>
        </p:nvSpPr>
        <p:spPr bwMode="blackGray">
          <a:xfrm>
            <a:off x="2146300" y="1600200"/>
            <a:ext cx="7912100" cy="3886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SET SERVEROUTPUT ON</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DECLARE</a:t>
            </a:r>
          </a:p>
          <a:p>
            <a:pPr marL="457200" indent="-457200" defTabSz="400050" eaLnBrk="0" hangingPunct="0">
              <a:tabLst>
                <a:tab pos="400050" algn="r"/>
                <a:tab pos="673100" algn="l"/>
              </a:tabLst>
              <a:defRPr/>
            </a:pPr>
            <a:r>
              <a:rPr lang="en-US" dirty="0" err="1">
                <a:solidFill>
                  <a:prstClr val="black"/>
                </a:solidFill>
                <a:latin typeface="Courier New" pitchFamily="49" charset="0"/>
              </a:rPr>
              <a:t>c_code</a:t>
            </a:r>
            <a:r>
              <a:rPr lang="en-US" dirty="0">
                <a:solidFill>
                  <a:prstClr val="black"/>
                </a:solidFill>
                <a:latin typeface="Courier New" pitchFamily="49" charset="0"/>
              </a:rPr>
              <a:t> CONSTANT VARCHAR2(32767) :=</a:t>
            </a:r>
          </a:p>
          <a:p>
            <a:pPr marL="457200" indent="-457200" defTabSz="400050" eaLnBrk="0" hangingPunct="0">
              <a:tabLst>
                <a:tab pos="400050" algn="r"/>
                <a:tab pos="673100" algn="l"/>
              </a:tabLst>
              <a:defRPr/>
            </a:pPr>
            <a:r>
              <a:rPr lang="en-US" dirty="0">
                <a:solidFill>
                  <a:prstClr val="black"/>
                </a:solidFill>
                <a:latin typeface="Courier New" pitchFamily="49" charset="0"/>
              </a:rPr>
              <a:t>' CREATE OR REPLACE PROCEDURE </a:t>
            </a:r>
            <a:r>
              <a:rPr lang="en-US" dirty="0" err="1">
                <a:solidFill>
                  <a:prstClr val="black"/>
                </a:solidFill>
                <a:latin typeface="Courier New" pitchFamily="49" charset="0"/>
              </a:rPr>
              <a:t>new_proc</a:t>
            </a:r>
            <a:r>
              <a:rPr lang="en-US" dirty="0">
                <a:solidFill>
                  <a:prstClr val="black"/>
                </a:solidFill>
                <a:latin typeface="Courier New" pitchFamily="49" charset="0"/>
              </a:rPr>
              <a:t> AS </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v_VDATE</a:t>
            </a:r>
            <a:r>
              <a:rPr lang="en-US" dirty="0">
                <a:solidFill>
                  <a:prstClr val="black"/>
                </a:solidFill>
                <a:latin typeface="Courier New" pitchFamily="49" charset="0"/>
              </a:rPr>
              <a:t>  DATE;  </a:t>
            </a:r>
          </a:p>
          <a:p>
            <a:pPr marL="457200" indent="-457200" defTabSz="400050" eaLnBrk="0" hangingPunct="0">
              <a:tabLst>
                <a:tab pos="400050" algn="r"/>
                <a:tab pos="673100" algn="l"/>
              </a:tabLst>
              <a:defRPr/>
            </a:pPr>
            <a:r>
              <a:rPr lang="en-US" dirty="0">
                <a:solidFill>
                  <a:prstClr val="black"/>
                </a:solidFill>
                <a:latin typeface="Courier New" pitchFamily="49" charset="0"/>
              </a:rPr>
              <a:t>  BEGIN </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v_VDATE</a:t>
            </a:r>
            <a:r>
              <a:rPr lang="en-US" dirty="0">
                <a:solidFill>
                  <a:prstClr val="black"/>
                </a:solidFill>
                <a:latin typeface="Courier New" pitchFamily="49" charset="0"/>
              </a:rPr>
              <a:t> := SYSDATE;</a:t>
            </a:r>
          </a:p>
          <a:p>
            <a:pPr marL="457200" indent="-457200" defTabSz="400050" eaLnBrk="0" hangingPunct="0">
              <a:tabLst>
                <a:tab pos="400050" algn="r"/>
                <a:tab pos="673100" algn="l"/>
              </a:tabLst>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v_VDATE</a:t>
            </a: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  END; ' ;</a:t>
            </a:r>
          </a:p>
          <a:p>
            <a:pPr marL="457200" indent="-457200" defTabSz="400050" eaLnBrk="0" hangingPunct="0">
              <a:tabLst>
                <a:tab pos="400050" algn="r"/>
                <a:tab pos="673100" algn="l"/>
              </a:tabLst>
              <a:defRPr/>
            </a:pPr>
            <a:r>
              <a:rPr lang="en-US" dirty="0">
                <a:solidFill>
                  <a:prstClr val="black"/>
                </a:solidFill>
                <a:latin typeface="Courier New" pitchFamily="49" charset="0"/>
              </a:rPr>
              <a:t>BEGIN</a:t>
            </a:r>
          </a:p>
          <a:p>
            <a:pPr marL="457200" indent="-457200" defTabSz="400050" eaLnBrk="0" hangingPunct="0">
              <a:tabLst>
                <a:tab pos="400050" algn="r"/>
                <a:tab pos="673100" algn="l"/>
              </a:tabLst>
              <a:defRPr/>
            </a:pPr>
            <a:r>
              <a:rPr lang="en-US" dirty="0">
                <a:solidFill>
                  <a:prstClr val="black"/>
                </a:solidFill>
                <a:latin typeface="Courier New" pitchFamily="49" charset="0"/>
              </a:rPr>
              <a:t>  DBMS_DDL.CREATE_WRAPPED (</a:t>
            </a:r>
            <a:r>
              <a:rPr lang="en-US" dirty="0" err="1">
                <a:solidFill>
                  <a:prstClr val="black"/>
                </a:solidFill>
                <a:latin typeface="Courier New" pitchFamily="49" charset="0"/>
              </a:rPr>
              <a:t>c_CODE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END;</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34820" name="Rectangle 4"/>
          <p:cNvSpPr>
            <a:spLocks noChangeArrowheads="1"/>
          </p:cNvSpPr>
          <p:nvPr/>
        </p:nvSpPr>
        <p:spPr bwMode="gray">
          <a:xfrm>
            <a:off x="2278064" y="4624389"/>
            <a:ext cx="4884737"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469</a:t>
            </a:fld>
            <a:endParaRPr lang="en-US">
              <a:solidFill>
                <a:srgbClr val="464653"/>
              </a:solidFill>
            </a:endParaRPr>
          </a:p>
        </p:txBody>
      </p:sp>
    </p:spTree>
    <p:extLst>
      <p:ext uri="{BB962C8B-B14F-4D97-AF65-F5344CB8AC3E}">
        <p14:creationId xmlns:p14="http://schemas.microsoft.com/office/powerpoint/2010/main" val="139687739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741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6452" name="Rectangle 6"/>
          <p:cNvSpPr>
            <a:spLocks noGrp="1" noChangeArrowheads="1"/>
          </p:cNvSpPr>
          <p:nvPr>
            <p:ph type="title"/>
          </p:nvPr>
        </p:nvSpPr>
        <p:spPr/>
        <p:txBody>
          <a:bodyPr/>
          <a:lstStyle/>
          <a:p>
            <a:pPr eaLnBrk="1" hangingPunct="1"/>
            <a:r>
              <a:rPr lang="en-US"/>
              <a:t>Lexical Units in a PL/SQL Block</a:t>
            </a:r>
          </a:p>
        </p:txBody>
      </p:sp>
      <p:sp>
        <p:nvSpPr>
          <p:cNvPr id="1256453" name="Rectangle 7"/>
          <p:cNvSpPr>
            <a:spLocks noGrp="1" noChangeArrowheads="1"/>
          </p:cNvSpPr>
          <p:nvPr>
            <p:ph sz="quarter" idx="1"/>
          </p:nvPr>
        </p:nvSpPr>
        <p:spPr>
          <a:xfrm>
            <a:off x="1981200" y="1219201"/>
            <a:ext cx="8229600" cy="4937125"/>
          </a:xfrm>
        </p:spPr>
        <p:txBody>
          <a:bodyPr/>
          <a:lstStyle/>
          <a:p>
            <a:pPr marL="0" indent="0">
              <a:buNone/>
            </a:pPr>
            <a:r>
              <a:rPr lang="en-US"/>
              <a:t>Lexical units:</a:t>
            </a:r>
          </a:p>
          <a:p>
            <a:pPr lvl="1" eaLnBrk="1" hangingPunct="1">
              <a:buFont typeface="Courier New" pitchFamily="49" charset="0"/>
              <a:buChar char="o"/>
            </a:pPr>
            <a:r>
              <a:rPr lang="en-US"/>
              <a:t>Are building blocks of any PL/SQL block</a:t>
            </a:r>
          </a:p>
          <a:p>
            <a:pPr lvl="1" eaLnBrk="1" hangingPunct="1">
              <a:buFont typeface="Courier New" pitchFamily="49" charset="0"/>
              <a:buChar char="o"/>
            </a:pPr>
            <a:r>
              <a:rPr lang="en-US"/>
              <a:t>Are sequences of characters including letters, numerals, tabs, spaces, returns, and symbols</a:t>
            </a:r>
          </a:p>
          <a:p>
            <a:pPr lvl="1" eaLnBrk="1" hangingPunct="1">
              <a:buFont typeface="Courier New" pitchFamily="49" charset="0"/>
              <a:buChar char="o"/>
            </a:pPr>
            <a:r>
              <a:rPr lang="en-US"/>
              <a:t>Can be classified as:</a:t>
            </a:r>
          </a:p>
          <a:p>
            <a:pPr lvl="2" eaLnBrk="1" hangingPunct="1">
              <a:buFont typeface="Wingdings" pitchFamily="2" charset="2"/>
              <a:buChar char="Ø"/>
            </a:pPr>
            <a:r>
              <a:rPr lang="en-US"/>
              <a:t>Identifiers: </a:t>
            </a:r>
            <a:r>
              <a:rPr lang="en-US">
                <a:latin typeface="Courier New" pitchFamily="49" charset="0"/>
              </a:rPr>
              <a:t>v_fname, c_percent</a:t>
            </a:r>
          </a:p>
          <a:p>
            <a:pPr lvl="2" eaLnBrk="1" hangingPunct="1">
              <a:buFont typeface="Wingdings" pitchFamily="2" charset="2"/>
              <a:buChar char="Ø"/>
            </a:pPr>
            <a:r>
              <a:rPr lang="en-US"/>
              <a:t>Delimiters: </a:t>
            </a:r>
            <a:r>
              <a:rPr lang="en-US">
                <a:latin typeface="Courier New" pitchFamily="49" charset="0"/>
              </a:rPr>
              <a:t>; , +, -</a:t>
            </a:r>
          </a:p>
          <a:p>
            <a:pPr lvl="2" eaLnBrk="1" hangingPunct="1">
              <a:buFont typeface="Wingdings" pitchFamily="2" charset="2"/>
              <a:buChar char="Ø"/>
            </a:pPr>
            <a:r>
              <a:rPr lang="en-US"/>
              <a:t>Literals: </a:t>
            </a:r>
            <a:r>
              <a:rPr lang="en-US">
                <a:latin typeface="Courier New" pitchFamily="49" charset="0"/>
              </a:rPr>
              <a:t>John, 428, True</a:t>
            </a:r>
          </a:p>
          <a:p>
            <a:pPr lvl="2" eaLnBrk="1" hangingPunct="1">
              <a:buFont typeface="Wingdings" pitchFamily="2" charset="2"/>
              <a:buChar char="Ø"/>
            </a:pPr>
            <a:r>
              <a:rPr lang="en-US"/>
              <a:t>Comments: </a:t>
            </a:r>
            <a:r>
              <a:rPr lang="en-US">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47</a:t>
            </a:fld>
            <a:endParaRPr lang="en-US" dirty="0"/>
          </a:p>
        </p:txBody>
      </p:sp>
    </p:spTree>
    <p:extLst>
      <p:ext uri="{BB962C8B-B14F-4D97-AF65-F5344CB8AC3E}">
        <p14:creationId xmlns:p14="http://schemas.microsoft.com/office/powerpoint/2010/main" val="66515539"/>
      </p:ext>
    </p:extLst>
  </p:cSld>
  <p:clrMapOvr>
    <a:masterClrMapping/>
  </p:clrMapOvr>
  <p:transition spd="slow"/>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The PL/SQL Wrapper Utility</a:t>
            </a:r>
          </a:p>
        </p:txBody>
      </p:sp>
      <p:sp>
        <p:nvSpPr>
          <p:cNvPr id="27651" name="Rectangle 3"/>
          <p:cNvSpPr>
            <a:spLocks noGrp="1" noChangeArrowheads="1"/>
          </p:cNvSpPr>
          <p:nvPr>
            <p:ph sz="quarter" idx="1"/>
          </p:nvPr>
        </p:nvSpPr>
        <p:spPr>
          <a:xfrm>
            <a:off x="2133600" y="1524000"/>
            <a:ext cx="7918450" cy="3257550"/>
          </a:xfrm>
        </p:spPr>
        <p:txBody>
          <a:bodyPr>
            <a:normAutofit fontScale="92500" lnSpcReduction="10000"/>
          </a:bodyPr>
          <a:lstStyle/>
          <a:p>
            <a:pPr marL="548640" lvl="1" indent="-274320">
              <a:buFont typeface="Courier New" pitchFamily="49" charset="0"/>
              <a:buChar char="o"/>
              <a:defRPr/>
            </a:pPr>
            <a:r>
              <a:rPr lang="en-US" dirty="0"/>
              <a:t>The PL/SQL wrapper is a stand-alone utility that hides application internals by converting PL/SQL source code into portable object code.</a:t>
            </a:r>
          </a:p>
          <a:p>
            <a:pPr marL="548640" lvl="1" indent="-274320">
              <a:buFont typeface="Courier New" pitchFamily="49" charset="0"/>
              <a:buChar char="o"/>
              <a:defRPr/>
            </a:pPr>
            <a:r>
              <a:rPr lang="en-US" dirty="0"/>
              <a:t>Wrapping has the following features:</a:t>
            </a:r>
          </a:p>
          <a:p>
            <a:pPr marL="822960" lvl="2">
              <a:buClr>
                <a:schemeClr val="bg1">
                  <a:shade val="50000"/>
                </a:schemeClr>
              </a:buClr>
              <a:buFont typeface="Wingdings" pitchFamily="2" charset="2"/>
              <a:buChar char="Ø"/>
              <a:defRPr/>
            </a:pPr>
            <a:r>
              <a:rPr lang="en-US" dirty="0"/>
              <a:t>Platform independence</a:t>
            </a:r>
          </a:p>
          <a:p>
            <a:pPr marL="822960" lvl="2">
              <a:buClr>
                <a:schemeClr val="bg1">
                  <a:shade val="50000"/>
                </a:schemeClr>
              </a:buClr>
              <a:buFont typeface="Wingdings" pitchFamily="2" charset="2"/>
              <a:buChar char="Ø"/>
              <a:defRPr/>
            </a:pPr>
            <a:r>
              <a:rPr lang="en-US" dirty="0"/>
              <a:t>Dynamic loading</a:t>
            </a:r>
          </a:p>
          <a:p>
            <a:pPr marL="822960" lvl="2">
              <a:buClr>
                <a:schemeClr val="bg1">
                  <a:shade val="50000"/>
                </a:schemeClr>
              </a:buClr>
              <a:buFont typeface="Wingdings" pitchFamily="2" charset="2"/>
              <a:buChar char="Ø"/>
              <a:defRPr/>
            </a:pPr>
            <a:r>
              <a:rPr lang="en-US" dirty="0"/>
              <a:t>Dynamic binding</a:t>
            </a:r>
          </a:p>
          <a:p>
            <a:pPr marL="822960" lvl="2">
              <a:buClr>
                <a:schemeClr val="bg1">
                  <a:shade val="50000"/>
                </a:schemeClr>
              </a:buClr>
              <a:buFont typeface="Wingdings" pitchFamily="2" charset="2"/>
              <a:buChar char="Ø"/>
              <a:defRPr/>
            </a:pPr>
            <a:r>
              <a:rPr lang="en-US" dirty="0"/>
              <a:t>Dependency checking</a:t>
            </a:r>
          </a:p>
          <a:p>
            <a:pPr marL="822960" lvl="2">
              <a:buClr>
                <a:schemeClr val="bg1">
                  <a:shade val="50000"/>
                </a:schemeClr>
              </a:buClr>
              <a:buFont typeface="Wingdings" pitchFamily="2" charset="2"/>
              <a:buChar char="Ø"/>
              <a:defRPr/>
            </a:pPr>
            <a:r>
              <a:rPr lang="en-US" dirty="0"/>
              <a:t>Normal importing and exporting when invoked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470</a:t>
            </a:fld>
            <a:endParaRPr lang="en-US" dirty="0">
              <a:solidFill>
                <a:srgbClr val="464653"/>
              </a:solidFill>
            </a:endParaRPr>
          </a:p>
        </p:txBody>
      </p:sp>
    </p:spTree>
    <p:extLst>
      <p:ext uri="{BB962C8B-B14F-4D97-AF65-F5344CB8AC3E}">
        <p14:creationId xmlns:p14="http://schemas.microsoft.com/office/powerpoint/2010/main" val="7980888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Running the Wrapper Utility</a:t>
            </a:r>
          </a:p>
        </p:txBody>
      </p:sp>
      <p:sp>
        <p:nvSpPr>
          <p:cNvPr id="28675" name="Rectangle 3"/>
          <p:cNvSpPr>
            <a:spLocks noGrp="1" noChangeArrowheads="1"/>
          </p:cNvSpPr>
          <p:nvPr>
            <p:ph sz="quarter" idx="1"/>
          </p:nvPr>
        </p:nvSpPr>
        <p:spPr>
          <a:xfrm>
            <a:off x="2133600" y="1676401"/>
            <a:ext cx="7918450" cy="3038475"/>
          </a:xfrm>
        </p:spPr>
        <p:txBody>
          <a:bodyPr>
            <a:normAutofit fontScale="92500" lnSpcReduction="10000"/>
          </a:bodyPr>
          <a:lstStyle/>
          <a:p>
            <a:pPr marL="0" indent="0">
              <a:buFont typeface="Wingdings 3"/>
              <a:buChar char=""/>
              <a:defRPr/>
            </a:pPr>
            <a:endParaRPr lang="en-US" dirty="0">
              <a:latin typeface="Arial" charset="0"/>
            </a:endParaRPr>
          </a:p>
          <a:p>
            <a:pPr marL="548640" lvl="1" indent="-274320">
              <a:buFont typeface="Courier New" pitchFamily="49" charset="0"/>
              <a:buChar char="o"/>
              <a:defRPr/>
            </a:pPr>
            <a:r>
              <a:rPr lang="en-US" dirty="0"/>
              <a:t>Do not use spaces around the equal signs.</a:t>
            </a:r>
          </a:p>
          <a:p>
            <a:pPr marL="548640" lvl="1" indent="-274320">
              <a:buFont typeface="Courier New" pitchFamily="49" charset="0"/>
              <a:buChar char="o"/>
              <a:defRPr/>
            </a:pPr>
            <a:r>
              <a:rPr lang="en-US" dirty="0"/>
              <a:t>The </a:t>
            </a:r>
            <a:r>
              <a:rPr lang="en-US" dirty="0">
                <a:latin typeface="Courier New" pitchFamily="49" charset="0"/>
              </a:rPr>
              <a:t>INAME</a:t>
            </a:r>
            <a:r>
              <a:rPr lang="en-US" dirty="0"/>
              <a:t> argument is required.</a:t>
            </a:r>
          </a:p>
          <a:p>
            <a:pPr marL="548640" lvl="1" indent="-274320">
              <a:buFont typeface="Courier New" pitchFamily="49" charset="0"/>
              <a:buChar char="o"/>
              <a:defRPr/>
            </a:pPr>
            <a:r>
              <a:rPr lang="en-US" dirty="0"/>
              <a:t>The default extension for the input file is </a:t>
            </a:r>
            <a:r>
              <a:rPr lang="en-US" dirty="0">
                <a:latin typeface="Courier New" pitchFamily="49" charset="0"/>
              </a:rPr>
              <a:t>.</a:t>
            </a:r>
            <a:r>
              <a:rPr lang="en-US" dirty="0" err="1">
                <a:latin typeface="Courier New" pitchFamily="49" charset="0"/>
              </a:rPr>
              <a:t>sql</a:t>
            </a:r>
            <a:r>
              <a:rPr lang="en-US" dirty="0"/>
              <a:t>, unless it is specified with the name.</a:t>
            </a:r>
          </a:p>
          <a:p>
            <a:pPr marL="548640" lvl="1" indent="-274320">
              <a:buFont typeface="Courier New" pitchFamily="49" charset="0"/>
              <a:buChar char="o"/>
              <a:defRPr/>
            </a:pPr>
            <a:r>
              <a:rPr lang="en-US" dirty="0"/>
              <a:t>The </a:t>
            </a:r>
            <a:r>
              <a:rPr lang="en-US" dirty="0">
                <a:latin typeface="Courier New" pitchFamily="49" charset="0"/>
              </a:rPr>
              <a:t>ONAME</a:t>
            </a:r>
            <a:r>
              <a:rPr lang="en-US" dirty="0"/>
              <a:t> argument is optional.</a:t>
            </a:r>
          </a:p>
          <a:p>
            <a:pPr marL="548640" lvl="1" indent="-274320">
              <a:buFont typeface="Courier New" pitchFamily="49" charset="0"/>
              <a:buChar char="o"/>
              <a:defRPr/>
            </a:pPr>
            <a:r>
              <a:rPr lang="en-US" dirty="0"/>
              <a:t>The default extension for output file is </a:t>
            </a:r>
            <a:r>
              <a:rPr lang="en-US" dirty="0">
                <a:latin typeface="Courier New" pitchFamily="49" charset="0"/>
              </a:rPr>
              <a:t>.</a:t>
            </a:r>
            <a:r>
              <a:rPr lang="en-US" dirty="0" err="1">
                <a:latin typeface="Courier New" pitchFamily="49" charset="0"/>
              </a:rPr>
              <a:t>plb</a:t>
            </a:r>
            <a:r>
              <a:rPr lang="en-US" dirty="0"/>
              <a:t>, unless specified with the </a:t>
            </a:r>
            <a:r>
              <a:rPr lang="en-US" dirty="0">
                <a:latin typeface="Courier New" pitchFamily="49" charset="0"/>
              </a:rPr>
              <a:t>ONAME</a:t>
            </a:r>
            <a:r>
              <a:rPr lang="en-US" dirty="0"/>
              <a:t> argument.</a:t>
            </a:r>
          </a:p>
        </p:txBody>
      </p:sp>
      <p:sp>
        <p:nvSpPr>
          <p:cNvPr id="28676" name="Rectangle 4"/>
          <p:cNvSpPr>
            <a:spLocks noChangeArrowheads="1"/>
          </p:cNvSpPr>
          <p:nvPr/>
        </p:nvSpPr>
        <p:spPr bwMode="blackGray">
          <a:xfrm>
            <a:off x="2146300" y="1447800"/>
            <a:ext cx="79121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WRAP INAME=input_file_name [ONAME=output_file_name]</a:t>
            </a:r>
          </a:p>
        </p:txBody>
      </p:sp>
      <p:sp>
        <p:nvSpPr>
          <p:cNvPr id="28677" name="Rectangle 5"/>
          <p:cNvSpPr>
            <a:spLocks noChangeArrowheads="1"/>
          </p:cNvSpPr>
          <p:nvPr/>
        </p:nvSpPr>
        <p:spPr bwMode="blackGray">
          <a:xfrm>
            <a:off x="2146300" y="5221288"/>
            <a:ext cx="79121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WRAP INAME=demo_04_hello.sql</a:t>
            </a:r>
          </a:p>
          <a:p>
            <a:pPr marL="457200" indent="-457200" defTabSz="400050" eaLnBrk="0" hangingPunct="0">
              <a:tabLst>
                <a:tab pos="400050" algn="r"/>
                <a:tab pos="673100" algn="l"/>
              </a:tabLst>
              <a:defRPr/>
            </a:pPr>
            <a:r>
              <a:rPr lang="en-US">
                <a:solidFill>
                  <a:prstClr val="black"/>
                </a:solidFill>
                <a:latin typeface="Courier New" pitchFamily="49" charset="0"/>
              </a:rPr>
              <a:t>WRAP INAME=demo_04_hello</a:t>
            </a:r>
          </a:p>
          <a:p>
            <a:pPr marL="457200" indent="-457200" defTabSz="400050" eaLnBrk="0" hangingPunct="0">
              <a:tabLst>
                <a:tab pos="400050" algn="r"/>
                <a:tab pos="673100" algn="l"/>
              </a:tabLst>
              <a:defRPr/>
            </a:pPr>
            <a:r>
              <a:rPr lang="en-US">
                <a:solidFill>
                  <a:prstClr val="black"/>
                </a:solidFill>
                <a:latin typeface="Courier New" pitchFamily="49" charset="0"/>
              </a:rPr>
              <a:t>WRAP INAME=demo_04_hello.sql ONAME=demo_04_hello.plb</a:t>
            </a:r>
          </a:p>
        </p:txBody>
      </p:sp>
      <p:sp>
        <p:nvSpPr>
          <p:cNvPr id="36870" name="Text Box 6"/>
          <p:cNvSpPr txBox="1">
            <a:spLocks noChangeArrowheads="1"/>
          </p:cNvSpPr>
          <p:nvPr/>
        </p:nvSpPr>
        <p:spPr bwMode="auto">
          <a:xfrm>
            <a:off x="2088756" y="4838700"/>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Examples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471</a:t>
            </a:fld>
            <a:endParaRPr lang="en-US" dirty="0">
              <a:solidFill>
                <a:srgbClr val="464653"/>
              </a:solidFill>
            </a:endParaRPr>
          </a:p>
        </p:txBody>
      </p:sp>
    </p:spTree>
    <p:extLst>
      <p:ext uri="{BB962C8B-B14F-4D97-AF65-F5344CB8AC3E}">
        <p14:creationId xmlns:p14="http://schemas.microsoft.com/office/powerpoint/2010/main" val="7134686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normAutofit/>
          </a:bodyPr>
          <a:lstStyle/>
          <a:p>
            <a:pPr>
              <a:defRPr/>
            </a:pPr>
            <a:r>
              <a:rPr lang="en-US" dirty="0"/>
              <a:t>Results of Wrapping</a:t>
            </a:r>
            <a:endParaRPr lang="en-US" i="1" dirty="0">
              <a:solidFill>
                <a:schemeClr val="accent2"/>
              </a:solidFill>
              <a:effectLst>
                <a:outerShdw blurRad="38100" dist="38100" dir="2700000" algn="tl">
                  <a:srgbClr val="C0C0C0"/>
                </a:outerShdw>
              </a:effectLst>
            </a:endParaRPr>
          </a:p>
        </p:txBody>
      </p:sp>
      <p:sp>
        <p:nvSpPr>
          <p:cNvPr id="29699" name="Rectangle 3"/>
          <p:cNvSpPr>
            <a:spLocks noChangeArrowheads="1"/>
          </p:cNvSpPr>
          <p:nvPr/>
        </p:nvSpPr>
        <p:spPr bwMode="blackGray">
          <a:xfrm>
            <a:off x="2146301" y="1524000"/>
            <a:ext cx="7908925"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Original PL/SQL source code in input file:</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CREATE PACKAGE banking IS</a:t>
            </a:r>
          </a:p>
          <a:p>
            <a:pPr marL="457200" indent="-457200" defTabSz="400050" eaLnBrk="0" hangingPunct="0">
              <a:tabLst>
                <a:tab pos="400050" algn="r"/>
                <a:tab pos="673100" algn="l"/>
              </a:tabLst>
              <a:defRPr/>
            </a:pPr>
            <a:r>
              <a:rPr lang="en-US">
                <a:solidFill>
                  <a:prstClr val="black"/>
                </a:solidFill>
                <a:latin typeface="Courier New" pitchFamily="49" charset="0"/>
              </a:rPr>
              <a:t>   min_bal := 100;</a:t>
            </a:r>
          </a:p>
          <a:p>
            <a:pPr marL="457200" indent="-457200" defTabSz="400050" eaLnBrk="0" hangingPunct="0">
              <a:tabLst>
                <a:tab pos="400050" algn="r"/>
                <a:tab pos="673100" algn="l"/>
              </a:tabLst>
              <a:defRPr/>
            </a:pPr>
            <a:r>
              <a:rPr lang="en-US">
                <a:solidFill>
                  <a:prstClr val="black"/>
                </a:solidFill>
                <a:latin typeface="Courier New" pitchFamily="49" charset="0"/>
              </a:rPr>
              <a:t>   no_funds EXCEPTION;</a:t>
            </a:r>
            <a:br>
              <a:rPr lang="en-US">
                <a:solidFill>
                  <a:prstClr val="black"/>
                </a:solidFill>
                <a:latin typeface="Courier New" pitchFamily="49" charset="0"/>
              </a:rPr>
            </a:br>
            <a:r>
              <a:rPr lang="en-US">
                <a:solidFill>
                  <a:prstClr val="black"/>
                </a:solidFill>
                <a:latin typeface="Courier New" pitchFamily="49" charset="0"/>
              </a:rPr>
              <a:t>...</a:t>
            </a:r>
            <a:br>
              <a:rPr lang="en-US">
                <a:solidFill>
                  <a:prstClr val="black"/>
                </a:solidFill>
                <a:latin typeface="Courier New" pitchFamily="49" charset="0"/>
              </a:rPr>
            </a:br>
            <a:r>
              <a:rPr lang="en-US">
                <a:solidFill>
                  <a:prstClr val="black"/>
                </a:solidFill>
                <a:latin typeface="Courier New" pitchFamily="49" charset="0"/>
              </a:rPr>
              <a:t>END banking;</a:t>
            </a:r>
            <a:br>
              <a:rPr lang="en-US">
                <a:solidFill>
                  <a:prstClr val="black"/>
                </a:solidFill>
                <a:latin typeface="Courier New" pitchFamily="49" charset="0"/>
              </a:rPr>
            </a:br>
            <a:r>
              <a:rPr lang="en-US">
                <a:solidFill>
                  <a:prstClr val="black"/>
                </a:solidFill>
                <a:latin typeface="Courier New" pitchFamily="49" charset="0"/>
              </a:rPr>
              <a:t>/</a:t>
            </a:r>
          </a:p>
        </p:txBody>
      </p:sp>
      <p:sp>
        <p:nvSpPr>
          <p:cNvPr id="29700" name="Rectangle 4"/>
          <p:cNvSpPr>
            <a:spLocks noChangeArrowheads="1"/>
          </p:cNvSpPr>
          <p:nvPr/>
        </p:nvSpPr>
        <p:spPr bwMode="blackGray">
          <a:xfrm>
            <a:off x="2149476" y="4038600"/>
            <a:ext cx="7908925"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 Wrapped code in output file:</a:t>
            </a:r>
          </a:p>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CREATE PACKAGE banking </a:t>
            </a:r>
            <a:br>
              <a:rPr lang="en-US">
                <a:solidFill>
                  <a:prstClr val="black"/>
                </a:solidFill>
                <a:latin typeface="Courier New" pitchFamily="49" charset="0"/>
              </a:rPr>
            </a:br>
            <a:r>
              <a:rPr lang="en-US">
                <a:solidFill>
                  <a:prstClr val="black"/>
                </a:solidFill>
                <a:latin typeface="Courier New" pitchFamily="49" charset="0"/>
              </a:rPr>
              <a:t>wrapped</a:t>
            </a:r>
          </a:p>
          <a:p>
            <a:pPr marL="457200" indent="-457200" defTabSz="400050" eaLnBrk="0" hangingPunct="0">
              <a:spcBef>
                <a:spcPct val="50000"/>
              </a:spcBef>
              <a:tabLst>
                <a:tab pos="400050" algn="r"/>
                <a:tab pos="673100" algn="l"/>
              </a:tabLst>
              <a:defRPr/>
            </a:pPr>
            <a:r>
              <a:rPr lang="en-US">
                <a:solidFill>
                  <a:srgbClr val="DDE9EC"/>
                </a:solidFill>
                <a:latin typeface="Courier New" pitchFamily="49" charset="0"/>
                <a:cs typeface="Times New Roman" pitchFamily="18" charset="0"/>
              </a:rPr>
              <a:t>012abc463e ...</a:t>
            </a:r>
          </a:p>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472</a:t>
            </a:fld>
            <a:endParaRPr lang="en-US">
              <a:solidFill>
                <a:srgbClr val="464653"/>
              </a:solidFill>
            </a:endParaRPr>
          </a:p>
        </p:txBody>
      </p:sp>
    </p:spTree>
    <p:extLst>
      <p:ext uri="{BB962C8B-B14F-4D97-AF65-F5344CB8AC3E}">
        <p14:creationId xmlns:p14="http://schemas.microsoft.com/office/powerpoint/2010/main" val="147132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Guidelines for Wrapping</a:t>
            </a:r>
          </a:p>
        </p:txBody>
      </p:sp>
      <p:sp>
        <p:nvSpPr>
          <p:cNvPr id="30723" name="Rectangle 3"/>
          <p:cNvSpPr>
            <a:spLocks noGrp="1" noChangeArrowheads="1"/>
          </p:cNvSpPr>
          <p:nvPr>
            <p:ph sz="quarter" idx="1"/>
          </p:nvPr>
        </p:nvSpPr>
        <p:spPr>
          <a:xfrm>
            <a:off x="2133600" y="1447800"/>
            <a:ext cx="7918450" cy="3240088"/>
          </a:xfrm>
        </p:spPr>
        <p:txBody>
          <a:bodyPr>
            <a:normAutofit fontScale="92500" lnSpcReduction="20000"/>
          </a:bodyPr>
          <a:lstStyle/>
          <a:p>
            <a:pPr marL="548640" lvl="1" indent="-274320">
              <a:buFont typeface="Courier New" pitchFamily="49" charset="0"/>
              <a:buChar char="o"/>
              <a:defRPr/>
            </a:pPr>
            <a:r>
              <a:rPr lang="en-US" dirty="0"/>
              <a:t>You must wrap only the package body, not the package specification.</a:t>
            </a:r>
          </a:p>
          <a:p>
            <a:pPr marL="548640" lvl="1" indent="-274320">
              <a:buFont typeface="Courier New" pitchFamily="49" charset="0"/>
              <a:buChar char="o"/>
              <a:defRPr/>
            </a:pPr>
            <a:r>
              <a:rPr lang="en-US" dirty="0"/>
              <a:t>The wrapper can detect syntactic errors but cannot detect semantic errors.</a:t>
            </a:r>
          </a:p>
          <a:p>
            <a:pPr marL="548640" lvl="1" indent="-274320">
              <a:buFont typeface="Courier New" pitchFamily="49" charset="0"/>
              <a:buChar char="o"/>
              <a:defRPr/>
            </a:pPr>
            <a:r>
              <a:rPr lang="en-US" dirty="0"/>
              <a:t>The output file should not be edited. You maintain the original source code and wrap again as required.</a:t>
            </a:r>
          </a:p>
          <a:p>
            <a:pPr marL="548640" lvl="1" indent="-274320">
              <a:buFont typeface="Courier New" pitchFamily="49" charset="0"/>
              <a:buChar char="o"/>
              <a:defRPr/>
            </a:pPr>
            <a:r>
              <a:rPr lang="en-US" dirty="0"/>
              <a:t>To ensure that all the important parts of your source code are obfuscated, view the wrapped file in a text editor before distributing it.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473</a:t>
            </a:fld>
            <a:endParaRPr lang="en-US" dirty="0">
              <a:solidFill>
                <a:srgbClr val="464653"/>
              </a:solidFill>
            </a:endParaRPr>
          </a:p>
        </p:txBody>
      </p:sp>
    </p:spTree>
    <p:extLst>
      <p:ext uri="{BB962C8B-B14F-4D97-AF65-F5344CB8AC3E}">
        <p14:creationId xmlns:p14="http://schemas.microsoft.com/office/powerpoint/2010/main" val="2087115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en-US">
                <a:latin typeface="Courier New" pitchFamily="49" charset="0"/>
              </a:rPr>
              <a:t>DBMS_DDL</a:t>
            </a:r>
            <a:r>
              <a:rPr lang="en-US"/>
              <a:t> Package Versus the Wrap Utility</a:t>
            </a:r>
          </a:p>
        </p:txBody>
      </p:sp>
      <p:graphicFrame>
        <p:nvGraphicFramePr>
          <p:cNvPr id="431107" name="Group 3"/>
          <p:cNvGraphicFramePr>
            <a:graphicFrameLocks noGrp="1"/>
          </p:cNvGraphicFramePr>
          <p:nvPr/>
        </p:nvGraphicFramePr>
        <p:xfrm>
          <a:off x="2133601" y="1762125"/>
          <a:ext cx="7924799" cy="2255842"/>
        </p:xfrm>
        <a:graphic>
          <a:graphicData uri="http://schemas.openxmlformats.org/drawingml/2006/table">
            <a:tbl>
              <a:tblPr>
                <a:tableStyleId>{5940675A-B579-460E-94D1-54222C63F5DA}</a:tableStyleId>
              </a:tblPr>
              <a:tblGrid>
                <a:gridCol w="3063827">
                  <a:extLst>
                    <a:ext uri="{9D8B030D-6E8A-4147-A177-3AD203B41FA5}">
                      <a16:colId xmlns:a16="http://schemas.microsoft.com/office/drawing/2014/main" xmlns="" val="20000"/>
                    </a:ext>
                  </a:extLst>
                </a:gridCol>
                <a:gridCol w="2469065">
                  <a:extLst>
                    <a:ext uri="{9D8B030D-6E8A-4147-A177-3AD203B41FA5}">
                      <a16:colId xmlns:a16="http://schemas.microsoft.com/office/drawing/2014/main" xmlns="" val="20001"/>
                    </a:ext>
                  </a:extLst>
                </a:gridCol>
                <a:gridCol w="2391907">
                  <a:extLst>
                    <a:ext uri="{9D8B030D-6E8A-4147-A177-3AD203B41FA5}">
                      <a16:colId xmlns:a16="http://schemas.microsoft.com/office/drawing/2014/main" xmlns="" val="20002"/>
                    </a:ext>
                  </a:extLst>
                </a:gridCol>
              </a:tblGrid>
              <a:tr h="5110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Functionality</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DBMS_DDL</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Wrap Utility</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xmlns="" val="10000"/>
                  </a:ext>
                </a:extLst>
              </a:tr>
              <a:tr h="4792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Code obfuscation</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xmlns="" val="10001"/>
                  </a:ext>
                </a:extLst>
              </a:tr>
              <a:tr h="4792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Dynamic Obfuscation</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No</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xmlns="" val="10002"/>
                  </a:ext>
                </a:extLst>
              </a:tr>
              <a:tr h="78631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Obfuscate multiple</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programs at a time</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No</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474</a:t>
            </a:fld>
            <a:endParaRPr lang="en-US">
              <a:solidFill>
                <a:srgbClr val="464653"/>
              </a:solidFill>
            </a:endParaRPr>
          </a:p>
        </p:txBody>
      </p:sp>
    </p:spTree>
    <p:extLst>
      <p:ext uri="{BB962C8B-B14F-4D97-AF65-F5344CB8AC3E}">
        <p14:creationId xmlns:p14="http://schemas.microsoft.com/office/powerpoint/2010/main" val="742172384"/>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Summary</a:t>
            </a:r>
          </a:p>
        </p:txBody>
      </p:sp>
      <p:sp>
        <p:nvSpPr>
          <p:cNvPr id="33795" name="Rectangle 3"/>
          <p:cNvSpPr>
            <a:spLocks noGrp="1" noChangeArrowheads="1"/>
          </p:cNvSpPr>
          <p:nvPr>
            <p:ph sz="quarter" idx="1"/>
          </p:nvPr>
        </p:nvSpPr>
        <p:spPr>
          <a:xfrm>
            <a:off x="2133600" y="1447800"/>
            <a:ext cx="7918450" cy="1498600"/>
          </a:xfrm>
        </p:spPr>
        <p:txBody>
          <a:bodyPr>
            <a:normAutofit fontScale="92500" lnSpcReduction="20000"/>
          </a:bodyPr>
          <a:lstStyle/>
          <a:p>
            <a:pPr marL="0" indent="0">
              <a:buNone/>
              <a:defRPr/>
            </a:pPr>
            <a:r>
              <a:rPr lang="en-US" dirty="0">
                <a:latin typeface="Arial" charset="0"/>
              </a:rPr>
              <a:t>Topics covered in this module: </a:t>
            </a:r>
          </a:p>
          <a:p>
            <a:pPr marL="548640" lvl="1" indent="-274320">
              <a:buFont typeface="Courier New" pitchFamily="49" charset="0"/>
              <a:buChar char="o"/>
              <a:defRPr/>
            </a:pPr>
            <a:r>
              <a:rPr lang="en-US" dirty="0"/>
              <a:t>Describe and use conditional compilation</a:t>
            </a:r>
          </a:p>
          <a:p>
            <a:pPr marL="548640" lvl="1" indent="-274320">
              <a:buFont typeface="Courier New" pitchFamily="49" charset="0"/>
              <a:buChar char="o"/>
              <a:defRPr/>
            </a:pPr>
            <a:r>
              <a:rPr lang="en-US" dirty="0"/>
              <a:t>Hide PL/SQL source code using dynamic obfuscation and the Wrap utility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475</a:t>
            </a:fld>
            <a:endParaRPr lang="en-US" dirty="0">
              <a:solidFill>
                <a:srgbClr val="464653"/>
              </a:solidFill>
            </a:endParaRPr>
          </a:p>
        </p:txBody>
      </p:sp>
    </p:spTree>
    <p:extLst>
      <p:ext uri="{BB962C8B-B14F-4D97-AF65-F5344CB8AC3E}">
        <p14:creationId xmlns:p14="http://schemas.microsoft.com/office/powerpoint/2010/main" val="1744402305"/>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r>
              <a:rPr lang="en-US" dirty="0"/>
              <a:t/>
            </a:r>
            <a:br>
              <a:rPr lang="en-US" dirty="0"/>
            </a:br>
            <a:r>
              <a:rPr lang="en-US" sz="4000" dirty="0"/>
              <a:t>Oracle PL/SQL 19c</a:t>
            </a:r>
            <a:br>
              <a:rPr lang="en-US" sz="4000" dirty="0"/>
            </a:br>
            <a:r>
              <a:rPr lang="en-US" sz="4000" dirty="0"/>
              <a:t/>
            </a:r>
            <a:br>
              <a:rPr lang="en-US" sz="4000" dirty="0"/>
            </a:br>
            <a:r>
              <a:rPr lang="en-US" sz="2200" dirty="0"/>
              <a:t>Module 20: Managing Dependencies</a:t>
            </a:r>
          </a:p>
        </p:txBody>
      </p:sp>
      <p:sp>
        <p:nvSpPr>
          <p:cNvPr id="4099"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857F1C6C-7512-44A0-B16D-DA3BDC41FDAC}" type="slidenum">
              <a:rPr lang="en-US" smtClean="0">
                <a:solidFill>
                  <a:srgbClr val="464653"/>
                </a:solidFill>
              </a:rPr>
              <a:pPr>
                <a:defRPr/>
              </a:pPr>
              <a:t>476</a:t>
            </a:fld>
            <a:endParaRPr lang="en-US" dirty="0">
              <a:solidFill>
                <a:srgbClr val="464653"/>
              </a:solidFill>
            </a:endParaRPr>
          </a:p>
        </p:txBody>
      </p:sp>
    </p:spTree>
    <p:extLst>
      <p:ext uri="{BB962C8B-B14F-4D97-AF65-F5344CB8AC3E}">
        <p14:creationId xmlns:p14="http://schemas.microsoft.com/office/powerpoint/2010/main" val="1785720405"/>
      </p:ext>
    </p:extLst>
  </p:cSld>
  <p:clrMapOvr>
    <a:masterClrMapping/>
  </p:clrMapOvr>
  <p:transition spd="slow"/>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Track procedural dependencies</a:t>
            </a:r>
          </a:p>
          <a:p>
            <a:pPr lvl="1" eaLnBrk="1" hangingPunct="1">
              <a:buFont typeface="Courier New" pitchFamily="49" charset="0"/>
              <a:buChar char="o"/>
            </a:pPr>
            <a:r>
              <a:rPr lang="en-US"/>
              <a:t>Predict the effect of changing a database object on procedures and functions</a:t>
            </a:r>
          </a:p>
          <a:p>
            <a:pPr lvl="1" eaLnBrk="1" hangingPunct="1">
              <a:buFont typeface="Courier New" pitchFamily="49" charset="0"/>
              <a:buChar char="o"/>
            </a:pPr>
            <a:r>
              <a:rPr lang="en-US"/>
              <a:t>Manage procedural dependencies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477</a:t>
            </a:fld>
            <a:endParaRPr lang="en-US" dirty="0">
              <a:solidFill>
                <a:srgbClr val="464653"/>
              </a:solidFill>
            </a:endParaRPr>
          </a:p>
        </p:txBody>
      </p:sp>
    </p:spTree>
    <p:extLst>
      <p:ext uri="{BB962C8B-B14F-4D97-AF65-F5344CB8AC3E}">
        <p14:creationId xmlns:p14="http://schemas.microsoft.com/office/powerpoint/2010/main" val="678216181"/>
      </p:ext>
    </p:extLst>
  </p:cSld>
  <p:clrMapOvr>
    <a:masterClrMapping/>
  </p:clrMapOvr>
  <p:transition spd="slow"/>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Overview of Schema Object Dependencies</a:t>
            </a:r>
          </a:p>
        </p:txBody>
      </p:sp>
      <p:graphicFrame>
        <p:nvGraphicFramePr>
          <p:cNvPr id="377899" name="Group 43"/>
          <p:cNvGraphicFramePr>
            <a:graphicFrameLocks noGrp="1"/>
          </p:cNvGraphicFramePr>
          <p:nvPr/>
        </p:nvGraphicFramePr>
        <p:xfrm>
          <a:off x="2133600" y="1487489"/>
          <a:ext cx="7924800" cy="4737103"/>
        </p:xfrm>
        <a:graphic>
          <a:graphicData uri="http://schemas.openxmlformats.org/drawingml/2006/table">
            <a:tbl>
              <a:tblPr>
                <a:tableStyleId>{5940675A-B579-460E-94D1-54222C63F5DA}</a:tableStyleId>
              </a:tblPr>
              <a:tblGrid>
                <a:gridCol w="3962401">
                  <a:extLst>
                    <a:ext uri="{9D8B030D-6E8A-4147-A177-3AD203B41FA5}">
                      <a16:colId xmlns:a16="http://schemas.microsoft.com/office/drawing/2014/main" xmlns="" val="20000"/>
                    </a:ext>
                  </a:extLst>
                </a:gridCol>
                <a:gridCol w="3962399">
                  <a:extLst>
                    <a:ext uri="{9D8B030D-6E8A-4147-A177-3AD203B41FA5}">
                      <a16:colId xmlns:a16="http://schemas.microsoft.com/office/drawing/2014/main" xmlns="" val="20001"/>
                    </a:ext>
                  </a:extLst>
                </a:gridCol>
              </a:tblGrid>
              <a:tr h="47004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Object Type</a:t>
                      </a:r>
                      <a:endParaRPr kumimoji="0" lang="en-US" sz="1600" b="1"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Can Be Dependent or Referenced </a:t>
                      </a:r>
                      <a:endParaRPr kumimoji="0" lang="en-US" sz="1600" b="1"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0"/>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Package body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Dependent only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1"/>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Package specification</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2"/>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Sequence </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Referenced only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3"/>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Subprogram</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4"/>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Synonym</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5"/>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Table</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6"/>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Trigger</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7"/>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User-defined object</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8"/>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User-defined collection</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09"/>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View</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xmlns="" val="10010"/>
                  </a:ext>
                </a:extLst>
              </a:tr>
            </a:tbl>
          </a:graphicData>
        </a:graphic>
      </p:graphicFrame>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478</a:t>
            </a:fld>
            <a:endParaRPr lang="en-US">
              <a:solidFill>
                <a:srgbClr val="464653"/>
              </a:solidFill>
            </a:endParaRPr>
          </a:p>
        </p:txBody>
      </p:sp>
    </p:spTree>
    <p:extLst>
      <p:ext uri="{BB962C8B-B14F-4D97-AF65-F5344CB8AC3E}">
        <p14:creationId xmlns:p14="http://schemas.microsoft.com/office/powerpoint/2010/main" val="7122028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5"/>
          <p:cNvSpPr>
            <a:spLocks noChangeShapeType="1"/>
          </p:cNvSpPr>
          <p:nvPr/>
        </p:nvSpPr>
        <p:spPr bwMode="auto">
          <a:xfrm>
            <a:off x="2895600" y="3352800"/>
            <a:ext cx="2743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35" name="Rectangle 2"/>
          <p:cNvSpPr>
            <a:spLocks noGrp="1" noChangeArrowheads="1"/>
          </p:cNvSpPr>
          <p:nvPr>
            <p:ph type="title"/>
          </p:nvPr>
        </p:nvSpPr>
        <p:spPr/>
        <p:txBody>
          <a:bodyPr/>
          <a:lstStyle/>
          <a:p>
            <a:pPr eaLnBrk="1" hangingPunct="1"/>
            <a:r>
              <a:rPr lang="en-US"/>
              <a:t>Dependencies</a:t>
            </a:r>
          </a:p>
        </p:txBody>
      </p:sp>
      <p:pic>
        <p:nvPicPr>
          <p:cNvPr id="18436" name="Picture 3"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823325" y="22860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03451" y="211137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Freeform 6"/>
          <p:cNvSpPr>
            <a:spLocks/>
          </p:cNvSpPr>
          <p:nvPr/>
        </p:nvSpPr>
        <p:spPr bwMode="auto">
          <a:xfrm>
            <a:off x="2895600" y="4419600"/>
            <a:ext cx="6400800" cy="1371600"/>
          </a:xfrm>
          <a:custGeom>
            <a:avLst/>
            <a:gdLst>
              <a:gd name="T0" fmla="*/ 0 w 3792"/>
              <a:gd name="T1" fmla="*/ 2147483647 h 1200"/>
              <a:gd name="T2" fmla="*/ 0 w 3792"/>
              <a:gd name="T3" fmla="*/ 2147483647 h 1200"/>
              <a:gd name="T4" fmla="*/ 2147483647 w 3792"/>
              <a:gd name="T5" fmla="*/ 2147483647 h 1200"/>
              <a:gd name="T6" fmla="*/ 2147483647 w 3792"/>
              <a:gd name="T7" fmla="*/ 0 h 1200"/>
              <a:gd name="T8" fmla="*/ 0 60000 65536"/>
              <a:gd name="T9" fmla="*/ 0 60000 65536"/>
              <a:gd name="T10" fmla="*/ 0 60000 65536"/>
              <a:gd name="T11" fmla="*/ 0 60000 65536"/>
              <a:gd name="T12" fmla="*/ 0 w 3792"/>
              <a:gd name="T13" fmla="*/ 0 h 1200"/>
              <a:gd name="T14" fmla="*/ 3792 w 3792"/>
              <a:gd name="T15" fmla="*/ 1200 h 1200"/>
            </a:gdLst>
            <a:ahLst/>
            <a:cxnLst>
              <a:cxn ang="T8">
                <a:pos x="T0" y="T1"/>
              </a:cxn>
              <a:cxn ang="T9">
                <a:pos x="T2" y="T3"/>
              </a:cxn>
              <a:cxn ang="T10">
                <a:pos x="T4" y="T5"/>
              </a:cxn>
              <a:cxn ang="T11">
                <a:pos x="T6" y="T7"/>
              </a:cxn>
            </a:cxnLst>
            <a:rect l="T12" t="T13" r="T14" b="T15"/>
            <a:pathLst>
              <a:path w="3792" h="1200">
                <a:moveTo>
                  <a:pt x="0" y="192"/>
                </a:moveTo>
                <a:lnTo>
                  <a:pt x="0" y="1200"/>
                </a:lnTo>
                <a:lnTo>
                  <a:pt x="3792" y="1200"/>
                </a:lnTo>
                <a:lnTo>
                  <a:pt x="3792" y="0"/>
                </a:lnTo>
              </a:path>
            </a:pathLst>
          </a:custGeom>
          <a:noFill/>
          <a:ln w="28575"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8439" name="Rectangle 7"/>
          <p:cNvSpPr>
            <a:spLocks noChangeArrowheads="1"/>
          </p:cNvSpPr>
          <p:nvPr/>
        </p:nvSpPr>
        <p:spPr bwMode="auto">
          <a:xfrm>
            <a:off x="3124201" y="2909888"/>
            <a:ext cx="1905971"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Direct dependency</a:t>
            </a:r>
          </a:p>
        </p:txBody>
      </p:sp>
      <p:sp>
        <p:nvSpPr>
          <p:cNvPr id="18440" name="Rectangle 8"/>
          <p:cNvSpPr>
            <a:spLocks noChangeArrowheads="1"/>
          </p:cNvSpPr>
          <p:nvPr/>
        </p:nvSpPr>
        <p:spPr bwMode="auto">
          <a:xfrm>
            <a:off x="5029200" y="5334000"/>
            <a:ext cx="2061462"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Indirect dependency</a:t>
            </a:r>
          </a:p>
        </p:txBody>
      </p:sp>
      <p:sp>
        <p:nvSpPr>
          <p:cNvPr id="18441" name="Line 9"/>
          <p:cNvSpPr>
            <a:spLocks noChangeShapeType="1"/>
          </p:cNvSpPr>
          <p:nvPr/>
        </p:nvSpPr>
        <p:spPr bwMode="auto">
          <a:xfrm>
            <a:off x="6324601" y="3367088"/>
            <a:ext cx="25130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2" name="Rectangle 10"/>
          <p:cNvSpPr>
            <a:spLocks noChangeArrowheads="1"/>
          </p:cNvSpPr>
          <p:nvPr/>
        </p:nvSpPr>
        <p:spPr bwMode="auto">
          <a:xfrm>
            <a:off x="6610351" y="2924175"/>
            <a:ext cx="1905971"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Direct dependency</a:t>
            </a:r>
          </a:p>
        </p:txBody>
      </p:sp>
      <p:sp>
        <p:nvSpPr>
          <p:cNvPr id="18443" name="Rectangle 11"/>
          <p:cNvSpPr>
            <a:spLocks noChangeArrowheads="1"/>
          </p:cNvSpPr>
          <p:nvPr/>
        </p:nvSpPr>
        <p:spPr bwMode="auto">
          <a:xfrm>
            <a:off x="4865163" y="3838575"/>
            <a:ext cx="224260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or procedure:</a:t>
            </a:r>
            <a:br>
              <a:rPr lang="en-US" sz="1600">
                <a:solidFill>
                  <a:prstClr val="black"/>
                </a:solidFill>
              </a:rPr>
            </a:br>
            <a:r>
              <a:rPr lang="en-US" sz="1600">
                <a:solidFill>
                  <a:prstClr val="black"/>
                </a:solidFill>
              </a:rPr>
              <a:t>Referenced/dependent</a:t>
            </a:r>
          </a:p>
        </p:txBody>
      </p:sp>
      <p:sp>
        <p:nvSpPr>
          <p:cNvPr id="18444" name="Rectangle 12"/>
          <p:cNvSpPr>
            <a:spLocks noChangeArrowheads="1"/>
          </p:cNvSpPr>
          <p:nvPr/>
        </p:nvSpPr>
        <p:spPr bwMode="auto">
          <a:xfrm>
            <a:off x="8666699" y="3838575"/>
            <a:ext cx="120225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Referenced</a:t>
            </a:r>
            <a:br>
              <a:rPr lang="en-US" sz="1600">
                <a:solidFill>
                  <a:prstClr val="black"/>
                </a:solidFill>
              </a:rPr>
            </a:br>
            <a:r>
              <a:rPr lang="en-US" sz="1600">
                <a:solidFill>
                  <a:prstClr val="black"/>
                </a:solidFill>
              </a:rPr>
              <a:t>table</a:t>
            </a:r>
          </a:p>
        </p:txBody>
      </p:sp>
      <p:sp>
        <p:nvSpPr>
          <p:cNvPr id="18445" name="Rectangle 13"/>
          <p:cNvSpPr>
            <a:spLocks noChangeArrowheads="1"/>
          </p:cNvSpPr>
          <p:nvPr/>
        </p:nvSpPr>
        <p:spPr bwMode="auto">
          <a:xfrm>
            <a:off x="2259014" y="3838576"/>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Dependent</a:t>
            </a:r>
            <a:br>
              <a:rPr lang="en-US" sz="1600">
                <a:solidFill>
                  <a:prstClr val="black"/>
                </a:solidFill>
              </a:rPr>
            </a:br>
            <a:r>
              <a:rPr lang="en-US" sz="1600">
                <a:solidFill>
                  <a:prstClr val="black"/>
                </a:solidFill>
              </a:rPr>
              <a:t>procedure </a:t>
            </a:r>
          </a:p>
        </p:txBody>
      </p:sp>
      <p:pic>
        <p:nvPicPr>
          <p:cNvPr id="18446" name="Picture 1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499100" y="13716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17"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638801" y="2057401"/>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479</a:t>
            </a:fld>
            <a:endParaRPr lang="en-US">
              <a:solidFill>
                <a:srgbClr val="464653"/>
              </a:solidFill>
            </a:endParaRPr>
          </a:p>
        </p:txBody>
      </p:sp>
    </p:spTree>
    <p:extLst>
      <p:ext uri="{BB962C8B-B14F-4D97-AF65-F5344CB8AC3E}">
        <p14:creationId xmlns:p14="http://schemas.microsoft.com/office/powerpoint/2010/main" val="190754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14"/>
          <p:cNvSpPr>
            <a:spLocks noGrp="1" noChangeArrowheads="1"/>
          </p:cNvSpPr>
          <p:nvPr>
            <p:ph type="title"/>
          </p:nvPr>
        </p:nvSpPr>
        <p:spPr/>
        <p:txBody>
          <a:bodyPr/>
          <a:lstStyle/>
          <a:p>
            <a:pPr eaLnBrk="1" hangingPunct="1"/>
            <a:r>
              <a:rPr lang="en-US"/>
              <a:t>PL/SQL Block Syntax and Guidelines</a:t>
            </a:r>
          </a:p>
        </p:txBody>
      </p:sp>
      <p:sp>
        <p:nvSpPr>
          <p:cNvPr id="1257475" name="Rectangle 1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Using Literals</a:t>
            </a:r>
          </a:p>
          <a:p>
            <a:pPr lvl="2">
              <a:spcBef>
                <a:spcPts val="175"/>
              </a:spcBef>
              <a:buFont typeface="Wingdings" pitchFamily="2" charset="2"/>
              <a:buChar char="Ø"/>
            </a:pPr>
            <a:r>
              <a:rPr lang="en-US"/>
              <a:t>Character and date literals must be enclosed in single quotation marks.</a:t>
            </a:r>
          </a:p>
          <a:p>
            <a:pPr lvl="2">
              <a:spcBef>
                <a:spcPts val="175"/>
              </a:spcBef>
              <a:buFont typeface="Wingdings" pitchFamily="2" charset="2"/>
              <a:buChar char="Ø"/>
            </a:pPr>
            <a:r>
              <a:rPr lang="en-US"/>
              <a:t>Numbers can be simple values or in scientific notation.</a:t>
            </a:r>
          </a:p>
          <a:p>
            <a:pPr lvl="1" eaLnBrk="1" hangingPunct="1">
              <a:buFont typeface="Courier New" pitchFamily="49" charset="0"/>
              <a:buChar char="o"/>
            </a:pPr>
            <a:endParaRPr lang="en-US"/>
          </a:p>
          <a:p>
            <a:pPr lvl="1">
              <a:spcBef>
                <a:spcPts val="125"/>
              </a:spcBef>
              <a:buFont typeface="Courier New" pitchFamily="49" charset="0"/>
              <a:buChar char="o"/>
            </a:pPr>
            <a:r>
              <a:rPr lang="en-US"/>
              <a:t>Formatting Code: Statements can span several lines.</a:t>
            </a:r>
          </a:p>
        </p:txBody>
      </p:sp>
      <p:sp>
        <p:nvSpPr>
          <p:cNvPr id="18436" name="Rectangle 6"/>
          <p:cNvSpPr>
            <a:spLocks noChangeArrowheads="1"/>
          </p:cNvSpPr>
          <p:nvPr/>
        </p:nvSpPr>
        <p:spPr bwMode="blackGray">
          <a:xfrm>
            <a:off x="2133600" y="2794000"/>
            <a:ext cx="7924800" cy="273024"/>
          </a:xfrm>
          <a:prstGeom prst="rect">
            <a:avLst/>
          </a:prstGeom>
          <a:solidFill>
            <a:srgbClr val="CCCCCC"/>
          </a:solidFill>
          <a:ln w="28575">
            <a:solidFill>
              <a:schemeClr val="bg2"/>
            </a:solidFill>
            <a:miter lim="800000"/>
            <a:headEnd/>
            <a:tailEnd/>
          </a:ln>
        </p:spPr>
        <p:txBody>
          <a:bodyPr lIns="92075" tIns="46038" rIns="92075" bIns="46038">
            <a:spAutoFit/>
          </a:bodyPr>
          <a:lstStyle/>
          <a:p>
            <a:pPr eaLnBrk="0" hangingPunct="0">
              <a:lnSpc>
                <a:spcPct val="65000"/>
              </a:lnSpc>
              <a:spcBef>
                <a:spcPct val="40000"/>
              </a:spcBef>
              <a:defRPr/>
            </a:pPr>
            <a:r>
              <a:rPr lang="en-US">
                <a:solidFill>
                  <a:srgbClr val="000000"/>
                </a:solidFill>
                <a:latin typeface="Courier New" pitchFamily="49" charset="0"/>
              </a:rPr>
              <a:t>v_name := 'Henderson';</a:t>
            </a:r>
          </a:p>
        </p:txBody>
      </p:sp>
      <p:pic>
        <p:nvPicPr>
          <p:cNvPr id="1257477" name="Picture 7"/>
          <p:cNvPicPr>
            <a:picLocks noChangeAspect="1" noChangeArrowheads="1"/>
          </p:cNvPicPr>
          <p:nvPr/>
        </p:nvPicPr>
        <p:blipFill>
          <a:blip r:embed="rId3" cstate="print">
            <a:grayscl/>
          </a:blip>
          <a:srcRect/>
          <a:stretch>
            <a:fillRect/>
          </a:stretch>
        </p:blipFill>
        <p:spPr bwMode="gray">
          <a:xfrm>
            <a:off x="2514600" y="3533775"/>
            <a:ext cx="5029200" cy="1409700"/>
          </a:xfrm>
          <a:prstGeom prst="rect">
            <a:avLst/>
          </a:prstGeom>
          <a:noFill/>
          <a:ln w="12700">
            <a:solidFill>
              <a:schemeClr val="tx1"/>
            </a:solidFill>
            <a:miter lim="800000"/>
            <a:headEnd type="none" w="sm" len="sm"/>
            <a:tailEnd type="none" w="sm" len="sm"/>
          </a:ln>
        </p:spPr>
      </p:pic>
      <p:pic>
        <p:nvPicPr>
          <p:cNvPr id="1257478" name="Picture 17" descr="C:\Coursedev\11gR2_PLSQL\D49990CG20\images\3-5.gif"/>
          <p:cNvPicPr>
            <a:picLocks noChangeAspect="1" noChangeArrowheads="1"/>
          </p:cNvPicPr>
          <p:nvPr/>
        </p:nvPicPr>
        <p:blipFill>
          <a:blip r:embed="rId4" cstate="print">
            <a:grayscl/>
          </a:blip>
          <a:srcRect t="40840"/>
          <a:stretch>
            <a:fillRect/>
          </a:stretch>
        </p:blipFill>
        <p:spPr bwMode="auto">
          <a:xfrm>
            <a:off x="4495801" y="3530601"/>
            <a:ext cx="2303463" cy="1914525"/>
          </a:xfrm>
          <a:prstGeom prst="rect">
            <a:avLst/>
          </a:prstGeom>
          <a:noFill/>
          <a:ln w="9525">
            <a:solidFill>
              <a:schemeClr val="tx1"/>
            </a:solidFill>
            <a:miter lim="800000"/>
            <a:headEnd/>
            <a:tailEnd/>
          </a:ln>
        </p:spPr>
      </p:pic>
      <p:sp>
        <p:nvSpPr>
          <p:cNvPr id="18439" name="Freeform 16"/>
          <p:cNvSpPr>
            <a:spLocks/>
          </p:cNvSpPr>
          <p:nvPr/>
        </p:nvSpPr>
        <p:spPr bwMode="auto">
          <a:xfrm>
            <a:off x="4994276" y="5473701"/>
            <a:ext cx="1298575" cy="301625"/>
          </a:xfrm>
          <a:custGeom>
            <a:avLst/>
            <a:gdLst>
              <a:gd name="T0" fmla="*/ 0 w 816"/>
              <a:gd name="T1" fmla="*/ 0 h 192"/>
              <a:gd name="T2" fmla="*/ 0 w 816"/>
              <a:gd name="T3" fmla="*/ 2147483647 h 192"/>
              <a:gd name="T4" fmla="*/ 2147483647 w 816"/>
              <a:gd name="T5" fmla="*/ 2147483647 h 192"/>
              <a:gd name="T6" fmla="*/ 0 60000 65536"/>
              <a:gd name="T7" fmla="*/ 0 60000 65536"/>
              <a:gd name="T8" fmla="*/ 0 60000 65536"/>
              <a:gd name="T9" fmla="*/ 0 w 816"/>
              <a:gd name="T10" fmla="*/ 0 h 192"/>
              <a:gd name="T11" fmla="*/ 816 w 816"/>
              <a:gd name="T12" fmla="*/ 192 h 192"/>
            </a:gdLst>
            <a:ahLst/>
            <a:cxnLst>
              <a:cxn ang="T6">
                <a:pos x="T0" y="T1"/>
              </a:cxn>
              <a:cxn ang="T7">
                <a:pos x="T2" y="T3"/>
              </a:cxn>
              <a:cxn ang="T8">
                <a:pos x="T4" y="T5"/>
              </a:cxn>
            </a:cxnLst>
            <a:rect l="T9" t="T10" r="T11" b="T12"/>
            <a:pathLst>
              <a:path w="816" h="192">
                <a:moveTo>
                  <a:pt x="0" y="0"/>
                </a:moveTo>
                <a:lnTo>
                  <a:pt x="0" y="192"/>
                </a:lnTo>
                <a:lnTo>
                  <a:pt x="816" y="192"/>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7480" name="Picture 10"/>
          <p:cNvPicPr>
            <a:picLocks noChangeAspect="1" noChangeArrowheads="1"/>
          </p:cNvPicPr>
          <p:nvPr/>
        </p:nvPicPr>
        <p:blipFill>
          <a:blip r:embed="rId5" cstate="print">
            <a:grayscl/>
          </a:blip>
          <a:srcRect r="14905"/>
          <a:stretch>
            <a:fillRect/>
          </a:stretch>
        </p:blipFill>
        <p:spPr bwMode="gray">
          <a:xfrm>
            <a:off x="6477001" y="4749801"/>
            <a:ext cx="3241675" cy="1585913"/>
          </a:xfrm>
          <a:prstGeom prst="rect">
            <a:avLst/>
          </a:prstGeom>
          <a:noFill/>
          <a:ln w="12700">
            <a:solidFill>
              <a:schemeClr val="tx1"/>
            </a:solidFill>
            <a:miter lim="800000"/>
            <a:headEnd type="none" w="sm" len="sm"/>
            <a:tailEnd type="none" w="sm" len="sm"/>
          </a:ln>
        </p:spPr>
      </p:pic>
      <p:sp>
        <p:nvSpPr>
          <p:cNvPr id="10249" name="Oval 24"/>
          <p:cNvSpPr>
            <a:spLocks noChangeArrowheads="1"/>
          </p:cNvSpPr>
          <p:nvPr/>
        </p:nvSpPr>
        <p:spPr bwMode="blackWhite">
          <a:xfrm>
            <a:off x="3467100" y="38814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0250" name="Oval 24"/>
          <p:cNvSpPr>
            <a:spLocks noChangeArrowheads="1"/>
          </p:cNvSpPr>
          <p:nvPr/>
        </p:nvSpPr>
        <p:spPr bwMode="blackWhite">
          <a:xfrm>
            <a:off x="5535614" y="473075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0251" name="Oval 24"/>
          <p:cNvSpPr>
            <a:spLocks noChangeArrowheads="1"/>
          </p:cNvSpPr>
          <p:nvPr/>
        </p:nvSpPr>
        <p:spPr bwMode="blackWhite">
          <a:xfrm>
            <a:off x="8526464" y="54387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48</a:t>
            </a:fld>
            <a:endParaRPr lang="en-US" dirty="0"/>
          </a:p>
        </p:txBody>
      </p:sp>
    </p:spTree>
    <p:extLst>
      <p:ext uri="{BB962C8B-B14F-4D97-AF65-F5344CB8AC3E}">
        <p14:creationId xmlns:p14="http://schemas.microsoft.com/office/powerpoint/2010/main" val="1883795229"/>
      </p:ext>
    </p:extLst>
  </p:cSld>
  <p:clrMapOvr>
    <a:masterClrMapping/>
  </p:clrMapOvr>
  <p:transition spd="slow"/>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blackWhite">
          <a:xfrm>
            <a:off x="2247900" y="1482725"/>
            <a:ext cx="7696200" cy="251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9459" name="Rectangle 3"/>
          <p:cNvSpPr>
            <a:spLocks noGrp="1" noChangeArrowheads="1"/>
          </p:cNvSpPr>
          <p:nvPr>
            <p:ph type="title"/>
          </p:nvPr>
        </p:nvSpPr>
        <p:spPr/>
        <p:txBody>
          <a:bodyPr/>
          <a:lstStyle/>
          <a:p>
            <a:pPr eaLnBrk="1" hangingPunct="1"/>
            <a:r>
              <a:rPr lang="en-US"/>
              <a:t>Direct Local Dependencies</a:t>
            </a:r>
          </a:p>
        </p:txBody>
      </p:sp>
      <p:pic>
        <p:nvPicPr>
          <p:cNvPr id="8196" name="Picture 4"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61400" y="1787525"/>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10"/>
          <p:cNvSpPr>
            <a:spLocks noChangeArrowheads="1"/>
          </p:cNvSpPr>
          <p:nvPr/>
        </p:nvSpPr>
        <p:spPr bwMode="auto">
          <a:xfrm>
            <a:off x="6443212" y="3508375"/>
            <a:ext cx="86132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A</a:t>
            </a:r>
          </a:p>
        </p:txBody>
      </p:sp>
      <p:sp>
        <p:nvSpPr>
          <p:cNvPr id="19462" name="Rectangle 11"/>
          <p:cNvSpPr>
            <a:spLocks noChangeArrowheads="1"/>
          </p:cNvSpPr>
          <p:nvPr/>
        </p:nvSpPr>
        <p:spPr bwMode="auto">
          <a:xfrm>
            <a:off x="8790405" y="3508375"/>
            <a:ext cx="87229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 A</a:t>
            </a:r>
          </a:p>
        </p:txBody>
      </p:sp>
      <p:sp>
        <p:nvSpPr>
          <p:cNvPr id="19463" name="Rectangle 12"/>
          <p:cNvSpPr>
            <a:spLocks noChangeArrowheads="1"/>
          </p:cNvSpPr>
          <p:nvPr/>
        </p:nvSpPr>
        <p:spPr bwMode="auto">
          <a:xfrm>
            <a:off x="2256193" y="3508375"/>
            <a:ext cx="136454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A </a:t>
            </a:r>
          </a:p>
        </p:txBody>
      </p:sp>
      <p:sp>
        <p:nvSpPr>
          <p:cNvPr id="19464" name="Rectangle 13"/>
          <p:cNvSpPr>
            <a:spLocks noChangeArrowheads="1"/>
          </p:cNvSpPr>
          <p:nvPr/>
        </p:nvSpPr>
        <p:spPr bwMode="auto">
          <a:xfrm>
            <a:off x="4180513" y="3508375"/>
            <a:ext cx="134812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B </a:t>
            </a:r>
          </a:p>
        </p:txBody>
      </p:sp>
      <p:sp>
        <p:nvSpPr>
          <p:cNvPr id="19465" name="Freeform 17"/>
          <p:cNvSpPr>
            <a:spLocks/>
          </p:cNvSpPr>
          <p:nvPr/>
        </p:nvSpPr>
        <p:spPr bwMode="gray">
          <a:xfrm flipV="1">
            <a:off x="2228851" y="4021138"/>
            <a:ext cx="7705725" cy="369974"/>
          </a:xfrm>
          <a:custGeom>
            <a:avLst/>
            <a:gdLst>
              <a:gd name="T0" fmla="*/ 2147483647 w 4512"/>
              <a:gd name="T1" fmla="*/ 0 h 171"/>
              <a:gd name="T2" fmla="*/ 0 w 4512"/>
              <a:gd name="T3" fmla="*/ 2147483647 h 171"/>
              <a:gd name="T4" fmla="*/ 2147483647 w 4512"/>
              <a:gd name="T5" fmla="*/ 2147483647 h 171"/>
              <a:gd name="T6" fmla="*/ 2147483647 w 4512"/>
              <a:gd name="T7" fmla="*/ 0 h 171"/>
              <a:gd name="T8" fmla="*/ 0 60000 65536"/>
              <a:gd name="T9" fmla="*/ 0 60000 65536"/>
              <a:gd name="T10" fmla="*/ 0 60000 65536"/>
              <a:gd name="T11" fmla="*/ 0 60000 65536"/>
              <a:gd name="T12" fmla="*/ 0 w 4512"/>
              <a:gd name="T13" fmla="*/ 0 h 171"/>
              <a:gd name="T14" fmla="*/ 4512 w 4512"/>
              <a:gd name="T15" fmla="*/ 171 h 171"/>
            </a:gdLst>
            <a:ahLst/>
            <a:cxnLst>
              <a:cxn ang="T8">
                <a:pos x="T0" y="T1"/>
              </a:cxn>
              <a:cxn ang="T9">
                <a:pos x="T2" y="T3"/>
              </a:cxn>
              <a:cxn ang="T10">
                <a:pos x="T4" y="T5"/>
              </a:cxn>
              <a:cxn ang="T11">
                <a:pos x="T6" y="T7"/>
              </a:cxn>
            </a:cxnLst>
            <a:rect l="T12" t="T13" r="T14" b="T15"/>
            <a:pathLst>
              <a:path w="4512" h="171">
                <a:moveTo>
                  <a:pt x="1627" y="0"/>
                </a:moveTo>
                <a:lnTo>
                  <a:pt x="0" y="171"/>
                </a:lnTo>
                <a:lnTo>
                  <a:pt x="4512" y="171"/>
                </a:lnTo>
                <a:lnTo>
                  <a:pt x="1627" y="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lIns="92075" tIns="46038" rIns="92075" bIns="46038">
            <a:spAutoFit/>
          </a:bodyPr>
          <a:lstStyle/>
          <a:p>
            <a:endParaRPr lang="en-US">
              <a:solidFill>
                <a:prstClr val="black"/>
              </a:solidFill>
            </a:endParaRPr>
          </a:p>
        </p:txBody>
      </p:sp>
      <p:grpSp>
        <p:nvGrpSpPr>
          <p:cNvPr id="19466" name="Group 21"/>
          <p:cNvGrpSpPr>
            <a:grpSpLocks/>
          </p:cNvGrpSpPr>
          <p:nvPr/>
        </p:nvGrpSpPr>
        <p:grpSpPr bwMode="auto">
          <a:xfrm>
            <a:off x="4016376" y="4454525"/>
            <a:ext cx="2047875" cy="1873250"/>
            <a:chOff x="1654" y="2736"/>
            <a:chExt cx="1290" cy="1180"/>
          </a:xfrm>
        </p:grpSpPr>
        <p:pic>
          <p:nvPicPr>
            <p:cNvPr id="8211" name="Picture 18" descr="C:\Documents and Settings\lserhal\Desktop\datab018.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797" y="2736"/>
              <a:ext cx="83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2" name="Picture 1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04" y="2880"/>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7" name="Rectangle 20"/>
            <p:cNvSpPr>
              <a:spLocks noChangeArrowheads="1"/>
            </p:cNvSpPr>
            <p:nvPr/>
          </p:nvSpPr>
          <p:spPr bwMode="auto">
            <a:xfrm>
              <a:off x="1654" y="3702"/>
              <a:ext cx="123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“depends-on” table</a:t>
              </a:r>
            </a:p>
          </p:txBody>
        </p:sp>
      </p:grpSp>
      <p:sp>
        <p:nvSpPr>
          <p:cNvPr id="19467" name="Line 14"/>
          <p:cNvSpPr>
            <a:spLocks noChangeShapeType="1"/>
          </p:cNvSpPr>
          <p:nvPr/>
        </p:nvSpPr>
        <p:spPr bwMode="auto">
          <a:xfrm>
            <a:off x="3048001" y="2625725"/>
            <a:ext cx="13827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8" name="Line 15"/>
          <p:cNvSpPr>
            <a:spLocks noChangeShapeType="1"/>
          </p:cNvSpPr>
          <p:nvPr/>
        </p:nvSpPr>
        <p:spPr bwMode="auto">
          <a:xfrm>
            <a:off x="7500939" y="2625725"/>
            <a:ext cx="1165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9" name="Line 16"/>
          <p:cNvSpPr>
            <a:spLocks noChangeShapeType="1"/>
          </p:cNvSpPr>
          <p:nvPr/>
        </p:nvSpPr>
        <p:spPr bwMode="auto">
          <a:xfrm>
            <a:off x="5181600" y="2625725"/>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8206" name="Picture 5"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511426" y="171132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9"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427539" y="171132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7"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61125" y="1844675"/>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480</a:t>
            </a:fld>
            <a:endParaRPr lang="en-US">
              <a:solidFill>
                <a:srgbClr val="464653"/>
              </a:solidFill>
            </a:endParaRPr>
          </a:p>
        </p:txBody>
      </p:sp>
    </p:spTree>
    <p:extLst>
      <p:ext uri="{BB962C8B-B14F-4D97-AF65-F5344CB8AC3E}">
        <p14:creationId xmlns:p14="http://schemas.microsoft.com/office/powerpoint/2010/main" val="3141872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a:defRPr/>
            </a:pPr>
            <a:r>
              <a:rPr lang="en-US"/>
              <a:t>Querying Direct Object Dependencies:</a:t>
            </a:r>
            <a:br>
              <a:rPr lang="en-US"/>
            </a:br>
            <a:r>
              <a:rPr lang="en-US"/>
              <a:t>Using the </a:t>
            </a:r>
            <a:r>
              <a:rPr lang="en-US">
                <a:latin typeface="Courier New" pitchFamily="49" charset="0"/>
              </a:rPr>
              <a:t>USER_DEPENDENCIES</a:t>
            </a:r>
            <a:r>
              <a:rPr lang="en-US"/>
              <a:t> View</a:t>
            </a:r>
          </a:p>
        </p:txBody>
      </p:sp>
      <p:sp>
        <p:nvSpPr>
          <p:cNvPr id="9219" name="Rectangle 3"/>
          <p:cNvSpPr>
            <a:spLocks noChangeArrowheads="1"/>
          </p:cNvSpPr>
          <p:nvPr/>
        </p:nvSpPr>
        <p:spPr bwMode="blackGray">
          <a:xfrm>
            <a:off x="2143126" y="3671888"/>
            <a:ext cx="7915275" cy="8556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sz="1600">
                <a:solidFill>
                  <a:srgbClr val="000000"/>
                </a:solidFill>
                <a:latin typeface="Courier New" pitchFamily="49" charset="0"/>
              </a:rPr>
              <a:t>SELECT name, type, referenced_name, referenced_type</a:t>
            </a:r>
          </a:p>
          <a:p>
            <a:pPr eaLnBrk="0" hangingPunct="0">
              <a:tabLst>
                <a:tab pos="1200150" algn="l"/>
              </a:tabLst>
              <a:defRPr/>
            </a:pPr>
            <a:r>
              <a:rPr lang="en-US" sz="1600">
                <a:solidFill>
                  <a:srgbClr val="000000"/>
                </a:solidFill>
                <a:latin typeface="Courier New" pitchFamily="49" charset="0"/>
              </a:rPr>
              <a:t>FROM   user_dependencies</a:t>
            </a:r>
          </a:p>
          <a:p>
            <a:pPr eaLnBrk="0" hangingPunct="0">
              <a:tabLst>
                <a:tab pos="1200150" algn="l"/>
              </a:tabLst>
              <a:defRPr/>
            </a:pPr>
            <a:r>
              <a:rPr lang="en-US" sz="1600">
                <a:solidFill>
                  <a:srgbClr val="000000"/>
                </a:solidFill>
                <a:latin typeface="Courier New" pitchFamily="49" charset="0"/>
              </a:rPr>
              <a:t>WHERE  referenced_name IN ('EMPLOYEES','EMP_VW' );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t="6575" b="1753"/>
          <a:stretch>
            <a:fillRect/>
          </a:stretch>
        </p:blipFill>
        <p:spPr bwMode="gray">
          <a:xfrm>
            <a:off x="2176464" y="1593851"/>
            <a:ext cx="5849937" cy="19145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b="46248"/>
          <a:stretch>
            <a:fillRect/>
          </a:stretch>
        </p:blipFill>
        <p:spPr bwMode="gray">
          <a:xfrm>
            <a:off x="2159000" y="4724400"/>
            <a:ext cx="4338638" cy="1524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6" name="Text Box 6"/>
          <p:cNvSpPr txBox="1">
            <a:spLocks noChangeArrowheads="1"/>
          </p:cNvSpPr>
          <p:nvPr/>
        </p:nvSpPr>
        <p:spPr bwMode="auto">
          <a:xfrm>
            <a:off x="2052638" y="58928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481</a:t>
            </a:fld>
            <a:endParaRPr lang="en-US">
              <a:solidFill>
                <a:srgbClr val="464653"/>
              </a:solidFill>
            </a:endParaRPr>
          </a:p>
        </p:txBody>
      </p:sp>
    </p:spTree>
    <p:extLst>
      <p:ext uri="{BB962C8B-B14F-4D97-AF65-F5344CB8AC3E}">
        <p14:creationId xmlns:p14="http://schemas.microsoft.com/office/powerpoint/2010/main" val="148193027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Querying an Object’s Status</a:t>
            </a:r>
          </a:p>
        </p:txBody>
      </p:sp>
      <p:sp>
        <p:nvSpPr>
          <p:cNvPr id="10243" name="Rectangle 3"/>
          <p:cNvSpPr>
            <a:spLocks noGrp="1" noChangeArrowheads="1"/>
          </p:cNvSpPr>
          <p:nvPr>
            <p:ph sz="quarter" idx="1"/>
          </p:nvPr>
        </p:nvSpPr>
        <p:spPr>
          <a:xfrm>
            <a:off x="2133600" y="1447801"/>
            <a:ext cx="7918450" cy="360363"/>
          </a:xfrm>
        </p:spPr>
        <p:txBody>
          <a:bodyPr>
            <a:normAutofit fontScale="70000" lnSpcReduction="20000"/>
          </a:bodyPr>
          <a:lstStyle/>
          <a:p>
            <a:pPr marL="0" indent="0">
              <a:buNone/>
              <a:defRPr/>
            </a:pPr>
            <a:r>
              <a:rPr lang="en-US" dirty="0">
                <a:latin typeface="Arial" charset="0"/>
              </a:rPr>
              <a:t>Every database object has one of the following status values:</a:t>
            </a:r>
          </a:p>
        </p:txBody>
      </p:sp>
      <p:graphicFrame>
        <p:nvGraphicFramePr>
          <p:cNvPr id="386074" name="Group 26"/>
          <p:cNvGraphicFramePr>
            <a:graphicFrameLocks noGrp="1"/>
          </p:cNvGraphicFramePr>
          <p:nvPr/>
        </p:nvGraphicFramePr>
        <p:xfrm>
          <a:off x="2133600" y="2133600"/>
          <a:ext cx="7924800" cy="3429119"/>
        </p:xfrm>
        <a:graphic>
          <a:graphicData uri="http://schemas.openxmlformats.org/drawingml/2006/table">
            <a:tbl>
              <a:tblPr>
                <a:tableStyleId>{5940675A-B579-460E-94D1-54222C63F5DA}</a:tableStyleId>
              </a:tblPr>
              <a:tblGrid>
                <a:gridCol w="2199011">
                  <a:extLst>
                    <a:ext uri="{9D8B030D-6E8A-4147-A177-3AD203B41FA5}">
                      <a16:colId xmlns:a16="http://schemas.microsoft.com/office/drawing/2014/main" xmlns="" val="20000"/>
                    </a:ext>
                  </a:extLst>
                </a:gridCol>
                <a:gridCol w="5725789">
                  <a:extLst>
                    <a:ext uri="{9D8B030D-6E8A-4147-A177-3AD203B41FA5}">
                      <a16:colId xmlns:a16="http://schemas.microsoft.com/office/drawing/2014/main" xmlns="" val="20001"/>
                    </a:ext>
                  </a:extLst>
                </a:gridCol>
              </a:tblGrid>
              <a:tr h="5031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Status</a:t>
                      </a:r>
                      <a:endParaRPr kumimoji="0" lang="en-US" sz="1800" b="1" i="0" u="none" strike="noStrike" cap="none" normalizeH="0" baseline="0" dirty="0">
                        <a:ln>
                          <a:noFill/>
                        </a:ln>
                        <a:solidFill>
                          <a:schemeClr val="tx1"/>
                        </a:solidFill>
                        <a:effectLst/>
                        <a:latin typeface="Arial" pitchFamily="34"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xmlns="" val="10000"/>
                  </a:ext>
                </a:extLst>
              </a:tr>
              <a:tr h="67052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VALID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object was successfully compiled, using the current definition in the data dictionary.</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xmlns="" val="10001"/>
                  </a:ext>
                </a:extLst>
              </a:tr>
              <a:tr h="670529">
                <a:tc>
                  <a:txBody>
                    <a:bodyPr/>
                    <a:lstStyle/>
                    <a:p>
                      <a:pPr marL="0" marR="0" lvl="0" indent="0" algn="l" defTabSz="228600" rtl="0" eaLnBrk="1" fontAlgn="t"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COMPILED WITH ERRORS</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most recent attempt to compile the object produced errors.</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xmlns="" val="10002"/>
                  </a:ext>
                </a:extLst>
              </a:tr>
              <a:tr h="91425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INVALID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object is marked invalid because an object that it references has changed. (Only a dependent object can be invalid.)</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xmlns="" val="10003"/>
                  </a:ext>
                </a:extLst>
              </a:tr>
              <a:tr h="67052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UNAUTHORIZED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An access privilege on a referenced object was revoked. (Only a dependent object can be unauthorized.)</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482</a:t>
            </a:fld>
            <a:endParaRPr lang="en-US" dirty="0">
              <a:solidFill>
                <a:srgbClr val="464653"/>
              </a:solidFill>
            </a:endParaRPr>
          </a:p>
        </p:txBody>
      </p:sp>
    </p:spTree>
    <p:extLst>
      <p:ext uri="{BB962C8B-B14F-4D97-AF65-F5344CB8AC3E}">
        <p14:creationId xmlns:p14="http://schemas.microsoft.com/office/powerpoint/2010/main" val="6288229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Invalidation of Dependent Objects</a:t>
            </a:r>
          </a:p>
        </p:txBody>
      </p:sp>
      <p:sp>
        <p:nvSpPr>
          <p:cNvPr id="11267" name="Rectangle 3"/>
          <p:cNvSpPr>
            <a:spLocks noGrp="1" noChangeArrowheads="1"/>
          </p:cNvSpPr>
          <p:nvPr>
            <p:ph sz="quarter" idx="1"/>
          </p:nvPr>
        </p:nvSpPr>
        <p:spPr>
          <a:xfrm>
            <a:off x="2133600" y="1447801"/>
            <a:ext cx="7918450" cy="4968875"/>
          </a:xfrm>
        </p:spPr>
        <p:txBody>
          <a:bodyPr>
            <a:normAutofit fontScale="92500" lnSpcReduction="20000"/>
          </a:bodyPr>
          <a:lstStyle/>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None/>
              <a:defRPr/>
            </a:pPr>
            <a:endParaRPr lang="en-US" dirty="0"/>
          </a:p>
          <a:p>
            <a:pPr marL="548640" lvl="1" indent="-274320">
              <a:buFont typeface="Courier New" pitchFamily="49" charset="0"/>
              <a:buChar char="o"/>
              <a:defRPr/>
            </a:pPr>
            <a:r>
              <a:rPr lang="en-US" dirty="0"/>
              <a:t>Procedure A is a direct dependent of View B. View B is a direct dependent of Table C. Procedure A is an indirect dependent of Table C.</a:t>
            </a:r>
          </a:p>
          <a:p>
            <a:pPr marL="548640" lvl="1" indent="-274320">
              <a:buFont typeface="Courier New" pitchFamily="49" charset="0"/>
              <a:buChar char="o"/>
              <a:defRPr/>
            </a:pPr>
            <a:r>
              <a:rPr lang="en-US" dirty="0"/>
              <a:t>Direct dependents are invalidated only by changes to the referenced object that affect them.</a:t>
            </a:r>
          </a:p>
          <a:p>
            <a:pPr marL="548640" lvl="1" indent="-274320">
              <a:buFont typeface="Courier New" pitchFamily="49" charset="0"/>
              <a:buChar char="o"/>
              <a:defRPr/>
            </a:pPr>
            <a:r>
              <a:rPr lang="en-US" dirty="0"/>
              <a:t>Indirect dependents can be invalidated by changes to the reference object that do not affect them.</a:t>
            </a:r>
          </a:p>
        </p:txBody>
      </p:sp>
      <p:sp>
        <p:nvSpPr>
          <p:cNvPr id="11268" name="Rectangle 4"/>
          <p:cNvSpPr>
            <a:spLocks noChangeArrowheads="1"/>
          </p:cNvSpPr>
          <p:nvPr/>
        </p:nvSpPr>
        <p:spPr bwMode="auto">
          <a:xfrm>
            <a:off x="3309938" y="1524000"/>
            <a:ext cx="556260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2533" name="Rectangle 10"/>
          <p:cNvSpPr>
            <a:spLocks noChangeArrowheads="1"/>
          </p:cNvSpPr>
          <p:nvPr/>
        </p:nvSpPr>
        <p:spPr bwMode="auto">
          <a:xfrm>
            <a:off x="5583238" y="3189288"/>
            <a:ext cx="850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B</a:t>
            </a:r>
          </a:p>
        </p:txBody>
      </p:sp>
      <p:sp>
        <p:nvSpPr>
          <p:cNvPr id="22534" name="Rectangle 11"/>
          <p:cNvSpPr>
            <a:spLocks noChangeArrowheads="1"/>
          </p:cNvSpPr>
          <p:nvPr/>
        </p:nvSpPr>
        <p:spPr bwMode="auto">
          <a:xfrm>
            <a:off x="7609658" y="3189288"/>
            <a:ext cx="86523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 C</a:t>
            </a:r>
          </a:p>
        </p:txBody>
      </p:sp>
      <p:sp>
        <p:nvSpPr>
          <p:cNvPr id="22535" name="Rectangle 12"/>
          <p:cNvSpPr>
            <a:spLocks noChangeArrowheads="1"/>
          </p:cNvSpPr>
          <p:nvPr/>
        </p:nvSpPr>
        <p:spPr bwMode="auto">
          <a:xfrm>
            <a:off x="3394430" y="3189288"/>
            <a:ext cx="136454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A </a:t>
            </a:r>
          </a:p>
        </p:txBody>
      </p:sp>
      <p:sp>
        <p:nvSpPr>
          <p:cNvPr id="22536" name="Line 13"/>
          <p:cNvSpPr>
            <a:spLocks noChangeShapeType="1"/>
          </p:cNvSpPr>
          <p:nvPr/>
        </p:nvSpPr>
        <p:spPr bwMode="auto">
          <a:xfrm>
            <a:off x="4256089" y="2414588"/>
            <a:ext cx="11826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37" name="Line 14"/>
          <p:cNvSpPr>
            <a:spLocks noChangeShapeType="1"/>
          </p:cNvSpPr>
          <p:nvPr/>
        </p:nvSpPr>
        <p:spPr bwMode="auto">
          <a:xfrm>
            <a:off x="6388101" y="2414588"/>
            <a:ext cx="1122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2538" name="Picture 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7546976" y="1677988"/>
            <a:ext cx="1096963"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6"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540126" y="1611314"/>
            <a:ext cx="82867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8"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434013" y="1727200"/>
            <a:ext cx="10969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483</a:t>
            </a:fld>
            <a:endParaRPr lang="en-US" dirty="0">
              <a:solidFill>
                <a:srgbClr val="464653"/>
              </a:solidFill>
            </a:endParaRPr>
          </a:p>
        </p:txBody>
      </p:sp>
    </p:spTree>
    <p:extLst>
      <p:ext uri="{BB962C8B-B14F-4D97-AF65-F5344CB8AC3E}">
        <p14:creationId xmlns:p14="http://schemas.microsoft.com/office/powerpoint/2010/main" val="4569914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4921251"/>
            <a:ext cx="2314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50900" y="105569"/>
            <a:ext cx="10515600" cy="1325563"/>
          </a:xfrm>
        </p:spPr>
        <p:txBody>
          <a:bodyPr>
            <a:normAutofit/>
          </a:bodyPr>
          <a:lstStyle/>
          <a:p>
            <a:pPr>
              <a:defRPr/>
            </a:pPr>
            <a:r>
              <a:rPr lang="en-US"/>
              <a:t>Schema Object Change That Invalidates </a:t>
            </a:r>
            <a:br>
              <a:rPr lang="en-US"/>
            </a:br>
            <a:r>
              <a:rPr lang="en-US"/>
              <a:t>Some Dependents: Example</a:t>
            </a:r>
          </a:p>
        </p:txBody>
      </p:sp>
      <p:sp>
        <p:nvSpPr>
          <p:cNvPr id="12292" name="Rectangle 3"/>
          <p:cNvSpPr>
            <a:spLocks noChangeArrowheads="1"/>
          </p:cNvSpPr>
          <p:nvPr/>
        </p:nvSpPr>
        <p:spPr bwMode="blackGray">
          <a:xfrm>
            <a:off x="2146300" y="1524000"/>
            <a:ext cx="79248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VIEW commissioned AS</a:t>
            </a:r>
          </a:p>
          <a:p>
            <a:pPr marL="457200" indent="-457200" defTabSz="400050" eaLnBrk="0" hangingPunct="0">
              <a:tabLst>
                <a:tab pos="400050" algn="r"/>
                <a:tab pos="673100" algn="l"/>
              </a:tabLst>
              <a:defRPr/>
            </a:pPr>
            <a:r>
              <a:rPr lang="en-US" sz="1600">
                <a:solidFill>
                  <a:prstClr val="black"/>
                </a:solidFill>
                <a:latin typeface="Courier New" pitchFamily="49" charset="0"/>
              </a:rPr>
              <a:t>SELECT first_name, last_name, commission_pct FROM employees</a:t>
            </a:r>
          </a:p>
          <a:p>
            <a:pPr marL="457200" indent="-457200" defTabSz="400050" eaLnBrk="0" hangingPunct="0">
              <a:tabLst>
                <a:tab pos="400050" algn="r"/>
                <a:tab pos="673100" algn="l"/>
              </a:tabLst>
              <a:defRPr/>
            </a:pPr>
            <a:r>
              <a:rPr lang="en-US" sz="1600">
                <a:solidFill>
                  <a:prstClr val="black"/>
                </a:solidFill>
                <a:latin typeface="Courier New" pitchFamily="49" charset="0"/>
              </a:rPr>
              <a:t>WHERE commission_pct &gt; 0.00;</a:t>
            </a:r>
          </a:p>
        </p:txBody>
      </p:sp>
      <p:sp>
        <p:nvSpPr>
          <p:cNvPr id="12293" name="Rectangle 4"/>
          <p:cNvSpPr>
            <a:spLocks noChangeArrowheads="1"/>
          </p:cNvSpPr>
          <p:nvPr/>
        </p:nvSpPr>
        <p:spPr bwMode="blackGray">
          <a:xfrm>
            <a:off x="2133600" y="2667000"/>
            <a:ext cx="79248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VIEW six_figure_salary AS</a:t>
            </a:r>
          </a:p>
          <a:p>
            <a:pPr marL="457200" indent="-457200" defTabSz="400050" eaLnBrk="0" hangingPunct="0">
              <a:tabLst>
                <a:tab pos="400050" algn="r"/>
                <a:tab pos="673100" algn="l"/>
              </a:tabLst>
              <a:defRPr/>
            </a:pPr>
            <a:r>
              <a:rPr lang="en-US" sz="1600">
                <a:solidFill>
                  <a:prstClr val="black"/>
                </a:solidFill>
                <a:latin typeface="Courier New" pitchFamily="49" charset="0"/>
              </a:rPr>
              <a:t>SELECT * FROM employees</a:t>
            </a:r>
          </a:p>
          <a:p>
            <a:pPr marL="457200" indent="-457200" defTabSz="400050" eaLnBrk="0" hangingPunct="0">
              <a:tabLst>
                <a:tab pos="400050" algn="r"/>
                <a:tab pos="673100" algn="l"/>
              </a:tabLst>
              <a:defRPr/>
            </a:pPr>
            <a:r>
              <a:rPr lang="en-US" sz="1600">
                <a:solidFill>
                  <a:prstClr val="black"/>
                </a:solidFill>
                <a:latin typeface="Courier New" pitchFamily="49" charset="0"/>
              </a:rPr>
              <a:t>WHERE salary &gt;= 100000;</a:t>
            </a:r>
          </a:p>
        </p:txBody>
      </p:sp>
      <p:sp>
        <p:nvSpPr>
          <p:cNvPr id="12294" name="Rectangle 5"/>
          <p:cNvSpPr>
            <a:spLocks noChangeArrowheads="1"/>
          </p:cNvSpPr>
          <p:nvPr/>
        </p:nvSpPr>
        <p:spPr bwMode="blackGray">
          <a:xfrm>
            <a:off x="2133600" y="385445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SELECT object_name, status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FROM user_objects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WHERE object_type = 'VIEW'; </a:t>
            </a:r>
          </a:p>
        </p:txBody>
      </p:sp>
      <p:sp>
        <p:nvSpPr>
          <p:cNvPr id="23559" name="Rectangle 7"/>
          <p:cNvSpPr>
            <a:spLocks noChangeArrowheads="1"/>
          </p:cNvSpPr>
          <p:nvPr/>
        </p:nvSpPr>
        <p:spPr bwMode="gray">
          <a:xfrm>
            <a:off x="2209800" y="51498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0" name="Rectangle 7"/>
          <p:cNvSpPr>
            <a:spLocks noChangeArrowheads="1"/>
          </p:cNvSpPr>
          <p:nvPr/>
        </p:nvSpPr>
        <p:spPr bwMode="gray">
          <a:xfrm>
            <a:off x="2209800" y="55308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1" name="Rectangle 7"/>
          <p:cNvSpPr>
            <a:spLocks noChangeArrowheads="1"/>
          </p:cNvSpPr>
          <p:nvPr/>
        </p:nvSpPr>
        <p:spPr bwMode="gray">
          <a:xfrm>
            <a:off x="2209800" y="60642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484</a:t>
            </a:fld>
            <a:endParaRPr lang="en-US">
              <a:solidFill>
                <a:srgbClr val="464653"/>
              </a:solidFill>
            </a:endParaRPr>
          </a:p>
        </p:txBody>
      </p:sp>
    </p:spTree>
    <p:extLst>
      <p:ext uri="{BB962C8B-B14F-4D97-AF65-F5344CB8AC3E}">
        <p14:creationId xmlns:p14="http://schemas.microsoft.com/office/powerpoint/2010/main" val="16558060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11513" y="3962401"/>
            <a:ext cx="5759450" cy="1370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3315" name="Rectangle 3"/>
          <p:cNvSpPr>
            <a:spLocks noGrp="1" noChangeArrowheads="1"/>
          </p:cNvSpPr>
          <p:nvPr>
            <p:ph type="title"/>
          </p:nvPr>
        </p:nvSpPr>
        <p:spPr/>
        <p:txBody>
          <a:bodyPr>
            <a:normAutofit/>
          </a:bodyPr>
          <a:lstStyle/>
          <a:p>
            <a:pPr>
              <a:defRPr/>
            </a:pPr>
            <a:r>
              <a:rPr lang="en-US"/>
              <a:t>Schema Object Change That Invalidates </a:t>
            </a:r>
            <a:br>
              <a:rPr lang="en-US"/>
            </a:br>
            <a:r>
              <a:rPr lang="en-US"/>
              <a:t>Some Dependents: Example</a:t>
            </a:r>
          </a:p>
        </p:txBody>
      </p:sp>
      <p:sp>
        <p:nvSpPr>
          <p:cNvPr id="13316" name="Rectangle 4"/>
          <p:cNvSpPr>
            <a:spLocks noChangeArrowheads="1"/>
          </p:cNvSpPr>
          <p:nvPr/>
        </p:nvSpPr>
        <p:spPr bwMode="blackGray">
          <a:xfrm>
            <a:off x="2133600" y="1752600"/>
            <a:ext cx="7924800" cy="1416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ALTER TABLE employees MODIFY email VARCHAR2(50);</a:t>
            </a:r>
          </a:p>
          <a:p>
            <a:pPr marL="457200" indent="-457200" defTabSz="400050" eaLnBrk="0" hangingPunct="0">
              <a:tabLst>
                <a:tab pos="400050" algn="r"/>
                <a:tab pos="673100" algn="l"/>
              </a:tabLst>
              <a:defRPr/>
            </a:pPr>
            <a:endParaRPr lang="en-US" sz="1600">
              <a:solidFill>
                <a:prstClr val="black"/>
              </a:solidFill>
              <a:latin typeface="Courier New" pitchFamily="49" charset="0"/>
              <a:cs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SELECT object_name, status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FROM user_objects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WHERE object_type = 'VIEW'; </a:t>
            </a:r>
          </a:p>
        </p:txBody>
      </p:sp>
      <p:sp>
        <p:nvSpPr>
          <p:cNvPr id="24581" name="Rectangle 5"/>
          <p:cNvSpPr>
            <a:spLocks noChangeArrowheads="1"/>
          </p:cNvSpPr>
          <p:nvPr/>
        </p:nvSpPr>
        <p:spPr bwMode="gray">
          <a:xfrm>
            <a:off x="3516313" y="4843463"/>
            <a:ext cx="5029200" cy="2841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485</a:t>
            </a:fld>
            <a:endParaRPr lang="en-US">
              <a:solidFill>
                <a:srgbClr val="464653"/>
              </a:solidFill>
            </a:endParaRPr>
          </a:p>
        </p:txBody>
      </p:sp>
    </p:spTree>
    <p:extLst>
      <p:ext uri="{BB962C8B-B14F-4D97-AF65-F5344CB8AC3E}">
        <p14:creationId xmlns:p14="http://schemas.microsoft.com/office/powerpoint/2010/main" val="42678146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title"/>
          </p:nvPr>
        </p:nvSpPr>
        <p:spPr/>
        <p:txBody>
          <a:bodyPr>
            <a:normAutofit/>
          </a:bodyPr>
          <a:lstStyle/>
          <a:p>
            <a:pPr>
              <a:defRPr/>
            </a:pPr>
            <a:r>
              <a:rPr lang="en-US"/>
              <a:t>Displaying Direct and Indirect Dependencies</a:t>
            </a:r>
          </a:p>
        </p:txBody>
      </p:sp>
      <p:sp>
        <p:nvSpPr>
          <p:cNvPr id="14339" name="Rectangle 4"/>
          <p:cNvSpPr>
            <a:spLocks noGrp="1" noChangeArrowheads="1"/>
          </p:cNvSpPr>
          <p:nvPr>
            <p:ph sz="quarter" idx="1"/>
          </p:nvPr>
        </p:nvSpPr>
        <p:spPr>
          <a:xfrm>
            <a:off x="2133600" y="1447800"/>
            <a:ext cx="7918450" cy="2260600"/>
          </a:xfrm>
        </p:spPr>
        <p:txBody>
          <a:bodyPr>
            <a:normAutofit fontScale="92500" lnSpcReduction="10000"/>
          </a:bodyPr>
          <a:lstStyle/>
          <a:p>
            <a:pPr marL="548640" lvl="1" indent="-274320">
              <a:buFont typeface="Arial" charset="0"/>
              <a:buAutoNum type="arabicPeriod"/>
              <a:defRPr/>
            </a:pPr>
            <a:r>
              <a:rPr lang="en-US"/>
              <a:t>Run the </a:t>
            </a:r>
            <a:r>
              <a:rPr lang="en-US">
                <a:latin typeface="Courier New" pitchFamily="49" charset="0"/>
              </a:rPr>
              <a:t>utldtree.sql</a:t>
            </a:r>
            <a:r>
              <a:rPr lang="en-US"/>
              <a:t> script that creates the objects that enable you to display the direct and indirect dependencies.</a:t>
            </a:r>
          </a:p>
          <a:p>
            <a:pPr marL="548640" lvl="1" indent="-274320">
              <a:buFont typeface="Arial" charset="0"/>
              <a:buAutoNum type="arabicPeriod"/>
              <a:defRPr/>
            </a:pPr>
            <a:endParaRPr lang="en-US"/>
          </a:p>
          <a:p>
            <a:pPr marL="548640" lvl="1" indent="-274320">
              <a:buFont typeface="Arial" charset="0"/>
              <a:buAutoNum type="arabicPeriod"/>
              <a:defRPr/>
            </a:pPr>
            <a:endParaRPr lang="en-US"/>
          </a:p>
          <a:p>
            <a:pPr marL="548640" lvl="1" indent="-274320">
              <a:buFont typeface="Arial" charset="0"/>
              <a:buAutoNum type="arabicPeriod"/>
              <a:defRPr/>
            </a:pPr>
            <a:r>
              <a:rPr lang="en-US"/>
              <a:t>Execute the </a:t>
            </a:r>
            <a:r>
              <a:rPr lang="en-US">
                <a:latin typeface="Courier New" pitchFamily="49" charset="0"/>
              </a:rPr>
              <a:t>DEPTREE_FILL</a:t>
            </a:r>
            <a:r>
              <a:rPr lang="en-US"/>
              <a:t> procedure.</a:t>
            </a:r>
          </a:p>
        </p:txBody>
      </p:sp>
      <p:sp>
        <p:nvSpPr>
          <p:cNvPr id="14340" name="Rectangle 5"/>
          <p:cNvSpPr>
            <a:spLocks noChangeArrowheads="1"/>
          </p:cNvSpPr>
          <p:nvPr/>
        </p:nvSpPr>
        <p:spPr bwMode="blackGray">
          <a:xfrm>
            <a:off x="2133600" y="3797300"/>
            <a:ext cx="7924800"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EXECUTE deptree_fill('TABLE', 'ORA61', 'EMPLOYEES')</a:t>
            </a:r>
          </a:p>
        </p:txBody>
      </p:sp>
      <p:sp>
        <p:nvSpPr>
          <p:cNvPr id="14341" name="Rectangle 6"/>
          <p:cNvSpPr>
            <a:spLocks noChangeArrowheads="1"/>
          </p:cNvSpPr>
          <p:nvPr/>
        </p:nvSpPr>
        <p:spPr bwMode="blackGray">
          <a:xfrm>
            <a:off x="2133601" y="2590800"/>
            <a:ext cx="7923213"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@/home/oracle/labs/plpu/labs/utldtree.sql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486</a:t>
            </a:fld>
            <a:endParaRPr lang="en-US" dirty="0">
              <a:solidFill>
                <a:srgbClr val="464653"/>
              </a:solidFill>
            </a:endParaRPr>
          </a:p>
        </p:txBody>
      </p:sp>
    </p:spTree>
    <p:extLst>
      <p:ext uri="{BB962C8B-B14F-4D97-AF65-F5344CB8AC3E}">
        <p14:creationId xmlns:p14="http://schemas.microsoft.com/office/powerpoint/2010/main" val="972275951"/>
      </p:ext>
    </p:extLst>
  </p:cSld>
  <p:clrMapOvr>
    <a:masterClrMapping/>
  </p:clrMapOvr>
  <p:transition spd="slow"/>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t>Displaying Dependencies</a:t>
            </a:r>
            <a:br>
              <a:rPr lang="en-US"/>
            </a:br>
            <a:r>
              <a:rPr lang="en-US"/>
              <a:t>Using the </a:t>
            </a:r>
            <a:r>
              <a:rPr lang="en-US">
                <a:latin typeface="Courier New" pitchFamily="49" charset="0"/>
              </a:rPr>
              <a:t>DEPTREE</a:t>
            </a:r>
            <a:r>
              <a:rPr lang="en-US"/>
              <a:t> View</a:t>
            </a:r>
          </a:p>
        </p:txBody>
      </p:sp>
      <p:sp>
        <p:nvSpPr>
          <p:cNvPr id="26627" name="Rectangle 3"/>
          <p:cNvSpPr>
            <a:spLocks noChangeArrowheads="1"/>
          </p:cNvSpPr>
          <p:nvPr/>
        </p:nvSpPr>
        <p:spPr bwMode="auto">
          <a:xfrm>
            <a:off x="2433639" y="1884364"/>
            <a:ext cx="186013"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endParaRPr lang="en-US" sz="2200">
              <a:solidFill>
                <a:prstClr val="black"/>
              </a:solidFill>
            </a:endParaRPr>
          </a:p>
        </p:txBody>
      </p:sp>
      <p:sp>
        <p:nvSpPr>
          <p:cNvPr id="15364" name="Rectangle 4"/>
          <p:cNvSpPr>
            <a:spLocks noChangeArrowheads="1"/>
          </p:cNvSpPr>
          <p:nvPr/>
        </p:nvSpPr>
        <p:spPr bwMode="blackGray">
          <a:xfrm>
            <a:off x="2146300" y="1708150"/>
            <a:ext cx="79121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nested_level, type, name</a:t>
            </a:r>
          </a:p>
          <a:p>
            <a:pPr marL="457200" indent="-457200" defTabSz="400050" eaLnBrk="0" hangingPunct="0">
              <a:tabLst>
                <a:tab pos="400050" algn="r"/>
                <a:tab pos="673100" algn="l"/>
              </a:tabLst>
              <a:defRPr/>
            </a:pPr>
            <a:r>
              <a:rPr lang="en-US">
                <a:solidFill>
                  <a:prstClr val="black"/>
                </a:solidFill>
                <a:latin typeface="Courier New" pitchFamily="49" charset="0"/>
              </a:rPr>
              <a:t>FROM     deptree</a:t>
            </a:r>
          </a:p>
          <a:p>
            <a:pPr marL="457200" indent="-457200" defTabSz="400050" eaLnBrk="0" hangingPunct="0">
              <a:tabLst>
                <a:tab pos="400050" algn="r"/>
                <a:tab pos="673100" algn="l"/>
              </a:tabLst>
              <a:defRPr/>
            </a:pPr>
            <a:r>
              <a:rPr lang="en-US">
                <a:solidFill>
                  <a:prstClr val="black"/>
                </a:solidFill>
                <a:latin typeface="Courier New" pitchFamily="49" charset="0"/>
              </a:rPr>
              <a:t>ORDER BY seq#;</a:t>
            </a:r>
          </a:p>
        </p:txBody>
      </p:sp>
      <p:grpSp>
        <p:nvGrpSpPr>
          <p:cNvPr id="26629" name="Group 5"/>
          <p:cNvGrpSpPr>
            <a:grpSpLocks/>
          </p:cNvGrpSpPr>
          <p:nvPr/>
        </p:nvGrpSpPr>
        <p:grpSpPr bwMode="auto">
          <a:xfrm>
            <a:off x="2905126" y="3048000"/>
            <a:ext cx="6380163" cy="3132138"/>
            <a:chOff x="849" y="1920"/>
            <a:chExt cx="4019" cy="1973"/>
          </a:xfrm>
        </p:grpSpPr>
        <p:pic>
          <p:nvPicPr>
            <p:cNvPr id="26632" name="Picture 6"/>
            <p:cNvPicPr>
              <a:picLocks noChangeAspect="1" noChangeArrowheads="1"/>
            </p:cNvPicPr>
            <p:nvPr/>
          </p:nvPicPr>
          <p:blipFill>
            <a:blip r:embed="rId3">
              <a:extLst>
                <a:ext uri="{28A0092B-C50C-407E-A947-70E740481C1C}">
                  <a14:useLocalDpi xmlns:a14="http://schemas.microsoft.com/office/drawing/2010/main" val="0"/>
                </a:ext>
              </a:extLst>
            </a:blip>
            <a:srcRect r="2344"/>
            <a:stretch>
              <a:fillRect/>
            </a:stretch>
          </p:blipFill>
          <p:spPr bwMode="gray">
            <a:xfrm>
              <a:off x="912" y="1920"/>
              <a:ext cx="3956" cy="179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3" name="Text Box 7"/>
            <p:cNvSpPr txBox="1">
              <a:spLocks noChangeArrowheads="1"/>
            </p:cNvSpPr>
            <p:nvPr/>
          </p:nvSpPr>
          <p:spPr bwMode="auto">
            <a:xfrm>
              <a:off x="849" y="3662"/>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gr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487</a:t>
            </a:fld>
            <a:endParaRPr lang="en-US">
              <a:solidFill>
                <a:srgbClr val="464653"/>
              </a:solidFill>
            </a:endParaRPr>
          </a:p>
        </p:txBody>
      </p:sp>
    </p:spTree>
    <p:extLst>
      <p:ext uri="{BB962C8B-B14F-4D97-AF65-F5344CB8AC3E}">
        <p14:creationId xmlns:p14="http://schemas.microsoft.com/office/powerpoint/2010/main" val="127417683"/>
      </p:ext>
    </p:extLst>
  </p:cSld>
  <p:clrMapOvr>
    <a:masterClrMapping/>
  </p:clrMapOvr>
  <p:transition spd="slow"/>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12"/>
          <p:cNvSpPr>
            <a:spLocks noChangeShapeType="1"/>
          </p:cNvSpPr>
          <p:nvPr/>
        </p:nvSpPr>
        <p:spPr bwMode="auto">
          <a:xfrm>
            <a:off x="7597776" y="4864100"/>
            <a:ext cx="12414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1" name="Line 11"/>
          <p:cNvSpPr>
            <a:spLocks noChangeShapeType="1"/>
          </p:cNvSpPr>
          <p:nvPr/>
        </p:nvSpPr>
        <p:spPr bwMode="auto">
          <a:xfrm>
            <a:off x="3222626" y="4864100"/>
            <a:ext cx="1698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6388" name="Rectangle 2"/>
          <p:cNvSpPr>
            <a:spLocks noGrp="1" noChangeArrowheads="1"/>
          </p:cNvSpPr>
          <p:nvPr>
            <p:ph type="title"/>
          </p:nvPr>
        </p:nvSpPr>
        <p:spPr/>
        <p:txBody>
          <a:bodyPr>
            <a:normAutofit fontScale="90000"/>
          </a:bodyPr>
          <a:lstStyle/>
          <a:p>
            <a:pPr>
              <a:defRPr/>
            </a:pPr>
            <a:r>
              <a:rPr lang="en-US" dirty="0"/>
              <a:t>More Precise Dependency </a:t>
            </a:r>
            <a:r>
              <a:rPr lang="en-US" dirty="0" err="1"/>
              <a:t>Metadatain</a:t>
            </a:r>
            <a:r>
              <a:rPr lang="en-US" dirty="0"/>
              <a:t> Oracle Database 19c </a:t>
            </a:r>
          </a:p>
        </p:txBody>
      </p:sp>
      <p:sp>
        <p:nvSpPr>
          <p:cNvPr id="16389" name="Rectangle 3"/>
          <p:cNvSpPr>
            <a:spLocks noGrp="1" noChangeArrowheads="1"/>
          </p:cNvSpPr>
          <p:nvPr>
            <p:ph sz="quarter" idx="1"/>
          </p:nvPr>
        </p:nvSpPr>
        <p:spPr>
          <a:xfrm>
            <a:off x="2133600" y="1443038"/>
            <a:ext cx="7918450" cy="2101850"/>
          </a:xfrm>
        </p:spPr>
        <p:txBody>
          <a:bodyPr>
            <a:normAutofit fontScale="92500" lnSpcReduction="10000"/>
          </a:bodyPr>
          <a:lstStyle/>
          <a:p>
            <a:pPr marL="548640" lvl="1" indent="-274320">
              <a:buFont typeface="Courier New" pitchFamily="49" charset="0"/>
              <a:buChar char="o"/>
              <a:defRPr/>
            </a:pPr>
            <a:r>
              <a:rPr lang="en-US" dirty="0"/>
              <a:t>Before 19c, adding column </a:t>
            </a:r>
            <a:r>
              <a:rPr lang="en-US" dirty="0">
                <a:latin typeface="Courier New" pitchFamily="49" charset="0"/>
              </a:rPr>
              <a:t>D</a:t>
            </a:r>
            <a:r>
              <a:rPr lang="en-US" dirty="0"/>
              <a:t> to table </a:t>
            </a:r>
            <a:r>
              <a:rPr lang="en-US" dirty="0">
                <a:latin typeface="Courier New" pitchFamily="49" charset="0"/>
              </a:rPr>
              <a:t>T</a:t>
            </a:r>
            <a:r>
              <a:rPr lang="en-US" dirty="0"/>
              <a:t> invalidated the dependent objects.</a:t>
            </a:r>
          </a:p>
          <a:p>
            <a:pPr marL="548640" lvl="1" indent="-274320">
              <a:buFont typeface="Courier New" pitchFamily="49" charset="0"/>
              <a:buChar char="o"/>
              <a:defRPr/>
            </a:pPr>
            <a:r>
              <a:rPr lang="en-US" dirty="0"/>
              <a:t>Oracle Database 19c records additional, finer-grained dependency management:</a:t>
            </a:r>
          </a:p>
          <a:p>
            <a:pPr marL="822960" lvl="2">
              <a:buClr>
                <a:schemeClr val="bg1">
                  <a:shade val="50000"/>
                </a:schemeClr>
              </a:buClr>
              <a:buFont typeface="Wingdings" pitchFamily="2" charset="2"/>
              <a:buChar char="Ø"/>
              <a:defRPr/>
            </a:pPr>
            <a:r>
              <a:rPr lang="en-US" dirty="0"/>
              <a:t>Adding column </a:t>
            </a:r>
            <a:r>
              <a:rPr lang="en-US" dirty="0">
                <a:latin typeface="Courier New" pitchFamily="49" charset="0"/>
              </a:rPr>
              <a:t>D</a:t>
            </a:r>
            <a:r>
              <a:rPr lang="en-US" dirty="0"/>
              <a:t> to table </a:t>
            </a:r>
            <a:r>
              <a:rPr lang="en-US" dirty="0">
                <a:latin typeface="Courier New" pitchFamily="49" charset="0"/>
              </a:rPr>
              <a:t>T</a:t>
            </a:r>
            <a:r>
              <a:rPr lang="en-US" dirty="0"/>
              <a:t> does not impact view </a:t>
            </a:r>
            <a:r>
              <a:rPr lang="en-US" dirty="0">
                <a:latin typeface="Courier New" pitchFamily="49" charset="0"/>
              </a:rPr>
              <a:t>V</a:t>
            </a:r>
            <a:r>
              <a:rPr lang="en-US" dirty="0"/>
              <a:t> and does not invalidate the dependent objects</a:t>
            </a:r>
          </a:p>
        </p:txBody>
      </p:sp>
      <p:sp>
        <p:nvSpPr>
          <p:cNvPr id="27654" name="Text Box 4"/>
          <p:cNvSpPr txBox="1">
            <a:spLocks noChangeArrowheads="1"/>
          </p:cNvSpPr>
          <p:nvPr/>
        </p:nvSpPr>
        <p:spPr bwMode="auto">
          <a:xfrm>
            <a:off x="6733231" y="5562600"/>
            <a:ext cx="13115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Procedure </a:t>
            </a:r>
            <a:r>
              <a:rPr lang="en-US" sz="1600">
                <a:solidFill>
                  <a:srgbClr val="9FB8CD"/>
                </a:solidFill>
                <a:latin typeface="Courier New" pitchFamily="49" charset="0"/>
              </a:rPr>
              <a:t>P</a:t>
            </a:r>
          </a:p>
        </p:txBody>
      </p:sp>
      <p:sp>
        <p:nvSpPr>
          <p:cNvPr id="27655" name="Text Box 5"/>
          <p:cNvSpPr txBox="1">
            <a:spLocks noChangeArrowheads="1"/>
          </p:cNvSpPr>
          <p:nvPr/>
        </p:nvSpPr>
        <p:spPr bwMode="auto">
          <a:xfrm>
            <a:off x="8643768" y="5562600"/>
            <a:ext cx="1151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Function </a:t>
            </a:r>
            <a:r>
              <a:rPr lang="en-US" sz="1600">
                <a:solidFill>
                  <a:srgbClr val="9FB8CD"/>
                </a:solidFill>
                <a:latin typeface="Courier New" pitchFamily="49" charset="0"/>
              </a:rPr>
              <a:t>F</a:t>
            </a:r>
          </a:p>
        </p:txBody>
      </p:sp>
      <p:sp>
        <p:nvSpPr>
          <p:cNvPr id="27656" name="Text Box 6"/>
          <p:cNvSpPr txBox="1">
            <a:spLocks noChangeArrowheads="1"/>
          </p:cNvSpPr>
          <p:nvPr/>
        </p:nvSpPr>
        <p:spPr bwMode="auto">
          <a:xfrm>
            <a:off x="4452775" y="5541963"/>
            <a:ext cx="147828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View </a:t>
            </a:r>
            <a:r>
              <a:rPr lang="en-US" sz="1600">
                <a:solidFill>
                  <a:srgbClr val="9FB8CD"/>
                </a:solidFill>
                <a:latin typeface="Courier New" pitchFamily="49" charset="0"/>
              </a:rPr>
              <a:t>V</a:t>
            </a:r>
          </a:p>
          <a:p>
            <a:pPr algn="ctr" eaLnBrk="1" hangingPunct="1">
              <a:spcBef>
                <a:spcPct val="20000"/>
              </a:spcBef>
              <a:buClr>
                <a:srgbClr val="FF0000"/>
              </a:buClr>
              <a:buFont typeface="Arial" pitchFamily="34" charset="0"/>
              <a:buNone/>
            </a:pPr>
            <a:r>
              <a:rPr lang="en-US" sz="1600">
                <a:solidFill>
                  <a:prstClr val="black"/>
                </a:solidFill>
              </a:rPr>
              <a:t>Columns: </a:t>
            </a:r>
            <a:r>
              <a:rPr lang="en-US" sz="1600">
                <a:solidFill>
                  <a:prstClr val="black"/>
                </a:solidFill>
                <a:latin typeface="Courier New" pitchFamily="49" charset="0"/>
              </a:rPr>
              <a:t>A,B</a:t>
            </a:r>
          </a:p>
        </p:txBody>
      </p:sp>
      <p:sp>
        <p:nvSpPr>
          <p:cNvPr id="27657" name="Text Box 7"/>
          <p:cNvSpPr txBox="1">
            <a:spLocks noChangeArrowheads="1"/>
          </p:cNvSpPr>
          <p:nvPr/>
        </p:nvSpPr>
        <p:spPr bwMode="auto">
          <a:xfrm>
            <a:off x="2298538" y="5541963"/>
            <a:ext cx="147828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Table</a:t>
            </a:r>
            <a:r>
              <a:rPr lang="en-US" sz="1200">
                <a:solidFill>
                  <a:srgbClr val="9FB8CD"/>
                </a:solidFill>
              </a:rPr>
              <a:t> </a:t>
            </a:r>
            <a:r>
              <a:rPr lang="en-US" sz="1600">
                <a:solidFill>
                  <a:srgbClr val="9FB8CD"/>
                </a:solidFill>
                <a:latin typeface="Courier New" pitchFamily="49" charset="0"/>
              </a:rPr>
              <a:t>T</a:t>
            </a:r>
          </a:p>
          <a:p>
            <a:pPr algn="ctr" eaLnBrk="1" hangingPunct="1">
              <a:spcBef>
                <a:spcPct val="20000"/>
              </a:spcBef>
              <a:buClr>
                <a:srgbClr val="FF0000"/>
              </a:buClr>
              <a:buFont typeface="Arial" pitchFamily="34" charset="0"/>
              <a:buNone/>
            </a:pPr>
            <a:r>
              <a:rPr lang="en-US" sz="1600">
                <a:solidFill>
                  <a:prstClr val="black"/>
                </a:solidFill>
              </a:rPr>
              <a:t>Columns: </a:t>
            </a:r>
            <a:r>
              <a:rPr lang="en-US" sz="1600">
                <a:solidFill>
                  <a:prstClr val="black"/>
                </a:solidFill>
                <a:latin typeface="Courier New" pitchFamily="49" charset="0"/>
              </a:rPr>
              <a:t>A,B</a:t>
            </a:r>
          </a:p>
        </p:txBody>
      </p:sp>
      <p:pic>
        <p:nvPicPr>
          <p:cNvPr id="27658" name="Picture 8" descr="Documents: PL/SQL Program"/>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819901" y="3927476"/>
            <a:ext cx="82867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9" descr="C:\Documents and Settings\lserhal\My Documents\My Pictures\Graphics Library\db2xdb014.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839201" y="3797300"/>
            <a:ext cx="79057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10" descr="C:\Documents and Settings\lserhal\Desktop\new_table_col.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778125" y="4178301"/>
            <a:ext cx="5397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Line 13"/>
          <p:cNvSpPr>
            <a:spLocks noChangeShapeType="1"/>
          </p:cNvSpPr>
          <p:nvPr/>
        </p:nvSpPr>
        <p:spPr bwMode="auto">
          <a:xfrm>
            <a:off x="5332414" y="4864100"/>
            <a:ext cx="15017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27662" name="Group 14"/>
          <p:cNvGrpSpPr>
            <a:grpSpLocks/>
          </p:cNvGrpSpPr>
          <p:nvPr/>
        </p:nvGrpSpPr>
        <p:grpSpPr bwMode="auto">
          <a:xfrm>
            <a:off x="4914900" y="4197350"/>
            <a:ext cx="514350" cy="1289050"/>
            <a:chOff x="3024" y="2946"/>
            <a:chExt cx="324" cy="776"/>
          </a:xfrm>
        </p:grpSpPr>
        <p:pic>
          <p:nvPicPr>
            <p:cNvPr id="27671" name="Picture 15" descr="C:\Documents and Settings\lserhal\Desktop\two_col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3182" y="2946"/>
              <a:ext cx="166"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16" descr="C:\Documents and Settings\lserhal\Desktop\two_col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3024" y="3024"/>
              <a:ext cx="166"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63" name="Picture 17" descr="C:\Documents and Settings\lserhal\My Documents\My Pictures\Graphics Library\binocular.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267200" y="4044950"/>
            <a:ext cx="9334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4" name="Text Box 18"/>
          <p:cNvSpPr txBox="1">
            <a:spLocks noChangeArrowheads="1"/>
          </p:cNvSpPr>
          <p:nvPr/>
        </p:nvSpPr>
        <p:spPr bwMode="auto">
          <a:xfrm>
            <a:off x="2231110" y="3713163"/>
            <a:ext cx="1633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Add column D</a:t>
            </a:r>
          </a:p>
        </p:txBody>
      </p:sp>
      <p:sp>
        <p:nvSpPr>
          <p:cNvPr id="27665" name="Line 19"/>
          <p:cNvSpPr>
            <a:spLocks noChangeShapeType="1"/>
          </p:cNvSpPr>
          <p:nvPr/>
        </p:nvSpPr>
        <p:spPr bwMode="auto">
          <a:xfrm>
            <a:off x="3048000" y="4038600"/>
            <a:ext cx="0" cy="304800"/>
          </a:xfrm>
          <a:prstGeom prst="line">
            <a:avLst/>
          </a:prstGeom>
          <a:noFill/>
          <a:ln w="539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7666" name="Picture 20"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5248275" y="4025900"/>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21"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9305925" y="3952875"/>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22"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7467600" y="3968750"/>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488</a:t>
            </a:fld>
            <a:endParaRPr lang="en-US" dirty="0">
              <a:solidFill>
                <a:srgbClr val="464653"/>
              </a:solidFill>
            </a:endParaRPr>
          </a:p>
        </p:txBody>
      </p:sp>
    </p:spTree>
    <p:extLst>
      <p:ext uri="{BB962C8B-B14F-4D97-AF65-F5344CB8AC3E}">
        <p14:creationId xmlns:p14="http://schemas.microsoft.com/office/powerpoint/2010/main" val="4126327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Fine-Grained Dependency Management</a:t>
            </a:r>
          </a:p>
        </p:txBody>
      </p:sp>
      <p:sp>
        <p:nvSpPr>
          <p:cNvPr id="28675" name="Rectangle 3"/>
          <p:cNvSpPr>
            <a:spLocks noGrp="1" noChangeArrowheads="1"/>
          </p:cNvSpPr>
          <p:nvPr>
            <p:ph sz="quarter" idx="1"/>
          </p:nvPr>
        </p:nvSpPr>
        <p:spPr>
          <a:xfrm>
            <a:off x="2133600" y="1447801"/>
            <a:ext cx="7918450" cy="3427413"/>
          </a:xfrm>
        </p:spPr>
        <p:txBody>
          <a:bodyPr>
            <a:normAutofit fontScale="92500" lnSpcReduction="20000"/>
          </a:bodyPr>
          <a:lstStyle/>
          <a:p>
            <a:pPr lvl="1" eaLnBrk="1" hangingPunct="1">
              <a:buFont typeface="Courier New" pitchFamily="49" charset="0"/>
              <a:buChar char="o"/>
            </a:pPr>
            <a:r>
              <a:rPr lang="en-US" dirty="0"/>
              <a:t>In Oracle Database 19c, dependencies are now tracked at the level of </a:t>
            </a:r>
            <a:r>
              <a:rPr lang="en-US" i="1" dirty="0"/>
              <a:t>element within unit. </a:t>
            </a:r>
          </a:p>
          <a:p>
            <a:pPr lvl="1" eaLnBrk="1" hangingPunct="1">
              <a:buFont typeface="Courier New" pitchFamily="49" charset="0"/>
              <a:buChar char="o"/>
            </a:pPr>
            <a:r>
              <a:rPr lang="en-US" dirty="0"/>
              <a:t>Element-based dependency tracking covers the following:</a:t>
            </a:r>
          </a:p>
          <a:p>
            <a:pPr lvl="2" eaLnBrk="1" hangingPunct="1">
              <a:buFont typeface="Wingdings" pitchFamily="2" charset="2"/>
              <a:buChar char="Ø"/>
            </a:pPr>
            <a:r>
              <a:rPr lang="en-US" dirty="0"/>
              <a:t>Dependency of a single-table view on its base table</a:t>
            </a:r>
          </a:p>
          <a:p>
            <a:pPr lvl="2" eaLnBrk="1" hangingPunct="1">
              <a:buFont typeface="Wingdings" pitchFamily="2" charset="2"/>
              <a:buChar char="Ø"/>
            </a:pPr>
            <a:r>
              <a:rPr lang="en-US" dirty="0"/>
              <a:t>Dependency of a PL/SQL program unit (package specification, package body, or subprogram) on the following:</a:t>
            </a:r>
          </a:p>
          <a:p>
            <a:pPr lvl="3" eaLnBrk="1" hangingPunct="1">
              <a:buFont typeface="Arial" pitchFamily="34" charset="0"/>
              <a:buChar char="•"/>
            </a:pPr>
            <a:r>
              <a:rPr lang="en-US" dirty="0"/>
              <a:t>Other PL/SQL program units</a:t>
            </a:r>
          </a:p>
          <a:p>
            <a:pPr lvl="3" eaLnBrk="1" hangingPunct="1">
              <a:buFont typeface="Arial" pitchFamily="34" charset="0"/>
              <a:buChar char="•"/>
            </a:pPr>
            <a:r>
              <a:rPr lang="en-US" dirty="0"/>
              <a:t>Tables</a:t>
            </a:r>
          </a:p>
          <a:p>
            <a:pPr lvl="3" eaLnBrk="1" hangingPunct="1">
              <a:buFont typeface="Arial" pitchFamily="34" charset="0"/>
              <a:buChar char="•"/>
            </a:pPr>
            <a:r>
              <a:rPr lang="en-US" dirty="0"/>
              <a:t>Views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489</a:t>
            </a:fld>
            <a:endParaRPr lang="en-US" dirty="0">
              <a:solidFill>
                <a:srgbClr val="464653"/>
              </a:solidFill>
            </a:endParaRPr>
          </a:p>
        </p:txBody>
      </p:sp>
    </p:spTree>
    <p:extLst>
      <p:ext uri="{BB962C8B-B14F-4D97-AF65-F5344CB8AC3E}">
        <p14:creationId xmlns:p14="http://schemas.microsoft.com/office/powerpoint/2010/main" val="251964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945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8500" name="Rectangle 4"/>
          <p:cNvSpPr>
            <a:spLocks noGrp="1" noChangeArrowheads="1"/>
          </p:cNvSpPr>
          <p:nvPr>
            <p:ph type="title"/>
          </p:nvPr>
        </p:nvSpPr>
        <p:spPr/>
        <p:txBody>
          <a:bodyPr/>
          <a:lstStyle/>
          <a:p>
            <a:pPr eaLnBrk="1" hangingPunct="1"/>
            <a:r>
              <a:rPr lang="en-US"/>
              <a:t>Commenting Code</a:t>
            </a:r>
          </a:p>
        </p:txBody>
      </p:sp>
      <p:sp>
        <p:nvSpPr>
          <p:cNvPr id="11269" name="Rectangle 5"/>
          <p:cNvSpPr>
            <a:spLocks noGrp="1" noChangeArrowheads="1"/>
          </p:cNvSpPr>
          <p:nvPr>
            <p:ph sz="quarter" idx="1"/>
          </p:nvPr>
        </p:nvSpPr>
        <p:spPr>
          <a:xfrm>
            <a:off x="2133600" y="1447800"/>
            <a:ext cx="7918450" cy="1143000"/>
          </a:xfrm>
        </p:spPr>
        <p:txBody>
          <a:bodyPr>
            <a:normAutofit fontScale="77500" lnSpcReduction="20000"/>
          </a:bodyPr>
          <a:lstStyle/>
          <a:p>
            <a:pPr marL="548640" lvl="1" indent="-274320">
              <a:buFont typeface="Courier New" pitchFamily="49" charset="0"/>
              <a:buChar char="o"/>
              <a:defRPr/>
            </a:pPr>
            <a:r>
              <a:rPr lang="en-US" dirty="0"/>
              <a:t>Prefix single-line comments with two hyphens (</a:t>
            </a:r>
            <a:r>
              <a:rPr lang="en-US" dirty="0">
                <a:latin typeface="Courier New" pitchFamily="49" charset="0"/>
              </a:rPr>
              <a:t>--</a:t>
            </a:r>
            <a:r>
              <a:rPr lang="en-US" dirty="0"/>
              <a:t>).</a:t>
            </a:r>
          </a:p>
          <a:p>
            <a:pPr marL="548640" lvl="1" indent="-274320">
              <a:buFont typeface="Courier New" pitchFamily="49" charset="0"/>
              <a:buChar char="o"/>
              <a:defRPr/>
            </a:pPr>
            <a:r>
              <a:rPr lang="en-US" dirty="0"/>
              <a:t>Place a block comment between the symbols </a:t>
            </a:r>
            <a:r>
              <a:rPr lang="en-US" dirty="0">
                <a:latin typeface="Courier New" pitchFamily="49" charset="0"/>
              </a:rPr>
              <a:t>/*</a:t>
            </a:r>
            <a:r>
              <a:rPr lang="en-US" dirty="0"/>
              <a:t> and </a:t>
            </a:r>
            <a:r>
              <a:rPr lang="en-US" dirty="0">
                <a:latin typeface="Courier New" pitchFamily="49" charset="0"/>
              </a:rPr>
              <a:t>*/</a:t>
            </a:r>
            <a:r>
              <a:rPr lang="en-US" dirty="0"/>
              <a:t>.</a:t>
            </a:r>
          </a:p>
          <a:p>
            <a:pPr marL="0" indent="0">
              <a:buNone/>
              <a:defRPr/>
            </a:pPr>
            <a:r>
              <a:rPr lang="en-US" dirty="0"/>
              <a:t>Example:</a:t>
            </a:r>
          </a:p>
        </p:txBody>
      </p:sp>
      <p:sp>
        <p:nvSpPr>
          <p:cNvPr id="11270" name="Rectangle 6"/>
          <p:cNvSpPr>
            <a:spLocks noChangeArrowheads="1"/>
          </p:cNvSpPr>
          <p:nvPr/>
        </p:nvSpPr>
        <p:spPr bwMode="blackGray">
          <a:xfrm>
            <a:off x="2133600" y="2819400"/>
            <a:ext cx="7924800" cy="29845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err="1">
                <a:solidFill>
                  <a:srgbClr val="000000"/>
                </a:solidFill>
                <a:latin typeface="Courier New" pitchFamily="49" charset="0"/>
              </a:rPr>
              <a:t>v_annual_sal</a:t>
            </a:r>
            <a:r>
              <a:rPr lang="en-US" dirty="0">
                <a:solidFill>
                  <a:srgbClr val="000000"/>
                </a:solidFill>
                <a:latin typeface="Courier New" pitchFamily="49" charset="0"/>
              </a:rPr>
              <a:t> NUMBER (9,2);</a:t>
            </a:r>
          </a:p>
          <a:p>
            <a:pPr defTabSz="400050" eaLnBrk="0" hangingPunct="0">
              <a:lnSpc>
                <a:spcPct val="95000"/>
              </a:lnSpc>
              <a:tabLst>
                <a:tab pos="400050" algn="r"/>
                <a:tab pos="673100" algn="l"/>
              </a:tabLst>
              <a:defRPr/>
            </a:pPr>
            <a:r>
              <a:rPr lang="en-US" dirty="0">
                <a:solidFill>
                  <a:srgbClr val="000000"/>
                </a:solidFill>
                <a:latin typeface="Courier New" pitchFamily="49" charset="0"/>
              </a:rPr>
              <a:t>BEGIN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Compute the annual salary based on the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monthly salary input from the user */</a:t>
            </a:r>
          </a:p>
          <a:p>
            <a:pPr defTabSz="400050" eaLnBrk="0" hangingPunct="0">
              <a:lnSpc>
                <a:spcPct val="95000"/>
              </a:lnSpc>
              <a:tabLst>
                <a:tab pos="400050" algn="r"/>
                <a:tab pos="673100" algn="l"/>
              </a:tabLst>
              <a:defRPr/>
            </a:pPr>
            <a:r>
              <a:rPr lang="en-US" dirty="0" err="1">
                <a:solidFill>
                  <a:srgbClr val="000000"/>
                </a:solidFill>
                <a:latin typeface="Courier New" pitchFamily="49" charset="0"/>
              </a:rPr>
              <a:t>v_annual_sal</a:t>
            </a:r>
            <a:r>
              <a:rPr lang="en-US" dirty="0">
                <a:solidFill>
                  <a:srgbClr val="000000"/>
                </a:solidFill>
                <a:latin typeface="Courier New" pitchFamily="49" charset="0"/>
              </a:rPr>
              <a:t> := </a:t>
            </a:r>
            <a:r>
              <a:rPr lang="en-US" dirty="0" err="1">
                <a:solidFill>
                  <a:srgbClr val="000000"/>
                </a:solidFill>
                <a:latin typeface="Courier New" pitchFamily="49" charset="0"/>
              </a:rPr>
              <a:t>monthly_sal</a:t>
            </a:r>
            <a:r>
              <a:rPr lang="en-US" dirty="0">
                <a:solidFill>
                  <a:srgbClr val="000000"/>
                </a:solidFill>
                <a:latin typeface="Courier New" pitchFamily="49" charset="0"/>
              </a:rPr>
              <a:t> * 12;</a:t>
            </a:r>
          </a:p>
          <a:p>
            <a:pPr defTabSz="400050" eaLnBrk="0" hangingPunct="0">
              <a:lnSpc>
                <a:spcPct val="95000"/>
              </a:lnSpc>
              <a:tabLst>
                <a:tab pos="400050" algn="r"/>
                <a:tab pos="673100" algn="l"/>
              </a:tabLst>
              <a:defRPr/>
            </a:pPr>
            <a:r>
              <a:rPr lang="en-US" dirty="0">
                <a:solidFill>
                  <a:srgbClr val="000000"/>
                </a:solidFill>
                <a:latin typeface="Courier New" pitchFamily="49" charset="0"/>
              </a:rPr>
              <a:t>--The following line displays the annual salary DBMS_OUTPUT.PUT_LINE(</a:t>
            </a:r>
            <a:r>
              <a:rPr lang="en-US" dirty="0" err="1">
                <a:solidFill>
                  <a:srgbClr val="000000"/>
                </a:solidFill>
                <a:latin typeface="Courier New" pitchFamily="49" charset="0"/>
              </a:rPr>
              <a:t>v_annual_sal</a:t>
            </a: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49</a:t>
            </a:fld>
            <a:endParaRPr lang="en-US" dirty="0"/>
          </a:p>
        </p:txBody>
      </p:sp>
    </p:spTree>
    <p:extLst>
      <p:ext uri="{BB962C8B-B14F-4D97-AF65-F5344CB8AC3E}">
        <p14:creationId xmlns:p14="http://schemas.microsoft.com/office/powerpoint/2010/main" val="1583359742"/>
      </p:ext>
    </p:extLst>
  </p:cSld>
  <p:clrMapOvr>
    <a:masterClrMapping/>
  </p:clrMapOvr>
  <p:transition spd="slow"/>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38102"/>
            <a:ext cx="10515600" cy="1325563"/>
          </a:xfrm>
        </p:spPr>
        <p:txBody>
          <a:bodyPr>
            <a:normAutofit/>
          </a:bodyPr>
          <a:lstStyle/>
          <a:p>
            <a:pPr algn="ctr">
              <a:defRPr/>
            </a:pPr>
            <a:r>
              <a:rPr lang="en-US" dirty="0"/>
              <a:t>Fine-Grained Dependency Management: </a:t>
            </a:r>
            <a:br>
              <a:rPr lang="en-US" dirty="0"/>
            </a:br>
            <a:r>
              <a:rPr lang="en-US" dirty="0"/>
              <a:t>Example 1</a:t>
            </a:r>
          </a:p>
        </p:txBody>
      </p:sp>
      <p:sp>
        <p:nvSpPr>
          <p:cNvPr id="18435" name="Rectangle 3"/>
          <p:cNvSpPr>
            <a:spLocks noChangeArrowheads="1"/>
          </p:cNvSpPr>
          <p:nvPr/>
        </p:nvSpPr>
        <p:spPr bwMode="blackGray">
          <a:xfrm>
            <a:off x="2136776" y="1327150"/>
            <a:ext cx="7921625" cy="654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CREATE TABLE t2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NUMBER, </a:t>
            </a:r>
            <a:r>
              <a:rPr lang="en-US" sz="1600" dirty="0" err="1">
                <a:solidFill>
                  <a:srgbClr val="000000"/>
                </a:solidFill>
                <a:latin typeface="Courier New" pitchFamily="49" charset="0"/>
              </a:rPr>
              <a:t>col_b</a:t>
            </a:r>
            <a:r>
              <a:rPr lang="en-US" sz="1600" dirty="0">
                <a:solidFill>
                  <a:srgbClr val="000000"/>
                </a:solidFill>
                <a:latin typeface="Courier New" pitchFamily="49" charset="0"/>
              </a:rPr>
              <a:t> NUMBER, </a:t>
            </a:r>
            <a:r>
              <a:rPr lang="en-US" sz="1600" dirty="0" err="1">
                <a:solidFill>
                  <a:srgbClr val="000000"/>
                </a:solidFill>
                <a:latin typeface="Courier New" pitchFamily="49" charset="0"/>
              </a:rPr>
              <a:t>col_c</a:t>
            </a:r>
            <a:r>
              <a:rPr lang="en-US" sz="1600" dirty="0">
                <a:solidFill>
                  <a:srgbClr val="000000"/>
                </a:solidFill>
                <a:latin typeface="Courier New" pitchFamily="49" charset="0"/>
              </a:rPr>
              <a:t> NUMBER);</a:t>
            </a: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CREATE VIEW v AS SELECT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a:t>
            </a:r>
            <a:r>
              <a:rPr lang="en-US" sz="1600" dirty="0" err="1">
                <a:solidFill>
                  <a:srgbClr val="000000"/>
                </a:solidFill>
                <a:latin typeface="Courier New" pitchFamily="49" charset="0"/>
              </a:rPr>
              <a:t>col_b</a:t>
            </a:r>
            <a:r>
              <a:rPr lang="en-US" sz="1600" dirty="0">
                <a:solidFill>
                  <a:srgbClr val="000000"/>
                </a:solidFill>
                <a:latin typeface="Courier New" pitchFamily="49" charset="0"/>
              </a:rPr>
              <a:t> FROM t2;</a:t>
            </a:r>
          </a:p>
        </p:txBody>
      </p:sp>
      <p:sp>
        <p:nvSpPr>
          <p:cNvPr id="18436" name="Rectangle 4"/>
          <p:cNvSpPr>
            <a:spLocks noChangeArrowheads="1"/>
          </p:cNvSpPr>
          <p:nvPr/>
        </p:nvSpPr>
        <p:spPr bwMode="blackGray">
          <a:xfrm>
            <a:off x="2133601" y="3962400"/>
            <a:ext cx="7921625" cy="412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ALTER TABLE t2 ADD (col_d VARCHAR2(20));</a:t>
            </a:r>
          </a:p>
        </p:txBody>
      </p:sp>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17888" y="3324225"/>
            <a:ext cx="5345112" cy="4905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425826" y="5743576"/>
            <a:ext cx="5337175" cy="4984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8439" name="Rectangle 7"/>
          <p:cNvSpPr>
            <a:spLocks noChangeArrowheads="1"/>
          </p:cNvSpPr>
          <p:nvPr/>
        </p:nvSpPr>
        <p:spPr bwMode="blackGray">
          <a:xfrm>
            <a:off x="2144714" y="2117726"/>
            <a:ext cx="7921625" cy="10906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SELECT ud.name, ud.type, ud.referenced_name, </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       ud.referenced_type, uo.status</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FROM user_dependencies ud, user_objects uo</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WHERE ud.name = uo.object_name AND ud.name = 'V';</a:t>
            </a:r>
          </a:p>
        </p:txBody>
      </p:sp>
      <p:sp>
        <p:nvSpPr>
          <p:cNvPr id="18440" name="Rectangle 8"/>
          <p:cNvSpPr>
            <a:spLocks noChangeArrowheads="1"/>
          </p:cNvSpPr>
          <p:nvPr/>
        </p:nvSpPr>
        <p:spPr bwMode="blackGray">
          <a:xfrm>
            <a:off x="2141539" y="4540250"/>
            <a:ext cx="7921625" cy="1066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SELECT ud.name, ud.type, ud.referenced_name, </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       ud.referenced_type, uo.status</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FROM user_dependencies ud, user_objects uo</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WHERE ud.name = uo.object_name AND ud.name = 'V';</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490</a:t>
            </a:fld>
            <a:endParaRPr lang="en-US">
              <a:solidFill>
                <a:srgbClr val="464653"/>
              </a:solidFill>
            </a:endParaRPr>
          </a:p>
        </p:txBody>
      </p:sp>
    </p:spTree>
    <p:extLst>
      <p:ext uri="{BB962C8B-B14F-4D97-AF65-F5344CB8AC3E}">
        <p14:creationId xmlns:p14="http://schemas.microsoft.com/office/powerpoint/2010/main" val="4155177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lgn="ctr">
              <a:defRPr/>
            </a:pPr>
            <a:r>
              <a:rPr lang="en-US" dirty="0"/>
              <a:t>Fine-Grained Dependency Management: </a:t>
            </a:r>
            <a:br>
              <a:rPr lang="en-US" dirty="0"/>
            </a:br>
            <a:r>
              <a:rPr lang="en-US" dirty="0"/>
              <a:t>Example 1</a:t>
            </a:r>
          </a:p>
        </p:txBody>
      </p:sp>
      <p:sp>
        <p:nvSpPr>
          <p:cNvPr id="19459" name="Rectangle 3"/>
          <p:cNvSpPr>
            <a:spLocks noChangeArrowheads="1"/>
          </p:cNvSpPr>
          <p:nvPr/>
        </p:nvSpPr>
        <p:spPr bwMode="blackGray">
          <a:xfrm>
            <a:off x="2136776" y="1981200"/>
            <a:ext cx="7921625" cy="1524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ALTER TABLE t2 MODIFY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VARCHAR2(20));</a:t>
            </a: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SELECT ud.name, </a:t>
            </a:r>
            <a:r>
              <a:rPr lang="en-US" sz="1600" dirty="0" err="1">
                <a:solidFill>
                  <a:srgbClr val="000000"/>
                </a:solidFill>
                <a:latin typeface="Courier New" pitchFamily="49" charset="0"/>
              </a:rPr>
              <a:t>ud.referenced_name</a:t>
            </a:r>
            <a:r>
              <a:rPr lang="en-US" sz="1600" dirty="0">
                <a:solidFill>
                  <a:srgbClr val="000000"/>
                </a:solidFill>
                <a:latin typeface="Courier New" pitchFamily="49" charset="0"/>
              </a:rPr>
              <a:t>, </a:t>
            </a:r>
            <a:r>
              <a:rPr lang="en-US" sz="1600" dirty="0" err="1">
                <a:solidFill>
                  <a:srgbClr val="000000"/>
                </a:solidFill>
                <a:latin typeface="Courier New" pitchFamily="49" charset="0"/>
              </a:rPr>
              <a:t>ud.referenced_type</a:t>
            </a:r>
            <a:r>
              <a:rPr lang="en-US" sz="1600" dirty="0">
                <a:solidFill>
                  <a:srgbClr val="000000"/>
                </a:solidFill>
                <a:latin typeface="Courier New" pitchFamily="49" charset="0"/>
              </a:rPr>
              <a:t>, </a:t>
            </a:r>
            <a:r>
              <a:rPr lang="en-US" sz="1600" dirty="0" err="1">
                <a:solidFill>
                  <a:srgbClr val="000000"/>
                </a:solidFill>
                <a:latin typeface="Courier New" pitchFamily="49" charset="0"/>
              </a:rPr>
              <a:t>uo.status</a:t>
            </a:r>
            <a:endParaRPr lang="en-US" sz="1600" dirty="0">
              <a:solidFill>
                <a:srgbClr val="000000"/>
              </a:solidFill>
              <a:latin typeface="Courier New" pitchFamily="49" charset="0"/>
            </a:endParaRP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FROM </a:t>
            </a:r>
            <a:r>
              <a:rPr lang="en-US" sz="1600" dirty="0" err="1">
                <a:solidFill>
                  <a:srgbClr val="000000"/>
                </a:solidFill>
                <a:latin typeface="Courier New" pitchFamily="49" charset="0"/>
              </a:rPr>
              <a:t>user_dependencies</a:t>
            </a:r>
            <a:r>
              <a:rPr lang="en-US" sz="1600" dirty="0">
                <a:solidFill>
                  <a:srgbClr val="000000"/>
                </a:solidFill>
                <a:latin typeface="Courier New" pitchFamily="49" charset="0"/>
              </a:rPr>
              <a:t> </a:t>
            </a:r>
            <a:r>
              <a:rPr lang="en-US" sz="1600" dirty="0" err="1">
                <a:solidFill>
                  <a:srgbClr val="000000"/>
                </a:solidFill>
                <a:latin typeface="Courier New" pitchFamily="49" charset="0"/>
              </a:rPr>
              <a:t>ud</a:t>
            </a:r>
            <a:r>
              <a:rPr lang="en-US" sz="1600" dirty="0">
                <a:solidFill>
                  <a:srgbClr val="000000"/>
                </a:solidFill>
                <a:latin typeface="Courier New" pitchFamily="49" charset="0"/>
              </a:rPr>
              <a:t>, </a:t>
            </a:r>
            <a:r>
              <a:rPr lang="en-US" sz="1600" dirty="0" err="1">
                <a:solidFill>
                  <a:srgbClr val="000000"/>
                </a:solidFill>
                <a:latin typeface="Courier New" pitchFamily="49" charset="0"/>
              </a:rPr>
              <a:t>user_objects</a:t>
            </a:r>
            <a:r>
              <a:rPr lang="en-US" sz="1600" dirty="0">
                <a:solidFill>
                  <a:srgbClr val="000000"/>
                </a:solidFill>
                <a:latin typeface="Courier New" pitchFamily="49" charset="0"/>
              </a:rPr>
              <a:t> </a:t>
            </a:r>
            <a:r>
              <a:rPr lang="en-US" sz="1600" dirty="0" err="1">
                <a:solidFill>
                  <a:srgbClr val="000000"/>
                </a:solidFill>
                <a:latin typeface="Courier New" pitchFamily="49" charset="0"/>
              </a:rPr>
              <a:t>uo</a:t>
            </a:r>
            <a:endParaRPr lang="en-US" sz="1600" dirty="0">
              <a:solidFill>
                <a:srgbClr val="000000"/>
              </a:solidFill>
              <a:latin typeface="Courier New" pitchFamily="49" charset="0"/>
            </a:endParaRP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WHERE ud.name = </a:t>
            </a:r>
            <a:r>
              <a:rPr lang="en-US" sz="1600" dirty="0" err="1">
                <a:solidFill>
                  <a:srgbClr val="000000"/>
                </a:solidFill>
                <a:latin typeface="Courier New" pitchFamily="49" charset="0"/>
              </a:rPr>
              <a:t>uo.object_name</a:t>
            </a:r>
            <a:r>
              <a:rPr lang="en-US" sz="1600" dirty="0">
                <a:solidFill>
                  <a:srgbClr val="000000"/>
                </a:solidFill>
                <a:latin typeface="Courier New" pitchFamily="49" charset="0"/>
              </a:rPr>
              <a:t> AND ud.name = 'V';</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09800" y="4038601"/>
            <a:ext cx="7805738" cy="727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491</a:t>
            </a:fld>
            <a:endParaRPr lang="en-US">
              <a:solidFill>
                <a:srgbClr val="464653"/>
              </a:solidFill>
            </a:endParaRPr>
          </a:p>
        </p:txBody>
      </p:sp>
    </p:spTree>
    <p:extLst>
      <p:ext uri="{BB962C8B-B14F-4D97-AF65-F5344CB8AC3E}">
        <p14:creationId xmlns:p14="http://schemas.microsoft.com/office/powerpoint/2010/main" val="6309569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ctr">
              <a:defRPr/>
            </a:pPr>
            <a:r>
              <a:rPr lang="en-US" dirty="0"/>
              <a:t>Fine-Grained Dependency Management:</a:t>
            </a:r>
            <a:br>
              <a:rPr lang="en-US" dirty="0"/>
            </a:br>
            <a:r>
              <a:rPr lang="en-US" dirty="0"/>
              <a:t>Example 2</a:t>
            </a:r>
          </a:p>
        </p:txBody>
      </p:sp>
      <p:sp>
        <p:nvSpPr>
          <p:cNvPr id="20483" name="Rectangle 4"/>
          <p:cNvSpPr>
            <a:spLocks noChangeArrowheads="1"/>
          </p:cNvSpPr>
          <p:nvPr/>
        </p:nvSpPr>
        <p:spPr bwMode="blackGray">
          <a:xfrm>
            <a:off x="2136776" y="1512888"/>
            <a:ext cx="7921625" cy="41259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PACKAGE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IS</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proc_1;</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OR REPLACE PROCEDURE p IS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BEGIN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pkg.proc_1();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p;</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OR REPLACE PACKAGE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IS</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proc_1;</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a:t>
            </a:r>
            <a:r>
              <a:rPr lang="en-US" dirty="0" err="1">
                <a:solidFill>
                  <a:prstClr val="black"/>
                </a:solidFill>
                <a:latin typeface="Courier New" pitchFamily="49" charset="0"/>
                <a:cs typeface="Times New Roman" pitchFamily="18" charset="0"/>
              </a:rPr>
              <a:t>unheard_of</a:t>
            </a: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44713" y="5707064"/>
            <a:ext cx="5861050" cy="5984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492</a:t>
            </a:fld>
            <a:endParaRPr lang="en-US">
              <a:solidFill>
                <a:srgbClr val="464653"/>
              </a:solidFill>
            </a:endParaRPr>
          </a:p>
        </p:txBody>
      </p:sp>
    </p:spTree>
    <p:extLst>
      <p:ext uri="{BB962C8B-B14F-4D97-AF65-F5344CB8AC3E}">
        <p14:creationId xmlns:p14="http://schemas.microsoft.com/office/powerpoint/2010/main" val="2519865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White">
          <a:xfrm>
            <a:off x="7391400" y="1524000"/>
            <a:ext cx="2362200" cy="434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71" name="Rectangle 3"/>
          <p:cNvSpPr>
            <a:spLocks noGrp="1" noChangeArrowheads="1"/>
          </p:cNvSpPr>
          <p:nvPr>
            <p:ph type="title"/>
          </p:nvPr>
        </p:nvSpPr>
        <p:spPr/>
        <p:txBody>
          <a:bodyPr/>
          <a:lstStyle/>
          <a:p>
            <a:pPr eaLnBrk="1" hangingPunct="1"/>
            <a:r>
              <a:rPr lang="en-US"/>
              <a:t>Changes to Synonym Dependencies</a:t>
            </a:r>
            <a:endParaRPr lang="en-US" i="1"/>
          </a:p>
        </p:txBody>
      </p:sp>
      <p:sp>
        <p:nvSpPr>
          <p:cNvPr id="32772" name="Rectangle 4"/>
          <p:cNvSpPr>
            <a:spLocks noChangeArrowheads="1"/>
          </p:cNvSpPr>
          <p:nvPr/>
        </p:nvSpPr>
        <p:spPr bwMode="auto">
          <a:xfrm>
            <a:off x="7620000" y="3405189"/>
            <a:ext cx="2057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a:solidFill>
                  <a:prstClr val="black"/>
                </a:solidFill>
                <a:latin typeface="Courier New" pitchFamily="49" charset="0"/>
              </a:rPr>
              <a:t>VALID</a:t>
            </a:r>
            <a:r>
              <a:rPr lang="en-US">
                <a:solidFill>
                  <a:prstClr val="black"/>
                </a:solidFill>
              </a:rPr>
              <a:t> status</a:t>
            </a:r>
          </a:p>
        </p:txBody>
      </p:sp>
      <p:sp>
        <p:nvSpPr>
          <p:cNvPr id="32773" name="Rectangle 5"/>
          <p:cNvSpPr>
            <a:spLocks noChangeArrowheads="1"/>
          </p:cNvSpPr>
          <p:nvPr/>
        </p:nvSpPr>
        <p:spPr bwMode="auto">
          <a:xfrm>
            <a:off x="7620000" y="5429250"/>
            <a:ext cx="20574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a:solidFill>
                  <a:prstClr val="black"/>
                </a:solidFill>
                <a:latin typeface="Courier New" pitchFamily="49" charset="0"/>
              </a:rPr>
              <a:t>VALID</a:t>
            </a:r>
            <a:r>
              <a:rPr lang="en-US">
                <a:solidFill>
                  <a:prstClr val="black"/>
                </a:solidFill>
              </a:rPr>
              <a:t> status</a:t>
            </a:r>
          </a:p>
        </p:txBody>
      </p:sp>
      <p:sp>
        <p:nvSpPr>
          <p:cNvPr id="32774" name="Line 6"/>
          <p:cNvSpPr>
            <a:spLocks noChangeShapeType="1"/>
          </p:cNvSpPr>
          <p:nvPr/>
        </p:nvSpPr>
        <p:spPr bwMode="auto">
          <a:xfrm>
            <a:off x="6019800" y="3497263"/>
            <a:ext cx="1371600"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2775" name="Rectangle 7"/>
          <p:cNvSpPr>
            <a:spLocks noChangeArrowheads="1"/>
          </p:cNvSpPr>
          <p:nvPr/>
        </p:nvSpPr>
        <p:spPr bwMode="blackGray">
          <a:xfrm>
            <a:off x="2598739" y="3233739"/>
            <a:ext cx="3705225" cy="528637"/>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CREATE OR REPLACE SYNONYM</a:t>
            </a:r>
          </a:p>
        </p:txBody>
      </p:sp>
      <p:pic>
        <p:nvPicPr>
          <p:cNvPr id="32776" name="Picture 8" descr="Documents: PL/SQL Program "/>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229601" y="1676401"/>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7" name="Group 10"/>
          <p:cNvGrpSpPr>
            <a:grpSpLocks/>
          </p:cNvGrpSpPr>
          <p:nvPr/>
        </p:nvGrpSpPr>
        <p:grpSpPr bwMode="auto">
          <a:xfrm>
            <a:off x="7848600" y="3962400"/>
            <a:ext cx="1377950" cy="1371600"/>
            <a:chOff x="4320" y="1296"/>
            <a:chExt cx="868" cy="864"/>
          </a:xfrm>
        </p:grpSpPr>
        <p:pic>
          <p:nvPicPr>
            <p:cNvPr id="32782" name="Picture 11" descr="C:\Documents and Settings\lserhal\My Documents\My Pictures\Graphics Library\table00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548" y="1296"/>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12"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320" y="134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8" name="Picture 13"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763000" y="205740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4"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915400" y="388620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493</a:t>
            </a:fld>
            <a:endParaRPr lang="en-US">
              <a:solidFill>
                <a:srgbClr val="464653"/>
              </a:solidFill>
            </a:endParaRPr>
          </a:p>
        </p:txBody>
      </p:sp>
    </p:spTree>
    <p:extLst>
      <p:ext uri="{BB962C8B-B14F-4D97-AF65-F5344CB8AC3E}">
        <p14:creationId xmlns:p14="http://schemas.microsoft.com/office/powerpoint/2010/main" val="1376890685"/>
      </p:ext>
    </p:extLst>
  </p:cSld>
  <p:clrMapOvr>
    <a:masterClrMapping/>
  </p:clrMapOvr>
  <p:transition spd="slow"/>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a:t>Maintaining Valid PL/SQL </a:t>
            </a:r>
            <a:br>
              <a:rPr lang="en-US"/>
            </a:br>
            <a:r>
              <a:rPr lang="en-US"/>
              <a:t>Program Units and Views</a:t>
            </a:r>
            <a:endParaRPr lang="en-US" i="1"/>
          </a:p>
        </p:txBody>
      </p:sp>
      <p:sp>
        <p:nvSpPr>
          <p:cNvPr id="33795" name="Rectangle 4"/>
          <p:cNvSpPr>
            <a:spLocks noChangeArrowheads="1"/>
          </p:cNvSpPr>
          <p:nvPr/>
        </p:nvSpPr>
        <p:spPr bwMode="auto">
          <a:xfrm>
            <a:off x="6057900" y="3352801"/>
            <a:ext cx="2057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EMPLOYEES</a:t>
            </a:r>
          </a:p>
        </p:txBody>
      </p:sp>
      <p:sp>
        <p:nvSpPr>
          <p:cNvPr id="33796" name="Freeform 5"/>
          <p:cNvSpPr>
            <a:spLocks/>
          </p:cNvSpPr>
          <p:nvPr/>
        </p:nvSpPr>
        <p:spPr bwMode="auto">
          <a:xfrm>
            <a:off x="5214938" y="3962400"/>
            <a:ext cx="1376362" cy="1066800"/>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797" name="Freeform 6"/>
          <p:cNvSpPr>
            <a:spLocks/>
          </p:cNvSpPr>
          <p:nvPr/>
        </p:nvSpPr>
        <p:spPr bwMode="auto">
          <a:xfrm flipV="1">
            <a:off x="5219700" y="2819400"/>
            <a:ext cx="1371600" cy="1143000"/>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798" name="Rectangle 7"/>
          <p:cNvSpPr>
            <a:spLocks noChangeArrowheads="1"/>
          </p:cNvSpPr>
          <p:nvPr/>
        </p:nvSpPr>
        <p:spPr bwMode="blackGray">
          <a:xfrm>
            <a:off x="2247900" y="3505200"/>
            <a:ext cx="3276600" cy="960438"/>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2000">
                <a:solidFill>
                  <a:prstClr val="black"/>
                </a:solidFill>
                <a:latin typeface="Courier New" pitchFamily="49" charset="0"/>
              </a:rPr>
              <a:t>CREATE OR REPLACE</a:t>
            </a:r>
          </a:p>
          <a:p>
            <a:pPr marL="457200" indent="-457200" defTabSz="400050" eaLnBrk="0" hangingPunct="0">
              <a:tabLst>
                <a:tab pos="400050" algn="r"/>
                <a:tab pos="673100" algn="l"/>
              </a:tabLst>
            </a:pPr>
            <a:r>
              <a:rPr lang="en-US" sz="2000">
                <a:solidFill>
                  <a:prstClr val="black"/>
                </a:solidFill>
                <a:latin typeface="Courier New" pitchFamily="49" charset="0"/>
              </a:rPr>
              <a:t>SYNONYM emp_hist</a:t>
            </a:r>
          </a:p>
        </p:txBody>
      </p:sp>
      <p:sp>
        <p:nvSpPr>
          <p:cNvPr id="33799" name="Rectangle 8"/>
          <p:cNvSpPr>
            <a:spLocks noChangeArrowheads="1"/>
          </p:cNvSpPr>
          <p:nvPr/>
        </p:nvSpPr>
        <p:spPr bwMode="auto">
          <a:xfrm>
            <a:off x="5867400" y="5510214"/>
            <a:ext cx="2362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EMPLOYEES_HIST</a:t>
            </a:r>
          </a:p>
        </p:txBody>
      </p:sp>
      <p:sp>
        <p:nvSpPr>
          <p:cNvPr id="33800" name="Rectangle 9"/>
          <p:cNvSpPr>
            <a:spLocks noChangeArrowheads="1"/>
          </p:cNvSpPr>
          <p:nvPr/>
        </p:nvSpPr>
        <p:spPr bwMode="auto">
          <a:xfrm>
            <a:off x="7924800" y="4900614"/>
            <a:ext cx="2057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VALID</a:t>
            </a:r>
            <a:r>
              <a:rPr lang="en-US" sz="1600">
                <a:solidFill>
                  <a:prstClr val="black"/>
                </a:solidFill>
              </a:rPr>
              <a:t> status</a:t>
            </a:r>
          </a:p>
        </p:txBody>
      </p:sp>
      <p:pic>
        <p:nvPicPr>
          <p:cNvPr id="33801" name="Picture 10"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623050" y="4038600"/>
            <a:ext cx="1016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2" name="Group 11"/>
          <p:cNvGrpSpPr>
            <a:grpSpLocks/>
          </p:cNvGrpSpPr>
          <p:nvPr/>
        </p:nvGrpSpPr>
        <p:grpSpPr bwMode="auto">
          <a:xfrm>
            <a:off x="8375650" y="2590800"/>
            <a:ext cx="1377950" cy="1371600"/>
            <a:chOff x="4320" y="1296"/>
            <a:chExt cx="868" cy="864"/>
          </a:xfrm>
        </p:grpSpPr>
        <p:pic>
          <p:nvPicPr>
            <p:cNvPr id="33809" name="Picture 12"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4548" y="1296"/>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13" descr="C:\Documents and Settings\lserhal\My Documents\My Pictures\Graphics Library\binocular.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320" y="134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803" name="Picture 14"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623050" y="1905000"/>
            <a:ext cx="1016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5" descr="Documents: PL/SQL Program "/>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302626" y="3276601"/>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6"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915400" y="343535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17" descr="Symbols: Red Xmark, No, Cancel"/>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gray">
          <a:xfrm>
            <a:off x="5986464" y="2505076"/>
            <a:ext cx="4143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494</a:t>
            </a:fld>
            <a:endParaRPr lang="en-US">
              <a:solidFill>
                <a:srgbClr val="464653"/>
              </a:solidFill>
            </a:endParaRPr>
          </a:p>
        </p:txBody>
      </p:sp>
    </p:spTree>
    <p:extLst>
      <p:ext uri="{BB962C8B-B14F-4D97-AF65-F5344CB8AC3E}">
        <p14:creationId xmlns:p14="http://schemas.microsoft.com/office/powerpoint/2010/main" val="4720792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3"/>
          <p:cNvSpPr>
            <a:spLocks noChangeShapeType="1"/>
          </p:cNvSpPr>
          <p:nvPr/>
        </p:nvSpPr>
        <p:spPr bwMode="auto">
          <a:xfrm>
            <a:off x="8850313" y="2667001"/>
            <a:ext cx="0" cy="5889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4819" name="Rectangle 4"/>
          <p:cNvSpPr>
            <a:spLocks noChangeArrowheads="1"/>
          </p:cNvSpPr>
          <p:nvPr/>
        </p:nvSpPr>
        <p:spPr bwMode="blackWhite">
          <a:xfrm>
            <a:off x="2381250" y="3976688"/>
            <a:ext cx="1881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EMPLOYEES</a:t>
            </a:r>
            <a:r>
              <a:rPr lang="en-US">
                <a:solidFill>
                  <a:prstClr val="black"/>
                </a:solidFill>
              </a:rPr>
              <a:t> table</a:t>
            </a:r>
          </a:p>
        </p:txBody>
      </p:sp>
      <p:sp>
        <p:nvSpPr>
          <p:cNvPr id="34820" name="Rectangle 5"/>
          <p:cNvSpPr>
            <a:spLocks noChangeArrowheads="1"/>
          </p:cNvSpPr>
          <p:nvPr/>
        </p:nvSpPr>
        <p:spPr bwMode="blackWhite">
          <a:xfrm>
            <a:off x="6451601" y="2119313"/>
            <a:ext cx="14065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ct val="85000"/>
              </a:lnSpc>
            </a:pPr>
            <a:r>
              <a:rPr lang="en-US" sz="1600">
                <a:solidFill>
                  <a:prstClr val="black"/>
                </a:solidFill>
                <a:latin typeface="Courier New" pitchFamily="49" charset="0"/>
              </a:rPr>
              <a:t>REDUCE_SAL</a:t>
            </a:r>
            <a:endParaRPr lang="en-US" sz="1600">
              <a:solidFill>
                <a:prstClr val="black"/>
              </a:solidFill>
            </a:endParaRPr>
          </a:p>
          <a:p>
            <a:pPr eaLnBrk="0" hangingPunct="0">
              <a:lnSpc>
                <a:spcPct val="85000"/>
              </a:lnSpc>
            </a:pPr>
            <a:r>
              <a:rPr lang="en-US" sz="1600">
                <a:solidFill>
                  <a:prstClr val="black"/>
                </a:solidFill>
              </a:rPr>
              <a:t>procedure</a:t>
            </a:r>
          </a:p>
        </p:txBody>
      </p:sp>
      <p:sp>
        <p:nvSpPr>
          <p:cNvPr id="34821" name="Rectangle 6"/>
          <p:cNvSpPr>
            <a:spLocks noChangeArrowheads="1"/>
          </p:cNvSpPr>
          <p:nvPr/>
        </p:nvSpPr>
        <p:spPr bwMode="blackWhite">
          <a:xfrm>
            <a:off x="6451600" y="3092450"/>
            <a:ext cx="12842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ct val="85000"/>
              </a:lnSpc>
            </a:pPr>
            <a:r>
              <a:rPr lang="en-US" sz="1600">
                <a:solidFill>
                  <a:prstClr val="black"/>
                </a:solidFill>
                <a:latin typeface="Courier New" pitchFamily="49" charset="0"/>
              </a:rPr>
              <a:t>RAISE_SAL</a:t>
            </a:r>
            <a:endParaRPr lang="en-US" sz="1600">
              <a:solidFill>
                <a:prstClr val="black"/>
              </a:solidFill>
            </a:endParaRPr>
          </a:p>
          <a:p>
            <a:pPr eaLnBrk="0" hangingPunct="0">
              <a:lnSpc>
                <a:spcPct val="85000"/>
              </a:lnSpc>
            </a:pPr>
            <a:r>
              <a:rPr lang="en-US" sz="1600">
                <a:solidFill>
                  <a:prstClr val="black"/>
                </a:solidFill>
              </a:rPr>
              <a:t>procedure</a:t>
            </a:r>
          </a:p>
        </p:txBody>
      </p:sp>
      <p:sp>
        <p:nvSpPr>
          <p:cNvPr id="34822" name="Rectangle 7"/>
          <p:cNvSpPr>
            <a:spLocks noGrp="1" noChangeArrowheads="1"/>
          </p:cNvSpPr>
          <p:nvPr>
            <p:ph type="title"/>
          </p:nvPr>
        </p:nvSpPr>
        <p:spPr/>
        <p:txBody>
          <a:bodyPr/>
          <a:lstStyle/>
          <a:p>
            <a:pPr eaLnBrk="1" hangingPunct="1"/>
            <a:r>
              <a:rPr lang="en-US"/>
              <a:t>Another Scenario of Local Dependencies</a:t>
            </a:r>
          </a:p>
        </p:txBody>
      </p:sp>
      <p:sp>
        <p:nvSpPr>
          <p:cNvPr id="34823" name="Text Box 8"/>
          <p:cNvSpPr txBox="1">
            <a:spLocks noChangeArrowheads="1"/>
          </p:cNvSpPr>
          <p:nvPr/>
        </p:nvSpPr>
        <p:spPr bwMode="auto">
          <a:xfrm>
            <a:off x="2501901" y="5527675"/>
            <a:ext cx="366713" cy="39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12700" tIns="12700" rIns="12700" bIns="12700">
            <a:spAutoFit/>
          </a:bodyPr>
          <a:lstStyle>
            <a:lvl1pPr defTabSz="822325" eaLnBrk="0" hangingPunct="0">
              <a:defRPr>
                <a:solidFill>
                  <a:schemeClr val="tx1"/>
                </a:solidFill>
                <a:latin typeface="Arial" pitchFamily="34" charset="0"/>
                <a:cs typeface="Arial" pitchFamily="34" charset="0"/>
              </a:defRPr>
            </a:lvl1pPr>
            <a:lvl2pPr marL="742950" indent="-285750" defTabSz="822325" eaLnBrk="0" hangingPunct="0">
              <a:defRPr>
                <a:solidFill>
                  <a:schemeClr val="tx1"/>
                </a:solidFill>
                <a:latin typeface="Arial" pitchFamily="34" charset="0"/>
                <a:cs typeface="Arial" pitchFamily="34" charset="0"/>
              </a:defRPr>
            </a:lvl2pPr>
            <a:lvl3pPr marL="1143000" indent="-228600" defTabSz="822325" eaLnBrk="0" hangingPunct="0">
              <a:defRPr>
                <a:solidFill>
                  <a:schemeClr val="tx1"/>
                </a:solidFill>
                <a:latin typeface="Arial" pitchFamily="34" charset="0"/>
                <a:cs typeface="Arial" pitchFamily="34" charset="0"/>
              </a:defRPr>
            </a:lvl3pPr>
            <a:lvl4pPr marL="1600200" indent="-228600" defTabSz="822325" eaLnBrk="0" hangingPunct="0">
              <a:defRPr>
                <a:solidFill>
                  <a:schemeClr val="tx1"/>
                </a:solidFill>
                <a:latin typeface="Arial" pitchFamily="34" charset="0"/>
                <a:cs typeface="Arial" pitchFamily="34" charset="0"/>
              </a:defRPr>
            </a:lvl4pPr>
            <a:lvl5pPr marL="2057400" indent="-228600" defTabSz="822325" eaLnBrk="0" hangingPunct="0">
              <a:defRPr>
                <a:solidFill>
                  <a:schemeClr val="tx1"/>
                </a:solidFill>
                <a:latin typeface="Arial" pitchFamily="34" charset="0"/>
                <a:cs typeface="Arial" pitchFamily="34" charset="0"/>
              </a:defRPr>
            </a:lvl5pPr>
            <a:lvl6pPr marL="2514600" indent="-228600" defTabSz="82232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2232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2232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2232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buClr>
                <a:srgbClr val="000000"/>
              </a:buClr>
              <a:buFont typeface="Arial" pitchFamily="34" charset="0"/>
              <a:buNone/>
            </a:pPr>
            <a:r>
              <a:rPr lang="en-US" sz="2400">
                <a:solidFill>
                  <a:prstClr val="black"/>
                </a:solidFill>
              </a:rPr>
              <a:t>…</a:t>
            </a:r>
          </a:p>
        </p:txBody>
      </p:sp>
      <p:pic>
        <p:nvPicPr>
          <p:cNvPr id="34824" name="Picture 9" descr="D:\AFTER_EARLY_ADAPTER\PLSf\images\PLPU\09_05s_andgener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03475" y="4281489"/>
            <a:ext cx="56578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77251" y="1304926"/>
            <a:ext cx="75882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61376" y="3124201"/>
            <a:ext cx="75882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Freeform 2"/>
          <p:cNvSpPr>
            <a:spLocks/>
          </p:cNvSpPr>
          <p:nvPr/>
        </p:nvSpPr>
        <p:spPr bwMode="auto">
          <a:xfrm>
            <a:off x="5668964" y="3881438"/>
            <a:ext cx="2789237" cy="450850"/>
          </a:xfrm>
          <a:custGeom>
            <a:avLst/>
            <a:gdLst>
              <a:gd name="T0" fmla="*/ 2147483647 w 1757"/>
              <a:gd name="T1" fmla="*/ 0 h 346"/>
              <a:gd name="T2" fmla="*/ 0 w 1757"/>
              <a:gd name="T3" fmla="*/ 0 h 346"/>
              <a:gd name="T4" fmla="*/ 0 w 1757"/>
              <a:gd name="T5" fmla="*/ 2147483647 h 346"/>
              <a:gd name="T6" fmla="*/ 0 60000 65536"/>
              <a:gd name="T7" fmla="*/ 0 60000 65536"/>
              <a:gd name="T8" fmla="*/ 0 60000 65536"/>
              <a:gd name="T9" fmla="*/ 0 w 1757"/>
              <a:gd name="T10" fmla="*/ 0 h 346"/>
              <a:gd name="T11" fmla="*/ 1757 w 1757"/>
              <a:gd name="T12" fmla="*/ 346 h 346"/>
            </a:gdLst>
            <a:ahLst/>
            <a:cxnLst>
              <a:cxn ang="T6">
                <a:pos x="T0" y="T1"/>
              </a:cxn>
              <a:cxn ang="T7">
                <a:pos x="T2" y="T3"/>
              </a:cxn>
              <a:cxn ang="T8">
                <a:pos x="T4" y="T5"/>
              </a:cxn>
            </a:cxnLst>
            <a:rect l="T9" t="T10" r="T11" b="T12"/>
            <a:pathLst>
              <a:path w="1757" h="346">
                <a:moveTo>
                  <a:pt x="1756" y="0"/>
                </a:moveTo>
                <a:lnTo>
                  <a:pt x="0" y="0"/>
                </a:lnTo>
                <a:lnTo>
                  <a:pt x="0" y="345"/>
                </a:lnTo>
              </a:path>
            </a:pathLst>
          </a:custGeom>
          <a:noFill/>
          <a:ln w="28575"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495</a:t>
            </a:fld>
            <a:endParaRPr lang="en-US">
              <a:solidFill>
                <a:srgbClr val="464653"/>
              </a:solidFill>
            </a:endParaRPr>
          </a:p>
        </p:txBody>
      </p:sp>
    </p:spTree>
    <p:extLst>
      <p:ext uri="{BB962C8B-B14F-4D97-AF65-F5344CB8AC3E}">
        <p14:creationId xmlns:p14="http://schemas.microsoft.com/office/powerpoint/2010/main" val="685945912"/>
      </p:ext>
    </p:extLst>
  </p:cSld>
  <p:clrMapOvr>
    <a:masterClrMapping/>
  </p:clrMapOvr>
  <p:transition spd="slow"/>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Guidelines for Reducing Invalidation</a:t>
            </a:r>
          </a:p>
        </p:txBody>
      </p:sp>
      <p:sp>
        <p:nvSpPr>
          <p:cNvPr id="24579" name="Rectangle 3"/>
          <p:cNvSpPr>
            <a:spLocks noGrp="1" noChangeArrowheads="1"/>
          </p:cNvSpPr>
          <p:nvPr>
            <p:ph sz="quarter" idx="1"/>
          </p:nvPr>
        </p:nvSpPr>
        <p:spPr>
          <a:xfrm>
            <a:off x="2133600" y="1447801"/>
            <a:ext cx="7918450" cy="360363"/>
          </a:xfrm>
        </p:spPr>
        <p:txBody>
          <a:bodyPr>
            <a:normAutofit fontScale="77500" lnSpcReduction="20000"/>
          </a:bodyPr>
          <a:lstStyle/>
          <a:p>
            <a:pPr marL="0" indent="0">
              <a:buNone/>
              <a:defRPr/>
            </a:pPr>
            <a:r>
              <a:rPr lang="en-US" dirty="0">
                <a:latin typeface="Arial" charset="0"/>
              </a:rPr>
              <a:t>To reduce invalidation of dependent objects:</a:t>
            </a:r>
          </a:p>
        </p:txBody>
      </p:sp>
      <p:pic>
        <p:nvPicPr>
          <p:cNvPr id="35844" name="Picture 4" descr="C:\Documents and Settings\gstokol\My Documents\My Pictures\package-gif.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124200" y="3048000"/>
            <a:ext cx="11493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Line 5"/>
          <p:cNvSpPr>
            <a:spLocks noChangeShapeType="1"/>
          </p:cNvSpPr>
          <p:nvPr/>
        </p:nvSpPr>
        <p:spPr bwMode="auto">
          <a:xfrm flipH="1">
            <a:off x="3990975" y="4572000"/>
            <a:ext cx="742950"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5846" name="Picture 6"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733926" y="3933826"/>
            <a:ext cx="6127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p:cNvSpPr>
            <a:spLocks noChangeArrowheads="1"/>
          </p:cNvSpPr>
          <p:nvPr/>
        </p:nvSpPr>
        <p:spPr bwMode="auto">
          <a:xfrm>
            <a:off x="3048000" y="5286376"/>
            <a:ext cx="2230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Add new items to the</a:t>
            </a:r>
            <a:br>
              <a:rPr lang="en-US" sz="1600">
                <a:solidFill>
                  <a:prstClr val="black"/>
                </a:solidFill>
              </a:rPr>
            </a:br>
            <a:r>
              <a:rPr lang="en-US" sz="1600">
                <a:solidFill>
                  <a:prstClr val="black"/>
                </a:solidFill>
              </a:rPr>
              <a:t>end of the package</a:t>
            </a:r>
          </a:p>
        </p:txBody>
      </p:sp>
      <p:pic>
        <p:nvPicPr>
          <p:cNvPr id="35848" name="Picture 8"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632700" y="35814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9" name="Group 9"/>
          <p:cNvGrpSpPr>
            <a:grpSpLocks/>
          </p:cNvGrpSpPr>
          <p:nvPr/>
        </p:nvGrpSpPr>
        <p:grpSpPr bwMode="auto">
          <a:xfrm>
            <a:off x="6642100" y="2819400"/>
            <a:ext cx="1435100" cy="1524000"/>
            <a:chOff x="2976" y="2640"/>
            <a:chExt cx="904" cy="960"/>
          </a:xfrm>
        </p:grpSpPr>
        <p:pic>
          <p:nvPicPr>
            <p:cNvPr id="35853" name="Picture 10"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3168" y="26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11" descr="C:\Documents and Settings\lserhal\My Documents\My Pictures\Graphics Library\binocular.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976" y="27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50" name="Rectangle 12"/>
          <p:cNvSpPr>
            <a:spLocks noChangeArrowheads="1"/>
          </p:cNvSpPr>
          <p:nvPr/>
        </p:nvSpPr>
        <p:spPr bwMode="auto">
          <a:xfrm>
            <a:off x="6945009" y="5286375"/>
            <a:ext cx="2032608"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Reference each table</a:t>
            </a:r>
            <a:br>
              <a:rPr lang="en-US" sz="1600">
                <a:solidFill>
                  <a:prstClr val="black"/>
                </a:solidFill>
              </a:rPr>
            </a:br>
            <a:r>
              <a:rPr lang="en-US" sz="1600">
                <a:solidFill>
                  <a:prstClr val="black"/>
                </a:solidFill>
              </a:rPr>
              <a:t>through a view</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496</a:t>
            </a:fld>
            <a:endParaRPr lang="en-US" dirty="0">
              <a:solidFill>
                <a:srgbClr val="464653"/>
              </a:solidFill>
            </a:endParaRPr>
          </a:p>
        </p:txBody>
      </p:sp>
    </p:spTree>
    <p:extLst>
      <p:ext uri="{BB962C8B-B14F-4D97-AF65-F5344CB8AC3E}">
        <p14:creationId xmlns:p14="http://schemas.microsoft.com/office/powerpoint/2010/main" val="1080763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Object Revalidation</a:t>
            </a:r>
          </a:p>
        </p:txBody>
      </p:sp>
      <p:sp>
        <p:nvSpPr>
          <p:cNvPr id="25603" name="Rectangle 3"/>
          <p:cNvSpPr>
            <a:spLocks noGrp="1" noChangeArrowheads="1"/>
          </p:cNvSpPr>
          <p:nvPr>
            <p:ph sz="quarter" idx="1"/>
          </p:nvPr>
        </p:nvSpPr>
        <p:spPr>
          <a:xfrm>
            <a:off x="2133600" y="1447801"/>
            <a:ext cx="7918450" cy="2168525"/>
          </a:xfrm>
        </p:spPr>
        <p:txBody>
          <a:bodyPr>
            <a:normAutofit fontScale="85000" lnSpcReduction="10000"/>
          </a:bodyPr>
          <a:lstStyle/>
          <a:p>
            <a:pPr marL="548640" lvl="1" indent="-274320">
              <a:buFont typeface="Courier New" pitchFamily="49" charset="0"/>
              <a:buChar char="o"/>
              <a:defRPr/>
            </a:pPr>
            <a:r>
              <a:rPr lang="en-US" dirty="0"/>
              <a:t>An object that is not valid when it is referenced must be validated before it can be used. </a:t>
            </a:r>
          </a:p>
          <a:p>
            <a:pPr marL="548640" lvl="1" indent="-274320">
              <a:buFont typeface="Courier New" pitchFamily="49" charset="0"/>
              <a:buChar char="o"/>
              <a:defRPr/>
            </a:pPr>
            <a:r>
              <a:rPr lang="en-US" dirty="0"/>
              <a:t>Validation occurs automatically when an object is referenced; it does not require explicit user action.</a:t>
            </a:r>
          </a:p>
          <a:p>
            <a:pPr marL="548640" lvl="1" indent="-274320">
              <a:buFont typeface="Courier New" pitchFamily="49" charset="0"/>
              <a:buChar char="o"/>
              <a:defRPr/>
            </a:pPr>
            <a:r>
              <a:rPr lang="en-US" dirty="0"/>
              <a:t>If an object is not valid, its status is either </a:t>
            </a:r>
            <a:r>
              <a:rPr lang="en-US" dirty="0">
                <a:latin typeface="Courier New" pitchFamily="49" charset="0"/>
              </a:rPr>
              <a:t>COMPILED WITH ERRORS</a:t>
            </a:r>
            <a:r>
              <a:rPr lang="en-US" dirty="0"/>
              <a:t>, </a:t>
            </a:r>
            <a:r>
              <a:rPr lang="en-US" dirty="0">
                <a:latin typeface="Courier New" pitchFamily="49" charset="0"/>
              </a:rPr>
              <a:t>UNAUTHORIZED</a:t>
            </a:r>
            <a:r>
              <a:rPr lang="en-US" dirty="0"/>
              <a:t>, or </a:t>
            </a:r>
            <a:r>
              <a:rPr lang="en-US" dirty="0">
                <a:latin typeface="Courier New" pitchFamily="49" charset="0"/>
              </a:rPr>
              <a:t>INVALID</a:t>
            </a:r>
            <a:r>
              <a:rPr lang="en-US" dirty="0"/>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497</a:t>
            </a:fld>
            <a:endParaRPr lang="en-US" dirty="0">
              <a:solidFill>
                <a:srgbClr val="464653"/>
              </a:solidFill>
            </a:endParaRPr>
          </a:p>
        </p:txBody>
      </p:sp>
    </p:spTree>
    <p:extLst>
      <p:ext uri="{BB962C8B-B14F-4D97-AF65-F5344CB8AC3E}">
        <p14:creationId xmlns:p14="http://schemas.microsoft.com/office/powerpoint/2010/main" val="6689569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p:cNvSpPr>
            <a:spLocks noGrp="1" noChangeArrowheads="1"/>
          </p:cNvSpPr>
          <p:nvPr>
            <p:ph type="title"/>
          </p:nvPr>
        </p:nvSpPr>
        <p:spPr/>
        <p:txBody>
          <a:bodyPr/>
          <a:lstStyle/>
          <a:p>
            <a:pPr eaLnBrk="1" hangingPunct="1"/>
            <a:r>
              <a:rPr lang="en-US"/>
              <a:t>Remote Dependencies</a:t>
            </a:r>
          </a:p>
        </p:txBody>
      </p:sp>
      <p:sp>
        <p:nvSpPr>
          <p:cNvPr id="26627" name="Rectangle 2051"/>
          <p:cNvSpPr>
            <a:spLocks noChangeArrowheads="1"/>
          </p:cNvSpPr>
          <p:nvPr/>
        </p:nvSpPr>
        <p:spPr bwMode="blackWhite">
          <a:xfrm>
            <a:off x="4387850" y="1524000"/>
            <a:ext cx="5600700" cy="1981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37892" name="Picture 2052"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407401" y="1600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053"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66950" y="1879601"/>
            <a:ext cx="781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054"/>
          <p:cNvGrpSpPr>
            <a:grpSpLocks/>
          </p:cNvGrpSpPr>
          <p:nvPr/>
        </p:nvGrpSpPr>
        <p:grpSpPr bwMode="auto">
          <a:xfrm>
            <a:off x="6096000" y="1752600"/>
            <a:ext cx="1250950" cy="1333500"/>
            <a:chOff x="2880" y="1440"/>
            <a:chExt cx="904" cy="960"/>
          </a:xfrm>
        </p:grpSpPr>
        <p:pic>
          <p:nvPicPr>
            <p:cNvPr id="37926" name="Picture 205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072" y="14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7" name="Picture 2056"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80" y="15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5" name="Picture 2057"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648201" y="1663701"/>
            <a:ext cx="708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2058"/>
          <p:cNvSpPr>
            <a:spLocks noChangeArrowheads="1"/>
          </p:cNvSpPr>
          <p:nvPr/>
        </p:nvSpPr>
        <p:spPr bwMode="auto">
          <a:xfrm>
            <a:off x="6624700" y="3168650"/>
            <a:ext cx="65710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a:t>
            </a:r>
          </a:p>
        </p:txBody>
      </p:sp>
      <p:sp>
        <p:nvSpPr>
          <p:cNvPr id="37897" name="Rectangle 2059"/>
          <p:cNvSpPr>
            <a:spLocks noChangeArrowheads="1"/>
          </p:cNvSpPr>
          <p:nvPr/>
        </p:nvSpPr>
        <p:spPr bwMode="auto">
          <a:xfrm>
            <a:off x="8633755" y="3168650"/>
            <a:ext cx="66806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a:t>
            </a:r>
          </a:p>
        </p:txBody>
      </p:sp>
      <p:sp>
        <p:nvSpPr>
          <p:cNvPr id="37898" name="Rectangle 2060"/>
          <p:cNvSpPr>
            <a:spLocks noChangeArrowheads="1"/>
          </p:cNvSpPr>
          <p:nvPr/>
        </p:nvSpPr>
        <p:spPr bwMode="auto">
          <a:xfrm>
            <a:off x="2243275" y="3549650"/>
            <a:ext cx="112050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p>
        </p:txBody>
      </p:sp>
      <p:sp>
        <p:nvSpPr>
          <p:cNvPr id="37899" name="Rectangle 2061"/>
          <p:cNvSpPr>
            <a:spLocks noChangeArrowheads="1"/>
          </p:cNvSpPr>
          <p:nvPr/>
        </p:nvSpPr>
        <p:spPr bwMode="auto">
          <a:xfrm>
            <a:off x="4605475" y="3168650"/>
            <a:ext cx="112050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p>
        </p:txBody>
      </p:sp>
      <p:sp>
        <p:nvSpPr>
          <p:cNvPr id="37900" name="Line 2062"/>
          <p:cNvSpPr>
            <a:spLocks noChangeShapeType="1"/>
          </p:cNvSpPr>
          <p:nvPr/>
        </p:nvSpPr>
        <p:spPr bwMode="auto">
          <a:xfrm>
            <a:off x="7416800" y="24511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1" name="Line 2063"/>
          <p:cNvSpPr>
            <a:spLocks noChangeShapeType="1"/>
          </p:cNvSpPr>
          <p:nvPr/>
        </p:nvSpPr>
        <p:spPr bwMode="auto">
          <a:xfrm>
            <a:off x="5346700" y="24384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2" name="Rectangle 2064"/>
          <p:cNvSpPr>
            <a:spLocks noChangeArrowheads="1"/>
          </p:cNvSpPr>
          <p:nvPr/>
        </p:nvSpPr>
        <p:spPr bwMode="auto">
          <a:xfrm>
            <a:off x="3006003" y="2819400"/>
            <a:ext cx="1298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Remote</a:t>
            </a:r>
            <a:br>
              <a:rPr lang="en-US" sz="1600">
                <a:solidFill>
                  <a:prstClr val="black"/>
                </a:solidFill>
              </a:rPr>
            </a:br>
            <a:r>
              <a:rPr lang="en-US" sz="1600">
                <a:solidFill>
                  <a:prstClr val="black"/>
                </a:solidFill>
              </a:rPr>
              <a:t>dependency</a:t>
            </a:r>
          </a:p>
        </p:txBody>
      </p:sp>
      <p:sp>
        <p:nvSpPr>
          <p:cNvPr id="37903" name="Freeform 2065"/>
          <p:cNvSpPr>
            <a:spLocks/>
          </p:cNvSpPr>
          <p:nvPr/>
        </p:nvSpPr>
        <p:spPr bwMode="auto">
          <a:xfrm>
            <a:off x="3036889" y="2557464"/>
            <a:ext cx="1328737" cy="261937"/>
          </a:xfrm>
          <a:custGeom>
            <a:avLst/>
            <a:gdLst>
              <a:gd name="T0" fmla="*/ 0 w 672"/>
              <a:gd name="T1" fmla="*/ 2147483647 h 192"/>
              <a:gd name="T2" fmla="*/ 2147483647 w 672"/>
              <a:gd name="T3" fmla="*/ 2147483647 h 192"/>
              <a:gd name="T4" fmla="*/ 2147483647 w 672"/>
              <a:gd name="T5" fmla="*/ 0 h 192"/>
              <a:gd name="T6" fmla="*/ 2147483647 w 672"/>
              <a:gd name="T7" fmla="*/ 2147483647 h 192"/>
              <a:gd name="T8" fmla="*/ 2147483647 w 672"/>
              <a:gd name="T9" fmla="*/ 2147483647 h 192"/>
              <a:gd name="T10" fmla="*/ 2147483647 w 672"/>
              <a:gd name="T11" fmla="*/ 2147483647 h 192"/>
              <a:gd name="T12" fmla="*/ 0 60000 65536"/>
              <a:gd name="T13" fmla="*/ 0 60000 65536"/>
              <a:gd name="T14" fmla="*/ 0 60000 65536"/>
              <a:gd name="T15" fmla="*/ 0 60000 65536"/>
              <a:gd name="T16" fmla="*/ 0 60000 65536"/>
              <a:gd name="T17" fmla="*/ 0 60000 65536"/>
              <a:gd name="T18" fmla="*/ 0 w 672"/>
              <a:gd name="T19" fmla="*/ 0 h 192"/>
              <a:gd name="T20" fmla="*/ 672 w 67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672" h="192">
                <a:moveTo>
                  <a:pt x="0" y="96"/>
                </a:moveTo>
                <a:lnTo>
                  <a:pt x="144" y="96"/>
                </a:lnTo>
                <a:lnTo>
                  <a:pt x="192" y="0"/>
                </a:lnTo>
                <a:lnTo>
                  <a:pt x="384" y="192"/>
                </a:lnTo>
                <a:lnTo>
                  <a:pt x="480" y="96"/>
                </a:lnTo>
                <a:lnTo>
                  <a:pt x="672" y="96"/>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6640" name="Rectangle 2066"/>
          <p:cNvSpPr>
            <a:spLocks noChangeArrowheads="1"/>
          </p:cNvSpPr>
          <p:nvPr/>
        </p:nvSpPr>
        <p:spPr bwMode="blackWhite">
          <a:xfrm>
            <a:off x="4373563" y="4038600"/>
            <a:ext cx="561975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7905" name="Rectangle 2067"/>
          <p:cNvSpPr>
            <a:spLocks noChangeArrowheads="1"/>
          </p:cNvSpPr>
          <p:nvPr/>
        </p:nvSpPr>
        <p:spPr bwMode="auto">
          <a:xfrm>
            <a:off x="6267137" y="5638800"/>
            <a:ext cx="1049967"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a:t>
            </a:r>
            <a:br>
              <a:rPr lang="en-US" sz="1600">
                <a:solidFill>
                  <a:prstClr val="black"/>
                </a:solidFill>
              </a:rPr>
            </a:br>
            <a:r>
              <a:rPr lang="en-US" sz="1600">
                <a:solidFill>
                  <a:prstClr val="black"/>
                </a:solidFill>
                <a:latin typeface="Courier New" pitchFamily="49" charset="0"/>
              </a:rPr>
              <a:t>INVALID</a:t>
            </a:r>
            <a:endParaRPr lang="en-US" sz="1600">
              <a:solidFill>
                <a:prstClr val="black"/>
              </a:solidFill>
            </a:endParaRPr>
          </a:p>
        </p:txBody>
      </p:sp>
      <p:sp>
        <p:nvSpPr>
          <p:cNvPr id="37906" name="Rectangle 2068"/>
          <p:cNvSpPr>
            <a:spLocks noChangeArrowheads="1"/>
          </p:cNvSpPr>
          <p:nvPr/>
        </p:nvSpPr>
        <p:spPr bwMode="auto">
          <a:xfrm>
            <a:off x="8557555" y="5638800"/>
            <a:ext cx="66806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a:t>
            </a:r>
          </a:p>
        </p:txBody>
      </p:sp>
      <p:sp>
        <p:nvSpPr>
          <p:cNvPr id="37907" name="Rectangle 2069"/>
          <p:cNvSpPr>
            <a:spLocks noChangeArrowheads="1"/>
          </p:cNvSpPr>
          <p:nvPr/>
        </p:nvSpPr>
        <p:spPr bwMode="auto">
          <a:xfrm>
            <a:off x="2262325" y="5880100"/>
            <a:ext cx="11205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br>
              <a:rPr lang="en-US" sz="1600">
                <a:solidFill>
                  <a:prstClr val="black"/>
                </a:solidFill>
              </a:rPr>
            </a:br>
            <a:r>
              <a:rPr lang="en-US" sz="1600">
                <a:solidFill>
                  <a:prstClr val="black"/>
                </a:solidFill>
                <a:latin typeface="Courier New" pitchFamily="49" charset="0"/>
              </a:rPr>
              <a:t>VALID</a:t>
            </a:r>
          </a:p>
        </p:txBody>
      </p:sp>
      <p:sp>
        <p:nvSpPr>
          <p:cNvPr id="37908" name="Rectangle 2070"/>
          <p:cNvSpPr>
            <a:spLocks noChangeArrowheads="1"/>
          </p:cNvSpPr>
          <p:nvPr/>
        </p:nvSpPr>
        <p:spPr bwMode="auto">
          <a:xfrm>
            <a:off x="4538800" y="5638800"/>
            <a:ext cx="11205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br>
              <a:rPr lang="en-US" sz="1600">
                <a:solidFill>
                  <a:prstClr val="black"/>
                </a:solidFill>
              </a:rPr>
            </a:br>
            <a:r>
              <a:rPr lang="en-US" sz="1600">
                <a:solidFill>
                  <a:prstClr val="black"/>
                </a:solidFill>
              </a:rPr>
              <a:t> </a:t>
            </a:r>
            <a:r>
              <a:rPr lang="en-US" sz="1600">
                <a:solidFill>
                  <a:prstClr val="black"/>
                </a:solidFill>
                <a:latin typeface="Courier New" pitchFamily="49" charset="0"/>
              </a:rPr>
              <a:t>INVALID</a:t>
            </a:r>
          </a:p>
        </p:txBody>
      </p:sp>
      <p:sp>
        <p:nvSpPr>
          <p:cNvPr id="37909" name="Line 2071"/>
          <p:cNvSpPr>
            <a:spLocks noChangeShapeType="1"/>
          </p:cNvSpPr>
          <p:nvPr/>
        </p:nvSpPr>
        <p:spPr bwMode="auto">
          <a:xfrm>
            <a:off x="7315200" y="499745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0" name="Line 2072"/>
          <p:cNvSpPr>
            <a:spLocks noChangeShapeType="1"/>
          </p:cNvSpPr>
          <p:nvPr/>
        </p:nvSpPr>
        <p:spPr bwMode="auto">
          <a:xfrm>
            <a:off x="5283200" y="50292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1" name="Rectangle 2073"/>
          <p:cNvSpPr>
            <a:spLocks noChangeArrowheads="1"/>
          </p:cNvSpPr>
          <p:nvPr/>
        </p:nvSpPr>
        <p:spPr bwMode="auto">
          <a:xfrm>
            <a:off x="3101253" y="5149850"/>
            <a:ext cx="1298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Remote</a:t>
            </a:r>
            <a:br>
              <a:rPr lang="en-US" sz="1600">
                <a:solidFill>
                  <a:prstClr val="black"/>
                </a:solidFill>
              </a:rPr>
            </a:br>
            <a:r>
              <a:rPr lang="en-US" sz="1600">
                <a:solidFill>
                  <a:prstClr val="black"/>
                </a:solidFill>
              </a:rPr>
              <a:t>dependency</a:t>
            </a:r>
          </a:p>
        </p:txBody>
      </p:sp>
      <p:sp>
        <p:nvSpPr>
          <p:cNvPr id="37912" name="Rectangle 2074"/>
          <p:cNvSpPr>
            <a:spLocks noChangeArrowheads="1"/>
          </p:cNvSpPr>
          <p:nvPr/>
        </p:nvSpPr>
        <p:spPr bwMode="auto">
          <a:xfrm>
            <a:off x="5262564" y="3657600"/>
            <a:ext cx="36528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Local and remote references</a:t>
            </a:r>
          </a:p>
        </p:txBody>
      </p:sp>
      <p:sp>
        <p:nvSpPr>
          <p:cNvPr id="37913" name="Freeform 2075"/>
          <p:cNvSpPr>
            <a:spLocks/>
          </p:cNvSpPr>
          <p:nvPr/>
        </p:nvSpPr>
        <p:spPr bwMode="auto">
          <a:xfrm>
            <a:off x="3101976" y="4887914"/>
            <a:ext cx="1260475" cy="261937"/>
          </a:xfrm>
          <a:custGeom>
            <a:avLst/>
            <a:gdLst>
              <a:gd name="T0" fmla="*/ 0 w 672"/>
              <a:gd name="T1" fmla="*/ 2147483647 h 192"/>
              <a:gd name="T2" fmla="*/ 2147483647 w 672"/>
              <a:gd name="T3" fmla="*/ 2147483647 h 192"/>
              <a:gd name="T4" fmla="*/ 2147483647 w 672"/>
              <a:gd name="T5" fmla="*/ 0 h 192"/>
              <a:gd name="T6" fmla="*/ 2147483647 w 672"/>
              <a:gd name="T7" fmla="*/ 2147483647 h 192"/>
              <a:gd name="T8" fmla="*/ 2147483647 w 672"/>
              <a:gd name="T9" fmla="*/ 2147483647 h 192"/>
              <a:gd name="T10" fmla="*/ 2147483647 w 672"/>
              <a:gd name="T11" fmla="*/ 2147483647 h 192"/>
              <a:gd name="T12" fmla="*/ 0 60000 65536"/>
              <a:gd name="T13" fmla="*/ 0 60000 65536"/>
              <a:gd name="T14" fmla="*/ 0 60000 65536"/>
              <a:gd name="T15" fmla="*/ 0 60000 65536"/>
              <a:gd name="T16" fmla="*/ 0 60000 65536"/>
              <a:gd name="T17" fmla="*/ 0 60000 65536"/>
              <a:gd name="T18" fmla="*/ 0 w 672"/>
              <a:gd name="T19" fmla="*/ 0 h 192"/>
              <a:gd name="T20" fmla="*/ 672 w 67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672" h="192">
                <a:moveTo>
                  <a:pt x="0" y="96"/>
                </a:moveTo>
                <a:lnTo>
                  <a:pt x="144" y="96"/>
                </a:lnTo>
                <a:lnTo>
                  <a:pt x="192" y="0"/>
                </a:lnTo>
                <a:lnTo>
                  <a:pt x="384" y="192"/>
                </a:lnTo>
                <a:lnTo>
                  <a:pt x="480" y="96"/>
                </a:lnTo>
                <a:lnTo>
                  <a:pt x="672" y="96"/>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nvGrpSpPr>
          <p:cNvPr id="37914" name="Group 2078"/>
          <p:cNvGrpSpPr>
            <a:grpSpLocks/>
          </p:cNvGrpSpPr>
          <p:nvPr/>
        </p:nvGrpSpPr>
        <p:grpSpPr bwMode="auto">
          <a:xfrm>
            <a:off x="6026150" y="4305300"/>
            <a:ext cx="1250950" cy="1333500"/>
            <a:chOff x="2880" y="1440"/>
            <a:chExt cx="904" cy="960"/>
          </a:xfrm>
        </p:grpSpPr>
        <p:pic>
          <p:nvPicPr>
            <p:cNvPr id="37924" name="Picture 2079"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072" y="14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5" name="Picture 2080"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80" y="15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15" name="Picture 208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572001" y="4229101"/>
            <a:ext cx="708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6" name="Picture 2082" descr="Symbols: Red Xmark, No, Cancel"/>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a:off x="5224464" y="4191001"/>
            <a:ext cx="4143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2083" descr="Symbols: Red Xmark, No, Cancel"/>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a:off x="7086600" y="4114801"/>
            <a:ext cx="4143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2084"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09800" y="4168776"/>
            <a:ext cx="781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2085" descr="C:\Documents and Settings\lserhal\My Documents\My Pictures\Graphics Library\checkmark green.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816225" y="4491038"/>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2086" descr="C:\Documents and Settings\lserhal\My Documents\My Pictures\Graphics Library\table004.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8361363" y="4267201"/>
            <a:ext cx="10414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2077" descr="C:\My_Data\Jobs\Enterprise\New_slides\icons\modify.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8643938" y="4511676"/>
            <a:ext cx="12509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498</a:t>
            </a:fld>
            <a:endParaRPr lang="en-US">
              <a:solidFill>
                <a:srgbClr val="464653"/>
              </a:solidFill>
            </a:endParaRPr>
          </a:p>
        </p:txBody>
      </p:sp>
    </p:spTree>
    <p:extLst>
      <p:ext uri="{BB962C8B-B14F-4D97-AF65-F5344CB8AC3E}">
        <p14:creationId xmlns:p14="http://schemas.microsoft.com/office/powerpoint/2010/main" val="16247858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Concepts of Remote Dependencies</a:t>
            </a:r>
          </a:p>
        </p:txBody>
      </p:sp>
      <p:sp>
        <p:nvSpPr>
          <p:cNvPr id="1030"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Remote dependencies are governed by the mode that is chosen by the user:</a:t>
            </a:r>
          </a:p>
        </p:txBody>
      </p:sp>
      <p:pic>
        <p:nvPicPr>
          <p:cNvPr id="38916" name="Picture 4" descr="C:\Documents and Settings\lserhal\Desktop\Graphics Used in 10g NF\PL_SQL Blue.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7239000" y="33528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9"/>
          <p:cNvSpPr>
            <a:spLocks noChangeArrowheads="1"/>
          </p:cNvSpPr>
          <p:nvPr/>
        </p:nvSpPr>
        <p:spPr bwMode="auto">
          <a:xfrm>
            <a:off x="2971801" y="5378450"/>
            <a:ext cx="222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latin typeface="Courier New" pitchFamily="49" charset="0"/>
              </a:rPr>
              <a:t>TIMESTAMP</a:t>
            </a:r>
            <a:r>
              <a:rPr lang="en-US" sz="1600">
                <a:solidFill>
                  <a:prstClr val="black"/>
                </a:solidFill>
              </a:rPr>
              <a:t> checking</a:t>
            </a:r>
          </a:p>
        </p:txBody>
      </p:sp>
      <p:sp>
        <p:nvSpPr>
          <p:cNvPr id="38918" name="Rectangle 10"/>
          <p:cNvSpPr>
            <a:spLocks noChangeArrowheads="1"/>
          </p:cNvSpPr>
          <p:nvPr/>
        </p:nvSpPr>
        <p:spPr bwMode="auto">
          <a:xfrm>
            <a:off x="6613526" y="5368925"/>
            <a:ext cx="222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latin typeface="Courier New" pitchFamily="49" charset="0"/>
              </a:rPr>
              <a:t>SIGNATURE</a:t>
            </a:r>
            <a:r>
              <a:rPr lang="en-US" sz="1600">
                <a:solidFill>
                  <a:prstClr val="black"/>
                </a:solidFill>
              </a:rPr>
              <a:t> checking</a:t>
            </a:r>
          </a:p>
        </p:txBody>
      </p:sp>
      <p:grpSp>
        <p:nvGrpSpPr>
          <p:cNvPr id="38919" name="Group 11"/>
          <p:cNvGrpSpPr>
            <a:grpSpLocks/>
          </p:cNvGrpSpPr>
          <p:nvPr/>
        </p:nvGrpSpPr>
        <p:grpSpPr bwMode="auto">
          <a:xfrm>
            <a:off x="3352800" y="2867026"/>
            <a:ext cx="1581150" cy="2371725"/>
            <a:chOff x="1320" y="1806"/>
            <a:chExt cx="996" cy="1494"/>
          </a:xfrm>
        </p:grpSpPr>
        <p:pic>
          <p:nvPicPr>
            <p:cNvPr id="38922" name="Picture 12" descr="C:\Documents and Settings\lserhal\Desktop\offic023.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1320" y="1806"/>
              <a:ext cx="450"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3" descr="C:\Documents and Settings\lserhal\Desktop\time0007.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1568" y="2484"/>
              <a:ext cx="74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499</a:t>
            </a:fld>
            <a:endParaRPr lang="en-US" dirty="0">
              <a:solidFill>
                <a:srgbClr val="464653"/>
              </a:solidFill>
            </a:endParaRPr>
          </a:p>
        </p:txBody>
      </p:sp>
    </p:spTree>
    <p:extLst>
      <p:ext uri="{BB962C8B-B14F-4D97-AF65-F5344CB8AC3E}">
        <p14:creationId xmlns:p14="http://schemas.microsoft.com/office/powerpoint/2010/main" val="7234031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Day 3</a:t>
            </a:r>
          </a:p>
          <a:p>
            <a:pPr lvl="1"/>
            <a:r>
              <a:rPr lang="en-US" dirty="0"/>
              <a:t>Module 14:	Dynamic SQL</a:t>
            </a:r>
          </a:p>
          <a:p>
            <a:pPr lvl="1"/>
            <a:r>
              <a:rPr lang="en-US" dirty="0"/>
              <a:t>Module 15:	PL/SQL Design Considerations</a:t>
            </a:r>
          </a:p>
          <a:p>
            <a:pPr lvl="1"/>
            <a:r>
              <a:rPr lang="en-US" dirty="0"/>
              <a:t>Module 16:	Creating Triggers</a:t>
            </a:r>
          </a:p>
          <a:p>
            <a:pPr lvl="1"/>
            <a:r>
              <a:rPr lang="en-US" dirty="0"/>
              <a:t>Module 17:	Compound DDL &amp; Event Triggers</a:t>
            </a:r>
          </a:p>
          <a:p>
            <a:pPr lvl="1"/>
            <a:r>
              <a:rPr lang="en-US" dirty="0"/>
              <a:t>Module 18:	PL/SQL Compiler</a:t>
            </a:r>
          </a:p>
          <a:p>
            <a:pPr lvl="1"/>
            <a:r>
              <a:rPr lang="en-US" dirty="0"/>
              <a:t>Module 19:	Managing </a:t>
            </a:r>
            <a:r>
              <a:rPr lang="en-US"/>
              <a:t>PL/SQL Code</a:t>
            </a:r>
          </a:p>
          <a:p>
            <a:pPr lvl="1"/>
            <a:r>
              <a:rPr lang="en-US"/>
              <a:t>Module </a:t>
            </a:r>
            <a:r>
              <a:rPr lang="en-US" dirty="0"/>
              <a:t>20:	Managing Dependencies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609087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048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9524" name="Rectangle 4"/>
          <p:cNvSpPr>
            <a:spLocks noGrp="1" noChangeArrowheads="1"/>
          </p:cNvSpPr>
          <p:nvPr>
            <p:ph type="title"/>
          </p:nvPr>
        </p:nvSpPr>
        <p:spPr/>
        <p:txBody>
          <a:bodyPr/>
          <a:lstStyle/>
          <a:p>
            <a:pPr eaLnBrk="1" hangingPunct="1"/>
            <a:r>
              <a:rPr lang="en-US"/>
              <a:t>SQL Functions in PL/SQL</a:t>
            </a:r>
          </a:p>
        </p:txBody>
      </p:sp>
      <p:sp>
        <p:nvSpPr>
          <p:cNvPr id="125952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Available in procedural statements:</a:t>
            </a:r>
          </a:p>
          <a:p>
            <a:pPr lvl="2" eaLnBrk="1" hangingPunct="1">
              <a:buFont typeface="Wingdings" pitchFamily="2" charset="2"/>
              <a:buChar char="Ø"/>
            </a:pPr>
            <a:r>
              <a:rPr lang="en-US"/>
              <a:t>Single-row functions</a:t>
            </a:r>
          </a:p>
          <a:p>
            <a:pPr lvl="1" eaLnBrk="1" hangingPunct="1">
              <a:buFont typeface="Courier New" pitchFamily="49" charset="0"/>
              <a:buChar char="o"/>
            </a:pPr>
            <a:r>
              <a:rPr lang="en-US"/>
              <a:t>Not available in procedural statements:</a:t>
            </a:r>
          </a:p>
          <a:p>
            <a:pPr lvl="2" eaLnBrk="1" hangingPunct="1">
              <a:buFont typeface="Wingdings" pitchFamily="2" charset="2"/>
              <a:buChar char="Ø"/>
            </a:pPr>
            <a:r>
              <a:rPr lang="en-US">
                <a:latin typeface="Courier New" pitchFamily="49" charset="0"/>
              </a:rPr>
              <a:t>DECODE</a:t>
            </a:r>
          </a:p>
          <a:p>
            <a:pPr lvl="2" eaLnBrk="1" hangingPunct="1">
              <a:buFont typeface="Wingdings" pitchFamily="2" charset="2"/>
              <a:buChar char="Ø"/>
            </a:pPr>
            <a:r>
              <a:rPr lang="en-US"/>
              <a:t>Group functions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50</a:t>
            </a:fld>
            <a:endParaRPr lang="en-US" dirty="0"/>
          </a:p>
        </p:txBody>
      </p:sp>
    </p:spTree>
    <p:extLst>
      <p:ext uri="{BB962C8B-B14F-4D97-AF65-F5344CB8AC3E}">
        <p14:creationId xmlns:p14="http://schemas.microsoft.com/office/powerpoint/2010/main" val="639121972"/>
      </p:ext>
    </p:extLst>
  </p:cSld>
  <p:clrMapOvr>
    <a:masterClrMapping/>
  </p:clrMapOvr>
  <p:transition spd="slow"/>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defRPr/>
            </a:pPr>
            <a:r>
              <a:rPr lang="en-US" dirty="0"/>
              <a:t>Setting the </a:t>
            </a:r>
            <a:r>
              <a:rPr lang="en-US" dirty="0">
                <a:latin typeface="Courier New" pitchFamily="49" charset="0"/>
              </a:rPr>
              <a:t>REMOTE_DEPENDENCIES_MODE</a:t>
            </a:r>
            <a:r>
              <a:rPr lang="en-US" dirty="0"/>
              <a:t> Parameter</a:t>
            </a:r>
          </a:p>
        </p:txBody>
      </p:sp>
      <p:sp>
        <p:nvSpPr>
          <p:cNvPr id="27651" name="Rectangle 3"/>
          <p:cNvSpPr>
            <a:spLocks noGrp="1" noChangeArrowheads="1"/>
          </p:cNvSpPr>
          <p:nvPr>
            <p:ph sz="quarter" idx="1"/>
          </p:nvPr>
        </p:nvSpPr>
        <p:spPr>
          <a:xfrm>
            <a:off x="2133600" y="1447800"/>
            <a:ext cx="7918450" cy="3208338"/>
          </a:xfrm>
        </p:spPr>
        <p:txBody>
          <a:bodyPr>
            <a:normAutofit fontScale="85000" lnSpcReduction="10000"/>
          </a:bodyPr>
          <a:lstStyle/>
          <a:p>
            <a:pPr marL="548640" lvl="1" indent="-274320">
              <a:buFont typeface="Courier New" pitchFamily="49" charset="0"/>
              <a:buChar char="o"/>
              <a:defRPr/>
            </a:pPr>
            <a:r>
              <a:rPr lang="en-US" dirty="0"/>
              <a:t>As an </a:t>
            </a:r>
            <a:r>
              <a:rPr lang="en-US" dirty="0" err="1">
                <a:latin typeface="Courier New" pitchFamily="49" charset="0"/>
              </a:rPr>
              <a:t>init.ora</a:t>
            </a:r>
            <a:r>
              <a:rPr lang="en-US" dirty="0"/>
              <a:t> parameter:</a:t>
            </a:r>
            <a:br>
              <a:rPr lang="en-US" dirty="0"/>
            </a:b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i="1" dirty="0">
                <a:latin typeface="Courier New" pitchFamily="49" charset="0"/>
              </a:rPr>
              <a:t>TIMESTAMP |</a:t>
            </a:r>
            <a:br>
              <a:rPr lang="en-US" i="1" dirty="0">
                <a:latin typeface="Courier New" pitchFamily="49" charset="0"/>
              </a:rPr>
            </a:br>
            <a:r>
              <a:rPr lang="en-US" i="1" dirty="0">
                <a:latin typeface="Courier New" pitchFamily="49" charset="0"/>
              </a:rPr>
              <a:t>SIGNATURE</a:t>
            </a:r>
          </a:p>
          <a:p>
            <a:pPr marL="548640" lvl="1" indent="-274320">
              <a:buFont typeface="Courier New" pitchFamily="49" charset="0"/>
              <a:buChar char="o"/>
              <a:defRPr/>
            </a:pPr>
            <a:r>
              <a:rPr lang="en-US" dirty="0"/>
              <a:t>At the system level:</a:t>
            </a:r>
            <a:br>
              <a:rPr lang="en-US" dirty="0"/>
            </a:br>
            <a:r>
              <a:rPr lang="en-US" dirty="0">
                <a:latin typeface="Courier New" pitchFamily="49" charset="0"/>
              </a:rPr>
              <a:t>ALTER</a:t>
            </a:r>
            <a:r>
              <a:rPr lang="en-US" dirty="0"/>
              <a:t> </a:t>
            </a:r>
            <a:r>
              <a:rPr lang="en-US" dirty="0">
                <a:latin typeface="Courier New" pitchFamily="49" charset="0"/>
              </a:rPr>
              <a:t>SYSTEM</a:t>
            </a:r>
            <a:r>
              <a:rPr lang="en-US" dirty="0"/>
              <a:t> </a:t>
            </a:r>
            <a:r>
              <a:rPr lang="en-US" dirty="0">
                <a:latin typeface="Courier New" pitchFamily="49" charset="0"/>
              </a:rPr>
              <a:t>SET</a:t>
            </a:r>
            <a:r>
              <a:rPr lang="en-US" dirty="0"/>
              <a:t> </a:t>
            </a: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dirty="0">
                <a:latin typeface="Courier New" pitchFamily="49" charset="0"/>
              </a:rPr>
              <a:t>TIMESTAMP</a:t>
            </a:r>
            <a:r>
              <a:rPr lang="en-US" dirty="0"/>
              <a:t> |	</a:t>
            </a:r>
            <a:r>
              <a:rPr lang="en-US" dirty="0">
                <a:latin typeface="Courier New" pitchFamily="49" charset="0"/>
              </a:rPr>
              <a:t>SIGNATURE</a:t>
            </a:r>
            <a:endParaRPr lang="en-US" i="1" dirty="0">
              <a:latin typeface="Courier New" pitchFamily="49" charset="0"/>
            </a:endParaRPr>
          </a:p>
          <a:p>
            <a:pPr marL="548640" lvl="1" indent="-274320">
              <a:buFont typeface="Courier New" pitchFamily="49" charset="0"/>
              <a:buChar char="o"/>
              <a:defRPr/>
            </a:pPr>
            <a:r>
              <a:rPr lang="en-US" dirty="0"/>
              <a:t>At the session level:</a:t>
            </a:r>
            <a:br>
              <a:rPr lang="en-US" dirty="0"/>
            </a:br>
            <a:r>
              <a:rPr lang="en-US" dirty="0">
                <a:latin typeface="Courier New" pitchFamily="49" charset="0"/>
              </a:rPr>
              <a:t>ALTER</a:t>
            </a:r>
            <a:r>
              <a:rPr lang="en-US" dirty="0"/>
              <a:t> </a:t>
            </a:r>
            <a:r>
              <a:rPr lang="en-US" dirty="0">
                <a:latin typeface="Courier New" pitchFamily="49" charset="0"/>
              </a:rPr>
              <a:t>SESSION</a:t>
            </a:r>
            <a:r>
              <a:rPr lang="en-US" dirty="0"/>
              <a:t> </a:t>
            </a:r>
            <a:r>
              <a:rPr lang="en-US" dirty="0">
                <a:latin typeface="Courier New" pitchFamily="49" charset="0"/>
              </a:rPr>
              <a:t>SET</a:t>
            </a:r>
            <a:r>
              <a:rPr lang="en-US" dirty="0"/>
              <a:t> </a:t>
            </a: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dirty="0">
                <a:latin typeface="Courier New" pitchFamily="49" charset="0"/>
              </a:rPr>
              <a:t>TIMESTAMP</a:t>
            </a:r>
            <a:r>
              <a:rPr lang="en-US" dirty="0"/>
              <a:t> </a:t>
            </a:r>
            <a:r>
              <a:rPr lang="en-US" dirty="0">
                <a:latin typeface="Courier New" pitchFamily="49" charset="0"/>
              </a:rPr>
              <a:t>|</a:t>
            </a:r>
            <a:r>
              <a:rPr lang="en-US" dirty="0"/>
              <a:t> </a:t>
            </a:r>
            <a:r>
              <a:rPr lang="en-US" dirty="0">
                <a:latin typeface="Courier New" pitchFamily="49" charset="0"/>
              </a:rPr>
              <a:t>SIGNATURE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500</a:t>
            </a:fld>
            <a:endParaRPr lang="en-US" dirty="0">
              <a:solidFill>
                <a:srgbClr val="464653"/>
              </a:solidFill>
            </a:endParaRPr>
          </a:p>
        </p:txBody>
      </p:sp>
    </p:spTree>
    <p:extLst>
      <p:ext uri="{BB962C8B-B14F-4D97-AF65-F5344CB8AC3E}">
        <p14:creationId xmlns:p14="http://schemas.microsoft.com/office/powerpoint/2010/main" val="2031631418"/>
      </p:ext>
    </p:extLst>
  </p:cSld>
  <p:clrMapOvr>
    <a:masterClrMapping/>
  </p:clrMapOvr>
  <p:transition spd="slow"/>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a:defRPr/>
            </a:pPr>
            <a:r>
              <a:rPr lang="en-US" dirty="0"/>
              <a:t>Recompiling a PL/SQL Program Unit</a:t>
            </a:r>
          </a:p>
        </p:txBody>
      </p:sp>
      <p:sp>
        <p:nvSpPr>
          <p:cNvPr id="34819" name="Rectangle 3"/>
          <p:cNvSpPr>
            <a:spLocks noGrp="1" noChangeArrowheads="1"/>
          </p:cNvSpPr>
          <p:nvPr>
            <p:ph sz="quarter" idx="1"/>
          </p:nvPr>
        </p:nvSpPr>
        <p:spPr>
          <a:xfrm>
            <a:off x="2133600" y="1447800"/>
            <a:ext cx="7918450" cy="1728788"/>
          </a:xfrm>
        </p:spPr>
        <p:txBody>
          <a:bodyPr>
            <a:normAutofit fontScale="92500" lnSpcReduction="20000"/>
          </a:bodyPr>
          <a:lstStyle/>
          <a:p>
            <a:pPr marL="0" indent="0">
              <a:buNone/>
              <a:defRPr/>
            </a:pPr>
            <a:r>
              <a:rPr lang="en-US" dirty="0">
                <a:latin typeface="Arial" charset="0"/>
              </a:rPr>
              <a:t>Recompilation:</a:t>
            </a:r>
          </a:p>
          <a:p>
            <a:pPr marL="548640" lvl="1" indent="-274320">
              <a:buFont typeface="Courier New" pitchFamily="49" charset="0"/>
              <a:buChar char="o"/>
              <a:defRPr/>
            </a:pPr>
            <a:r>
              <a:rPr lang="en-US" dirty="0"/>
              <a:t>Is handled automatically through implicit run-time recompilation</a:t>
            </a:r>
          </a:p>
          <a:p>
            <a:pPr marL="548640" lvl="1" indent="-274320">
              <a:buFont typeface="Courier New" pitchFamily="49" charset="0"/>
              <a:buChar char="o"/>
              <a:defRPr/>
            </a:pPr>
            <a:r>
              <a:rPr lang="en-US" dirty="0"/>
              <a:t>Is handled through explicit recompilation with the </a:t>
            </a:r>
            <a:r>
              <a:rPr lang="en-US" dirty="0">
                <a:latin typeface="Courier New" pitchFamily="49" charset="0"/>
              </a:rPr>
              <a:t>ALTER</a:t>
            </a:r>
            <a:r>
              <a:rPr lang="en-US" dirty="0"/>
              <a:t> statement</a:t>
            </a:r>
          </a:p>
        </p:txBody>
      </p:sp>
      <p:sp>
        <p:nvSpPr>
          <p:cNvPr id="34820" name="Rectangle 8"/>
          <p:cNvSpPr>
            <a:spLocks noChangeArrowheads="1"/>
          </p:cNvSpPr>
          <p:nvPr/>
        </p:nvSpPr>
        <p:spPr bwMode="gray">
          <a:xfrm>
            <a:off x="2133600" y="33845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PROCEDURE [SCHEMA.]</a:t>
            </a:r>
            <a:r>
              <a:rPr lang="en-US" i="1">
                <a:solidFill>
                  <a:srgbClr val="000000"/>
                </a:solidFill>
                <a:latin typeface="Courier New" pitchFamily="49" charset="0"/>
              </a:rPr>
              <a:t>procedure_name</a:t>
            </a:r>
            <a:r>
              <a:rPr lang="en-US">
                <a:solidFill>
                  <a:srgbClr val="000000"/>
                </a:solidFill>
                <a:latin typeface="Courier New" pitchFamily="49" charset="0"/>
              </a:rPr>
              <a:t> COMPILE;</a:t>
            </a:r>
          </a:p>
        </p:txBody>
      </p:sp>
      <p:sp>
        <p:nvSpPr>
          <p:cNvPr id="34821" name="Rectangle 9"/>
          <p:cNvSpPr>
            <a:spLocks noChangeArrowheads="1"/>
          </p:cNvSpPr>
          <p:nvPr/>
        </p:nvSpPr>
        <p:spPr bwMode="gray">
          <a:xfrm>
            <a:off x="2133600" y="40703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FUNCTION  [SCHEMA.]</a:t>
            </a:r>
            <a:r>
              <a:rPr lang="en-US" i="1">
                <a:solidFill>
                  <a:srgbClr val="000000"/>
                </a:solidFill>
                <a:latin typeface="Courier New" pitchFamily="49" charset="0"/>
              </a:rPr>
              <a:t>function_name</a:t>
            </a:r>
            <a:r>
              <a:rPr lang="en-US">
                <a:solidFill>
                  <a:srgbClr val="000000"/>
                </a:solidFill>
                <a:latin typeface="Courier New" pitchFamily="49" charset="0"/>
              </a:rPr>
              <a:t>  COMPILE;</a:t>
            </a:r>
          </a:p>
        </p:txBody>
      </p:sp>
      <p:sp>
        <p:nvSpPr>
          <p:cNvPr id="34822" name="Rectangle 10"/>
          <p:cNvSpPr>
            <a:spLocks noChangeArrowheads="1"/>
          </p:cNvSpPr>
          <p:nvPr/>
        </p:nvSpPr>
        <p:spPr bwMode="gray">
          <a:xfrm>
            <a:off x="2133600" y="4756150"/>
            <a:ext cx="7924800" cy="730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PACKAGE [SCHEMA.]</a:t>
            </a:r>
            <a:r>
              <a:rPr lang="en-US" i="1">
                <a:solidFill>
                  <a:srgbClr val="000000"/>
                </a:solidFill>
                <a:latin typeface="Courier New" pitchFamily="49" charset="0"/>
              </a:rPr>
              <a:t>package_name</a:t>
            </a:r>
          </a:p>
          <a:p>
            <a:pPr marL="457200" indent="-457200" defTabSz="400050" eaLnBrk="0" hangingPunct="0">
              <a:tabLst>
                <a:tab pos="400050" algn="r"/>
                <a:tab pos="673100" algn="l"/>
              </a:tabLst>
              <a:defRPr/>
            </a:pPr>
            <a:r>
              <a:rPr lang="en-US" i="1">
                <a:solidFill>
                  <a:srgbClr val="000000"/>
                </a:solidFill>
                <a:latin typeface="Courier New" pitchFamily="49" charset="0"/>
              </a:rPr>
              <a:t> </a:t>
            </a:r>
            <a:r>
              <a:rPr lang="en-US">
                <a:solidFill>
                  <a:srgbClr val="000000"/>
                </a:solidFill>
                <a:latin typeface="Courier New" pitchFamily="49" charset="0"/>
              </a:rPr>
              <a:t>  COMPILE [PACKAGE | SPECIFICATION | BODY];</a:t>
            </a:r>
          </a:p>
        </p:txBody>
      </p:sp>
      <p:sp>
        <p:nvSpPr>
          <p:cNvPr id="34823" name="Rectangle 11"/>
          <p:cNvSpPr>
            <a:spLocks noChangeArrowheads="1"/>
          </p:cNvSpPr>
          <p:nvPr/>
        </p:nvSpPr>
        <p:spPr bwMode="gray">
          <a:xfrm>
            <a:off x="2133600" y="56705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TRIGGER </a:t>
            </a:r>
            <a:r>
              <a:rPr lang="en-US" i="1">
                <a:solidFill>
                  <a:srgbClr val="000000"/>
                </a:solidFill>
                <a:latin typeface="Courier New" pitchFamily="49" charset="0"/>
              </a:rPr>
              <a:t>trigger_name</a:t>
            </a:r>
            <a:r>
              <a:rPr lang="en-US">
                <a:solidFill>
                  <a:srgbClr val="000000"/>
                </a:solidFill>
                <a:latin typeface="Courier New" pitchFamily="49" charset="0"/>
              </a:rPr>
              <a:t> [COMPILE[DEBUG]];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501</a:t>
            </a:fld>
            <a:endParaRPr lang="en-US" dirty="0">
              <a:solidFill>
                <a:srgbClr val="464653"/>
              </a:solidFill>
            </a:endParaRPr>
          </a:p>
        </p:txBody>
      </p:sp>
    </p:spTree>
    <p:extLst>
      <p:ext uri="{BB962C8B-B14F-4D97-AF65-F5344CB8AC3E}">
        <p14:creationId xmlns:p14="http://schemas.microsoft.com/office/powerpoint/2010/main" val="2006091661"/>
      </p:ext>
    </p:extLst>
  </p:cSld>
  <p:clrMapOvr>
    <a:masterClrMapping/>
  </p:clrMapOvr>
  <p:transition spd="slow"/>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pPr eaLnBrk="1" hangingPunct="1"/>
            <a:r>
              <a:rPr lang="en-US"/>
              <a:t>Unsuccessful Recompilation</a:t>
            </a:r>
          </a:p>
        </p:txBody>
      </p:sp>
      <p:sp>
        <p:nvSpPr>
          <p:cNvPr id="35843" name="Rectangle 5"/>
          <p:cNvSpPr>
            <a:spLocks noGrp="1" noChangeArrowheads="1"/>
          </p:cNvSpPr>
          <p:nvPr>
            <p:ph sz="quarter" idx="1"/>
          </p:nvPr>
        </p:nvSpPr>
        <p:spPr>
          <a:xfrm>
            <a:off x="2133600" y="1447801"/>
            <a:ext cx="7918450" cy="3038475"/>
          </a:xfrm>
        </p:spPr>
        <p:txBody>
          <a:bodyPr>
            <a:normAutofit fontScale="85000" lnSpcReduction="20000"/>
          </a:bodyPr>
          <a:lstStyle/>
          <a:p>
            <a:pPr marL="0" indent="0">
              <a:buNone/>
              <a:defRPr/>
            </a:pPr>
            <a:r>
              <a:rPr lang="en-US" dirty="0">
                <a:latin typeface="Arial" charset="0"/>
              </a:rPr>
              <a:t>Recompiling dependent procedures and functions is unsuccessful when:</a:t>
            </a:r>
          </a:p>
          <a:p>
            <a:pPr marL="548640" lvl="1" indent="-274320">
              <a:buFont typeface="Courier New" pitchFamily="49" charset="0"/>
              <a:buChar char="o"/>
              <a:defRPr/>
            </a:pPr>
            <a:r>
              <a:rPr lang="en-US" dirty="0"/>
              <a:t>The referenced object is dropped or renamed</a:t>
            </a:r>
          </a:p>
          <a:p>
            <a:pPr marL="548640" lvl="1" indent="-274320">
              <a:buFont typeface="Courier New" pitchFamily="49" charset="0"/>
              <a:buChar char="o"/>
              <a:defRPr/>
            </a:pPr>
            <a:r>
              <a:rPr lang="en-US" dirty="0"/>
              <a:t>The data type of the referenced column is changed</a:t>
            </a:r>
          </a:p>
          <a:p>
            <a:pPr marL="548640" lvl="1" indent="-274320">
              <a:buFont typeface="Courier New" pitchFamily="49" charset="0"/>
              <a:buChar char="o"/>
              <a:defRPr/>
            </a:pPr>
            <a:r>
              <a:rPr lang="en-US" dirty="0"/>
              <a:t>The referenced column is dropped</a:t>
            </a:r>
          </a:p>
          <a:p>
            <a:pPr marL="548640" lvl="1" indent="-274320">
              <a:buFont typeface="Courier New" pitchFamily="49" charset="0"/>
              <a:buChar char="o"/>
              <a:defRPr/>
            </a:pPr>
            <a:r>
              <a:rPr lang="en-US" dirty="0"/>
              <a:t>A referenced view is replaced by a view with different columns</a:t>
            </a:r>
          </a:p>
          <a:p>
            <a:pPr marL="548640" lvl="1" indent="-274320">
              <a:buFont typeface="Courier New" pitchFamily="49" charset="0"/>
              <a:buChar char="o"/>
              <a:defRPr/>
            </a:pPr>
            <a:r>
              <a:rPr lang="en-US" dirty="0"/>
              <a:t>The parameter list of a referenced procedure is modified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502</a:t>
            </a:fld>
            <a:endParaRPr lang="en-US" dirty="0">
              <a:solidFill>
                <a:srgbClr val="464653"/>
              </a:solidFill>
            </a:endParaRPr>
          </a:p>
        </p:txBody>
      </p:sp>
    </p:spTree>
    <p:extLst>
      <p:ext uri="{BB962C8B-B14F-4D97-AF65-F5344CB8AC3E}">
        <p14:creationId xmlns:p14="http://schemas.microsoft.com/office/powerpoint/2010/main" val="1933573816"/>
      </p:ext>
    </p:extLst>
  </p:cSld>
  <p:clrMapOvr>
    <a:masterClrMapping/>
  </p:clrMapOvr>
  <p:transition spd="slow"/>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pPr eaLnBrk="1" hangingPunct="1"/>
            <a:r>
              <a:rPr lang="en-US"/>
              <a:t>Successful Recompilation</a:t>
            </a:r>
          </a:p>
        </p:txBody>
      </p:sp>
      <p:sp>
        <p:nvSpPr>
          <p:cNvPr id="36867" name="Rectangle 5"/>
          <p:cNvSpPr>
            <a:spLocks noGrp="1" noChangeArrowheads="1"/>
          </p:cNvSpPr>
          <p:nvPr>
            <p:ph sz="quarter" idx="1"/>
          </p:nvPr>
        </p:nvSpPr>
        <p:spPr>
          <a:xfrm>
            <a:off x="2133600" y="1447800"/>
            <a:ext cx="7918450" cy="2971800"/>
          </a:xfrm>
        </p:spPr>
        <p:txBody>
          <a:bodyPr>
            <a:normAutofit fontScale="92500" lnSpcReduction="20000"/>
          </a:bodyPr>
          <a:lstStyle/>
          <a:p>
            <a:pPr marL="0" indent="0">
              <a:buNone/>
              <a:defRPr/>
            </a:pPr>
            <a:r>
              <a:rPr lang="en-US" dirty="0">
                <a:latin typeface="Arial" charset="0"/>
              </a:rPr>
              <a:t>Recompiling dependent procedures and functions is successful if:</a:t>
            </a:r>
          </a:p>
          <a:p>
            <a:pPr marL="548640" lvl="1" indent="-274320">
              <a:buFont typeface="Courier New" pitchFamily="49" charset="0"/>
              <a:buChar char="o"/>
              <a:defRPr/>
            </a:pPr>
            <a:r>
              <a:rPr lang="en-US" dirty="0"/>
              <a:t>The referenced table has new columns</a:t>
            </a:r>
          </a:p>
          <a:p>
            <a:pPr marL="548640" lvl="1" indent="-274320">
              <a:buFont typeface="Courier New" pitchFamily="49" charset="0"/>
              <a:buChar char="o"/>
              <a:defRPr/>
            </a:pPr>
            <a:r>
              <a:rPr lang="en-US" dirty="0"/>
              <a:t>The data type of referenced columns has not changed</a:t>
            </a:r>
          </a:p>
          <a:p>
            <a:pPr marL="548640" lvl="1" indent="-274320">
              <a:buFont typeface="Courier New" pitchFamily="49" charset="0"/>
              <a:buChar char="o"/>
              <a:defRPr/>
            </a:pPr>
            <a:r>
              <a:rPr lang="en-US" dirty="0"/>
              <a:t>A private table is dropped, but a public table that has the same name and structure exists</a:t>
            </a:r>
          </a:p>
          <a:p>
            <a:pPr marL="548640" lvl="1" indent="-274320">
              <a:buFont typeface="Courier New" pitchFamily="49" charset="0"/>
              <a:buChar char="o"/>
              <a:defRPr/>
            </a:pPr>
            <a:r>
              <a:rPr lang="en-US" dirty="0"/>
              <a:t>The PL/SQL body of a referenced procedure has been modified and recompiled successfully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503</a:t>
            </a:fld>
            <a:endParaRPr lang="en-US" dirty="0">
              <a:solidFill>
                <a:srgbClr val="464653"/>
              </a:solidFill>
            </a:endParaRPr>
          </a:p>
        </p:txBody>
      </p:sp>
    </p:spTree>
    <p:extLst>
      <p:ext uri="{BB962C8B-B14F-4D97-AF65-F5344CB8AC3E}">
        <p14:creationId xmlns:p14="http://schemas.microsoft.com/office/powerpoint/2010/main" val="2079153950"/>
      </p:ext>
    </p:extLst>
  </p:cSld>
  <p:clrMapOvr>
    <a:masterClrMapping/>
  </p:clrMapOvr>
  <p:transition spd="slow"/>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Recompiling Procedures</a:t>
            </a:r>
          </a:p>
        </p:txBody>
      </p:sp>
      <p:sp>
        <p:nvSpPr>
          <p:cNvPr id="37891" name="Rectangle 3"/>
          <p:cNvSpPr>
            <a:spLocks noGrp="1" noChangeArrowheads="1"/>
          </p:cNvSpPr>
          <p:nvPr>
            <p:ph sz="quarter" idx="1"/>
          </p:nvPr>
        </p:nvSpPr>
        <p:spPr>
          <a:xfrm>
            <a:off x="2133600" y="1447801"/>
            <a:ext cx="7918450" cy="1966913"/>
          </a:xfrm>
        </p:spPr>
        <p:txBody>
          <a:bodyPr>
            <a:normAutofit fontScale="92500" lnSpcReduction="20000"/>
          </a:bodyPr>
          <a:lstStyle/>
          <a:p>
            <a:pPr marL="0" indent="0">
              <a:buNone/>
              <a:defRPr/>
            </a:pPr>
            <a:r>
              <a:rPr lang="en-US" dirty="0">
                <a:latin typeface="Arial" charset="0"/>
              </a:rPr>
              <a:t>Minimize dependency failures by:</a:t>
            </a:r>
          </a:p>
          <a:p>
            <a:pPr marL="548640" lvl="1" indent="-274320">
              <a:buFont typeface="Courier New" pitchFamily="49" charset="0"/>
              <a:buChar char="o"/>
              <a:defRPr/>
            </a:pPr>
            <a:r>
              <a:rPr lang="en-US" dirty="0"/>
              <a:t>Declaring records with the </a:t>
            </a:r>
            <a:r>
              <a:rPr lang="en-US" dirty="0">
                <a:latin typeface="Courier New" pitchFamily="49" charset="0"/>
              </a:rPr>
              <a:t>%ROWTYPE</a:t>
            </a:r>
            <a:r>
              <a:rPr lang="en-US" dirty="0"/>
              <a:t> attribute</a:t>
            </a:r>
          </a:p>
          <a:p>
            <a:pPr marL="548640" lvl="1" indent="-274320">
              <a:buFont typeface="Courier New" pitchFamily="49" charset="0"/>
              <a:buChar char="o"/>
              <a:defRPr/>
            </a:pPr>
            <a:r>
              <a:rPr lang="en-US" dirty="0"/>
              <a:t>Declaring variables with the </a:t>
            </a:r>
            <a:r>
              <a:rPr lang="en-US" dirty="0">
                <a:latin typeface="Courier New" pitchFamily="49" charset="0"/>
              </a:rPr>
              <a:t>%TYPE</a:t>
            </a:r>
            <a:r>
              <a:rPr lang="en-US" dirty="0"/>
              <a:t> attribute</a:t>
            </a:r>
          </a:p>
          <a:p>
            <a:pPr marL="548640" lvl="1" indent="-274320">
              <a:buFont typeface="Courier New" pitchFamily="49" charset="0"/>
              <a:buChar char="o"/>
              <a:defRPr/>
            </a:pPr>
            <a:r>
              <a:rPr lang="en-US" dirty="0"/>
              <a:t>Querying with the </a:t>
            </a:r>
            <a:r>
              <a:rPr lang="en-US" dirty="0">
                <a:latin typeface="Courier New" pitchFamily="49" charset="0"/>
              </a:rPr>
              <a:t>SELECT</a:t>
            </a:r>
            <a:r>
              <a:rPr lang="en-US" dirty="0"/>
              <a:t> </a:t>
            </a:r>
            <a:r>
              <a:rPr lang="en-US" dirty="0">
                <a:latin typeface="Courier New" pitchFamily="49" charset="0"/>
              </a:rPr>
              <a:t>*</a:t>
            </a:r>
            <a:r>
              <a:rPr lang="en-US" dirty="0"/>
              <a:t> notation</a:t>
            </a:r>
          </a:p>
          <a:p>
            <a:pPr marL="548640" lvl="1" indent="-274320">
              <a:buFont typeface="Courier New" pitchFamily="49" charset="0"/>
              <a:buChar char="o"/>
              <a:defRPr/>
            </a:pPr>
            <a:r>
              <a:rPr lang="en-US" dirty="0"/>
              <a:t>Including a column list with </a:t>
            </a:r>
            <a:r>
              <a:rPr lang="en-US" dirty="0">
                <a:latin typeface="Courier New" pitchFamily="49" charset="0"/>
              </a:rPr>
              <a:t>INSERT</a:t>
            </a:r>
            <a:r>
              <a:rPr lang="en-US" dirty="0"/>
              <a:t>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504</a:t>
            </a:fld>
            <a:endParaRPr lang="en-US" dirty="0">
              <a:solidFill>
                <a:srgbClr val="464653"/>
              </a:solidFill>
            </a:endParaRPr>
          </a:p>
        </p:txBody>
      </p:sp>
    </p:spTree>
    <p:extLst>
      <p:ext uri="{BB962C8B-B14F-4D97-AF65-F5344CB8AC3E}">
        <p14:creationId xmlns:p14="http://schemas.microsoft.com/office/powerpoint/2010/main" val="1701080333"/>
      </p:ext>
    </p:extLst>
  </p:cSld>
  <p:clrMapOvr>
    <a:masterClrMapping/>
  </p:clrMapOvr>
  <p:transition spd="slow"/>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14"/>
          <p:cNvSpPr>
            <a:spLocks noChangeShapeType="1"/>
          </p:cNvSpPr>
          <p:nvPr/>
        </p:nvSpPr>
        <p:spPr bwMode="auto">
          <a:xfrm>
            <a:off x="3702050" y="3962400"/>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8915" name="Rectangle 2"/>
          <p:cNvSpPr>
            <a:spLocks noGrp="1" noChangeArrowheads="1"/>
          </p:cNvSpPr>
          <p:nvPr>
            <p:ph type="title"/>
          </p:nvPr>
        </p:nvSpPr>
        <p:spPr/>
        <p:txBody>
          <a:bodyPr>
            <a:normAutofit/>
          </a:bodyPr>
          <a:lstStyle/>
          <a:p>
            <a:pPr>
              <a:defRPr/>
            </a:pPr>
            <a:r>
              <a:rPr lang="en-US"/>
              <a:t>Packages and Dependencies: </a:t>
            </a:r>
            <a:br>
              <a:rPr lang="en-US"/>
            </a:br>
            <a:r>
              <a:rPr lang="en-US"/>
              <a:t>Subprogram References the Package</a:t>
            </a:r>
          </a:p>
        </p:txBody>
      </p:sp>
      <p:sp>
        <p:nvSpPr>
          <p:cNvPr id="51204" name="AutoShape 3"/>
          <p:cNvSpPr>
            <a:spLocks noChangeArrowheads="1"/>
          </p:cNvSpPr>
          <p:nvPr/>
        </p:nvSpPr>
        <p:spPr bwMode="auto">
          <a:xfrm rot="16200000" flipV="1">
            <a:off x="5032376" y="4513263"/>
            <a:ext cx="24923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51205" name="Rectangle 4"/>
          <p:cNvSpPr>
            <a:spLocks noChangeArrowheads="1"/>
          </p:cNvSpPr>
          <p:nvPr/>
        </p:nvSpPr>
        <p:spPr bwMode="auto">
          <a:xfrm>
            <a:off x="4916428" y="3352801"/>
            <a:ext cx="1325683"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specification</a:t>
            </a:r>
          </a:p>
        </p:txBody>
      </p:sp>
      <p:sp>
        <p:nvSpPr>
          <p:cNvPr id="51206" name="Rectangle 5"/>
          <p:cNvSpPr>
            <a:spLocks noChangeArrowheads="1"/>
          </p:cNvSpPr>
          <p:nvPr/>
        </p:nvSpPr>
        <p:spPr bwMode="auto">
          <a:xfrm>
            <a:off x="5174715" y="5181601"/>
            <a:ext cx="924997"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body</a:t>
            </a:r>
          </a:p>
        </p:txBody>
      </p:sp>
      <p:sp>
        <p:nvSpPr>
          <p:cNvPr id="38919" name="AutoShape 6"/>
          <p:cNvSpPr>
            <a:spLocks noChangeArrowheads="1"/>
          </p:cNvSpPr>
          <p:nvPr/>
        </p:nvSpPr>
        <p:spPr bwMode="blackWhite">
          <a:xfrm>
            <a:off x="6477000" y="1676400"/>
            <a:ext cx="1797050" cy="15113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8920" name="AutoShape 7"/>
          <p:cNvSpPr>
            <a:spLocks noChangeArrowheads="1"/>
          </p:cNvSpPr>
          <p:nvPr/>
        </p:nvSpPr>
        <p:spPr bwMode="blackWhite">
          <a:xfrm>
            <a:off x="6469064" y="3429000"/>
            <a:ext cx="1881187" cy="26670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51209" name="Picture 8" descr="C:\Documents and Settings\gstokol\My Documents\My Pictures\package-spec.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287963" y="220662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9" descr="C:\Documents and Settings\gstokol\My Documents\My Pictures\package-body-codea01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311776" y="3968750"/>
            <a:ext cx="7794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AutoShape 10"/>
          <p:cNvSpPr>
            <a:spLocks noChangeArrowheads="1"/>
          </p:cNvSpPr>
          <p:nvPr/>
        </p:nvSpPr>
        <p:spPr bwMode="auto">
          <a:xfrm rot="16200000" flipV="1">
            <a:off x="5613401" y="2227263"/>
            <a:ext cx="12731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pic>
        <p:nvPicPr>
          <p:cNvPr id="51212" name="Picture 11" descr="C:\Documents and Settings\lserhal\Desktop\Graphics Used in 10g NF\PLSQL_Program_docum064.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63850" y="2979738"/>
            <a:ext cx="877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12"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911850" y="1905000"/>
            <a:ext cx="76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13"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559050" y="3808413"/>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Rectangle 15"/>
          <p:cNvSpPr>
            <a:spLocks noChangeArrowheads="1"/>
          </p:cNvSpPr>
          <p:nvPr/>
        </p:nvSpPr>
        <p:spPr bwMode="auto">
          <a:xfrm>
            <a:off x="2617751" y="4808539"/>
            <a:ext cx="1320874" cy="75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Stand-alone </a:t>
            </a:r>
            <a:br>
              <a:rPr lang="en-US" sz="1600">
                <a:solidFill>
                  <a:prstClr val="black"/>
                </a:solidFill>
              </a:rPr>
            </a:br>
            <a:r>
              <a:rPr lang="en-US" sz="1600">
                <a:solidFill>
                  <a:prstClr val="black"/>
                </a:solidFill>
              </a:rPr>
              <a:t>procedure</a:t>
            </a:r>
          </a:p>
          <a:p>
            <a:pPr algn="ctr" eaLnBrk="0" hangingPunct="0">
              <a:lnSpc>
                <a:spcPct val="90000"/>
              </a:lnSpc>
            </a:pPr>
            <a:endParaRPr lang="en-US" sz="1600">
              <a:solidFill>
                <a:prstClr val="black"/>
              </a:solidFill>
            </a:endParaRPr>
          </a:p>
        </p:txBody>
      </p:sp>
      <p:pic>
        <p:nvPicPr>
          <p:cNvPr id="38928" name="Picture 16" descr="Documents: PL/SQL Program"/>
          <p:cNvPicPr>
            <a:picLocks noChangeAspect="1" noChangeArrowheads="1"/>
          </p:cNvPicPr>
          <p:nvPr/>
        </p:nvPicPr>
        <p:blipFill>
          <a:blip r:embed="rId5">
            <a:grayscl/>
          </a:blip>
          <a:srcRect/>
          <a:stretch>
            <a:fillRect/>
          </a:stretch>
        </p:blipFill>
        <p:spPr bwMode="gray">
          <a:xfrm>
            <a:off x="7054850" y="1752601"/>
            <a:ext cx="476250" cy="987425"/>
          </a:xfrm>
          <a:prstGeom prst="rect">
            <a:avLst/>
          </a:prstGeom>
          <a:ln/>
        </p:spPr>
        <p:style>
          <a:lnRef idx="2">
            <a:schemeClr val="dk1"/>
          </a:lnRef>
          <a:fillRef idx="1">
            <a:schemeClr val="lt1"/>
          </a:fillRef>
          <a:effectRef idx="0">
            <a:schemeClr val="dk1"/>
          </a:effectRef>
          <a:fontRef idx="minor">
            <a:schemeClr val="dk1"/>
          </a:fontRef>
        </p:style>
      </p:pic>
      <p:sp>
        <p:nvSpPr>
          <p:cNvPr id="51217" name="Rectangle 17"/>
          <p:cNvSpPr>
            <a:spLocks noChangeArrowheads="1"/>
          </p:cNvSpPr>
          <p:nvPr/>
        </p:nvSpPr>
        <p:spPr bwMode="auto">
          <a:xfrm>
            <a:off x="6639280" y="2667001"/>
            <a:ext cx="136454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p:txBody>
      </p:sp>
      <p:pic>
        <p:nvPicPr>
          <p:cNvPr id="51218" name="Picture 18"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054850" y="35369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Rectangle 19"/>
          <p:cNvSpPr>
            <a:spLocks noChangeArrowheads="1"/>
          </p:cNvSpPr>
          <p:nvPr/>
        </p:nvSpPr>
        <p:spPr bwMode="auto">
          <a:xfrm>
            <a:off x="6639280" y="4451350"/>
            <a:ext cx="1364540" cy="14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p:txBody>
      </p:sp>
      <p:pic>
        <p:nvPicPr>
          <p:cNvPr id="51220" name="Picture 20" descr="C:\My_Data\Jobs\Enterprise\New_slides\icons\modify.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7969251" y="3810001"/>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1" name="Rectangle 21"/>
          <p:cNvSpPr>
            <a:spLocks noChangeArrowheads="1"/>
          </p:cNvSpPr>
          <p:nvPr/>
        </p:nvSpPr>
        <p:spPr bwMode="auto">
          <a:xfrm>
            <a:off x="8532814" y="4876801"/>
            <a:ext cx="110013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definition</a:t>
            </a:r>
            <a:br>
              <a:rPr lang="en-US" sz="1600">
                <a:solidFill>
                  <a:prstClr val="black"/>
                </a:solidFill>
              </a:rPr>
            </a:br>
            <a:r>
              <a:rPr lang="en-US" sz="1600">
                <a:solidFill>
                  <a:prstClr val="black"/>
                </a:solidFill>
              </a:rPr>
              <a:t>changed</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505</a:t>
            </a:fld>
            <a:endParaRPr lang="en-US">
              <a:solidFill>
                <a:srgbClr val="464653"/>
              </a:solidFill>
            </a:endParaRPr>
          </a:p>
        </p:txBody>
      </p:sp>
    </p:spTree>
    <p:extLst>
      <p:ext uri="{BB962C8B-B14F-4D97-AF65-F5344CB8AC3E}">
        <p14:creationId xmlns:p14="http://schemas.microsoft.com/office/powerpoint/2010/main" val="98067134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C:\Documents and Settings\gstokol\My Documents\My Pictures\package-spec.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091113" y="188277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AutoShape 10"/>
          <p:cNvSpPr>
            <a:spLocks noChangeArrowheads="1"/>
          </p:cNvSpPr>
          <p:nvPr/>
        </p:nvSpPr>
        <p:spPr bwMode="gray">
          <a:xfrm rot="16200000" flipV="1">
            <a:off x="5416551" y="1903413"/>
            <a:ext cx="12731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39940" name="Rectangle 2"/>
          <p:cNvSpPr>
            <a:spLocks noGrp="1" noChangeArrowheads="1"/>
          </p:cNvSpPr>
          <p:nvPr>
            <p:ph type="title"/>
          </p:nvPr>
        </p:nvSpPr>
        <p:spPr>
          <a:xfrm>
            <a:off x="871538" y="-53975"/>
            <a:ext cx="10515600" cy="1325563"/>
          </a:xfrm>
        </p:spPr>
        <p:txBody>
          <a:bodyPr>
            <a:normAutofit/>
          </a:bodyPr>
          <a:lstStyle/>
          <a:p>
            <a:pPr>
              <a:defRPr/>
            </a:pPr>
            <a:r>
              <a:rPr lang="en-US"/>
              <a:t>Packages and Dependencies: </a:t>
            </a:r>
            <a:br>
              <a:rPr lang="en-US"/>
            </a:br>
            <a:r>
              <a:rPr lang="en-US"/>
              <a:t>Package Subprogram References Procedure</a:t>
            </a:r>
          </a:p>
        </p:txBody>
      </p:sp>
      <p:sp>
        <p:nvSpPr>
          <p:cNvPr id="52229" name="AutoShape 3"/>
          <p:cNvSpPr>
            <a:spLocks noChangeArrowheads="1"/>
          </p:cNvSpPr>
          <p:nvPr/>
        </p:nvSpPr>
        <p:spPr bwMode="gray">
          <a:xfrm rot="16200000" flipV="1">
            <a:off x="4835526" y="4513263"/>
            <a:ext cx="24923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52230" name="Rectangle 4"/>
          <p:cNvSpPr>
            <a:spLocks noChangeArrowheads="1"/>
          </p:cNvSpPr>
          <p:nvPr/>
        </p:nvSpPr>
        <p:spPr bwMode="auto">
          <a:xfrm>
            <a:off x="4719578" y="3028951"/>
            <a:ext cx="1325683"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specification</a:t>
            </a:r>
          </a:p>
        </p:txBody>
      </p:sp>
      <p:sp>
        <p:nvSpPr>
          <p:cNvPr id="52231" name="Rectangle 5"/>
          <p:cNvSpPr>
            <a:spLocks noChangeArrowheads="1"/>
          </p:cNvSpPr>
          <p:nvPr/>
        </p:nvSpPr>
        <p:spPr bwMode="auto">
          <a:xfrm>
            <a:off x="4977865" y="5181601"/>
            <a:ext cx="924997"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body</a:t>
            </a:r>
          </a:p>
        </p:txBody>
      </p:sp>
      <p:sp>
        <p:nvSpPr>
          <p:cNvPr id="39944" name="AutoShape 6"/>
          <p:cNvSpPr>
            <a:spLocks noChangeArrowheads="1"/>
          </p:cNvSpPr>
          <p:nvPr/>
        </p:nvSpPr>
        <p:spPr bwMode="blackWhite">
          <a:xfrm>
            <a:off x="6280150" y="1352550"/>
            <a:ext cx="1797050" cy="15113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9945" name="AutoShape 7"/>
          <p:cNvSpPr>
            <a:spLocks noChangeArrowheads="1"/>
          </p:cNvSpPr>
          <p:nvPr/>
        </p:nvSpPr>
        <p:spPr bwMode="blackWhite">
          <a:xfrm>
            <a:off x="6272214" y="3429000"/>
            <a:ext cx="1881187" cy="26670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52234" name="Picture 9" descr="C:\Documents and Settings\gstokol\My Documents\My Pictures\package-body-codea01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114926" y="3968750"/>
            <a:ext cx="7794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1" descr="C:\Documents and Settings\lserhal\Desktop\Graphics Used in 10g NF\PLSQL_Program_docum064.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667000" y="2911475"/>
            <a:ext cx="877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6" name="Picture 12"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715000" y="1581150"/>
            <a:ext cx="76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7" name="Rectangle 13"/>
          <p:cNvSpPr>
            <a:spLocks noChangeArrowheads="1"/>
          </p:cNvSpPr>
          <p:nvPr/>
        </p:nvSpPr>
        <p:spPr bwMode="auto">
          <a:xfrm>
            <a:off x="2161731" y="4740275"/>
            <a:ext cx="2061462" cy="97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Stand-alone </a:t>
            </a:r>
            <a:br>
              <a:rPr lang="en-US" sz="1600">
                <a:solidFill>
                  <a:prstClr val="black"/>
                </a:solidFill>
              </a:rPr>
            </a:br>
            <a:r>
              <a:rPr lang="en-US" sz="1600">
                <a:solidFill>
                  <a:prstClr val="black"/>
                </a:solidFill>
              </a:rPr>
              <a:t>procedure definition</a:t>
            </a:r>
            <a:br>
              <a:rPr lang="en-US" sz="1600">
                <a:solidFill>
                  <a:prstClr val="black"/>
                </a:solidFill>
              </a:rPr>
            </a:br>
            <a:r>
              <a:rPr lang="en-US" sz="1600">
                <a:solidFill>
                  <a:prstClr val="black"/>
                </a:solidFill>
              </a:rPr>
              <a:t>changed</a:t>
            </a:r>
          </a:p>
          <a:p>
            <a:pPr algn="ctr" eaLnBrk="0" hangingPunct="0">
              <a:lnSpc>
                <a:spcPct val="90000"/>
              </a:lnSpc>
            </a:pPr>
            <a:endParaRPr lang="en-US" sz="1600">
              <a:solidFill>
                <a:prstClr val="black"/>
              </a:solidFill>
            </a:endParaRPr>
          </a:p>
        </p:txBody>
      </p:sp>
      <p:pic>
        <p:nvPicPr>
          <p:cNvPr id="52238" name="Picture 14"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6858000" y="14287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9" name="Rectangle 15"/>
          <p:cNvSpPr>
            <a:spLocks noChangeArrowheads="1"/>
          </p:cNvSpPr>
          <p:nvPr/>
        </p:nvSpPr>
        <p:spPr bwMode="auto">
          <a:xfrm>
            <a:off x="6442430" y="2343151"/>
            <a:ext cx="136454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p:txBody>
      </p:sp>
      <p:pic>
        <p:nvPicPr>
          <p:cNvPr id="52240" name="Picture 16"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6858000" y="35369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1" name="Rectangle 17"/>
          <p:cNvSpPr>
            <a:spLocks noChangeArrowheads="1"/>
          </p:cNvSpPr>
          <p:nvPr/>
        </p:nvSpPr>
        <p:spPr bwMode="auto">
          <a:xfrm>
            <a:off x="6442430" y="4451350"/>
            <a:ext cx="1364540" cy="14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p:txBody>
      </p:sp>
      <p:pic>
        <p:nvPicPr>
          <p:cNvPr id="52242" name="Picture 18" descr="C:\My_Data\Jobs\Enterprise\New_slides\icons\modify.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3132138" y="3910013"/>
            <a:ext cx="143986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3" name="Picture 19" descr="Symbols: Red Xmark, No, Cancel"/>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gray">
          <a:xfrm>
            <a:off x="5715000" y="4648201"/>
            <a:ext cx="4143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6" name="Line 20"/>
          <p:cNvSpPr>
            <a:spLocks noChangeShapeType="1"/>
          </p:cNvSpPr>
          <p:nvPr/>
        </p:nvSpPr>
        <p:spPr bwMode="auto">
          <a:xfrm flipH="1">
            <a:off x="3527425" y="3810000"/>
            <a:ext cx="3352800" cy="0"/>
          </a:xfrm>
          <a:prstGeom prst="line">
            <a:avLst/>
          </a:prstGeom>
          <a:ln>
            <a:headEnd/>
            <a:tailEnd type="triangl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506</a:t>
            </a:fld>
            <a:endParaRPr lang="en-US">
              <a:solidFill>
                <a:srgbClr val="464653"/>
              </a:solidFill>
            </a:endParaRPr>
          </a:p>
        </p:txBody>
      </p:sp>
    </p:spTree>
    <p:extLst>
      <p:ext uri="{BB962C8B-B14F-4D97-AF65-F5344CB8AC3E}">
        <p14:creationId xmlns:p14="http://schemas.microsoft.com/office/powerpoint/2010/main" val="3067359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Summary</a:t>
            </a:r>
          </a:p>
        </p:txBody>
      </p:sp>
      <p:sp>
        <p:nvSpPr>
          <p:cNvPr id="41987" name="Rectangle 3"/>
          <p:cNvSpPr>
            <a:spLocks noGrp="1" noChangeArrowheads="1"/>
          </p:cNvSpPr>
          <p:nvPr>
            <p:ph sz="quarter" idx="1"/>
          </p:nvPr>
        </p:nvSpPr>
        <p:spPr>
          <a:xfrm>
            <a:off x="2133600" y="1447800"/>
            <a:ext cx="7918450" cy="1900238"/>
          </a:xfrm>
        </p:spPr>
        <p:txBody>
          <a:bodyPr>
            <a:normAutofit fontScale="92500" lnSpcReduction="20000"/>
          </a:bodyPr>
          <a:lstStyle/>
          <a:p>
            <a:pPr marL="0" indent="0">
              <a:buNone/>
              <a:defRPr/>
            </a:pPr>
            <a:r>
              <a:rPr lang="en-US" dirty="0">
                <a:latin typeface="Arial" charset="0"/>
              </a:rPr>
              <a:t>Topics covered in this module:</a:t>
            </a:r>
          </a:p>
          <a:p>
            <a:pPr marL="548640" lvl="1" indent="-274320">
              <a:buFont typeface="Courier New" pitchFamily="49" charset="0"/>
              <a:buChar char="o"/>
              <a:defRPr/>
            </a:pPr>
            <a:r>
              <a:rPr lang="en-US" dirty="0"/>
              <a:t>Track procedural dependencies</a:t>
            </a:r>
          </a:p>
          <a:p>
            <a:pPr marL="548640" lvl="1" indent="-274320">
              <a:buFont typeface="Courier New" pitchFamily="49" charset="0"/>
              <a:buChar char="o"/>
              <a:defRPr/>
            </a:pPr>
            <a:r>
              <a:rPr lang="en-US" dirty="0"/>
              <a:t>Predict the effect of changing a database object on procedures and functions</a:t>
            </a:r>
          </a:p>
          <a:p>
            <a:pPr marL="548640" lvl="1" indent="-274320">
              <a:buFont typeface="Courier New" pitchFamily="49" charset="0"/>
              <a:buChar char="o"/>
              <a:defRPr/>
            </a:pPr>
            <a:r>
              <a:rPr lang="en-US" dirty="0"/>
              <a:t>Manage procedural dependencies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507</a:t>
            </a:fld>
            <a:endParaRPr lang="en-US" dirty="0">
              <a:solidFill>
                <a:srgbClr val="464653"/>
              </a:solidFill>
            </a:endParaRPr>
          </a:p>
        </p:txBody>
      </p:sp>
    </p:spTree>
    <p:extLst>
      <p:ext uri="{BB962C8B-B14F-4D97-AF65-F5344CB8AC3E}">
        <p14:creationId xmlns:p14="http://schemas.microsoft.com/office/powerpoint/2010/main" val="127216282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p:txBody>
          <a:bodyPr/>
          <a:lstStyle/>
          <a:p>
            <a:pPr eaLnBrk="1" hangingPunct="1"/>
            <a:r>
              <a:rPr lang="en-US"/>
              <a:t>SQL Functions in PL/SQL: Examples</a:t>
            </a:r>
          </a:p>
        </p:txBody>
      </p:sp>
      <p:sp>
        <p:nvSpPr>
          <p:cNvPr id="1260547"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Get the length of a string:</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buFont typeface="Courier New" pitchFamily="49" charset="0"/>
              <a:buChar char="o"/>
            </a:pPr>
            <a:r>
              <a:rPr lang="en-US"/>
              <a:t>Get the number of months an employee has worked:</a:t>
            </a:r>
          </a:p>
        </p:txBody>
      </p:sp>
      <p:sp>
        <p:nvSpPr>
          <p:cNvPr id="13316" name="Rectangle 4"/>
          <p:cNvSpPr>
            <a:spLocks noChangeArrowheads="1"/>
          </p:cNvSpPr>
          <p:nvPr/>
        </p:nvSpPr>
        <p:spPr bwMode="blackGray">
          <a:xfrm>
            <a:off x="2133600" y="1905000"/>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defRPr/>
            </a:pPr>
            <a:r>
              <a:rPr lang="en-US" dirty="0" err="1">
                <a:solidFill>
                  <a:srgbClr val="000000"/>
                </a:solidFill>
                <a:latin typeface="Courier New" pitchFamily="49" charset="0"/>
              </a:rPr>
              <a:t>v_desc_size</a:t>
            </a:r>
            <a:r>
              <a:rPr lang="en-US" dirty="0">
                <a:solidFill>
                  <a:srgbClr val="000000"/>
                </a:solidFill>
                <a:latin typeface="Courier New" pitchFamily="49" charset="0"/>
              </a:rPr>
              <a:t> INTEGER(5);</a:t>
            </a:r>
          </a:p>
          <a:p>
            <a:pPr eaLnBrk="0" hangingPunct="0">
              <a:lnSpc>
                <a:spcPct val="95000"/>
              </a:lnSpc>
              <a:defRPr/>
            </a:pPr>
            <a:r>
              <a:rPr lang="en-US" dirty="0" err="1">
                <a:solidFill>
                  <a:srgbClr val="000000"/>
                </a:solidFill>
                <a:latin typeface="Courier New" pitchFamily="49" charset="0"/>
              </a:rPr>
              <a:t>v_prod_description</a:t>
            </a:r>
            <a:r>
              <a:rPr lang="en-US" dirty="0">
                <a:solidFill>
                  <a:srgbClr val="000000"/>
                </a:solidFill>
                <a:latin typeface="Courier New" pitchFamily="49" charset="0"/>
              </a:rPr>
              <a:t> VARCHAR2(70):='You can use this product with your radios for higher frequency';</a:t>
            </a:r>
          </a:p>
          <a:p>
            <a:pPr eaLnBrk="0" hangingPunct="0">
              <a:lnSpc>
                <a:spcPct val="95000"/>
              </a:lnSpc>
              <a:defRPr/>
            </a:pPr>
            <a:endParaRPr lang="en-US" dirty="0">
              <a:solidFill>
                <a:srgbClr val="000000"/>
              </a:solidFill>
              <a:latin typeface="Courier New" pitchFamily="49" charset="0"/>
            </a:endParaRPr>
          </a:p>
          <a:p>
            <a:pPr eaLnBrk="0" hangingPunct="0">
              <a:lnSpc>
                <a:spcPct val="95000"/>
              </a:lnSpc>
              <a:defRPr/>
            </a:pPr>
            <a:r>
              <a:rPr lang="en-US" dirty="0">
                <a:solidFill>
                  <a:srgbClr val="000000"/>
                </a:solidFill>
                <a:latin typeface="Courier New" pitchFamily="49" charset="0"/>
              </a:rPr>
              <a:t>-- get the length of the string in </a:t>
            </a:r>
            <a:r>
              <a:rPr lang="en-US" dirty="0" err="1">
                <a:solidFill>
                  <a:srgbClr val="000000"/>
                </a:solidFill>
                <a:latin typeface="Courier New" pitchFamily="49" charset="0"/>
              </a:rPr>
              <a:t>prod_description</a:t>
            </a:r>
            <a:endParaRPr lang="en-US" dirty="0">
              <a:solidFill>
                <a:srgbClr val="000000"/>
              </a:solidFill>
              <a:latin typeface="Courier New" pitchFamily="49" charset="0"/>
            </a:endParaRPr>
          </a:p>
          <a:p>
            <a:pPr eaLnBrk="0" hangingPunct="0">
              <a:lnSpc>
                <a:spcPct val="95000"/>
              </a:lnSpc>
              <a:defRPr/>
            </a:pPr>
            <a:r>
              <a:rPr lang="en-US" dirty="0" err="1">
                <a:solidFill>
                  <a:srgbClr val="000000"/>
                </a:solidFill>
                <a:latin typeface="Courier New" pitchFamily="49" charset="0"/>
              </a:rPr>
              <a:t>v_desc_size</a:t>
            </a:r>
            <a:r>
              <a:rPr lang="en-US" dirty="0">
                <a:solidFill>
                  <a:srgbClr val="000000"/>
                </a:solidFill>
                <a:latin typeface="Courier New" pitchFamily="49" charset="0"/>
              </a:rPr>
              <a:t>:= LENGTH(</a:t>
            </a:r>
            <a:r>
              <a:rPr lang="en-US" dirty="0" err="1">
                <a:solidFill>
                  <a:srgbClr val="000000"/>
                </a:solidFill>
                <a:latin typeface="Courier New" pitchFamily="49" charset="0"/>
              </a:rPr>
              <a:t>v_prod_description</a:t>
            </a:r>
            <a:r>
              <a:rPr lang="en-US" dirty="0">
                <a:solidFill>
                  <a:srgbClr val="000000"/>
                </a:solidFill>
                <a:latin typeface="Courier New" pitchFamily="49" charset="0"/>
              </a:rPr>
              <a:t>);</a:t>
            </a:r>
          </a:p>
        </p:txBody>
      </p:sp>
      <p:sp>
        <p:nvSpPr>
          <p:cNvPr id="13317" name="Rectangle 5"/>
          <p:cNvSpPr>
            <a:spLocks noChangeArrowheads="1"/>
          </p:cNvSpPr>
          <p:nvPr/>
        </p:nvSpPr>
        <p:spPr bwMode="blackGray">
          <a:xfrm>
            <a:off x="2133600" y="4343400"/>
            <a:ext cx="7924800" cy="381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dirty="0" err="1">
                <a:solidFill>
                  <a:srgbClr val="000000"/>
                </a:solidFill>
                <a:latin typeface="Courier New" pitchFamily="49" charset="0"/>
              </a:rPr>
              <a:t>v_tenure</a:t>
            </a:r>
            <a:r>
              <a:rPr lang="en-US" dirty="0">
                <a:solidFill>
                  <a:srgbClr val="000000"/>
                </a:solidFill>
                <a:latin typeface="Courier New" pitchFamily="49" charset="0"/>
              </a:rPr>
              <a:t>:= MONTHS_BETWEEN (CURRENT_DATE, </a:t>
            </a:r>
            <a:r>
              <a:rPr lang="en-US" dirty="0" err="1">
                <a:solidFill>
                  <a:srgbClr val="000000"/>
                </a:solidFill>
                <a:latin typeface="Courier New" pitchFamily="49" charset="0"/>
              </a:rPr>
              <a:t>v_hiredate</a:t>
            </a:r>
            <a:r>
              <a:rPr lang="en-US" dirty="0">
                <a:solidFill>
                  <a:srgbClr val="000000"/>
                </a:solidFill>
                <a:latin typeface="Courier New" pitchFamily="49" charset="0"/>
              </a:rPr>
              <a:t>);</a:t>
            </a:r>
          </a:p>
        </p:txBody>
      </p:sp>
      <p:sp>
        <p:nvSpPr>
          <p:cNvPr id="21510" name="Rectangle 6"/>
          <p:cNvSpPr>
            <a:spLocks noChangeArrowheads="1"/>
          </p:cNvSpPr>
          <p:nvPr/>
        </p:nvSpPr>
        <p:spPr bwMode="gray">
          <a:xfrm>
            <a:off x="2190750" y="3267075"/>
            <a:ext cx="548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51</a:t>
            </a:fld>
            <a:endParaRPr lang="en-US" dirty="0"/>
          </a:p>
        </p:txBody>
      </p:sp>
    </p:spTree>
    <p:extLst>
      <p:ext uri="{BB962C8B-B14F-4D97-AF65-F5344CB8AC3E}">
        <p14:creationId xmlns:p14="http://schemas.microsoft.com/office/powerpoint/2010/main" val="118235859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Using Sequences in PL/SQL Expressions</a:t>
            </a:r>
          </a:p>
        </p:txBody>
      </p:sp>
      <p:sp>
        <p:nvSpPr>
          <p:cNvPr id="1261571" name="Rectangle 3"/>
          <p:cNvSpPr>
            <a:spLocks noGrp="1" noChangeArrowheads="1"/>
          </p:cNvSpPr>
          <p:nvPr>
            <p:ph sz="quarter" idx="1"/>
          </p:nvPr>
        </p:nvSpPr>
        <p:spPr>
          <a:xfrm>
            <a:off x="1981200" y="1219201"/>
            <a:ext cx="8229600" cy="4937125"/>
          </a:xfrm>
        </p:spPr>
        <p:txBody>
          <a:bodyPr/>
          <a:lstStyle/>
          <a:p>
            <a:pPr marL="0" indent="0">
              <a:buNone/>
            </a:pPr>
            <a:r>
              <a:rPr lang="en-US" dirty="0"/>
              <a:t>Starting in 19c:</a:t>
            </a:r>
          </a:p>
          <a:p>
            <a:pPr marL="0" indent="0"/>
            <a:endParaRPr lang="en-US" dirty="0"/>
          </a:p>
          <a:p>
            <a:pPr marL="0" indent="0"/>
            <a:endParaRPr lang="en-US" dirty="0"/>
          </a:p>
          <a:p>
            <a:pPr marL="0" indent="0"/>
            <a:endParaRPr lang="en-US" dirty="0"/>
          </a:p>
          <a:p>
            <a:pPr marL="0" indent="0"/>
            <a:endParaRPr lang="en-US" dirty="0"/>
          </a:p>
          <a:p>
            <a:pPr marL="0" indent="0">
              <a:buNone/>
            </a:pPr>
            <a:r>
              <a:rPr lang="en-US" dirty="0"/>
              <a:t>Before 19c:</a:t>
            </a:r>
          </a:p>
        </p:txBody>
      </p:sp>
      <p:sp>
        <p:nvSpPr>
          <p:cNvPr id="1261572" name="Rectangle 4"/>
          <p:cNvSpPr>
            <a:spLocks noChangeArrowheads="1"/>
          </p:cNvSpPr>
          <p:nvPr/>
        </p:nvSpPr>
        <p:spPr bwMode="blackGray">
          <a:xfrm>
            <a:off x="2136775" y="4855465"/>
            <a:ext cx="7886700" cy="1725613"/>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DECLARE</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NUMBER;</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SELECT </a:t>
            </a:r>
            <a:r>
              <a:rPr lang="en-US" dirty="0" err="1">
                <a:solidFill>
                  <a:srgbClr val="000000"/>
                </a:solidFill>
                <a:latin typeface="Courier New" pitchFamily="49" charset="0"/>
                <a:cs typeface="Times New Roman" pitchFamily="18" charset="0"/>
              </a:rPr>
              <a:t>my_seq.NEXTVAL</a:t>
            </a:r>
            <a:r>
              <a:rPr lang="en-US" dirty="0">
                <a:solidFill>
                  <a:srgbClr val="000000"/>
                </a:solidFill>
                <a:latin typeface="Courier New" pitchFamily="49" charset="0"/>
                <a:cs typeface="Times New Roman" pitchFamily="18" charset="0"/>
              </a:rPr>
              <a:t> INTO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FROM Dual;</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a:t>
            </a:r>
          </a:p>
        </p:txBody>
      </p:sp>
      <p:sp>
        <p:nvSpPr>
          <p:cNvPr id="1261573" name="Rectangle 5"/>
          <p:cNvSpPr>
            <a:spLocks noChangeArrowheads="1"/>
          </p:cNvSpPr>
          <p:nvPr/>
        </p:nvSpPr>
        <p:spPr bwMode="blackGray">
          <a:xfrm>
            <a:off x="2146300" y="1828800"/>
            <a:ext cx="7886700" cy="1681162"/>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DECLARE</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NUMBER;</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 </a:t>
            </a:r>
            <a:r>
              <a:rPr lang="en-US" dirty="0" err="1">
                <a:solidFill>
                  <a:srgbClr val="000000"/>
                </a:solidFill>
                <a:latin typeface="Courier New" pitchFamily="49" charset="0"/>
                <a:cs typeface="Times New Roman" pitchFamily="18" charset="0"/>
              </a:rPr>
              <a:t>my_seq.NEXTVAL</a:t>
            </a:r>
            <a:r>
              <a:rPr lang="en-US" dirty="0">
                <a:solidFill>
                  <a:srgbClr val="000000"/>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52</a:t>
            </a:fld>
            <a:endParaRPr lang="en-US" dirty="0"/>
          </a:p>
        </p:txBody>
      </p:sp>
    </p:spTree>
    <p:extLst>
      <p:ext uri="{BB962C8B-B14F-4D97-AF65-F5344CB8AC3E}">
        <p14:creationId xmlns:p14="http://schemas.microsoft.com/office/powerpoint/2010/main" val="1659951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355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2596" name="Rectangle 4"/>
          <p:cNvSpPr>
            <a:spLocks noGrp="1" noChangeArrowheads="1"/>
          </p:cNvSpPr>
          <p:nvPr>
            <p:ph type="title"/>
          </p:nvPr>
        </p:nvSpPr>
        <p:spPr/>
        <p:txBody>
          <a:bodyPr/>
          <a:lstStyle/>
          <a:p>
            <a:pPr eaLnBrk="1" hangingPunct="1"/>
            <a:r>
              <a:rPr lang="en-US"/>
              <a:t>Data Type Conversion</a:t>
            </a:r>
          </a:p>
        </p:txBody>
      </p:sp>
      <p:sp>
        <p:nvSpPr>
          <p:cNvPr id="126259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Converts data to comparable data types</a:t>
            </a:r>
          </a:p>
          <a:p>
            <a:pPr lvl="1" eaLnBrk="1" hangingPunct="1">
              <a:buFont typeface="Courier New" pitchFamily="49" charset="0"/>
              <a:buChar char="o"/>
            </a:pPr>
            <a:r>
              <a:rPr lang="en-US"/>
              <a:t>Is of two types:</a:t>
            </a:r>
          </a:p>
          <a:p>
            <a:pPr lvl="2" eaLnBrk="1" hangingPunct="1">
              <a:buFont typeface="Wingdings" pitchFamily="2" charset="2"/>
              <a:buChar char="Ø"/>
            </a:pPr>
            <a:r>
              <a:rPr lang="en-US"/>
              <a:t>Implicit conversion</a:t>
            </a:r>
          </a:p>
          <a:p>
            <a:pPr lvl="2" eaLnBrk="1" hangingPunct="1">
              <a:buFont typeface="Wingdings" pitchFamily="2" charset="2"/>
              <a:buChar char="Ø"/>
            </a:pPr>
            <a:r>
              <a:rPr lang="en-US"/>
              <a:t>Explicit conversion</a:t>
            </a:r>
          </a:p>
          <a:p>
            <a:pPr lvl="1" eaLnBrk="1" hangingPunct="1">
              <a:buFont typeface="Courier New" pitchFamily="49" charset="0"/>
              <a:buChar char="o"/>
            </a:pPr>
            <a:r>
              <a:rPr lang="en-US"/>
              <a:t>Functions:</a:t>
            </a:r>
          </a:p>
          <a:p>
            <a:pPr lvl="2" eaLnBrk="1" hangingPunct="1">
              <a:buFont typeface="Wingdings" pitchFamily="2" charset="2"/>
              <a:buChar char="Ø"/>
            </a:pPr>
            <a:r>
              <a:rPr lang="en-US">
                <a:latin typeface="Courier New" pitchFamily="49" charset="0"/>
              </a:rPr>
              <a:t>TO_CHAR</a:t>
            </a:r>
          </a:p>
          <a:p>
            <a:pPr lvl="2" eaLnBrk="1" hangingPunct="1">
              <a:buFont typeface="Wingdings" pitchFamily="2" charset="2"/>
              <a:buChar char="Ø"/>
            </a:pPr>
            <a:r>
              <a:rPr lang="en-US">
                <a:latin typeface="Courier New" pitchFamily="49" charset="0"/>
              </a:rPr>
              <a:t>TO_DATE</a:t>
            </a:r>
          </a:p>
          <a:p>
            <a:pPr lvl="2" eaLnBrk="1" hangingPunct="1">
              <a:buFont typeface="Wingdings" pitchFamily="2" charset="2"/>
              <a:buChar char="Ø"/>
            </a:pPr>
            <a:r>
              <a:rPr lang="en-US">
                <a:latin typeface="Courier New" pitchFamily="49" charset="0"/>
              </a:rPr>
              <a:t>TO_NUMBER</a:t>
            </a:r>
          </a:p>
          <a:p>
            <a:pPr lvl="2" eaLnBrk="1" hangingPunct="1">
              <a:buFont typeface="Wingdings" pitchFamily="2" charset="2"/>
              <a:buChar char="Ø"/>
            </a:pPr>
            <a:r>
              <a:rPr lang="en-US">
                <a:latin typeface="Courier New" pitchFamily="49" charset="0"/>
              </a:rPr>
              <a:t>TO_TIMESTAMP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53</a:t>
            </a:fld>
            <a:endParaRPr lang="en-US" dirty="0"/>
          </a:p>
        </p:txBody>
      </p:sp>
    </p:spTree>
    <p:extLst>
      <p:ext uri="{BB962C8B-B14F-4D97-AF65-F5344CB8AC3E}">
        <p14:creationId xmlns:p14="http://schemas.microsoft.com/office/powerpoint/2010/main" val="204767836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457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3620" name="Rectangle 4"/>
          <p:cNvSpPr>
            <a:spLocks noGrp="1" noChangeArrowheads="1"/>
          </p:cNvSpPr>
          <p:nvPr>
            <p:ph type="title"/>
          </p:nvPr>
        </p:nvSpPr>
        <p:spPr/>
        <p:txBody>
          <a:bodyPr/>
          <a:lstStyle/>
          <a:p>
            <a:pPr eaLnBrk="1" hangingPunct="1"/>
            <a:r>
              <a:rPr lang="en-US"/>
              <a:t>Data Type Conversion</a:t>
            </a:r>
          </a:p>
        </p:txBody>
      </p:sp>
      <p:sp>
        <p:nvSpPr>
          <p:cNvPr id="17413" name="Rectangle 5"/>
          <p:cNvSpPr>
            <a:spLocks noChangeArrowheads="1"/>
          </p:cNvSpPr>
          <p:nvPr/>
        </p:nvSpPr>
        <p:spPr bwMode="blackGray">
          <a:xfrm>
            <a:off x="3505200" y="1555750"/>
            <a:ext cx="6178550" cy="88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implicit data type conversion</a:t>
            </a:r>
          </a:p>
          <a:p>
            <a:pPr eaLnBrk="0" hangingPunct="0">
              <a:spcBef>
                <a:spcPct val="40000"/>
              </a:spcBef>
              <a:defRPr/>
            </a:pPr>
            <a:r>
              <a:rPr lang="en-US">
                <a:solidFill>
                  <a:srgbClr val="000000"/>
                </a:solidFill>
                <a:latin typeface="Courier New" pitchFamily="49" charset="0"/>
              </a:rPr>
              <a:t>v_date_of_joining DATE:= '02-Feb-2000';</a:t>
            </a:r>
          </a:p>
        </p:txBody>
      </p:sp>
      <p:sp>
        <p:nvSpPr>
          <p:cNvPr id="17414" name="Rectangle 6"/>
          <p:cNvSpPr>
            <a:spLocks noChangeArrowheads="1"/>
          </p:cNvSpPr>
          <p:nvPr/>
        </p:nvSpPr>
        <p:spPr bwMode="blackGray">
          <a:xfrm>
            <a:off x="3505201" y="2767014"/>
            <a:ext cx="6221413" cy="947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error in data type conversion</a:t>
            </a:r>
          </a:p>
          <a:p>
            <a:pPr eaLnBrk="0" hangingPunct="0">
              <a:spcBef>
                <a:spcPct val="40000"/>
              </a:spcBef>
              <a:defRPr/>
            </a:pPr>
            <a:r>
              <a:rPr lang="en-US">
                <a:solidFill>
                  <a:srgbClr val="000000"/>
                </a:solidFill>
                <a:latin typeface="Courier New" pitchFamily="49" charset="0"/>
              </a:rPr>
              <a:t>v_date_of_joining DATE:= 'February 02,2000';</a:t>
            </a:r>
          </a:p>
        </p:txBody>
      </p:sp>
      <p:sp>
        <p:nvSpPr>
          <p:cNvPr id="17415" name="Rectangle 7"/>
          <p:cNvSpPr>
            <a:spLocks noChangeArrowheads="1"/>
          </p:cNvSpPr>
          <p:nvPr/>
        </p:nvSpPr>
        <p:spPr bwMode="blackGray">
          <a:xfrm>
            <a:off x="3505200" y="4122739"/>
            <a:ext cx="6249988" cy="1177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explicit data type conversion</a:t>
            </a:r>
          </a:p>
          <a:p>
            <a:pPr eaLnBrk="0" hangingPunct="0">
              <a:spcBef>
                <a:spcPct val="40000"/>
              </a:spcBef>
              <a:defRPr/>
            </a:pPr>
            <a:r>
              <a:rPr lang="en-US">
                <a:solidFill>
                  <a:srgbClr val="000000"/>
                </a:solidFill>
                <a:latin typeface="Courier New" pitchFamily="49" charset="0"/>
              </a:rPr>
              <a:t>v_date_of_joining DATE:= TO_DATE('February 02,2000','Month DD, YYYY');</a:t>
            </a:r>
          </a:p>
        </p:txBody>
      </p:sp>
      <p:sp>
        <p:nvSpPr>
          <p:cNvPr id="17416" name="Oval 24"/>
          <p:cNvSpPr>
            <a:spLocks noChangeArrowheads="1"/>
          </p:cNvSpPr>
          <p:nvPr/>
        </p:nvSpPr>
        <p:spPr bwMode="blackWhite">
          <a:xfrm>
            <a:off x="2697164" y="183515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7417" name="Oval 24"/>
          <p:cNvSpPr>
            <a:spLocks noChangeArrowheads="1"/>
          </p:cNvSpPr>
          <p:nvPr/>
        </p:nvSpPr>
        <p:spPr bwMode="blackWhite">
          <a:xfrm>
            <a:off x="2706689" y="305911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7418" name="Oval 24"/>
          <p:cNvSpPr>
            <a:spLocks noChangeArrowheads="1"/>
          </p:cNvSpPr>
          <p:nvPr/>
        </p:nvSpPr>
        <p:spPr bwMode="blackWhite">
          <a:xfrm>
            <a:off x="2692400" y="43878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54</a:t>
            </a:fld>
            <a:endParaRPr lang="en-US"/>
          </a:p>
        </p:txBody>
      </p:sp>
    </p:spTree>
    <p:extLst>
      <p:ext uri="{BB962C8B-B14F-4D97-AF65-F5344CB8AC3E}">
        <p14:creationId xmlns:p14="http://schemas.microsoft.com/office/powerpoint/2010/main" val="121569408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Rectangle 2"/>
          <p:cNvSpPr>
            <a:spLocks noGrp="1" noChangeArrowheads="1"/>
          </p:cNvSpPr>
          <p:nvPr>
            <p:ph type="title"/>
          </p:nvPr>
        </p:nvSpPr>
        <p:spPr/>
        <p:txBody>
          <a:bodyPr/>
          <a:lstStyle/>
          <a:p>
            <a:pPr eaLnBrk="1" hangingPunct="1"/>
            <a:r>
              <a:rPr lang="en-US"/>
              <a:t>Agenda</a:t>
            </a:r>
          </a:p>
        </p:txBody>
      </p:sp>
      <p:sp>
        <p:nvSpPr>
          <p:cNvPr id="1264643" name="Rectangle 3"/>
          <p:cNvSpPr>
            <a:spLocks noGrp="1" noChangeArrowheads="1"/>
          </p:cNvSpPr>
          <p:nvPr>
            <p:ph sz="quarter" idx="1"/>
          </p:nvPr>
        </p:nvSpPr>
        <p:spPr>
          <a:xfrm>
            <a:off x="1981200" y="1219201"/>
            <a:ext cx="8229600" cy="4937125"/>
          </a:xfrm>
        </p:spPr>
        <p:txBody>
          <a:bodyPr/>
          <a:lstStyle/>
          <a:p>
            <a:pPr lvl="1" eaLnBrk="1" hangingPunct="1">
              <a:buClr>
                <a:schemeClr val="folHlink"/>
              </a:buClr>
              <a:buFont typeface="Courier New" pitchFamily="49" charset="0"/>
              <a:buChar char="o"/>
            </a:pPr>
            <a:r>
              <a:rPr lang="en-US">
                <a:solidFill>
                  <a:schemeClr val="folHlink"/>
                </a:solidFill>
              </a:rPr>
              <a:t>Writing executable statements in a PL/SQL block</a:t>
            </a:r>
          </a:p>
          <a:p>
            <a:pPr lvl="1" eaLnBrk="1" hangingPunct="1">
              <a:buFont typeface="Courier New" pitchFamily="49" charset="0"/>
              <a:buChar char="o"/>
            </a:pPr>
            <a:r>
              <a:rPr lang="en-US"/>
              <a:t>Writing nested blocks</a:t>
            </a:r>
          </a:p>
          <a:p>
            <a:pPr lvl="1" eaLnBrk="1" hangingPunct="1">
              <a:buClr>
                <a:schemeClr val="folHlink"/>
              </a:buClr>
              <a:buFont typeface="Courier New" pitchFamily="49" charset="0"/>
              <a:buChar char="o"/>
            </a:pPr>
            <a:r>
              <a:rPr lang="en-US">
                <a:solidFill>
                  <a:schemeClr val="folHlink"/>
                </a:solidFill>
              </a:rPr>
              <a:t>Using operators and developing readable code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55</a:t>
            </a:fld>
            <a:endParaRPr lang="en-US" dirty="0"/>
          </a:p>
        </p:txBody>
      </p:sp>
    </p:spTree>
    <p:extLst>
      <p:ext uri="{BB962C8B-B14F-4D97-AF65-F5344CB8AC3E}">
        <p14:creationId xmlns:p14="http://schemas.microsoft.com/office/powerpoint/2010/main" val="186421454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662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5668" name="Rectangle 4"/>
          <p:cNvSpPr>
            <a:spLocks noGrp="1" noChangeArrowheads="1"/>
          </p:cNvSpPr>
          <p:nvPr>
            <p:ph type="title"/>
          </p:nvPr>
        </p:nvSpPr>
        <p:spPr/>
        <p:txBody>
          <a:bodyPr/>
          <a:lstStyle/>
          <a:p>
            <a:pPr eaLnBrk="1" hangingPunct="1"/>
            <a:r>
              <a:rPr lang="en-US"/>
              <a:t>Nested Blocks</a:t>
            </a:r>
          </a:p>
        </p:txBody>
      </p:sp>
      <p:sp>
        <p:nvSpPr>
          <p:cNvPr id="19461" name="Rectangle 5"/>
          <p:cNvSpPr>
            <a:spLocks noGrp="1" noChangeArrowheads="1"/>
          </p:cNvSpPr>
          <p:nvPr>
            <p:ph sz="quarter" idx="1"/>
          </p:nvPr>
        </p:nvSpPr>
        <p:spPr>
          <a:xfrm>
            <a:off x="2133600" y="1447801"/>
            <a:ext cx="5257800" cy="1751013"/>
          </a:xfrm>
        </p:spPr>
        <p:txBody>
          <a:bodyPr>
            <a:normAutofit fontScale="85000" lnSpcReduction="10000"/>
          </a:bodyPr>
          <a:lstStyle/>
          <a:p>
            <a:pPr marL="0" indent="0">
              <a:buNone/>
              <a:defRPr/>
            </a:pPr>
            <a:r>
              <a:rPr lang="en-US" dirty="0"/>
              <a:t>PL/SQL blocks can be nested.</a:t>
            </a:r>
          </a:p>
          <a:p>
            <a:pPr marL="548640" lvl="1" indent="-274320">
              <a:buFont typeface="Courier New" pitchFamily="49" charset="0"/>
              <a:buChar char="o"/>
              <a:defRPr/>
            </a:pPr>
            <a:r>
              <a:rPr lang="en-US" dirty="0"/>
              <a:t>An executable section (</a:t>
            </a:r>
            <a:r>
              <a:rPr lang="en-US" dirty="0">
                <a:latin typeface="Courier New" pitchFamily="49" charset="0"/>
              </a:rPr>
              <a:t>BEGIN … END</a:t>
            </a:r>
            <a:r>
              <a:rPr lang="en-US" dirty="0"/>
              <a:t>) can contain nested blocks.</a:t>
            </a:r>
          </a:p>
          <a:p>
            <a:pPr marL="548640" lvl="1" indent="-274320">
              <a:buFont typeface="Courier New" pitchFamily="49" charset="0"/>
              <a:buChar char="o"/>
              <a:defRPr/>
            </a:pPr>
            <a:r>
              <a:rPr lang="en-US" dirty="0"/>
              <a:t>An exception section can contain </a:t>
            </a:r>
            <a:br>
              <a:rPr lang="en-US" dirty="0"/>
            </a:br>
            <a:r>
              <a:rPr lang="en-US" dirty="0"/>
              <a:t>nested blocks.</a:t>
            </a:r>
          </a:p>
        </p:txBody>
      </p:sp>
      <p:pic>
        <p:nvPicPr>
          <p:cNvPr id="1265670" name="Picture 6" descr="C:\Projects\6981-Sunitha\images\nested.gif"/>
          <p:cNvPicPr>
            <a:picLocks noChangeAspect="1" noChangeArrowheads="1"/>
          </p:cNvPicPr>
          <p:nvPr/>
        </p:nvPicPr>
        <p:blipFill>
          <a:blip r:embed="rId3" cstate="print"/>
          <a:srcRect/>
          <a:stretch>
            <a:fillRect/>
          </a:stretch>
        </p:blipFill>
        <p:spPr bwMode="gray">
          <a:xfrm>
            <a:off x="7543801" y="1600200"/>
            <a:ext cx="1611313" cy="381793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56</a:t>
            </a:fld>
            <a:endParaRPr lang="en-US" dirty="0"/>
          </a:p>
        </p:txBody>
      </p:sp>
    </p:spTree>
    <p:extLst>
      <p:ext uri="{BB962C8B-B14F-4D97-AF65-F5344CB8AC3E}">
        <p14:creationId xmlns:p14="http://schemas.microsoft.com/office/powerpoint/2010/main" val="1107422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pPr eaLnBrk="1" hangingPunct="1"/>
            <a:r>
              <a:rPr lang="en-US"/>
              <a:t>Nested Blocks: Example</a:t>
            </a:r>
          </a:p>
        </p:txBody>
      </p:sp>
      <p:sp>
        <p:nvSpPr>
          <p:cNvPr id="20483" name="Rectangle 3"/>
          <p:cNvSpPr>
            <a:spLocks noChangeArrowheads="1"/>
          </p:cNvSpPr>
          <p:nvPr/>
        </p:nvSpPr>
        <p:spPr bwMode="blackGray">
          <a:xfrm>
            <a:off x="2133600" y="1327151"/>
            <a:ext cx="7924800" cy="34591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marL="404813" indent="-404813">
              <a:lnSpc>
                <a:spcPct val="65000"/>
              </a:lnSpc>
              <a:spcBef>
                <a:spcPct val="40000"/>
              </a:spcBef>
              <a:buClr>
                <a:srgbClr val="000000"/>
              </a:buClr>
              <a:defRPr/>
            </a:pPr>
            <a:endParaRPr lang="en-US" dirty="0">
              <a:solidFill>
                <a:srgbClr val="000000"/>
              </a:solidFill>
              <a:latin typeface="Courier New" pitchFamily="49" charset="0"/>
            </a:endParaRPr>
          </a:p>
          <a:p>
            <a:pPr marL="404813" indent="-404813">
              <a:lnSpc>
                <a:spcPct val="65000"/>
              </a:lnSpc>
              <a:spcBef>
                <a:spcPct val="40000"/>
              </a:spcBef>
              <a:buClr>
                <a:srgbClr val="000000"/>
              </a:buClr>
              <a:defRPr/>
            </a:pPr>
            <a:r>
              <a:rPr lang="en-US" dirty="0">
                <a:solidFill>
                  <a:prstClr val="black"/>
                </a:solidFill>
                <a:latin typeface="Courier New" pitchFamily="49" charset="0"/>
              </a:rPr>
              <a:t>DECLARE</a:t>
            </a:r>
          </a:p>
          <a:p>
            <a:pPr marL="404813" indent="-404813">
              <a:lnSpc>
                <a:spcPct val="65000"/>
              </a:lnSpc>
              <a:spcBef>
                <a:spcPct val="40000"/>
              </a:spcBef>
              <a:buClr>
                <a:srgbClr val="000000"/>
              </a:buClr>
              <a:defRPr/>
            </a:pPr>
            <a:r>
              <a:rPr lang="en-US" dirty="0">
                <a:solidFill>
                  <a:prstClr val="black"/>
                </a:solidFill>
                <a:latin typeface="Courier New" pitchFamily="49" charset="0"/>
              </a:rPr>
              <a:t> </a:t>
            </a:r>
            <a:r>
              <a:rPr lang="en-US" dirty="0" err="1">
                <a:solidFill>
                  <a:prstClr val="black"/>
                </a:solidFill>
                <a:latin typeface="Courier New" pitchFamily="49" charset="0"/>
              </a:rPr>
              <a:t>v_outer_variable</a:t>
            </a:r>
            <a:r>
              <a:rPr lang="en-US" dirty="0">
                <a:solidFill>
                  <a:prstClr val="black"/>
                </a:solidFill>
                <a:latin typeface="Courier New" pitchFamily="49" charset="0"/>
              </a:rPr>
              <a:t> VARCHAR2(20):='GLOBAL VARIABLE';</a:t>
            </a:r>
          </a:p>
          <a:p>
            <a:pPr marL="404813" indent="-404813">
              <a:lnSpc>
                <a:spcPct val="65000"/>
              </a:lnSpc>
              <a:spcBef>
                <a:spcPct val="40000"/>
              </a:spcBef>
              <a:buClr>
                <a:srgbClr val="000000"/>
              </a:buClr>
              <a:defRPr/>
            </a:pPr>
            <a:r>
              <a:rPr lang="en-US" dirty="0">
                <a:solidFill>
                  <a:prstClr val="black"/>
                </a:solidFill>
                <a:latin typeface="Courier New" pitchFamily="49" charset="0"/>
              </a:rPr>
              <a:t>BEGIN</a:t>
            </a:r>
          </a:p>
          <a:p>
            <a:pPr marL="404813" indent="-404813">
              <a:lnSpc>
                <a:spcPct val="65000"/>
              </a:lnSpc>
              <a:spcBef>
                <a:spcPct val="40000"/>
              </a:spcBef>
              <a:buClr>
                <a:srgbClr val="000000"/>
              </a:buClr>
              <a:defRPr/>
            </a:pPr>
            <a:r>
              <a:rPr lang="en-US" dirty="0">
                <a:solidFill>
                  <a:prstClr val="black"/>
                </a:solidFill>
                <a:latin typeface="Courier New" pitchFamily="49" charset="0"/>
              </a:rPr>
              <a:t>  DECLARE</a:t>
            </a:r>
          </a:p>
          <a:p>
            <a:pPr marL="404813" indent="-404813">
              <a:lnSpc>
                <a:spcPct val="65000"/>
              </a:lnSpc>
              <a:spcBef>
                <a:spcPct val="40000"/>
              </a:spcBef>
              <a:buClr>
                <a:srgbClr val="000000"/>
              </a:buClr>
              <a:defRPr/>
            </a:pPr>
            <a:r>
              <a:rPr lang="en-US" dirty="0">
                <a:solidFill>
                  <a:prstClr val="black"/>
                </a:solidFill>
                <a:latin typeface="Courier New" pitchFamily="49" charset="0"/>
              </a:rPr>
              <a:t>   </a:t>
            </a:r>
            <a:r>
              <a:rPr lang="en-US" dirty="0" err="1">
                <a:solidFill>
                  <a:prstClr val="black"/>
                </a:solidFill>
                <a:latin typeface="Courier New" pitchFamily="49" charset="0"/>
              </a:rPr>
              <a:t>v_inner_variable</a:t>
            </a:r>
            <a:r>
              <a:rPr lang="en-US" dirty="0">
                <a:solidFill>
                  <a:prstClr val="black"/>
                </a:solidFill>
                <a:latin typeface="Courier New" pitchFamily="49" charset="0"/>
              </a:rPr>
              <a:t> VARCHAR2(20):='LOCAL VARIABLE';</a:t>
            </a:r>
          </a:p>
          <a:p>
            <a:pPr marL="404813" indent="-404813">
              <a:lnSpc>
                <a:spcPct val="65000"/>
              </a:lnSpc>
              <a:spcBef>
                <a:spcPct val="40000"/>
              </a:spcBef>
              <a:buClr>
                <a:srgbClr val="000000"/>
              </a:buClr>
              <a:defRPr/>
            </a:pPr>
            <a:r>
              <a:rPr lang="en-US" dirty="0">
                <a:solidFill>
                  <a:prstClr val="black"/>
                </a:solidFill>
                <a:latin typeface="Courier New" pitchFamily="49" charset="0"/>
              </a:rPr>
              <a:t>  BEGIN</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v_inner_variable</a:t>
            </a:r>
            <a:r>
              <a:rPr lang="en-US" dirty="0">
                <a:solidFill>
                  <a:prstClr val="black"/>
                </a:solidFill>
                <a:latin typeface="Courier New" pitchFamily="49" charset="0"/>
              </a:rPr>
              <a:t>);</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v_outer_variable</a:t>
            </a:r>
            <a:r>
              <a:rPr lang="en-US" dirty="0">
                <a:solidFill>
                  <a:prstClr val="black"/>
                </a:solidFill>
                <a:latin typeface="Courier New" pitchFamily="49" charset="0"/>
              </a:rPr>
              <a:t>);</a:t>
            </a:r>
          </a:p>
          <a:p>
            <a:pPr marL="404813" indent="-404813">
              <a:lnSpc>
                <a:spcPct val="65000"/>
              </a:lnSpc>
              <a:spcBef>
                <a:spcPct val="40000"/>
              </a:spcBef>
              <a:buClr>
                <a:srgbClr val="000000"/>
              </a:buClr>
              <a:defRPr/>
            </a:pPr>
            <a:r>
              <a:rPr lang="en-US" dirty="0">
                <a:solidFill>
                  <a:prstClr val="black"/>
                </a:solidFill>
                <a:latin typeface="Courier New" pitchFamily="49" charset="0"/>
              </a:rPr>
              <a:t>  END;</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v_outer_variable</a:t>
            </a:r>
            <a:r>
              <a:rPr lang="en-US" dirty="0">
                <a:solidFill>
                  <a:prstClr val="black"/>
                </a:solidFill>
                <a:latin typeface="Courier New" pitchFamily="49" charset="0"/>
              </a:rPr>
              <a:t>); </a:t>
            </a:r>
          </a:p>
          <a:p>
            <a:pPr marL="404813" indent="-404813">
              <a:lnSpc>
                <a:spcPct val="65000"/>
              </a:lnSpc>
              <a:spcBef>
                <a:spcPct val="40000"/>
              </a:spcBef>
              <a:buClr>
                <a:srgbClr val="000000"/>
              </a:buClr>
              <a:defRPr/>
            </a:pPr>
            <a:r>
              <a:rPr lang="en-US" dirty="0">
                <a:solidFill>
                  <a:prstClr val="black"/>
                </a:solidFill>
                <a:latin typeface="Courier New" pitchFamily="49" charset="0"/>
              </a:rPr>
              <a:t>END;</a:t>
            </a:r>
          </a:p>
        </p:txBody>
      </p:sp>
      <p:pic>
        <p:nvPicPr>
          <p:cNvPr id="1266692" name="Picture 5" descr="C:\Coursedev\11gR2_PLSQL\D49990CG20\images\3-14.gif"/>
          <p:cNvPicPr>
            <a:picLocks noChangeAspect="1" noChangeArrowheads="1"/>
          </p:cNvPicPr>
          <p:nvPr/>
        </p:nvPicPr>
        <p:blipFill>
          <a:blip r:embed="rId3" cstate="print"/>
          <a:srcRect/>
          <a:stretch>
            <a:fillRect/>
          </a:stretch>
        </p:blipFill>
        <p:spPr bwMode="auto">
          <a:xfrm>
            <a:off x="4314825" y="5137150"/>
            <a:ext cx="3062288" cy="973138"/>
          </a:xfrm>
          <a:prstGeom prst="rect">
            <a:avLst/>
          </a:prstGeom>
          <a:noFill/>
          <a:ln w="9525">
            <a:solidFill>
              <a:schemeClr val="tx1"/>
            </a:solidFill>
            <a:miter lim="800000"/>
            <a:headEnd/>
            <a:tailEnd/>
          </a:ln>
        </p:spPr>
      </p:pic>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57</a:t>
            </a:fld>
            <a:endParaRPr lang="en-US"/>
          </a:p>
        </p:txBody>
      </p:sp>
    </p:spTree>
    <p:extLst>
      <p:ext uri="{BB962C8B-B14F-4D97-AF65-F5344CB8AC3E}">
        <p14:creationId xmlns:p14="http://schemas.microsoft.com/office/powerpoint/2010/main" val="98035445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3"/>
          <p:cNvSpPr>
            <a:spLocks noGrp="1" noChangeArrowheads="1"/>
          </p:cNvSpPr>
          <p:nvPr>
            <p:ph type="title"/>
          </p:nvPr>
        </p:nvSpPr>
        <p:spPr/>
        <p:txBody>
          <a:bodyPr/>
          <a:lstStyle/>
          <a:p>
            <a:pPr eaLnBrk="1" hangingPunct="1"/>
            <a:r>
              <a:rPr lang="en-US"/>
              <a:t>Variable Scope and Visibility</a:t>
            </a:r>
          </a:p>
        </p:txBody>
      </p:sp>
      <p:sp>
        <p:nvSpPr>
          <p:cNvPr id="21507" name="Rectangle 4"/>
          <p:cNvSpPr>
            <a:spLocks noChangeArrowheads="1"/>
          </p:cNvSpPr>
          <p:nvPr/>
        </p:nvSpPr>
        <p:spPr bwMode="blackGray">
          <a:xfrm>
            <a:off x="2300288" y="1524001"/>
            <a:ext cx="7758112" cy="4137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marL="404813" indent="-404813">
              <a:lnSpc>
                <a:spcPct val="65000"/>
              </a:lnSpc>
              <a:spcBef>
                <a:spcPct val="40000"/>
              </a:spcBef>
              <a:buClr>
                <a:srgbClr val="000000"/>
              </a:buClr>
              <a:defRPr/>
            </a:pPr>
            <a:endParaRPr lang="en-US" sz="1600" dirty="0">
              <a:solidFill>
                <a:srgbClr val="0000FF"/>
              </a:solidFill>
              <a:latin typeface="Courier New" pitchFamily="49" charset="0"/>
            </a:endParaRPr>
          </a:p>
          <a:p>
            <a:pPr marL="404813" indent="-404813">
              <a:lnSpc>
                <a:spcPct val="65000"/>
              </a:lnSpc>
              <a:spcBef>
                <a:spcPct val="40000"/>
              </a:spcBef>
              <a:buClr>
                <a:srgbClr val="000000"/>
              </a:buClr>
              <a:defRPr/>
            </a:pPr>
            <a:r>
              <a:rPr lang="en-US" sz="1600" dirty="0">
                <a:solidFill>
                  <a:prstClr val="black"/>
                </a:solidFill>
                <a:latin typeface="Courier New" pitchFamily="49" charset="0"/>
              </a:rPr>
              <a:t>DECLARE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v_father_name</a:t>
            </a:r>
            <a:r>
              <a:rPr lang="en-US" sz="1600" dirty="0">
                <a:solidFill>
                  <a:prstClr val="black"/>
                </a:solidFill>
                <a:latin typeface="Courier New" pitchFamily="49" charset="0"/>
              </a:rPr>
              <a:t> VARCHAR2(20):='Patrick';</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DATE:='20-Apr-1972';</a:t>
            </a:r>
          </a:p>
          <a:p>
            <a:pPr marL="404813" indent="-404813">
              <a:lnSpc>
                <a:spcPct val="65000"/>
              </a:lnSpc>
              <a:spcBef>
                <a:spcPct val="40000"/>
              </a:spcBef>
              <a:buClr>
                <a:srgbClr val="000000"/>
              </a:buClr>
              <a:defRPr/>
            </a:pPr>
            <a:r>
              <a:rPr lang="en-US" sz="1600" dirty="0">
                <a:solidFill>
                  <a:prstClr val="black"/>
                </a:solidFill>
                <a:latin typeface="Courier New" pitchFamily="49" charset="0"/>
              </a:rPr>
              <a:t>BEGIN</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DECLARE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v_child_name</a:t>
            </a:r>
            <a:r>
              <a:rPr lang="en-US" sz="1600" dirty="0">
                <a:solidFill>
                  <a:prstClr val="black"/>
                </a:solidFill>
                <a:latin typeface="Courier New" pitchFamily="49" charset="0"/>
              </a:rPr>
              <a:t> VARCHAR2(20):='Mike';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DATE:='12-Dec-2002';</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BEGIN</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Father''s</a:t>
            </a:r>
            <a:r>
              <a:rPr lang="en-US" sz="1600" dirty="0">
                <a:solidFill>
                  <a:prstClr val="black"/>
                </a:solidFill>
                <a:latin typeface="Courier New" pitchFamily="49" charset="0"/>
              </a:rPr>
              <a:t> Name: '||</a:t>
            </a:r>
            <a:r>
              <a:rPr lang="en-US" sz="1600" dirty="0" err="1">
                <a:solidFill>
                  <a:prstClr val="black"/>
                </a:solidFill>
                <a:latin typeface="Courier New" pitchFamily="49" charset="0"/>
              </a:rPr>
              <a:t>v_father_name</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DBMS_OUTPUT.PUT_LINE('Date of Birth: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Child''s</a:t>
            </a:r>
            <a:r>
              <a:rPr lang="en-US" sz="1600" dirty="0">
                <a:solidFill>
                  <a:prstClr val="black"/>
                </a:solidFill>
                <a:latin typeface="Courier New" pitchFamily="49" charset="0"/>
              </a:rPr>
              <a:t> Name: '||</a:t>
            </a:r>
            <a:r>
              <a:rPr lang="en-US" sz="1600" dirty="0" err="1">
                <a:solidFill>
                  <a:prstClr val="black"/>
                </a:solidFill>
                <a:latin typeface="Courier New" pitchFamily="49" charset="0"/>
              </a:rPr>
              <a:t>v_child_name</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DBMS_OUTPUT.PUT_LINE('Date of Birth: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a:t>
            </a:r>
          </a:p>
          <a:p>
            <a:pPr marL="404813" indent="-404813">
              <a:lnSpc>
                <a:spcPct val="65000"/>
              </a:lnSpc>
              <a:spcBef>
                <a:spcPct val="40000"/>
              </a:spcBef>
              <a:buClr>
                <a:srgbClr val="000000"/>
              </a:buClr>
              <a:defRPr/>
            </a:pPr>
            <a:r>
              <a:rPr lang="en-US" sz="1600" dirty="0">
                <a:solidFill>
                  <a:prstClr val="black"/>
                </a:solidFill>
                <a:latin typeface="Courier New" pitchFamily="49" charset="0"/>
              </a:rPr>
              <a:t>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a:t>
            </a:r>
          </a:p>
        </p:txBody>
      </p:sp>
      <p:sp>
        <p:nvSpPr>
          <p:cNvPr id="28676" name="Freeform 10"/>
          <p:cNvSpPr>
            <a:spLocks/>
          </p:cNvSpPr>
          <p:nvPr/>
        </p:nvSpPr>
        <p:spPr bwMode="auto">
          <a:xfrm>
            <a:off x="2047875" y="2409825"/>
            <a:ext cx="363538" cy="2540000"/>
          </a:xfrm>
          <a:custGeom>
            <a:avLst/>
            <a:gdLst>
              <a:gd name="T0" fmla="*/ 2147483647 w 183"/>
              <a:gd name="T1" fmla="*/ 0 h 1600"/>
              <a:gd name="T2" fmla="*/ 0 w 183"/>
              <a:gd name="T3" fmla="*/ 0 h 1600"/>
              <a:gd name="T4" fmla="*/ 0 w 183"/>
              <a:gd name="T5" fmla="*/ 2147483647 h 1600"/>
              <a:gd name="T6" fmla="*/ 2147483647 w 183"/>
              <a:gd name="T7" fmla="*/ 2147483647 h 1600"/>
              <a:gd name="T8" fmla="*/ 0 60000 65536"/>
              <a:gd name="T9" fmla="*/ 0 60000 65536"/>
              <a:gd name="T10" fmla="*/ 0 60000 65536"/>
              <a:gd name="T11" fmla="*/ 0 60000 65536"/>
              <a:gd name="T12" fmla="*/ 0 w 183"/>
              <a:gd name="T13" fmla="*/ 0 h 1600"/>
              <a:gd name="T14" fmla="*/ 183 w 183"/>
              <a:gd name="T15" fmla="*/ 1600 h 1600"/>
            </a:gdLst>
            <a:ahLst/>
            <a:cxnLst>
              <a:cxn ang="T8">
                <a:pos x="T0" y="T1"/>
              </a:cxn>
              <a:cxn ang="T9">
                <a:pos x="T2" y="T3"/>
              </a:cxn>
              <a:cxn ang="T10">
                <a:pos x="T4" y="T5"/>
              </a:cxn>
              <a:cxn ang="T11">
                <a:pos x="T6" y="T7"/>
              </a:cxn>
            </a:cxnLst>
            <a:rect l="T12" t="T13" r="T14" b="T15"/>
            <a:pathLst>
              <a:path w="183" h="1600">
                <a:moveTo>
                  <a:pt x="173" y="0"/>
                </a:moveTo>
                <a:lnTo>
                  <a:pt x="0" y="0"/>
                </a:lnTo>
                <a:lnTo>
                  <a:pt x="0" y="1600"/>
                </a:lnTo>
                <a:lnTo>
                  <a:pt x="183" y="1591"/>
                </a:lnTo>
              </a:path>
            </a:pathLst>
          </a:custGeom>
          <a:noFill/>
          <a:ln w="28575" cap="flat" cmpd="sng">
            <a:solidFill>
              <a:srgbClr val="0000FF"/>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8677" name="Freeform 12"/>
          <p:cNvSpPr>
            <a:spLocks/>
          </p:cNvSpPr>
          <p:nvPr/>
        </p:nvSpPr>
        <p:spPr bwMode="auto">
          <a:xfrm>
            <a:off x="7373939" y="3425826"/>
            <a:ext cx="2898775" cy="784225"/>
          </a:xfrm>
          <a:custGeom>
            <a:avLst/>
            <a:gdLst>
              <a:gd name="T0" fmla="*/ 0 w 1965"/>
              <a:gd name="T1" fmla="*/ 0 h 530"/>
              <a:gd name="T2" fmla="*/ 2147483647 w 1965"/>
              <a:gd name="T3" fmla="*/ 0 h 530"/>
              <a:gd name="T4" fmla="*/ 2147483647 w 1965"/>
              <a:gd name="T5" fmla="*/ 2147483647 h 530"/>
              <a:gd name="T6" fmla="*/ 2147483647 w 1965"/>
              <a:gd name="T7" fmla="*/ 2147483647 h 530"/>
              <a:gd name="T8" fmla="*/ 0 60000 65536"/>
              <a:gd name="T9" fmla="*/ 0 60000 65536"/>
              <a:gd name="T10" fmla="*/ 0 60000 65536"/>
              <a:gd name="T11" fmla="*/ 0 60000 65536"/>
              <a:gd name="T12" fmla="*/ 0 w 1965"/>
              <a:gd name="T13" fmla="*/ 0 h 530"/>
              <a:gd name="T14" fmla="*/ 1965 w 1965"/>
              <a:gd name="T15" fmla="*/ 530 h 530"/>
            </a:gdLst>
            <a:ahLst/>
            <a:cxnLst>
              <a:cxn ang="T8">
                <a:pos x="T0" y="T1"/>
              </a:cxn>
              <a:cxn ang="T9">
                <a:pos x="T2" y="T3"/>
              </a:cxn>
              <a:cxn ang="T10">
                <a:pos x="T4" y="T5"/>
              </a:cxn>
              <a:cxn ang="T11">
                <a:pos x="T6" y="T7"/>
              </a:cxn>
            </a:cxnLst>
            <a:rect l="T12" t="T13" r="T14" b="T15"/>
            <a:pathLst>
              <a:path w="1965" h="530">
                <a:moveTo>
                  <a:pt x="0" y="0"/>
                </a:moveTo>
                <a:lnTo>
                  <a:pt x="1965" y="0"/>
                </a:lnTo>
                <a:lnTo>
                  <a:pt x="1965" y="530"/>
                </a:lnTo>
                <a:lnTo>
                  <a:pt x="1563" y="530"/>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58</a:t>
            </a:fld>
            <a:endParaRPr lang="en-US"/>
          </a:p>
        </p:txBody>
      </p:sp>
    </p:spTree>
    <p:extLst>
      <p:ext uri="{BB962C8B-B14F-4D97-AF65-F5344CB8AC3E}">
        <p14:creationId xmlns:p14="http://schemas.microsoft.com/office/powerpoint/2010/main" val="28593821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96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8740" name="Rectangle 4"/>
          <p:cNvSpPr>
            <a:spLocks noGrp="1" noChangeArrowheads="1"/>
          </p:cNvSpPr>
          <p:nvPr>
            <p:ph type="title"/>
          </p:nvPr>
        </p:nvSpPr>
        <p:spPr/>
        <p:txBody>
          <a:bodyPr/>
          <a:lstStyle/>
          <a:p>
            <a:pPr eaLnBrk="1" hangingPunct="1"/>
            <a:r>
              <a:rPr lang="en-US"/>
              <a:t>Using a Qualifier with Nested Blocks</a:t>
            </a:r>
          </a:p>
        </p:txBody>
      </p:sp>
      <p:sp>
        <p:nvSpPr>
          <p:cNvPr id="23557" name="Rectangle 5"/>
          <p:cNvSpPr>
            <a:spLocks noChangeArrowheads="1"/>
          </p:cNvSpPr>
          <p:nvPr/>
        </p:nvSpPr>
        <p:spPr bwMode="blackGray">
          <a:xfrm>
            <a:off x="2133600" y="1524000"/>
            <a:ext cx="7924800" cy="439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marL="404813" indent="-404813">
              <a:lnSpc>
                <a:spcPct val="65000"/>
              </a:lnSpc>
              <a:spcBef>
                <a:spcPct val="40000"/>
              </a:spcBef>
              <a:buClr>
                <a:srgbClr val="000000"/>
              </a:buClr>
              <a:defRPr/>
            </a:pPr>
            <a:r>
              <a:rPr lang="en-US" sz="1600" dirty="0">
                <a:solidFill>
                  <a:prstClr val="black"/>
                </a:solidFill>
                <a:latin typeface="Courier New" pitchFamily="49" charset="0"/>
              </a:rPr>
              <a:t>BEGIN &lt;&lt;outer&gt;&gt;</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DECLARE</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v_father_name</a:t>
            </a:r>
            <a:r>
              <a:rPr lang="en-US" sz="1600" dirty="0">
                <a:solidFill>
                  <a:srgbClr val="0000FF"/>
                </a:solidFill>
                <a:latin typeface="Courier New" pitchFamily="49" charset="0"/>
              </a:rPr>
              <a:t> VARCHAR2(20):='Patrick';</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v_date_of_birth</a:t>
            </a:r>
            <a:r>
              <a:rPr lang="en-US" sz="1600" dirty="0">
                <a:solidFill>
                  <a:srgbClr val="0000FF"/>
                </a:solidFill>
                <a:latin typeface="Courier New" pitchFamily="49" charset="0"/>
              </a:rPr>
              <a:t> DATE:='20-Apr-1972';</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BEGIN</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DECLARE</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v_child_name</a:t>
            </a:r>
            <a:r>
              <a:rPr lang="en-US" sz="1600" dirty="0">
                <a:solidFill>
                  <a:srgbClr val="9FB8CD"/>
                </a:solidFill>
                <a:latin typeface="Courier New" pitchFamily="49" charset="0"/>
              </a:rPr>
              <a:t> VARCHAR2(20):='Mike';</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v_date_of_birth</a:t>
            </a:r>
            <a:r>
              <a:rPr lang="en-US" sz="1600" dirty="0">
                <a:solidFill>
                  <a:srgbClr val="9FB8CD"/>
                </a:solidFill>
                <a:latin typeface="Courier New" pitchFamily="49" charset="0"/>
              </a:rPr>
              <a:t> DATE:='12-Dec-2002';</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BEGIN</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a:t>
            </a:r>
            <a:r>
              <a:rPr lang="en-US" sz="1600" dirty="0" err="1">
                <a:solidFill>
                  <a:srgbClr val="9FB8CD"/>
                </a:solidFill>
                <a:latin typeface="Courier New" pitchFamily="49" charset="0"/>
              </a:rPr>
              <a:t>Father''s</a:t>
            </a:r>
            <a:r>
              <a:rPr lang="en-US" sz="1600" dirty="0">
                <a:solidFill>
                  <a:srgbClr val="9FB8CD"/>
                </a:solidFill>
                <a:latin typeface="Courier New" pitchFamily="49" charset="0"/>
              </a:rPr>
              <a:t> Name: '||</a:t>
            </a:r>
            <a:r>
              <a:rPr lang="en-US" sz="1600" dirty="0" err="1">
                <a:solidFill>
                  <a:srgbClr val="9FB8CD"/>
                </a:solidFill>
                <a:latin typeface="Courier New" pitchFamily="49" charset="0"/>
              </a:rPr>
              <a:t>v_father_name</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DBMS_OUTPUT.PUT_LINE('Date of Birth: '</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outer.v_date_of_birth</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a:t>
            </a:r>
            <a:r>
              <a:rPr lang="en-US" sz="1600" dirty="0" err="1">
                <a:solidFill>
                  <a:srgbClr val="9FB8CD"/>
                </a:solidFill>
                <a:latin typeface="Courier New" pitchFamily="49" charset="0"/>
              </a:rPr>
              <a:t>Child''s</a:t>
            </a:r>
            <a:r>
              <a:rPr lang="en-US" sz="1600" dirty="0">
                <a:solidFill>
                  <a:srgbClr val="9FB8CD"/>
                </a:solidFill>
                <a:latin typeface="Courier New" pitchFamily="49" charset="0"/>
              </a:rPr>
              <a:t> Name: '||</a:t>
            </a:r>
            <a:r>
              <a:rPr lang="en-US" sz="1600" dirty="0" err="1">
                <a:solidFill>
                  <a:srgbClr val="9FB8CD"/>
                </a:solidFill>
                <a:latin typeface="Courier New" pitchFamily="49" charset="0"/>
              </a:rPr>
              <a:t>v_child_name</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DBMS_OUTPUT.PUT_LINE('Date of Birth: '||</a:t>
            </a:r>
            <a:r>
              <a:rPr lang="en-US" sz="1600" dirty="0" err="1">
                <a:solidFill>
                  <a:srgbClr val="9FB8CD"/>
                </a:solidFill>
                <a:latin typeface="Courier New" pitchFamily="49" charset="0"/>
              </a:rPr>
              <a:t>v_date_of_birth</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END;</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END</a:t>
            </a:r>
            <a:r>
              <a:rPr lang="en-US" sz="1600" dirty="0">
                <a:solidFill>
                  <a:srgbClr val="0000FF"/>
                </a:solidFill>
                <a:latin typeface="Courier New" pitchFamily="49" charset="0"/>
              </a:rPr>
              <a:t> </a:t>
            </a:r>
            <a:r>
              <a:rPr lang="en-US" sz="1600" dirty="0">
                <a:solidFill>
                  <a:prstClr val="black"/>
                </a:solidFill>
                <a:latin typeface="Courier New" pitchFamily="49" charset="0"/>
              </a:rPr>
              <a:t>outer</a:t>
            </a:r>
            <a:r>
              <a:rPr lang="en-US" sz="1600" dirty="0">
                <a:solidFill>
                  <a:srgbClr val="0000FF"/>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59</a:t>
            </a:fld>
            <a:endParaRPr lang="en-US"/>
          </a:p>
        </p:txBody>
      </p:sp>
    </p:spTree>
    <p:extLst>
      <p:ext uri="{BB962C8B-B14F-4D97-AF65-F5344CB8AC3E}">
        <p14:creationId xmlns:p14="http://schemas.microsoft.com/office/powerpoint/2010/main" val="204460147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638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638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6389" name="Rectangle 7"/>
          <p:cNvSpPr>
            <a:spLocks noGrp="1" noChangeArrowheads="1"/>
          </p:cNvSpPr>
          <p:nvPr>
            <p:ph type="title"/>
          </p:nvPr>
        </p:nvSpPr>
        <p:spPr/>
        <p:txBody>
          <a:bodyPr/>
          <a:lstStyle/>
          <a:p>
            <a:r>
              <a:rPr lang="en-US" dirty="0"/>
              <a:t>Course Agenda</a:t>
            </a:r>
          </a:p>
        </p:txBody>
      </p:sp>
      <p:sp>
        <p:nvSpPr>
          <p:cNvPr id="16390" name="Rectangle 8"/>
          <p:cNvSpPr>
            <a:spLocks noGrp="1" noChangeArrowheads="1"/>
          </p:cNvSpPr>
          <p:nvPr>
            <p:ph sz="quarter" idx="1"/>
          </p:nvPr>
        </p:nvSpPr>
        <p:spPr>
          <a:xfrm>
            <a:off x="1981200" y="1219201"/>
            <a:ext cx="8229600" cy="4937125"/>
          </a:xfrm>
        </p:spPr>
        <p:txBody>
          <a:bodyPr>
            <a:normAutofit lnSpcReduction="10000"/>
          </a:bodyPr>
          <a:lstStyle/>
          <a:p>
            <a:pPr marL="0" indent="0">
              <a:buNone/>
            </a:pPr>
            <a:endParaRPr lang="en-US" dirty="0"/>
          </a:p>
          <a:p>
            <a:pPr marL="0" indent="0">
              <a:buNone/>
            </a:pPr>
            <a:r>
              <a:rPr lang="en-US" dirty="0"/>
              <a:t>Your instructor will provide you with your credentials to </a:t>
            </a:r>
          </a:p>
          <a:p>
            <a:pPr marL="0" indent="0">
              <a:buNone/>
            </a:pPr>
            <a:r>
              <a:rPr lang="en-US" dirty="0"/>
              <a:t>Log-in to the virtual environment.</a:t>
            </a:r>
          </a:p>
          <a:p>
            <a:pPr marL="0" indent="0">
              <a:buNone/>
            </a:pPr>
            <a:endParaRPr lang="en-US" dirty="0"/>
          </a:p>
          <a:p>
            <a:pPr marL="0" indent="0">
              <a:buNone/>
            </a:pPr>
            <a:r>
              <a:rPr lang="en-US" dirty="0"/>
              <a:t>If you are taking this class remotely,  you will be emailed your credentials and a how to data sheet on how to access the virtual environment.</a:t>
            </a:r>
          </a:p>
          <a:p>
            <a:pPr marL="0" indent="0">
              <a:buNone/>
            </a:pPr>
            <a:r>
              <a:rPr lang="en-US" dirty="0"/>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6</a:t>
            </a:fld>
            <a:endParaRPr lang="en-US" dirty="0">
              <a:solidFill>
                <a:srgbClr val="464653"/>
              </a:solidFill>
            </a:endParaRPr>
          </a:p>
        </p:txBody>
      </p:sp>
    </p:spTree>
    <p:extLst>
      <p:ext uri="{BB962C8B-B14F-4D97-AF65-F5344CB8AC3E}">
        <p14:creationId xmlns:p14="http://schemas.microsoft.com/office/powerpoint/2010/main" val="1435520822"/>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ChangeArrowheads="1"/>
          </p:cNvSpPr>
          <p:nvPr>
            <p:ph type="title"/>
          </p:nvPr>
        </p:nvSpPr>
        <p:spPr/>
        <p:txBody>
          <a:bodyPr/>
          <a:lstStyle/>
          <a:p>
            <a:pPr eaLnBrk="1" hangingPunct="1"/>
            <a:r>
              <a:rPr lang="en-US"/>
              <a:t>Challenge: Determining Variable Scope</a:t>
            </a:r>
          </a:p>
        </p:txBody>
      </p:sp>
      <p:sp>
        <p:nvSpPr>
          <p:cNvPr id="24579" name="Rectangle 3"/>
          <p:cNvSpPr>
            <a:spLocks noChangeArrowheads="1"/>
          </p:cNvSpPr>
          <p:nvPr/>
        </p:nvSpPr>
        <p:spPr bwMode="blackGray">
          <a:xfrm>
            <a:off x="2743200" y="1524000"/>
            <a:ext cx="7315200" cy="4578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eaLnBrk="0" hangingPunct="0">
              <a:lnSpc>
                <a:spcPct val="65000"/>
              </a:lnSpc>
              <a:spcBef>
                <a:spcPct val="40000"/>
              </a:spcBef>
              <a:defRPr/>
            </a:pPr>
            <a:r>
              <a:rPr lang="en-US" sz="1600" dirty="0">
                <a:solidFill>
                  <a:srgbClr val="000000"/>
                </a:solidFill>
                <a:latin typeface="Courier New" pitchFamily="49" charset="0"/>
              </a:rPr>
              <a:t>BEGIN &lt;&lt;outer&gt;&gt;</a:t>
            </a:r>
          </a:p>
          <a:p>
            <a:pPr eaLnBrk="0" hangingPunct="0">
              <a:lnSpc>
                <a:spcPct val="65000"/>
              </a:lnSpc>
              <a:spcBef>
                <a:spcPct val="40000"/>
              </a:spcBef>
              <a:defRPr/>
            </a:pPr>
            <a:r>
              <a:rPr lang="en-US" sz="1600" dirty="0">
                <a:solidFill>
                  <a:srgbClr val="0000FF"/>
                </a:solidFill>
                <a:latin typeface="Courier New" pitchFamily="49" charset="0"/>
              </a:rPr>
              <a:t>DECLARE</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v_sal</a:t>
            </a:r>
            <a:r>
              <a:rPr lang="en-US" sz="1600" dirty="0">
                <a:solidFill>
                  <a:srgbClr val="0000FF"/>
                </a:solidFill>
                <a:latin typeface="Courier New" pitchFamily="49" charset="0"/>
              </a:rPr>
              <a:t>      NUMBER(7,2) := 60000;</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v_comm</a:t>
            </a:r>
            <a:r>
              <a:rPr lang="en-US" sz="1600" dirty="0">
                <a:solidFill>
                  <a:srgbClr val="0000FF"/>
                </a:solidFill>
                <a:latin typeface="Courier New" pitchFamily="49" charset="0"/>
              </a:rPr>
              <a:t>     NUMBER(7,2) := </a:t>
            </a:r>
            <a:r>
              <a:rPr lang="en-US" sz="1600" dirty="0" err="1">
                <a:solidFill>
                  <a:srgbClr val="0000FF"/>
                </a:solidFill>
                <a:latin typeface="Courier New" pitchFamily="49" charset="0"/>
              </a:rPr>
              <a:t>v_sal</a:t>
            </a:r>
            <a:r>
              <a:rPr lang="en-US" sz="1600" dirty="0">
                <a:solidFill>
                  <a:srgbClr val="0000FF"/>
                </a:solidFill>
                <a:latin typeface="Courier New" pitchFamily="49" charset="0"/>
              </a:rPr>
              <a:t> * 0.20;</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  VARCHAR2(255) := ' eligible for commission';</a:t>
            </a:r>
          </a:p>
          <a:p>
            <a:pPr eaLnBrk="0" hangingPunct="0">
              <a:lnSpc>
                <a:spcPct val="65000"/>
              </a:lnSpc>
              <a:spcBef>
                <a:spcPct val="40000"/>
              </a:spcBef>
              <a:defRPr/>
            </a:pPr>
            <a:r>
              <a:rPr lang="en-US" sz="1600" dirty="0">
                <a:solidFill>
                  <a:srgbClr val="0000FF"/>
                </a:solidFill>
                <a:latin typeface="Courier New" pitchFamily="49" charset="0"/>
              </a:rPr>
              <a:t>BEGIN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a:solidFill>
                  <a:srgbClr val="FF0000"/>
                </a:solidFill>
                <a:latin typeface="Courier New" pitchFamily="49" charset="0"/>
              </a:rPr>
              <a:t>DECLARE</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NUMBER(7,2) := 50000;</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v_comm</a:t>
            </a:r>
            <a:r>
              <a:rPr lang="en-US" sz="1600" dirty="0">
                <a:solidFill>
                  <a:srgbClr val="FF0000"/>
                </a:solidFill>
                <a:latin typeface="Courier New" pitchFamily="49" charset="0"/>
              </a:rPr>
              <a:t> 	    NUMBER(7,2) := 0;</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v_total_comp</a:t>
            </a:r>
            <a:r>
              <a:rPr lang="en-US" sz="1600" dirty="0">
                <a:solidFill>
                  <a:srgbClr val="FF0000"/>
                </a:solidFill>
                <a:latin typeface="Courier New" pitchFamily="49" charset="0"/>
              </a:rPr>
              <a:t>  NUMBER(7,2) :=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 </a:t>
            </a:r>
            <a:r>
              <a:rPr lang="en-US" sz="1600" dirty="0" err="1">
                <a:solidFill>
                  <a:srgbClr val="FF0000"/>
                </a:solidFill>
                <a:latin typeface="Courier New" pitchFamily="49" charset="0"/>
              </a:rPr>
              <a:t>v_comm</a:t>
            </a:r>
            <a:r>
              <a:rPr lang="en-US" sz="1600" dirty="0">
                <a:solidFill>
                  <a:srgbClr val="FF0000"/>
                </a:solidFill>
                <a:latin typeface="Courier New" pitchFamily="49" charset="0"/>
              </a:rPr>
              <a:t>;</a:t>
            </a:r>
          </a:p>
          <a:p>
            <a:pPr eaLnBrk="0" hangingPunct="0">
              <a:lnSpc>
                <a:spcPct val="65000"/>
              </a:lnSpc>
              <a:spcBef>
                <a:spcPct val="40000"/>
              </a:spcBef>
              <a:defRPr/>
            </a:pPr>
            <a:r>
              <a:rPr lang="en-US" sz="1600" dirty="0">
                <a:solidFill>
                  <a:srgbClr val="FF0000"/>
                </a:solidFill>
                <a:latin typeface="Courier New" pitchFamily="49" charset="0"/>
              </a:rPr>
              <a:t>  BEGIN </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v_message</a:t>
            </a:r>
            <a:r>
              <a:rPr lang="en-US" sz="1600" dirty="0">
                <a:solidFill>
                  <a:srgbClr val="FF0000"/>
                </a:solidFill>
                <a:latin typeface="Courier New" pitchFamily="49" charset="0"/>
              </a:rPr>
              <a:t> := 'CLERK not'||</a:t>
            </a:r>
            <a:r>
              <a:rPr lang="en-US" sz="1600" dirty="0" err="1">
                <a:solidFill>
                  <a:srgbClr val="FF0000"/>
                </a:solidFill>
                <a:latin typeface="Courier New" pitchFamily="49" charset="0"/>
              </a:rPr>
              <a:t>v_message</a:t>
            </a:r>
            <a:r>
              <a:rPr lang="en-US" sz="1600" dirty="0">
                <a:solidFill>
                  <a:srgbClr val="FF0000"/>
                </a:solidFill>
                <a:latin typeface="Courier New" pitchFamily="49" charset="0"/>
              </a:rPr>
              <a:t>;</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outer.v_comm</a:t>
            </a:r>
            <a:r>
              <a:rPr lang="en-US" sz="1600" dirty="0">
                <a:solidFill>
                  <a:srgbClr val="FF0000"/>
                </a:solidFill>
                <a:latin typeface="Courier New" pitchFamily="49" charset="0"/>
              </a:rPr>
              <a:t> :=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 0.30; </a:t>
            </a:r>
          </a:p>
          <a:p>
            <a:pPr eaLnBrk="0" hangingPunct="0">
              <a:lnSpc>
                <a:spcPct val="65000"/>
              </a:lnSpc>
              <a:spcBef>
                <a:spcPct val="40000"/>
              </a:spcBef>
              <a:defRPr/>
            </a:pPr>
            <a:r>
              <a:rPr lang="en-US" sz="1600" dirty="0">
                <a:solidFill>
                  <a:srgbClr val="FF0000"/>
                </a:solidFill>
                <a:latin typeface="Courier New" pitchFamily="49" charset="0"/>
              </a:rPr>
              <a:t>  END;</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 := 'SALESMAN'||</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a:t>
            </a:r>
          </a:p>
          <a:p>
            <a:pPr eaLnBrk="0" hangingPunct="0">
              <a:lnSpc>
                <a:spcPct val="35000"/>
              </a:lnSpc>
              <a:spcBef>
                <a:spcPct val="40000"/>
              </a:spcBef>
              <a:defRPr/>
            </a:pPr>
            <a:r>
              <a:rPr lang="en-US" sz="1600" dirty="0">
                <a:solidFill>
                  <a:srgbClr val="0000FF"/>
                </a:solidFill>
                <a:latin typeface="Courier New" pitchFamily="49" charset="0"/>
              </a:rPr>
              <a:t>END;</a:t>
            </a:r>
          </a:p>
          <a:p>
            <a:pPr eaLnBrk="0" hangingPunct="0">
              <a:lnSpc>
                <a:spcPct val="65000"/>
              </a:lnSpc>
              <a:spcBef>
                <a:spcPct val="40000"/>
              </a:spcBef>
              <a:defRPr/>
            </a:pPr>
            <a:r>
              <a:rPr lang="en-US" sz="1600" dirty="0">
                <a:solidFill>
                  <a:prstClr val="black"/>
                </a:solidFill>
                <a:latin typeface="Courier New" pitchFamily="49" charset="0"/>
              </a:rPr>
              <a:t>END outer;</a:t>
            </a:r>
          </a:p>
          <a:p>
            <a:pPr eaLnBrk="0" hangingPunct="0">
              <a:lnSpc>
                <a:spcPct val="65000"/>
              </a:lnSpc>
              <a:spcBef>
                <a:spcPct val="40000"/>
              </a:spcBef>
              <a:defRPr/>
            </a:pPr>
            <a:r>
              <a:rPr lang="en-US" sz="1600" dirty="0">
                <a:solidFill>
                  <a:srgbClr val="0000FF"/>
                </a:solidFill>
                <a:latin typeface="Courier New" pitchFamily="49" charset="0"/>
              </a:rPr>
              <a:t>/</a:t>
            </a:r>
          </a:p>
        </p:txBody>
      </p:sp>
      <p:sp>
        <p:nvSpPr>
          <p:cNvPr id="30724" name="Line 4"/>
          <p:cNvSpPr>
            <a:spLocks noChangeShapeType="1"/>
          </p:cNvSpPr>
          <p:nvPr/>
        </p:nvSpPr>
        <p:spPr bwMode="auto">
          <a:xfrm>
            <a:off x="2417763" y="4475163"/>
            <a:ext cx="13335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0725" name="Line 8"/>
          <p:cNvSpPr>
            <a:spLocks noChangeShapeType="1"/>
          </p:cNvSpPr>
          <p:nvPr/>
        </p:nvSpPr>
        <p:spPr bwMode="auto">
          <a:xfrm>
            <a:off x="2311400" y="5227638"/>
            <a:ext cx="55403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4582" name="Oval 24"/>
          <p:cNvSpPr>
            <a:spLocks noChangeArrowheads="1"/>
          </p:cNvSpPr>
          <p:nvPr/>
        </p:nvSpPr>
        <p:spPr bwMode="blackWhite">
          <a:xfrm>
            <a:off x="2011364" y="424973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4583" name="Oval 24"/>
          <p:cNvSpPr>
            <a:spLocks noChangeArrowheads="1"/>
          </p:cNvSpPr>
          <p:nvPr/>
        </p:nvSpPr>
        <p:spPr bwMode="blackWhite">
          <a:xfrm>
            <a:off x="2078039" y="50307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60</a:t>
            </a:fld>
            <a:endParaRPr lang="en-US"/>
          </a:p>
        </p:txBody>
      </p:sp>
    </p:spTree>
    <p:extLst>
      <p:ext uri="{BB962C8B-B14F-4D97-AF65-F5344CB8AC3E}">
        <p14:creationId xmlns:p14="http://schemas.microsoft.com/office/powerpoint/2010/main" val="140822359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27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1812" name="Rectangle 8"/>
          <p:cNvSpPr>
            <a:spLocks noGrp="1" noChangeArrowheads="1"/>
          </p:cNvSpPr>
          <p:nvPr>
            <p:ph type="title"/>
          </p:nvPr>
        </p:nvSpPr>
        <p:spPr/>
        <p:txBody>
          <a:bodyPr/>
          <a:lstStyle/>
          <a:p>
            <a:pPr eaLnBrk="1" hangingPunct="1"/>
            <a:r>
              <a:rPr lang="en-US"/>
              <a:t>Operators in PL/SQL</a:t>
            </a:r>
          </a:p>
        </p:txBody>
      </p:sp>
      <p:sp>
        <p:nvSpPr>
          <p:cNvPr id="1271813" name="Rectangle 9"/>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dirty="0"/>
              <a:t>Logical</a:t>
            </a:r>
          </a:p>
          <a:p>
            <a:pPr lvl="1" eaLnBrk="1" hangingPunct="1">
              <a:buFont typeface="Courier New" pitchFamily="49" charset="0"/>
              <a:buChar char="o"/>
            </a:pPr>
            <a:r>
              <a:rPr lang="en-US" dirty="0"/>
              <a:t>Arithmetic</a:t>
            </a:r>
          </a:p>
          <a:p>
            <a:pPr lvl="1" eaLnBrk="1" hangingPunct="1">
              <a:buFont typeface="Courier New" pitchFamily="49" charset="0"/>
              <a:buChar char="o"/>
            </a:pPr>
            <a:r>
              <a:rPr lang="en-US" dirty="0"/>
              <a:t>Concatenation </a:t>
            </a:r>
          </a:p>
          <a:p>
            <a:pPr lvl="1" eaLnBrk="1" hangingPunct="1">
              <a:buFont typeface="Courier New" pitchFamily="49" charset="0"/>
              <a:buChar char="o"/>
            </a:pPr>
            <a:r>
              <a:rPr lang="en-US" dirty="0"/>
              <a:t>Parentheses to control order </a:t>
            </a:r>
            <a:br>
              <a:rPr lang="en-US" dirty="0"/>
            </a:br>
            <a:r>
              <a:rPr lang="en-US" dirty="0"/>
              <a:t>of operations</a:t>
            </a:r>
          </a:p>
          <a:p>
            <a:pPr lvl="1" eaLnBrk="1" hangingPunct="1">
              <a:buFont typeface="Courier New" pitchFamily="49" charset="0"/>
              <a:buChar char="o"/>
            </a:pPr>
            <a:endParaRPr lang="en-US" dirty="0"/>
          </a:p>
          <a:p>
            <a:pPr lvl="1" eaLnBrk="1" hangingPunct="1">
              <a:buFont typeface="Courier New" pitchFamily="49" charset="0"/>
              <a:buChar char="o"/>
            </a:pPr>
            <a:r>
              <a:rPr lang="en-US" dirty="0"/>
              <a:t>Exponential operator (**)</a:t>
            </a:r>
          </a:p>
        </p:txBody>
      </p:sp>
      <p:sp>
        <p:nvSpPr>
          <p:cNvPr id="32775" name="Rectangle 7"/>
          <p:cNvSpPr>
            <a:spLocks noChangeArrowheads="1"/>
          </p:cNvSpPr>
          <p:nvPr/>
        </p:nvSpPr>
        <p:spPr bwMode="auto">
          <a:xfrm>
            <a:off x="2114550" y="1333500"/>
            <a:ext cx="6188202" cy="2287524"/>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61</a:t>
            </a:fld>
            <a:endParaRPr lang="en-US" dirty="0"/>
          </a:p>
        </p:txBody>
      </p:sp>
    </p:spTree>
    <p:extLst>
      <p:ext uri="{BB962C8B-B14F-4D97-AF65-F5344CB8AC3E}">
        <p14:creationId xmlns:p14="http://schemas.microsoft.com/office/powerpoint/2010/main" val="514599358"/>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379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2836" name="Rectangle 11"/>
          <p:cNvSpPr>
            <a:spLocks noGrp="1" noChangeArrowheads="1"/>
          </p:cNvSpPr>
          <p:nvPr>
            <p:ph type="title"/>
          </p:nvPr>
        </p:nvSpPr>
        <p:spPr/>
        <p:txBody>
          <a:bodyPr/>
          <a:lstStyle/>
          <a:p>
            <a:pPr eaLnBrk="1" hangingPunct="1"/>
            <a:r>
              <a:rPr lang="en-US"/>
              <a:t>Operators in PL/SQL: Examples</a:t>
            </a:r>
          </a:p>
        </p:txBody>
      </p:sp>
      <p:sp>
        <p:nvSpPr>
          <p:cNvPr id="1272837" name="Rectangle 12"/>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Increment the counter for a loop.</a:t>
            </a:r>
          </a:p>
          <a:p>
            <a:pPr lvl="2"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Set the value of a Boolean flag. </a:t>
            </a:r>
          </a:p>
          <a:p>
            <a:pPr lvl="2"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Validate whether an employee number contains a value.</a:t>
            </a:r>
          </a:p>
        </p:txBody>
      </p:sp>
      <p:sp>
        <p:nvSpPr>
          <p:cNvPr id="27654" name="Rectangle 6"/>
          <p:cNvSpPr>
            <a:spLocks noChangeArrowheads="1"/>
          </p:cNvSpPr>
          <p:nvPr/>
        </p:nvSpPr>
        <p:spPr bwMode="blackGray">
          <a:xfrm>
            <a:off x="2138364" y="1981200"/>
            <a:ext cx="7920037"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loop_count := loop_count + 1;</a:t>
            </a:r>
          </a:p>
        </p:txBody>
      </p:sp>
      <p:sp>
        <p:nvSpPr>
          <p:cNvPr id="27655" name="Rectangle 7"/>
          <p:cNvSpPr>
            <a:spLocks noChangeArrowheads="1"/>
          </p:cNvSpPr>
          <p:nvPr/>
        </p:nvSpPr>
        <p:spPr bwMode="blackGray">
          <a:xfrm>
            <a:off x="2133600" y="3124200"/>
            <a:ext cx="7920038"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good_sal := sal BETWEEN 50000 AND 150000;</a:t>
            </a:r>
          </a:p>
        </p:txBody>
      </p:sp>
      <p:sp>
        <p:nvSpPr>
          <p:cNvPr id="27656" name="Rectangle 8"/>
          <p:cNvSpPr>
            <a:spLocks noChangeArrowheads="1"/>
          </p:cNvSpPr>
          <p:nvPr/>
        </p:nvSpPr>
        <p:spPr bwMode="blackGray">
          <a:xfrm>
            <a:off x="2138364" y="4343400"/>
            <a:ext cx="7920037"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valid	:= (empno IS NOT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62</a:t>
            </a:fld>
            <a:endParaRPr lang="en-US" dirty="0"/>
          </a:p>
        </p:txBody>
      </p:sp>
    </p:spTree>
    <p:extLst>
      <p:ext uri="{BB962C8B-B14F-4D97-AF65-F5344CB8AC3E}">
        <p14:creationId xmlns:p14="http://schemas.microsoft.com/office/powerpoint/2010/main" val="71127527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pPr eaLnBrk="1" hangingPunct="1"/>
            <a:r>
              <a:rPr lang="en-US"/>
              <a:t>Programming Guidelines</a:t>
            </a:r>
          </a:p>
        </p:txBody>
      </p:sp>
      <p:sp>
        <p:nvSpPr>
          <p:cNvPr id="1273859" name="Rectangle 3"/>
          <p:cNvSpPr>
            <a:spLocks noGrp="1" noChangeArrowheads="1"/>
          </p:cNvSpPr>
          <p:nvPr>
            <p:ph sz="quarter" idx="1"/>
          </p:nvPr>
        </p:nvSpPr>
        <p:spPr>
          <a:xfrm>
            <a:off x="1981200" y="1219201"/>
            <a:ext cx="8229600" cy="4937125"/>
          </a:xfrm>
        </p:spPr>
        <p:txBody>
          <a:bodyPr/>
          <a:lstStyle/>
          <a:p>
            <a:pPr marL="0" indent="0">
              <a:buNone/>
            </a:pPr>
            <a:r>
              <a:rPr lang="en-US"/>
              <a:t>Make code maintenance easier by:</a:t>
            </a:r>
          </a:p>
          <a:p>
            <a:pPr lvl="1" eaLnBrk="1" hangingPunct="1">
              <a:buFont typeface="Courier New" pitchFamily="49" charset="0"/>
              <a:buChar char="o"/>
            </a:pPr>
            <a:r>
              <a:rPr lang="en-US"/>
              <a:t>Documenting code with comments</a:t>
            </a:r>
          </a:p>
          <a:p>
            <a:pPr lvl="1" eaLnBrk="1" hangingPunct="1">
              <a:buFont typeface="Courier New" pitchFamily="49" charset="0"/>
              <a:buChar char="o"/>
            </a:pPr>
            <a:r>
              <a:rPr lang="en-US"/>
              <a:t>Developing a case convention for the code</a:t>
            </a:r>
          </a:p>
          <a:p>
            <a:pPr lvl="1" eaLnBrk="1" hangingPunct="1">
              <a:buFont typeface="Courier New" pitchFamily="49" charset="0"/>
              <a:buChar char="o"/>
            </a:pPr>
            <a:r>
              <a:rPr lang="en-US"/>
              <a:t>Developing naming conventions for identifiers and other objects</a:t>
            </a:r>
          </a:p>
          <a:p>
            <a:pPr lvl="1" eaLnBrk="1" hangingPunct="1">
              <a:buFont typeface="Courier New" pitchFamily="49" charset="0"/>
              <a:buChar char="o"/>
            </a:pPr>
            <a:r>
              <a:rPr lang="en-US"/>
              <a:t>Enhancing readability by indenting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63</a:t>
            </a:fld>
            <a:endParaRPr lang="en-US" dirty="0"/>
          </a:p>
        </p:txBody>
      </p:sp>
    </p:spTree>
    <p:extLst>
      <p:ext uri="{BB962C8B-B14F-4D97-AF65-F5344CB8AC3E}">
        <p14:creationId xmlns:p14="http://schemas.microsoft.com/office/powerpoint/2010/main" val="932914803"/>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584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4884" name="Rectangle 4"/>
          <p:cNvSpPr>
            <a:spLocks noGrp="1" noChangeArrowheads="1"/>
          </p:cNvSpPr>
          <p:nvPr>
            <p:ph type="title"/>
          </p:nvPr>
        </p:nvSpPr>
        <p:spPr/>
        <p:txBody>
          <a:bodyPr/>
          <a:lstStyle/>
          <a:p>
            <a:pPr eaLnBrk="1" hangingPunct="1"/>
            <a:r>
              <a:rPr lang="en-US"/>
              <a:t>Indenting Code</a:t>
            </a:r>
          </a:p>
        </p:txBody>
      </p:sp>
      <p:sp>
        <p:nvSpPr>
          <p:cNvPr id="1274885" name="Rectangle 5"/>
          <p:cNvSpPr>
            <a:spLocks noGrp="1" noChangeArrowheads="1"/>
          </p:cNvSpPr>
          <p:nvPr>
            <p:ph sz="quarter" idx="1"/>
          </p:nvPr>
        </p:nvSpPr>
        <p:spPr>
          <a:xfrm>
            <a:off x="1981200" y="1219201"/>
            <a:ext cx="8229600" cy="4937125"/>
          </a:xfrm>
        </p:spPr>
        <p:txBody>
          <a:bodyPr/>
          <a:lstStyle/>
          <a:p>
            <a:pPr marL="0" indent="0">
              <a:buNone/>
            </a:pPr>
            <a:r>
              <a:rPr lang="en-US"/>
              <a:t>For clarity, indent each level of code.</a:t>
            </a:r>
          </a:p>
          <a:p>
            <a:pPr marL="0" indent="0"/>
            <a:endParaRPr lang="en-US"/>
          </a:p>
        </p:txBody>
      </p:sp>
      <p:sp>
        <p:nvSpPr>
          <p:cNvPr id="29702" name="Rectangle 6"/>
          <p:cNvSpPr>
            <a:spLocks noChangeArrowheads="1"/>
          </p:cNvSpPr>
          <p:nvPr/>
        </p:nvSpPr>
        <p:spPr bwMode="blackGray">
          <a:xfrm>
            <a:off x="2590800" y="2209800"/>
            <a:ext cx="2433638" cy="17351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dirty="0">
                <a:solidFill>
                  <a:srgbClr val="000000"/>
                </a:solidFill>
                <a:latin typeface="Courier New" pitchFamily="49" charset="0"/>
              </a:rPr>
              <a:t>BEGIN</a:t>
            </a:r>
          </a:p>
          <a:p>
            <a:pPr eaLnBrk="0" hangingPunct="0">
              <a:lnSpc>
                <a:spcPct val="65000"/>
              </a:lnSpc>
              <a:spcBef>
                <a:spcPct val="40000"/>
              </a:spcBef>
              <a:defRPr/>
            </a:pPr>
            <a:r>
              <a:rPr lang="en-US" dirty="0">
                <a:solidFill>
                  <a:srgbClr val="000000"/>
                </a:solidFill>
                <a:latin typeface="Courier New" pitchFamily="49" charset="0"/>
              </a:rPr>
              <a:t>  IF x=0 THEN</a:t>
            </a:r>
          </a:p>
          <a:p>
            <a:pPr eaLnBrk="0" hangingPunct="0">
              <a:lnSpc>
                <a:spcPct val="65000"/>
              </a:lnSpc>
              <a:spcBef>
                <a:spcPct val="40000"/>
              </a:spcBef>
              <a:defRPr/>
            </a:pPr>
            <a:r>
              <a:rPr lang="en-US" dirty="0">
                <a:solidFill>
                  <a:srgbClr val="000000"/>
                </a:solidFill>
                <a:latin typeface="Courier New" pitchFamily="49" charset="0"/>
              </a:rPr>
              <a:t>     y:=1;</a:t>
            </a:r>
          </a:p>
          <a:p>
            <a:pPr eaLnBrk="0" hangingPunct="0">
              <a:lnSpc>
                <a:spcPct val="65000"/>
              </a:lnSpc>
              <a:spcBef>
                <a:spcPct val="40000"/>
              </a:spcBef>
              <a:defRPr/>
            </a:pPr>
            <a:r>
              <a:rPr lang="en-US" dirty="0">
                <a:solidFill>
                  <a:srgbClr val="000000"/>
                </a:solidFill>
                <a:latin typeface="Courier New" pitchFamily="49" charset="0"/>
              </a:rPr>
              <a:t>  END IF;</a:t>
            </a:r>
          </a:p>
          <a:p>
            <a:pPr eaLnBrk="0" hangingPunct="0">
              <a:lnSpc>
                <a:spcPct val="65000"/>
              </a:lnSpc>
              <a:spcBef>
                <a:spcPct val="40000"/>
              </a:spcBef>
              <a:defRPr/>
            </a:pPr>
            <a:r>
              <a:rPr lang="en-US" dirty="0">
                <a:solidFill>
                  <a:srgbClr val="000000"/>
                </a:solidFill>
                <a:latin typeface="Courier New" pitchFamily="49" charset="0"/>
              </a:rPr>
              <a:t>END;</a:t>
            </a:r>
          </a:p>
          <a:p>
            <a:pPr eaLnBrk="0" hangingPunct="0">
              <a:lnSpc>
                <a:spcPct val="65000"/>
              </a:lnSpc>
              <a:spcBef>
                <a:spcPct val="40000"/>
              </a:spcBef>
              <a:defRPr/>
            </a:pPr>
            <a:r>
              <a:rPr lang="en-US" dirty="0">
                <a:solidFill>
                  <a:srgbClr val="000000"/>
                </a:solidFill>
                <a:latin typeface="Courier New" pitchFamily="49" charset="0"/>
              </a:rPr>
              <a:t>/</a:t>
            </a:r>
          </a:p>
        </p:txBody>
      </p:sp>
      <p:sp>
        <p:nvSpPr>
          <p:cNvPr id="29703" name="Rectangle 7"/>
          <p:cNvSpPr>
            <a:spLocks noChangeArrowheads="1"/>
          </p:cNvSpPr>
          <p:nvPr/>
        </p:nvSpPr>
        <p:spPr bwMode="blackGray">
          <a:xfrm>
            <a:off x="5229225" y="2209800"/>
            <a:ext cx="4305300" cy="4033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57200" eaLnBrk="0" hangingPunct="0">
              <a:lnSpc>
                <a:spcPct val="65000"/>
              </a:lnSpc>
              <a:spcBef>
                <a:spcPct val="40000"/>
              </a:spcBef>
              <a:defRPr/>
            </a:pPr>
            <a:r>
              <a:rPr lang="en-US" dirty="0">
                <a:solidFill>
                  <a:srgbClr val="000000"/>
                </a:solidFill>
                <a:latin typeface="Courier New" pitchFamily="49" charset="0"/>
              </a:rPr>
              <a:t>DECLARE</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NUMBER(4);</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r>
              <a:rPr lang="en-US" dirty="0">
                <a:solidFill>
                  <a:srgbClr val="000000"/>
                </a:solidFill>
                <a:latin typeface="Courier New" pitchFamily="49" charset="0"/>
              </a:rPr>
              <a:t>  NUMBER(4);</a:t>
            </a:r>
          </a:p>
          <a:p>
            <a:pPr defTabSz="457200" eaLnBrk="0" hangingPunct="0">
              <a:lnSpc>
                <a:spcPct val="65000"/>
              </a:lnSpc>
              <a:spcBef>
                <a:spcPct val="40000"/>
              </a:spcBef>
              <a:defRPr/>
            </a:pPr>
            <a:r>
              <a:rPr lang="en-US" dirty="0">
                <a:solidFill>
                  <a:srgbClr val="000000"/>
                </a:solidFill>
                <a:latin typeface="Courier New" pitchFamily="49" charset="0"/>
              </a:rPr>
              <a:t>BEGIN</a:t>
            </a:r>
          </a:p>
          <a:p>
            <a:pPr defTabSz="457200" eaLnBrk="0" hangingPunct="0">
              <a:lnSpc>
                <a:spcPct val="65000"/>
              </a:lnSpc>
              <a:spcBef>
                <a:spcPct val="40000"/>
              </a:spcBef>
              <a:defRPr/>
            </a:pPr>
            <a:r>
              <a:rPr lang="en-US" dirty="0">
                <a:solidFill>
                  <a:srgbClr val="000000"/>
                </a:solidFill>
                <a:latin typeface="Courier New" pitchFamily="49" charset="0"/>
              </a:rPr>
              <a:t>  SELECT	</a:t>
            </a:r>
            <a:r>
              <a:rPr lang="en-US" dirty="0" err="1">
                <a:solidFill>
                  <a:srgbClr val="000000"/>
                </a:solidFill>
                <a:latin typeface="Courier New" pitchFamily="49" charset="0"/>
              </a:rPr>
              <a:t>department_id</a:t>
            </a: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endParaRPr lang="en-US" dirty="0">
              <a:solidFill>
                <a:srgbClr val="000000"/>
              </a:solidFill>
              <a:latin typeface="Courier New" pitchFamily="49" charset="0"/>
            </a:endParaRPr>
          </a:p>
          <a:p>
            <a:pPr defTabSz="457200" eaLnBrk="0" hangingPunct="0">
              <a:lnSpc>
                <a:spcPct val="65000"/>
              </a:lnSpc>
              <a:spcBef>
                <a:spcPct val="40000"/>
              </a:spcBef>
              <a:defRPr/>
            </a:pPr>
            <a:r>
              <a:rPr lang="en-US" dirty="0">
                <a:solidFill>
                  <a:srgbClr val="000000"/>
                </a:solidFill>
                <a:latin typeface="Courier New" pitchFamily="49" charset="0"/>
              </a:rPr>
              <a:t>  INTO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endParaRPr lang="en-US" dirty="0">
              <a:solidFill>
                <a:srgbClr val="000000"/>
              </a:solidFill>
              <a:latin typeface="Courier New" pitchFamily="49" charset="0"/>
            </a:endParaRPr>
          </a:p>
          <a:p>
            <a:pPr defTabSz="457200" eaLnBrk="0" hangingPunct="0">
              <a:lnSpc>
                <a:spcPct val="65000"/>
              </a:lnSpc>
              <a:spcBef>
                <a:spcPct val="40000"/>
              </a:spcBef>
              <a:defRPr/>
            </a:pPr>
            <a:r>
              <a:rPr lang="en-US" dirty="0">
                <a:solidFill>
                  <a:srgbClr val="000000"/>
                </a:solidFill>
                <a:latin typeface="Courier New" pitchFamily="49" charset="0"/>
              </a:rPr>
              <a:t>  FROM		departments</a:t>
            </a:r>
          </a:p>
          <a:p>
            <a:pPr defTabSz="457200" eaLnBrk="0" hangingPunct="0">
              <a:lnSpc>
                <a:spcPct val="6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department_name</a:t>
            </a:r>
            <a:r>
              <a:rPr lang="en-US" dirty="0">
                <a:solidFill>
                  <a:srgbClr val="000000"/>
                </a:solidFill>
                <a:latin typeface="Courier New" pitchFamily="49" charset="0"/>
              </a:rPr>
              <a:t> </a:t>
            </a:r>
          </a:p>
          <a:p>
            <a:pPr defTabSz="457200" eaLnBrk="0" hangingPunct="0">
              <a:lnSpc>
                <a:spcPct val="65000"/>
              </a:lnSpc>
              <a:spcBef>
                <a:spcPct val="40000"/>
              </a:spcBef>
              <a:defRPr/>
            </a:pPr>
            <a:r>
              <a:rPr lang="en-US" dirty="0">
                <a:solidFill>
                  <a:srgbClr val="000000"/>
                </a:solidFill>
                <a:latin typeface="Courier New" pitchFamily="49" charset="0"/>
              </a:rPr>
              <a:t>          = 'Sales';   </a:t>
            </a:r>
          </a:p>
          <a:p>
            <a:pPr defTabSz="457200" eaLnBrk="0" hangingPunct="0">
              <a:lnSpc>
                <a:spcPct val="65000"/>
              </a:lnSpc>
              <a:spcBef>
                <a:spcPct val="40000"/>
              </a:spcBef>
              <a:defRPr/>
            </a:pP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END;</a:t>
            </a:r>
          </a:p>
          <a:p>
            <a:pPr defTabSz="457200" eaLnBrk="0" hangingPunct="0">
              <a:lnSpc>
                <a:spcPct val="65000"/>
              </a:lnSpc>
              <a:spcBef>
                <a:spcPct val="40000"/>
              </a:spcBef>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64</a:t>
            </a:fld>
            <a:endParaRPr lang="en-US" dirty="0"/>
          </a:p>
        </p:txBody>
      </p:sp>
    </p:spTree>
    <p:extLst>
      <p:ext uri="{BB962C8B-B14F-4D97-AF65-F5344CB8AC3E}">
        <p14:creationId xmlns:p14="http://schemas.microsoft.com/office/powerpoint/2010/main" val="153037774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686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5908" name="Rectangle 4"/>
          <p:cNvSpPr>
            <a:spLocks noGrp="1" noChangeArrowheads="1"/>
          </p:cNvSpPr>
          <p:nvPr>
            <p:ph type="title"/>
          </p:nvPr>
        </p:nvSpPr>
        <p:spPr/>
        <p:txBody>
          <a:bodyPr/>
          <a:lstStyle/>
          <a:p>
            <a:pPr eaLnBrk="1" hangingPunct="1"/>
            <a:r>
              <a:rPr lang="en-US"/>
              <a:t>Summary</a:t>
            </a:r>
          </a:p>
        </p:txBody>
      </p:sp>
      <p:sp>
        <p:nvSpPr>
          <p:cNvPr id="1275909" name="Rectangle 5"/>
          <p:cNvSpPr>
            <a:spLocks noGrp="1" noChangeArrowheads="1"/>
          </p:cNvSpPr>
          <p:nvPr>
            <p:ph sz="quarter" idx="1"/>
          </p:nvPr>
        </p:nvSpPr>
        <p:spPr>
          <a:xfrm>
            <a:off x="1981200" y="1219201"/>
            <a:ext cx="8229600" cy="4937125"/>
          </a:xfrm>
        </p:spPr>
        <p:txBody>
          <a:bodyPr/>
          <a:lstStyle/>
          <a:p>
            <a:pPr marL="0" indent="0">
              <a:buNone/>
            </a:pPr>
            <a:r>
              <a:rPr lang="en-US" dirty="0"/>
              <a:t>Topics covered in this module: </a:t>
            </a:r>
          </a:p>
          <a:p>
            <a:pPr lvl="1" eaLnBrk="1" hangingPunct="1">
              <a:buFont typeface="Courier New" pitchFamily="49" charset="0"/>
              <a:buChar char="o"/>
            </a:pPr>
            <a:r>
              <a:rPr lang="en-US" dirty="0"/>
              <a:t>Identify lexical units in a PL/SQL block</a:t>
            </a:r>
          </a:p>
          <a:p>
            <a:pPr lvl="1" eaLnBrk="1" hangingPunct="1">
              <a:buFont typeface="Courier New" pitchFamily="49" charset="0"/>
              <a:buChar char="o"/>
            </a:pPr>
            <a:r>
              <a:rPr lang="en-US" dirty="0"/>
              <a:t>Use built-in SQL functions in PL/SQL</a:t>
            </a:r>
          </a:p>
          <a:p>
            <a:pPr lvl="1" eaLnBrk="1" hangingPunct="1">
              <a:buFont typeface="Courier New" pitchFamily="49" charset="0"/>
              <a:buChar char="o"/>
            </a:pPr>
            <a:r>
              <a:rPr lang="en-US" dirty="0"/>
              <a:t>Write nested blocks to break logically related functionalities</a:t>
            </a:r>
          </a:p>
          <a:p>
            <a:pPr lvl="1" eaLnBrk="1" hangingPunct="1">
              <a:buFont typeface="Courier New" pitchFamily="49" charset="0"/>
              <a:buChar char="o"/>
            </a:pPr>
            <a:r>
              <a:rPr lang="en-US" dirty="0"/>
              <a:t>Decide when to perform explicit conversions</a:t>
            </a:r>
          </a:p>
          <a:p>
            <a:pPr lvl="1" eaLnBrk="1" hangingPunct="1">
              <a:buFont typeface="Courier New" pitchFamily="49" charset="0"/>
              <a:buChar char="o"/>
            </a:pPr>
            <a:r>
              <a:rPr lang="en-US" dirty="0"/>
              <a:t>Qualify variables in nested blocks</a:t>
            </a:r>
          </a:p>
          <a:p>
            <a:pPr lvl="1" eaLnBrk="1" hangingPunct="1">
              <a:buFont typeface="Courier New" pitchFamily="49" charset="0"/>
              <a:buChar char="o"/>
            </a:pPr>
            <a:r>
              <a:rPr lang="en-US" dirty="0"/>
              <a:t>Use sequences in PL/SQL expressions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65</a:t>
            </a:fld>
            <a:endParaRPr lang="en-US" dirty="0"/>
          </a:p>
        </p:txBody>
      </p:sp>
    </p:spTree>
    <p:extLst>
      <p:ext uri="{BB962C8B-B14F-4D97-AF65-F5344CB8AC3E}">
        <p14:creationId xmlns:p14="http://schemas.microsoft.com/office/powerpoint/2010/main" val="1007789815"/>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a:xfrm>
            <a:off x="2743200" y="3886200"/>
            <a:ext cx="6858000" cy="2057400"/>
          </a:xfrm>
        </p:spPr>
        <p:txBody>
          <a:bodyPr>
            <a:normAutofit/>
          </a:bodyPr>
          <a:lstStyle/>
          <a:p>
            <a:pPr algn="ctr">
              <a:defRPr/>
            </a:pPr>
            <a:r>
              <a:rPr lang="en-US" dirty="0"/>
              <a:t/>
            </a:r>
            <a:br>
              <a:rPr lang="en-US" dirty="0"/>
            </a:br>
            <a:r>
              <a:rPr lang="en-US" sz="4000" dirty="0"/>
              <a:t>Oracle PL/SQL 19c</a:t>
            </a:r>
            <a:br>
              <a:rPr lang="en-US" sz="4000" dirty="0"/>
            </a:br>
            <a:r>
              <a:rPr lang="en-US" sz="3600" dirty="0"/>
              <a:t> </a:t>
            </a:r>
            <a:r>
              <a:rPr lang="en-US" sz="2200" dirty="0"/>
              <a:t>Module 04: Oracle Database Server:</a:t>
            </a:r>
            <a:br>
              <a:rPr lang="en-US" sz="2200" dirty="0"/>
            </a:br>
            <a:r>
              <a:rPr lang="en-US" sz="2200" dirty="0"/>
              <a:t>SQL Statements in PL/SQL  </a:t>
            </a:r>
          </a:p>
        </p:txBody>
      </p:sp>
      <p:sp>
        <p:nvSpPr>
          <p:cNvPr id="3075" name="Rectangle 7"/>
          <p:cNvSpPr>
            <a:spLocks noGrp="1" noChangeArrowheads="1"/>
          </p:cNvSpPr>
          <p:nvPr>
            <p:ph type="subTitle" idx="1"/>
          </p:nvPr>
        </p:nvSpPr>
        <p:spPr/>
        <p:txBody>
          <a:bodyPr>
            <a:normAutofit/>
          </a:bodyPr>
          <a:lstStyle/>
          <a:p>
            <a:pPr algn="ctr">
              <a:defRPr/>
            </a:pPr>
            <a:r>
              <a:rPr lang="en-US" dirty="0">
                <a:latin typeface="Arial" charset="0"/>
              </a:rPr>
              <a:t> </a:t>
            </a:r>
          </a:p>
        </p:txBody>
      </p:sp>
      <p:sp>
        <p:nvSpPr>
          <p:cNvPr id="3" name="Slide Number Placeholder 2"/>
          <p:cNvSpPr>
            <a:spLocks noGrp="1"/>
          </p:cNvSpPr>
          <p:nvPr>
            <p:ph type="sldNum" sz="quarter" idx="12"/>
          </p:nvPr>
        </p:nvSpPr>
        <p:spPr/>
        <p:txBody>
          <a:bodyPr/>
          <a:lstStyle/>
          <a:p>
            <a:pPr>
              <a:defRPr/>
            </a:pPr>
            <a:fld id="{17FB3175-68EF-4E70-9A0B-83E90370B802}" type="slidenum">
              <a:rPr lang="en-US" smtClean="0"/>
              <a:pPr>
                <a:defRPr/>
              </a:pPr>
              <a:t>66</a:t>
            </a:fld>
            <a:endParaRPr lang="en-US" dirty="0"/>
          </a:p>
        </p:txBody>
      </p:sp>
    </p:spTree>
    <p:extLst>
      <p:ext uri="{BB962C8B-B14F-4D97-AF65-F5344CB8AC3E}">
        <p14:creationId xmlns:p14="http://schemas.microsoft.com/office/powerpoint/2010/main" val="382919314"/>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6"/>
          <p:cNvSpPr>
            <a:spLocks noGrp="1" noChangeArrowheads="1"/>
          </p:cNvSpPr>
          <p:nvPr>
            <p:ph type="title"/>
          </p:nvPr>
        </p:nvSpPr>
        <p:spPr/>
        <p:txBody>
          <a:bodyPr/>
          <a:lstStyle/>
          <a:p>
            <a:pPr eaLnBrk="1" hangingPunct="1"/>
            <a:r>
              <a:rPr lang="en-US"/>
              <a:t>Objectives</a:t>
            </a:r>
          </a:p>
        </p:txBody>
      </p:sp>
      <p:sp>
        <p:nvSpPr>
          <p:cNvPr id="1277955" name="Rectangle 7"/>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Determine the SQL statements that can be directly included in a PL/SQL executable block</a:t>
            </a:r>
          </a:p>
          <a:p>
            <a:pPr lvl="1" eaLnBrk="1" hangingPunct="1">
              <a:buFont typeface="Courier New" pitchFamily="49" charset="0"/>
              <a:buChar char="o"/>
            </a:pPr>
            <a:r>
              <a:rPr lang="en-US"/>
              <a:t>Manipulate data with DML statements in PL/SQL</a:t>
            </a:r>
          </a:p>
          <a:p>
            <a:pPr lvl="1" eaLnBrk="1" hangingPunct="1">
              <a:buFont typeface="Courier New" pitchFamily="49" charset="0"/>
              <a:buChar char="o"/>
            </a:pPr>
            <a:r>
              <a:rPr lang="en-US"/>
              <a:t>Use transaction control statements in PL/SQL</a:t>
            </a:r>
          </a:p>
          <a:p>
            <a:pPr lvl="1" eaLnBrk="1" hangingPunct="1">
              <a:buFont typeface="Courier New" pitchFamily="49" charset="0"/>
              <a:buChar char="o"/>
            </a:pPr>
            <a:r>
              <a:rPr lang="en-US"/>
              <a:t>Make use of the </a:t>
            </a:r>
            <a:r>
              <a:rPr lang="en-US">
                <a:latin typeface="Courier New" pitchFamily="49" charset="0"/>
              </a:rPr>
              <a:t>INTO</a:t>
            </a:r>
            <a:r>
              <a:rPr lang="en-US"/>
              <a:t> clause to hold the values returned by a SQL statement</a:t>
            </a:r>
          </a:p>
          <a:p>
            <a:pPr lvl="1" eaLnBrk="1" hangingPunct="1">
              <a:buFont typeface="Courier New" pitchFamily="49" charset="0"/>
              <a:buChar char="o"/>
            </a:pPr>
            <a:r>
              <a:rPr lang="en-US"/>
              <a:t>Differentiate between implicit cursors and explicit cursors</a:t>
            </a:r>
          </a:p>
          <a:p>
            <a:pPr lvl="1" eaLnBrk="1" hangingPunct="1">
              <a:buFont typeface="Courier New" pitchFamily="49" charset="0"/>
              <a:buChar char="o"/>
            </a:pPr>
            <a:r>
              <a:rPr lang="en-US"/>
              <a:t>Use SQL cursor attributes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67</a:t>
            </a:fld>
            <a:endParaRPr lang="en-US" dirty="0"/>
          </a:p>
        </p:txBody>
      </p:sp>
    </p:spTree>
    <p:extLst>
      <p:ext uri="{BB962C8B-B14F-4D97-AF65-F5344CB8AC3E}">
        <p14:creationId xmlns:p14="http://schemas.microsoft.com/office/powerpoint/2010/main" val="129033391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Rectangle 2"/>
          <p:cNvSpPr>
            <a:spLocks noGrp="1" noChangeArrowheads="1"/>
          </p:cNvSpPr>
          <p:nvPr>
            <p:ph type="title"/>
          </p:nvPr>
        </p:nvSpPr>
        <p:spPr/>
        <p:txBody>
          <a:bodyPr/>
          <a:lstStyle/>
          <a:p>
            <a:pPr eaLnBrk="1" hangingPunct="1"/>
            <a:r>
              <a:rPr lang="en-US"/>
              <a:t>SQL Statements in PL/SQL</a:t>
            </a:r>
          </a:p>
        </p:txBody>
      </p:sp>
      <p:sp>
        <p:nvSpPr>
          <p:cNvPr id="127897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Retrieve a row from the database by using the </a:t>
            </a:r>
            <a:r>
              <a:rPr lang="en-US">
                <a:latin typeface="Courier New" pitchFamily="49" charset="0"/>
              </a:rPr>
              <a:t>SELECT</a:t>
            </a:r>
            <a:r>
              <a:rPr lang="en-US"/>
              <a:t> command.</a:t>
            </a:r>
          </a:p>
          <a:p>
            <a:pPr lvl="1" eaLnBrk="1" hangingPunct="1">
              <a:buFont typeface="Courier New" pitchFamily="49" charset="0"/>
              <a:buChar char="o"/>
            </a:pPr>
            <a:r>
              <a:rPr lang="en-US"/>
              <a:t>Make changes to rows in the database by using DML commands.</a:t>
            </a:r>
          </a:p>
          <a:p>
            <a:pPr lvl="1" eaLnBrk="1" hangingPunct="1">
              <a:buFont typeface="Courier New" pitchFamily="49" charset="0"/>
              <a:buChar char="o"/>
            </a:pPr>
            <a:r>
              <a:rPr lang="en-US"/>
              <a:t>Control a transaction with the </a:t>
            </a:r>
            <a:r>
              <a:rPr lang="en-US">
                <a:latin typeface="Courier New" pitchFamily="49" charset="0"/>
              </a:rPr>
              <a:t>COMMIT</a:t>
            </a:r>
            <a:r>
              <a:rPr lang="en-US"/>
              <a:t>, </a:t>
            </a:r>
            <a:r>
              <a:rPr lang="en-US">
                <a:latin typeface="Courier New" pitchFamily="49" charset="0"/>
              </a:rPr>
              <a:t>ROLLBACK</a:t>
            </a:r>
            <a:r>
              <a:rPr lang="en-US"/>
              <a:t>, or </a:t>
            </a:r>
            <a:r>
              <a:rPr lang="en-US">
                <a:latin typeface="Courier New" pitchFamily="49" charset="0"/>
              </a:rPr>
              <a:t>SAVEPOINT</a:t>
            </a:r>
            <a:r>
              <a:rPr lang="en-US"/>
              <a:t> command.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68</a:t>
            </a:fld>
            <a:endParaRPr lang="en-US" dirty="0"/>
          </a:p>
        </p:txBody>
      </p:sp>
    </p:spTree>
    <p:extLst>
      <p:ext uri="{BB962C8B-B14F-4D97-AF65-F5344CB8AC3E}">
        <p14:creationId xmlns:p14="http://schemas.microsoft.com/office/powerpoint/2010/main" val="189437414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pPr eaLnBrk="1" hangingPunct="1"/>
            <a:r>
              <a:rPr lang="en-US">
                <a:latin typeface="Courier New" pitchFamily="49" charset="0"/>
              </a:rPr>
              <a:t>SELECT</a:t>
            </a:r>
            <a:r>
              <a:rPr lang="en-US"/>
              <a:t> Statements in PL/SQL</a:t>
            </a:r>
          </a:p>
        </p:txBody>
      </p:sp>
      <p:sp>
        <p:nvSpPr>
          <p:cNvPr id="1280003" name="Rectangle 3"/>
          <p:cNvSpPr>
            <a:spLocks noGrp="1" noChangeArrowheads="1"/>
          </p:cNvSpPr>
          <p:nvPr>
            <p:ph sz="quarter" idx="1"/>
          </p:nvPr>
        </p:nvSpPr>
        <p:spPr>
          <a:xfrm>
            <a:off x="1981200" y="1219201"/>
            <a:ext cx="8229600" cy="4937125"/>
          </a:xfrm>
        </p:spPr>
        <p:txBody>
          <a:bodyPr/>
          <a:lstStyle/>
          <a:p>
            <a:pPr eaLnBrk="1" hangingPunct="1">
              <a:spcBef>
                <a:spcPct val="0"/>
              </a:spcBef>
              <a:buFont typeface="Courier New" pitchFamily="49" charset="0"/>
              <a:buChar char="o"/>
            </a:pPr>
            <a:r>
              <a:rPr lang="en-US">
                <a:latin typeface="Arial" pitchFamily="34" charset="0"/>
              </a:rPr>
              <a:t>Retrieve data from the database with a </a:t>
            </a:r>
            <a:r>
              <a:rPr lang="en-US">
                <a:latin typeface="Courier New" pitchFamily="49" charset="0"/>
              </a:rPr>
              <a:t>SELECT</a:t>
            </a:r>
            <a:r>
              <a:rPr lang="en-US">
                <a:latin typeface="Arial" pitchFamily="34" charset="0"/>
              </a:rPr>
              <a:t> statement.</a:t>
            </a:r>
          </a:p>
          <a:p>
            <a:pPr eaLnBrk="1" hangingPunct="1">
              <a:lnSpc>
                <a:spcPct val="130000"/>
              </a:lnSpc>
              <a:spcBef>
                <a:spcPct val="0"/>
              </a:spcBef>
              <a:buFont typeface="Courier New" pitchFamily="49" charset="0"/>
              <a:buChar char="o"/>
            </a:pPr>
            <a:r>
              <a:rPr lang="en-US">
                <a:latin typeface="Arial" pitchFamily="34" charset="0"/>
              </a:rPr>
              <a:t>Syntax:</a:t>
            </a:r>
          </a:p>
        </p:txBody>
      </p:sp>
      <p:sp>
        <p:nvSpPr>
          <p:cNvPr id="7172" name="Rectangle 4"/>
          <p:cNvSpPr>
            <a:spLocks noChangeArrowheads="1"/>
          </p:cNvSpPr>
          <p:nvPr/>
        </p:nvSpPr>
        <p:spPr bwMode="blackGray">
          <a:xfrm>
            <a:off x="2133600" y="3132139"/>
            <a:ext cx="7924800" cy="15382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65000"/>
              </a:lnSpc>
              <a:spcBef>
                <a:spcPct val="40000"/>
              </a:spcBef>
              <a:defRPr/>
            </a:pPr>
            <a:r>
              <a:rPr lang="en-US" dirty="0">
                <a:solidFill>
                  <a:srgbClr val="000000"/>
                </a:solidFill>
                <a:latin typeface="Courier New" pitchFamily="49" charset="0"/>
              </a:rPr>
              <a:t>SELECT  </a:t>
            </a:r>
            <a:r>
              <a:rPr lang="en-US" i="1" dirty="0" err="1">
                <a:solidFill>
                  <a:srgbClr val="000000"/>
                </a:solidFill>
                <a:latin typeface="Courier New" pitchFamily="49" charset="0"/>
              </a:rPr>
              <a:t>select_list</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INTO	 {</a:t>
            </a:r>
            <a:r>
              <a:rPr lang="en-US" i="1" dirty="0" err="1">
                <a:solidFill>
                  <a:srgbClr val="000000"/>
                </a:solidFill>
                <a:latin typeface="Courier New" pitchFamily="49" charset="0"/>
              </a:rPr>
              <a:t>variable_name</a:t>
            </a:r>
            <a:r>
              <a:rPr lang="en-US" dirty="0">
                <a:solidFill>
                  <a:srgbClr val="000000"/>
                </a:solidFill>
                <a:latin typeface="Courier New" pitchFamily="49" charset="0"/>
              </a:rPr>
              <a:t>[,</a:t>
            </a:r>
            <a:r>
              <a:rPr lang="en-US" i="1" dirty="0">
                <a:solidFill>
                  <a:srgbClr val="000000"/>
                </a:solidFill>
                <a:latin typeface="Courier New" pitchFamily="49" charset="0"/>
              </a:rPr>
              <a:t> </a:t>
            </a:r>
            <a:r>
              <a:rPr lang="en-US" i="1" dirty="0" err="1">
                <a:solidFill>
                  <a:srgbClr val="000000"/>
                </a:solidFill>
                <a:latin typeface="Courier New" pitchFamily="49" charset="0"/>
              </a:rPr>
              <a:t>variable_name</a:t>
            </a:r>
            <a:r>
              <a:rPr lang="en-US" dirty="0">
                <a:solidFill>
                  <a:srgbClr val="000000"/>
                </a:solidFill>
                <a:latin typeface="Courier New" pitchFamily="49" charset="0"/>
              </a:rPr>
              <a:t>]</a:t>
            </a:r>
            <a:r>
              <a:rPr lang="en-US" i="1"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a:t>
            </a:r>
            <a:r>
              <a:rPr lang="en-US" i="1" dirty="0" err="1">
                <a:solidFill>
                  <a:srgbClr val="000000"/>
                </a:solidFill>
                <a:latin typeface="Courier New" pitchFamily="49" charset="0"/>
              </a:rPr>
              <a:t>record_name</a:t>
            </a:r>
            <a:r>
              <a:rPr lang="en-US" dirty="0">
                <a:solidFill>
                  <a:srgbClr val="000000"/>
                </a:solidFill>
                <a:latin typeface="Courier New" pitchFamily="49" charset="0"/>
              </a:rPr>
              <a:t>}</a:t>
            </a:r>
            <a:r>
              <a:rPr lang="en-US" i="1" dirty="0">
                <a:solidFill>
                  <a:srgbClr val="000000"/>
                </a:solidFill>
                <a:latin typeface="Courier New" pitchFamily="49" charset="0"/>
              </a:rPr>
              <a:t>  </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FROM	 </a:t>
            </a:r>
            <a:r>
              <a:rPr lang="en-US" i="1" dirty="0">
                <a:solidFill>
                  <a:srgbClr val="000000"/>
                </a:solidFill>
                <a:latin typeface="Courier New" pitchFamily="49" charset="0"/>
              </a:rPr>
              <a:t>table</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[WHERE	 </a:t>
            </a:r>
            <a:r>
              <a:rPr lang="en-US" i="1" dirty="0">
                <a:solidFill>
                  <a:srgbClr val="000000"/>
                </a:solidFill>
                <a:latin typeface="Courier New" pitchFamily="49" charset="0"/>
              </a:rPr>
              <a:t>condition</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69</a:t>
            </a:fld>
            <a:endParaRPr lang="en-US" dirty="0"/>
          </a:p>
        </p:txBody>
      </p:sp>
    </p:spTree>
    <p:extLst>
      <p:ext uri="{BB962C8B-B14F-4D97-AF65-F5344CB8AC3E}">
        <p14:creationId xmlns:p14="http://schemas.microsoft.com/office/powerpoint/2010/main" val="9078498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algn="ctr"/>
            <a:r>
              <a:rPr lang="en-US" sz="36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01: Introduction to PL/SQL</a:t>
            </a:r>
          </a:p>
        </p:txBody>
      </p:sp>
      <p:sp>
        <p:nvSpPr>
          <p:cNvPr id="2" name="Slide Number Placeholder 1"/>
          <p:cNvSpPr>
            <a:spLocks noGrp="1"/>
          </p:cNvSpPr>
          <p:nvPr>
            <p:ph type="sldNum" sz="quarter" idx="12"/>
          </p:nvPr>
        </p:nvSpPr>
        <p:spPr/>
        <p:txBody>
          <a:bodyPr/>
          <a:lstStyle/>
          <a:p>
            <a:pPr>
              <a:defRPr/>
            </a:pPr>
            <a:fld id="{636FC91A-BAEC-46A8-99B5-D4AE88DF7D84}" type="slidenum">
              <a:rPr lang="en-US" smtClean="0">
                <a:solidFill>
                  <a:srgbClr val="464653"/>
                </a:solidFill>
              </a:rPr>
              <a:pPr>
                <a:defRPr/>
              </a:pPr>
              <a:t>7</a:t>
            </a:fld>
            <a:endParaRPr lang="en-US" dirty="0">
              <a:solidFill>
                <a:srgbClr val="464653"/>
              </a:solidFill>
            </a:endParaRPr>
          </a:p>
        </p:txBody>
      </p:sp>
    </p:spTree>
    <p:extLst>
      <p:ext uri="{BB962C8B-B14F-4D97-AF65-F5344CB8AC3E}">
        <p14:creationId xmlns:p14="http://schemas.microsoft.com/office/powerpoint/2010/main" val="163066992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6"/>
          <p:cNvSpPr>
            <a:spLocks noGrp="1" noChangeArrowheads="1"/>
          </p:cNvSpPr>
          <p:nvPr>
            <p:ph type="title"/>
          </p:nvPr>
        </p:nvSpPr>
        <p:spPr/>
        <p:txBody>
          <a:bodyPr/>
          <a:lstStyle/>
          <a:p>
            <a:pPr eaLnBrk="1" hangingPunct="1"/>
            <a:r>
              <a:rPr lang="en-US">
                <a:latin typeface="Courier New" pitchFamily="49" charset="0"/>
              </a:rPr>
              <a:t>SELECT</a:t>
            </a:r>
            <a:r>
              <a:rPr lang="en-US"/>
              <a:t> Statements in PL/SQL</a:t>
            </a:r>
          </a:p>
        </p:txBody>
      </p:sp>
      <p:sp>
        <p:nvSpPr>
          <p:cNvPr id="1281027" name="Rectangle 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a:t>
            </a:r>
            <a:r>
              <a:rPr lang="en-US">
                <a:latin typeface="Courier New" pitchFamily="49" charset="0"/>
              </a:rPr>
              <a:t>INTO</a:t>
            </a:r>
            <a:r>
              <a:rPr lang="en-US"/>
              <a:t> clause is required.</a:t>
            </a:r>
          </a:p>
          <a:p>
            <a:pPr lvl="1" eaLnBrk="1" hangingPunct="1">
              <a:buFont typeface="Courier New" pitchFamily="49" charset="0"/>
              <a:buChar char="o"/>
            </a:pPr>
            <a:r>
              <a:rPr lang="en-US"/>
              <a:t>Queries must return only one row.</a:t>
            </a:r>
          </a:p>
        </p:txBody>
      </p:sp>
      <p:sp>
        <p:nvSpPr>
          <p:cNvPr id="8196" name="Rectangle 4"/>
          <p:cNvSpPr>
            <a:spLocks noChangeArrowheads="1"/>
          </p:cNvSpPr>
          <p:nvPr/>
        </p:nvSpPr>
        <p:spPr bwMode="blackGray">
          <a:xfrm>
            <a:off x="2133600" y="23622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DECLARE</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 VARCHAR2(25);</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BEGIN</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SELECT </a:t>
            </a:r>
            <a:r>
              <a:rPr lang="en-US" dirty="0" err="1">
                <a:solidFill>
                  <a:srgbClr val="000000"/>
                </a:solidFill>
                <a:latin typeface="Courier New" pitchFamily="49" charset="0"/>
                <a:cs typeface="Times New Roman" pitchFamily="18" charset="0"/>
              </a:rPr>
              <a:t>first_name</a:t>
            </a:r>
            <a:r>
              <a:rPr lang="en-US" dirty="0">
                <a:solidFill>
                  <a:srgbClr val="000000"/>
                </a:solidFill>
                <a:latin typeface="Courier New" pitchFamily="49" charset="0"/>
                <a:cs typeface="Times New Roman" pitchFamily="18" charset="0"/>
              </a:rPr>
              <a:t> INTO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 </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FROM employees WHERE </a:t>
            </a:r>
            <a:r>
              <a:rPr lang="en-US" dirty="0" err="1">
                <a:solidFill>
                  <a:srgbClr val="000000"/>
                </a:solidFill>
                <a:latin typeface="Courier New" pitchFamily="49" charset="0"/>
                <a:cs typeface="Times New Roman" pitchFamily="18" charset="0"/>
              </a:rPr>
              <a:t>employee_id</a:t>
            </a:r>
            <a:r>
              <a:rPr lang="en-US" dirty="0">
                <a:solidFill>
                  <a:srgbClr val="000000"/>
                </a:solidFill>
                <a:latin typeface="Courier New" pitchFamily="49" charset="0"/>
                <a:cs typeface="Times New Roman" pitchFamily="18" charset="0"/>
              </a:rPr>
              <a:t>=200;</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DBMS_OUTPUT.PUT_LINE(' First Name is :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END;</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a:t>
            </a:r>
          </a:p>
        </p:txBody>
      </p:sp>
      <p:pic>
        <p:nvPicPr>
          <p:cNvPr id="1281029" name="Picture 8" descr="C:\Coursedev\11gR2_PLSQL\D49990CG20\images\4-6.gif"/>
          <p:cNvPicPr>
            <a:picLocks noChangeAspect="1" noChangeArrowheads="1"/>
          </p:cNvPicPr>
          <p:nvPr/>
        </p:nvPicPr>
        <p:blipFill>
          <a:blip r:embed="rId3" cstate="print"/>
          <a:srcRect/>
          <a:stretch>
            <a:fillRect/>
          </a:stretch>
        </p:blipFill>
        <p:spPr bwMode="auto">
          <a:xfrm>
            <a:off x="4572001" y="5410201"/>
            <a:ext cx="2632075" cy="657225"/>
          </a:xfrm>
          <a:prstGeom prst="rect">
            <a:avLst/>
          </a:prstGeom>
          <a:noFill/>
          <a:ln w="9525">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70</a:t>
            </a:fld>
            <a:endParaRPr lang="en-US" dirty="0"/>
          </a:p>
        </p:txBody>
      </p:sp>
    </p:spTree>
    <p:extLst>
      <p:ext uri="{BB962C8B-B14F-4D97-AF65-F5344CB8AC3E}">
        <p14:creationId xmlns:p14="http://schemas.microsoft.com/office/powerpoint/2010/main" val="1464628775"/>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5"/>
          <p:cNvSpPr>
            <a:spLocks noGrp="1" noChangeArrowheads="1"/>
          </p:cNvSpPr>
          <p:nvPr>
            <p:ph type="title"/>
          </p:nvPr>
        </p:nvSpPr>
        <p:spPr/>
        <p:txBody>
          <a:bodyPr/>
          <a:lstStyle/>
          <a:p>
            <a:pPr eaLnBrk="1" hangingPunct="1"/>
            <a:r>
              <a:rPr lang="en-US"/>
              <a:t>Retrieving Data in PL/SQL: Example</a:t>
            </a:r>
          </a:p>
        </p:txBody>
      </p:sp>
      <p:sp>
        <p:nvSpPr>
          <p:cNvPr id="1282051"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Retrieve </a:t>
            </a:r>
            <a:r>
              <a:rPr lang="en-US">
                <a:latin typeface="Courier New" pitchFamily="49" charset="0"/>
              </a:rPr>
              <a:t>hire_date</a:t>
            </a:r>
            <a:r>
              <a:rPr lang="en-US">
                <a:latin typeface="Arial" pitchFamily="34" charset="0"/>
              </a:rPr>
              <a:t> and </a:t>
            </a:r>
            <a:r>
              <a:rPr lang="en-US">
                <a:latin typeface="Courier New" pitchFamily="49" charset="0"/>
              </a:rPr>
              <a:t>salary</a:t>
            </a:r>
            <a:r>
              <a:rPr lang="en-US">
                <a:latin typeface="Arial" pitchFamily="34" charset="0"/>
              </a:rPr>
              <a:t> for the specified employee.</a:t>
            </a:r>
          </a:p>
        </p:txBody>
      </p:sp>
      <p:sp>
        <p:nvSpPr>
          <p:cNvPr id="9220" name="Rectangle 4"/>
          <p:cNvSpPr>
            <a:spLocks noChangeArrowheads="1"/>
          </p:cNvSpPr>
          <p:nvPr/>
        </p:nvSpPr>
        <p:spPr bwMode="blackGray">
          <a:xfrm>
            <a:off x="2124075" y="21336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5000"/>
              </a:lnSpc>
              <a:spcBef>
                <a:spcPct val="40000"/>
              </a:spcBef>
              <a:defRPr/>
            </a:pPr>
            <a:r>
              <a:rPr lang="en-US" sz="1600" dirty="0">
                <a:solidFill>
                  <a:srgbClr val="000000"/>
                </a:solidFill>
                <a:latin typeface="Courier New" pitchFamily="49" charset="0"/>
              </a:rPr>
              <a:t>DECLARE</a:t>
            </a:r>
          </a:p>
          <a:p>
            <a:pPr eaLnBrk="0" hangingPunct="0">
              <a:lnSpc>
                <a:spcPct val="5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employees.hire_date%TYPE</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v_emp_salary</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employees.salary%TYPE</a:t>
            </a:r>
            <a:r>
              <a:rPr lang="en-US" sz="1600" dirty="0">
                <a:solidFill>
                  <a:srgbClr val="000000"/>
                </a:solidFill>
                <a:latin typeface="Courier New" pitchFamily="49" charset="0"/>
              </a:rPr>
              <a:t>;  </a:t>
            </a:r>
          </a:p>
          <a:p>
            <a:pPr eaLnBrk="0" hangingPunct="0">
              <a:lnSpc>
                <a:spcPct val="55000"/>
              </a:lnSpc>
              <a:spcBef>
                <a:spcPct val="40000"/>
              </a:spcBef>
              <a:defRPr/>
            </a:pPr>
            <a:r>
              <a:rPr lang="en-US" sz="1600" dirty="0">
                <a:solidFill>
                  <a:srgbClr val="000000"/>
                </a:solidFill>
                <a:latin typeface="Courier New" pitchFamily="49" charset="0"/>
              </a:rPr>
              <a:t>BEGIN</a:t>
            </a:r>
          </a:p>
          <a:p>
            <a:pPr eaLnBrk="0" hangingPunct="0">
              <a:lnSpc>
                <a:spcPct val="55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hire_date</a:t>
            </a:r>
            <a:r>
              <a:rPr lang="en-US" sz="1600" dirty="0">
                <a:solidFill>
                  <a:srgbClr val="000000"/>
                </a:solidFill>
                <a:latin typeface="Courier New" pitchFamily="49" charset="0"/>
              </a:rPr>
              <a:t>, salary</a:t>
            </a:r>
          </a:p>
          <a:p>
            <a:pPr eaLnBrk="0" hangingPunct="0">
              <a:lnSpc>
                <a:spcPct val="55000"/>
              </a:lnSpc>
              <a:spcBef>
                <a:spcPct val="40000"/>
              </a:spcBef>
              <a:defRPr/>
            </a:pPr>
            <a:r>
              <a:rPr lang="en-US" sz="1600" dirty="0">
                <a:solidFill>
                  <a:srgbClr val="000000"/>
                </a:solidFill>
                <a:latin typeface="Courier New" pitchFamily="49" charset="0"/>
              </a:rPr>
              <a:t>  INTO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v_emp_salary</a:t>
            </a:r>
            <a:endParaRPr lang="en-US" sz="1600" dirty="0">
              <a:solidFill>
                <a:srgbClr val="000000"/>
              </a:solidFill>
              <a:latin typeface="Courier New" pitchFamily="49" charset="0"/>
            </a:endParaRPr>
          </a:p>
          <a:p>
            <a:pPr eaLnBrk="0" hangingPunct="0">
              <a:lnSpc>
                <a:spcPct val="55000"/>
              </a:lnSpc>
              <a:spcBef>
                <a:spcPct val="40000"/>
              </a:spcBef>
              <a:defRPr/>
            </a:pPr>
            <a:r>
              <a:rPr lang="en-US" sz="1600" dirty="0">
                <a:solidFill>
                  <a:srgbClr val="000000"/>
                </a:solidFill>
                <a:latin typeface="Courier New" pitchFamily="49" charset="0"/>
              </a:rPr>
              <a:t>  FROM     employees</a:t>
            </a:r>
          </a:p>
          <a:p>
            <a:pPr eaLnBrk="0" hangingPunct="0">
              <a:lnSpc>
                <a:spcPct val="5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100;</a:t>
            </a:r>
          </a:p>
          <a:p>
            <a:pPr eaLnBrk="0" hangingPunct="0">
              <a:lnSpc>
                <a:spcPct val="55000"/>
              </a:lnSpc>
              <a:spcBef>
                <a:spcPct val="40000"/>
              </a:spcBef>
              <a:defRPr/>
            </a:pPr>
            <a:r>
              <a:rPr lang="en-US" sz="1600" dirty="0">
                <a:solidFill>
                  <a:srgbClr val="000000"/>
                </a:solidFill>
                <a:latin typeface="Courier New" pitchFamily="49" charset="0"/>
              </a:rPr>
              <a:t>  DBMS_OUTPUT.PUT_LINE ('Hire date is :'||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  DBMS_OUTPUT.PUT_LINE ('Salary is :'|| </a:t>
            </a:r>
            <a:r>
              <a:rPr lang="en-US" sz="1600" dirty="0" err="1">
                <a:solidFill>
                  <a:srgbClr val="000000"/>
                </a:solidFill>
                <a:latin typeface="Courier New" pitchFamily="49" charset="0"/>
              </a:rPr>
              <a:t>v_emp_salary</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END;</a:t>
            </a:r>
          </a:p>
          <a:p>
            <a:pPr eaLnBrk="0" hangingPunct="0">
              <a:lnSpc>
                <a:spcPct val="55000"/>
              </a:lnSpc>
              <a:spcBef>
                <a:spcPct val="40000"/>
              </a:spcBef>
              <a:defRPr/>
            </a:pPr>
            <a:r>
              <a:rPr lang="en-US" sz="1600" dirty="0">
                <a:solidFill>
                  <a:srgbClr val="000000"/>
                </a:solidFill>
                <a:latin typeface="Courier New" pitchFamily="49" charset="0"/>
              </a:rPr>
              <a:t>/</a:t>
            </a:r>
          </a:p>
        </p:txBody>
      </p:sp>
      <p:pic>
        <p:nvPicPr>
          <p:cNvPr id="1282053" name="Picture 7" descr="C:\Coursedev\11gR2_PLSQL\D49990CG20\images\4-8.gif"/>
          <p:cNvPicPr>
            <a:picLocks noChangeAspect="1" noChangeArrowheads="1"/>
          </p:cNvPicPr>
          <p:nvPr/>
        </p:nvPicPr>
        <p:blipFill>
          <a:blip r:embed="rId3" cstate="print"/>
          <a:srcRect/>
          <a:stretch>
            <a:fillRect/>
          </a:stretch>
        </p:blipFill>
        <p:spPr bwMode="auto">
          <a:xfrm>
            <a:off x="4648201" y="5257800"/>
            <a:ext cx="2614613" cy="825500"/>
          </a:xfrm>
          <a:prstGeom prst="rect">
            <a:avLst/>
          </a:prstGeom>
          <a:noFill/>
          <a:ln w="9525">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71</a:t>
            </a:fld>
            <a:endParaRPr lang="en-US" dirty="0"/>
          </a:p>
        </p:txBody>
      </p:sp>
    </p:spTree>
    <p:extLst>
      <p:ext uri="{BB962C8B-B14F-4D97-AF65-F5344CB8AC3E}">
        <p14:creationId xmlns:p14="http://schemas.microsoft.com/office/powerpoint/2010/main" val="110452621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blackGray">
          <a:xfrm>
            <a:off x="2141538" y="2667000"/>
            <a:ext cx="7910512"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45720" bIns="46038" anchor="ctr"/>
          <a:lstStyle/>
          <a:p>
            <a:pPr eaLnBrk="0" hangingPunct="0">
              <a:tabLst>
                <a:tab pos="1200150" algn="l"/>
              </a:tabLst>
              <a:defRPr/>
            </a:pPr>
            <a:r>
              <a:rPr lang="en-US" sz="1600" dirty="0">
                <a:solidFill>
                  <a:srgbClr val="000000"/>
                </a:solidFill>
                <a:latin typeface="Courier New" pitchFamily="49" charset="0"/>
              </a:rPr>
              <a:t>DECLARE    </a:t>
            </a:r>
          </a:p>
          <a:p>
            <a:pPr eaLnBrk="0" hangingPunct="0">
              <a:tabLst>
                <a:tab pos="1200150"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   NUMBER(10,2); </a:t>
            </a:r>
          </a:p>
          <a:p>
            <a:pPr eaLnBrk="0" hangingPunct="0">
              <a:tabLst>
                <a:tab pos="1200150"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    NUMBER NOT NULL := 60;           </a:t>
            </a:r>
          </a:p>
          <a:p>
            <a:pPr eaLnBrk="0" hangingPunct="0">
              <a:tabLst>
                <a:tab pos="1200150" algn="l"/>
              </a:tabLst>
              <a:defRPr/>
            </a:pPr>
            <a:r>
              <a:rPr lang="en-US" sz="1600" dirty="0">
                <a:solidFill>
                  <a:srgbClr val="000000"/>
                </a:solidFill>
                <a:latin typeface="Courier New" pitchFamily="49" charset="0"/>
              </a:rPr>
              <a:t>BEGIN</a:t>
            </a:r>
          </a:p>
          <a:p>
            <a:pPr eaLnBrk="0" hangingPunct="0">
              <a:tabLst>
                <a:tab pos="1200150" algn="l"/>
              </a:tabLst>
              <a:defRPr/>
            </a:pPr>
            <a:r>
              <a:rPr lang="en-US" sz="1600" dirty="0">
                <a:solidFill>
                  <a:srgbClr val="000000"/>
                </a:solidFill>
                <a:latin typeface="Courier New" pitchFamily="49" charset="0"/>
              </a:rPr>
              <a:t>  SELECT	SUM(salary)  -- group function</a:t>
            </a:r>
          </a:p>
          <a:p>
            <a:pPr eaLnBrk="0" hangingPunct="0">
              <a:tabLst>
                <a:tab pos="1200150" algn="l"/>
              </a:tabLst>
              <a:defRPr/>
            </a:pPr>
            <a:r>
              <a:rPr lang="en-US" sz="1600" dirty="0">
                <a:solidFill>
                  <a:srgbClr val="000000"/>
                </a:solidFill>
                <a:latin typeface="Courier New" pitchFamily="49" charset="0"/>
              </a:rPr>
              <a:t>  INTO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  FROM	employees</a:t>
            </a:r>
          </a:p>
          <a:p>
            <a:pPr eaLnBrk="0" hangingPunct="0">
              <a:tabLst>
                <a:tab pos="1200150"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a:t>
            </a:r>
          </a:p>
          <a:p>
            <a:pPr eaLnBrk="0" hangingPunct="0">
              <a:tabLst>
                <a:tab pos="1200150" algn="l"/>
              </a:tabLst>
              <a:defRPr/>
            </a:pPr>
            <a:r>
              <a:rPr lang="en-US" sz="1600" dirty="0">
                <a:solidFill>
                  <a:srgbClr val="000000"/>
                </a:solidFill>
                <a:latin typeface="Courier New" pitchFamily="49" charset="0"/>
              </a:rPr>
              <a:t>  DBMS_OUTPUT.PUT_LINE ('The sum of salary is ' ||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a:t>
            </a:r>
          </a:p>
          <a:p>
            <a:pPr eaLnBrk="0" hangingPunct="0">
              <a:tabLst>
                <a:tab pos="1200150" algn="l"/>
              </a:tabLst>
              <a:defRPr/>
            </a:pPr>
            <a:r>
              <a:rPr lang="en-US" sz="1600" dirty="0">
                <a:solidFill>
                  <a:srgbClr val="000000"/>
                </a:solidFill>
                <a:latin typeface="Courier New" pitchFamily="49" charset="0"/>
              </a:rPr>
              <a:t>END;</a:t>
            </a:r>
          </a:p>
        </p:txBody>
      </p:sp>
      <p:sp>
        <p:nvSpPr>
          <p:cNvPr id="1283075" name="Rectangle 6"/>
          <p:cNvSpPr>
            <a:spLocks noGrp="1" noChangeArrowheads="1"/>
          </p:cNvSpPr>
          <p:nvPr>
            <p:ph type="title"/>
          </p:nvPr>
        </p:nvSpPr>
        <p:spPr/>
        <p:txBody>
          <a:bodyPr/>
          <a:lstStyle/>
          <a:p>
            <a:pPr eaLnBrk="1" hangingPunct="1"/>
            <a:r>
              <a:rPr lang="en-US"/>
              <a:t>Retrieving Data in PL/SQL</a:t>
            </a:r>
          </a:p>
        </p:txBody>
      </p:sp>
      <p:sp>
        <p:nvSpPr>
          <p:cNvPr id="1283076" name="Rectangle 7"/>
          <p:cNvSpPr>
            <a:spLocks noGrp="1" noChangeArrowheads="1"/>
          </p:cNvSpPr>
          <p:nvPr>
            <p:ph sz="quarter" idx="1"/>
          </p:nvPr>
        </p:nvSpPr>
        <p:spPr>
          <a:xfrm>
            <a:off x="1981200" y="1219201"/>
            <a:ext cx="8229600" cy="4937125"/>
          </a:xfrm>
        </p:spPr>
        <p:txBody>
          <a:bodyPr/>
          <a:lstStyle/>
          <a:p>
            <a:pPr eaLnBrk="1" hangingPunct="1">
              <a:buFont typeface="Courier New" pitchFamily="49" charset="0"/>
              <a:buChar char="o"/>
            </a:pPr>
            <a:r>
              <a:rPr lang="en-US">
                <a:latin typeface="Arial" pitchFamily="34" charset="0"/>
              </a:rPr>
              <a:t>Return the sum of salaries for all the employees in the specified department.</a:t>
            </a:r>
          </a:p>
          <a:p>
            <a:pPr eaLnBrk="1" hangingPunct="1">
              <a:buFont typeface="Courier New" pitchFamily="49" charset="0"/>
              <a:buChar char="o"/>
            </a:pPr>
            <a:r>
              <a:rPr lang="en-US">
                <a:latin typeface="Arial" pitchFamily="34" charset="0"/>
              </a:rPr>
              <a:t>Example:</a:t>
            </a:r>
          </a:p>
        </p:txBody>
      </p:sp>
      <p:pic>
        <p:nvPicPr>
          <p:cNvPr id="1283077" name="Picture 5" descr="C:\Documents and Settings\tsrivast\My Documents\MyCourses\pl\D49990GC10\Images\img04_10.bmp"/>
          <p:cNvPicPr>
            <a:picLocks noChangeAspect="1" noChangeArrowheads="1"/>
          </p:cNvPicPr>
          <p:nvPr/>
        </p:nvPicPr>
        <p:blipFill>
          <a:blip r:embed="rId3" cstate="print"/>
          <a:srcRect/>
          <a:stretch>
            <a:fillRect/>
          </a:stretch>
        </p:blipFill>
        <p:spPr bwMode="auto">
          <a:xfrm>
            <a:off x="4510089" y="5562601"/>
            <a:ext cx="3171825" cy="506413"/>
          </a:xfrm>
          <a:prstGeom prst="rect">
            <a:avLst/>
          </a:prstGeom>
          <a:noFill/>
          <a:ln w="12700">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72</a:t>
            </a:fld>
            <a:endParaRPr lang="en-US" dirty="0"/>
          </a:p>
        </p:txBody>
      </p:sp>
    </p:spTree>
    <p:extLst>
      <p:ext uri="{BB962C8B-B14F-4D97-AF65-F5344CB8AC3E}">
        <p14:creationId xmlns:p14="http://schemas.microsoft.com/office/powerpoint/2010/main" val="187395849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5"/>
          <p:cNvSpPr>
            <a:spLocks noGrp="1" noChangeArrowheads="1"/>
          </p:cNvSpPr>
          <p:nvPr>
            <p:ph type="title"/>
          </p:nvPr>
        </p:nvSpPr>
        <p:spPr/>
        <p:txBody>
          <a:bodyPr/>
          <a:lstStyle/>
          <a:p>
            <a:pPr eaLnBrk="1" hangingPunct="1"/>
            <a:r>
              <a:rPr lang="en-US"/>
              <a:t>Naming Ambiguities</a:t>
            </a:r>
          </a:p>
        </p:txBody>
      </p:sp>
      <p:sp>
        <p:nvSpPr>
          <p:cNvPr id="1284099" name="Rectangle 3"/>
          <p:cNvSpPr>
            <a:spLocks noGrp="1" noChangeArrowheads="1"/>
          </p:cNvSpPr>
          <p:nvPr>
            <p:ph type="body" idx="4294967295"/>
          </p:nvPr>
        </p:nvSpPr>
        <p:spPr bwMode="blackGray">
          <a:xfrm>
            <a:off x="2103438" y="1295400"/>
            <a:ext cx="7924800" cy="3036888"/>
          </a:xfrm>
          <a:solidFill>
            <a:schemeClr val="accent1"/>
          </a:solidFill>
          <a:ln w="28575" cap="flat">
            <a:solidFill>
              <a:srgbClr val="000000"/>
            </a:solidFill>
          </a:ln>
        </p:spPr>
        <p:txBody>
          <a:bodyPr vert="horz" lIns="92075" tIns="46038" rIns="92075" bIns="46038" rtlCol="0">
            <a:normAutofit/>
          </a:bodyPr>
          <a:lstStyle/>
          <a:p>
            <a:pPr marL="404813" indent="-404813">
              <a:lnSpc>
                <a:spcPct val="85000"/>
              </a:lnSpc>
              <a:spcBef>
                <a:spcPct val="40000"/>
              </a:spcBef>
            </a:pPr>
            <a:r>
              <a:rPr lang="en-US" sz="1800" b="1">
                <a:solidFill>
                  <a:srgbClr val="000000"/>
                </a:solidFill>
                <a:latin typeface="Courier New" pitchFamily="49" charset="0"/>
              </a:rPr>
              <a:t>DECLARE</a:t>
            </a:r>
          </a:p>
          <a:p>
            <a:pPr marL="404813" indent="-404813">
              <a:lnSpc>
                <a:spcPct val="55000"/>
              </a:lnSpc>
              <a:spcBef>
                <a:spcPct val="40000"/>
              </a:spcBef>
            </a:pPr>
            <a:r>
              <a:rPr lang="en-US" sz="1800" b="1">
                <a:solidFill>
                  <a:srgbClr val="000000"/>
                </a:solidFill>
                <a:latin typeface="Courier New" pitchFamily="49" charset="0"/>
              </a:rPr>
              <a:t>  hire_date      employees.hire_date%TYPE;</a:t>
            </a:r>
          </a:p>
          <a:p>
            <a:pPr marL="404813" indent="-404813">
              <a:lnSpc>
                <a:spcPct val="55000"/>
              </a:lnSpc>
              <a:spcBef>
                <a:spcPct val="40000"/>
              </a:spcBef>
            </a:pPr>
            <a:r>
              <a:rPr lang="en-US" sz="1800" b="1">
                <a:solidFill>
                  <a:srgbClr val="000000"/>
                </a:solidFill>
                <a:latin typeface="Courier New" pitchFamily="49" charset="0"/>
              </a:rPr>
              <a:t>  sysdate        hire_date%TYPE;</a:t>
            </a:r>
          </a:p>
          <a:p>
            <a:pPr marL="404813" indent="-404813">
              <a:lnSpc>
                <a:spcPct val="55000"/>
              </a:lnSpc>
              <a:spcBef>
                <a:spcPct val="40000"/>
              </a:spcBef>
            </a:pPr>
            <a:r>
              <a:rPr lang="en-US" sz="1800" b="1">
                <a:solidFill>
                  <a:srgbClr val="000000"/>
                </a:solidFill>
                <a:latin typeface="Courier New" pitchFamily="49" charset="0"/>
              </a:rPr>
              <a:t>  employee_id    employees.employee_id%TYPE := 176;        </a:t>
            </a:r>
          </a:p>
          <a:p>
            <a:pPr marL="404813" indent="-404813">
              <a:lnSpc>
                <a:spcPct val="55000"/>
              </a:lnSpc>
              <a:spcBef>
                <a:spcPct val="40000"/>
              </a:spcBef>
            </a:pPr>
            <a:r>
              <a:rPr lang="en-US" sz="1800" b="1">
                <a:solidFill>
                  <a:srgbClr val="000000"/>
                </a:solidFill>
                <a:latin typeface="Courier New" pitchFamily="49" charset="0"/>
              </a:rPr>
              <a:t>BEGIN</a:t>
            </a:r>
          </a:p>
          <a:p>
            <a:pPr marL="404813" indent="-404813">
              <a:lnSpc>
                <a:spcPct val="55000"/>
              </a:lnSpc>
              <a:spcBef>
                <a:spcPct val="40000"/>
              </a:spcBef>
            </a:pPr>
            <a:r>
              <a:rPr lang="en-US" sz="1800" b="1">
                <a:solidFill>
                  <a:srgbClr val="000000"/>
                </a:solidFill>
                <a:latin typeface="Courier New" pitchFamily="49" charset="0"/>
              </a:rPr>
              <a:t>  SELECT 	hire_date, sysdate</a:t>
            </a:r>
          </a:p>
          <a:p>
            <a:pPr marL="404813" indent="-404813">
              <a:lnSpc>
                <a:spcPct val="55000"/>
              </a:lnSpc>
              <a:spcBef>
                <a:spcPct val="40000"/>
              </a:spcBef>
            </a:pPr>
            <a:r>
              <a:rPr lang="en-US" sz="1800" b="1">
                <a:solidFill>
                  <a:srgbClr val="000000"/>
                </a:solidFill>
                <a:latin typeface="Courier New" pitchFamily="49" charset="0"/>
              </a:rPr>
              <a:t>  INTO   	hire_date, sysdate</a:t>
            </a:r>
          </a:p>
          <a:p>
            <a:pPr marL="404813" indent="-404813">
              <a:lnSpc>
                <a:spcPct val="55000"/>
              </a:lnSpc>
              <a:spcBef>
                <a:spcPct val="40000"/>
              </a:spcBef>
            </a:pPr>
            <a:r>
              <a:rPr lang="en-US" sz="1800" b="1">
                <a:solidFill>
                  <a:srgbClr val="000000"/>
                </a:solidFill>
                <a:latin typeface="Courier New" pitchFamily="49" charset="0"/>
              </a:rPr>
              <a:t>  FROM   	employees</a:t>
            </a:r>
          </a:p>
          <a:p>
            <a:pPr marL="404813" indent="-404813">
              <a:lnSpc>
                <a:spcPct val="55000"/>
              </a:lnSpc>
              <a:spcBef>
                <a:spcPct val="40000"/>
              </a:spcBef>
            </a:pPr>
            <a:r>
              <a:rPr lang="en-US" sz="1800" b="1">
                <a:solidFill>
                  <a:srgbClr val="000000"/>
                </a:solidFill>
                <a:latin typeface="Courier New" pitchFamily="49" charset="0"/>
              </a:rPr>
              <a:t>  WHERE  	employee_id = employee_id;        </a:t>
            </a:r>
          </a:p>
          <a:p>
            <a:pPr marL="404813" indent="-404813">
              <a:lnSpc>
                <a:spcPct val="55000"/>
              </a:lnSpc>
              <a:spcBef>
                <a:spcPct val="40000"/>
              </a:spcBef>
            </a:pPr>
            <a:r>
              <a:rPr lang="en-US" sz="1800" b="1">
                <a:solidFill>
                  <a:srgbClr val="000000"/>
                </a:solidFill>
                <a:latin typeface="Courier New" pitchFamily="49" charset="0"/>
              </a:rPr>
              <a:t>END;</a:t>
            </a:r>
          </a:p>
          <a:p>
            <a:pPr marL="404813" indent="-404813">
              <a:lnSpc>
                <a:spcPct val="55000"/>
              </a:lnSpc>
              <a:spcBef>
                <a:spcPct val="40000"/>
              </a:spcBef>
            </a:pPr>
            <a:r>
              <a:rPr lang="en-US" sz="1800" b="1">
                <a:solidFill>
                  <a:srgbClr val="000000"/>
                </a:solidFill>
                <a:latin typeface="Courier New" pitchFamily="49" charset="0"/>
              </a:rPr>
              <a:t>/</a:t>
            </a:r>
          </a:p>
        </p:txBody>
      </p:sp>
      <p:pic>
        <p:nvPicPr>
          <p:cNvPr id="1284100" name="Picture 4" descr="C:\Documents and Settings\tsrivast\My Documents\MyCourses\pl\D49990GC10\Images\img04_11.bmp"/>
          <p:cNvPicPr>
            <a:picLocks noChangeAspect="1" noChangeArrowheads="1"/>
          </p:cNvPicPr>
          <p:nvPr/>
        </p:nvPicPr>
        <p:blipFill>
          <a:blip r:embed="rId3" cstate="print"/>
          <a:srcRect/>
          <a:stretch>
            <a:fillRect/>
          </a:stretch>
        </p:blipFill>
        <p:spPr bwMode="auto">
          <a:xfrm>
            <a:off x="2171700" y="4572000"/>
            <a:ext cx="7848600" cy="1600200"/>
          </a:xfrm>
          <a:prstGeom prst="rect">
            <a:avLst/>
          </a:prstGeom>
          <a:noFill/>
          <a:ln w="9525">
            <a:solidFill>
              <a:srgbClr val="000000"/>
            </a:solidFill>
            <a:miter lim="800000"/>
            <a:headEnd/>
            <a:tailEnd/>
          </a:ln>
        </p:spPr>
      </p:pic>
      <p:sp>
        <p:nvSpPr>
          <p:cNvPr id="2" name="Slide Number Placeholder 1"/>
          <p:cNvSpPr>
            <a:spLocks noGrp="1"/>
          </p:cNvSpPr>
          <p:nvPr>
            <p:ph type="sldNum" sz="quarter" idx="12"/>
          </p:nvPr>
        </p:nvSpPr>
        <p:spPr/>
        <p:txBody>
          <a:bodyPr/>
          <a:lstStyle/>
          <a:p>
            <a:pPr>
              <a:defRPr/>
            </a:pPr>
            <a:fld id="{13C5FE33-1108-4317-9A5D-772EDE859142}" type="slidenum">
              <a:rPr lang="en-US" smtClean="0"/>
              <a:pPr>
                <a:defRPr/>
              </a:pPr>
              <a:t>73</a:t>
            </a:fld>
            <a:endParaRPr lang="en-US"/>
          </a:p>
        </p:txBody>
      </p:sp>
    </p:spTree>
    <p:extLst>
      <p:ext uri="{BB962C8B-B14F-4D97-AF65-F5344CB8AC3E}">
        <p14:creationId xmlns:p14="http://schemas.microsoft.com/office/powerpoint/2010/main" val="181829097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2"/>
          <p:cNvSpPr>
            <a:spLocks noGrp="1" noChangeArrowheads="1"/>
          </p:cNvSpPr>
          <p:nvPr>
            <p:ph type="title"/>
          </p:nvPr>
        </p:nvSpPr>
        <p:spPr/>
        <p:txBody>
          <a:bodyPr/>
          <a:lstStyle/>
          <a:p>
            <a:pPr eaLnBrk="1" hangingPunct="1"/>
            <a:r>
              <a:rPr lang="en-US"/>
              <a:t>Naming Conventions</a:t>
            </a:r>
          </a:p>
        </p:txBody>
      </p:sp>
      <p:sp>
        <p:nvSpPr>
          <p:cNvPr id="1285123" name="Rectangle 3"/>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Use a naming convention to avoid ambiguity in the </a:t>
            </a:r>
            <a:r>
              <a:rPr lang="en-US">
                <a:latin typeface="Courier New" pitchFamily="49" charset="0"/>
              </a:rPr>
              <a:t>WHERE</a:t>
            </a:r>
            <a:r>
              <a:rPr lang="en-US"/>
              <a:t> clause.</a:t>
            </a:r>
          </a:p>
          <a:p>
            <a:pPr lvl="1" eaLnBrk="1" hangingPunct="1">
              <a:buFont typeface="Courier New" pitchFamily="49" charset="0"/>
              <a:buChar char="o"/>
            </a:pPr>
            <a:r>
              <a:rPr lang="en-US"/>
              <a:t>Avoid using database column names as identifiers.</a:t>
            </a:r>
          </a:p>
          <a:p>
            <a:pPr lvl="1" eaLnBrk="1" hangingPunct="1">
              <a:buFont typeface="Courier New" pitchFamily="49" charset="0"/>
              <a:buChar char="o"/>
            </a:pPr>
            <a:r>
              <a:rPr lang="en-US"/>
              <a:t>Syntax errors can arise because PL/SQL checks the database first for a column in the table.</a:t>
            </a:r>
          </a:p>
          <a:p>
            <a:pPr lvl="1" eaLnBrk="1" hangingPunct="1">
              <a:buFont typeface="Courier New" pitchFamily="49" charset="0"/>
              <a:buChar char="o"/>
            </a:pPr>
            <a:r>
              <a:rPr lang="en-US"/>
              <a:t>The names of local variables and formal parameters take precedence over the names of database </a:t>
            </a:r>
            <a:r>
              <a:rPr lang="en-US" i="1"/>
              <a:t>tables</a:t>
            </a:r>
            <a:r>
              <a:rPr lang="en-US"/>
              <a:t>.</a:t>
            </a:r>
          </a:p>
          <a:p>
            <a:pPr lvl="1" eaLnBrk="1" hangingPunct="1">
              <a:buFont typeface="Courier New" pitchFamily="49" charset="0"/>
              <a:buChar char="o"/>
            </a:pPr>
            <a:r>
              <a:rPr lang="en-US"/>
              <a:t>The names of database table </a:t>
            </a:r>
            <a:r>
              <a:rPr lang="en-US" i="1"/>
              <a:t>columns</a:t>
            </a:r>
            <a:r>
              <a:rPr lang="en-US"/>
              <a:t> take precedence over the names of local variables.</a:t>
            </a:r>
          </a:p>
          <a:p>
            <a:pPr lvl="1" eaLnBrk="1" hangingPunct="1">
              <a:buFont typeface="Courier New" pitchFamily="49" charset="0"/>
              <a:buChar char="o"/>
            </a:pPr>
            <a:r>
              <a:rPr lang="en-US"/>
              <a:t>The names of variables take precedence over the function names.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74</a:t>
            </a:fld>
            <a:endParaRPr lang="en-US" dirty="0"/>
          </a:p>
        </p:txBody>
      </p:sp>
    </p:spTree>
    <p:extLst>
      <p:ext uri="{BB962C8B-B14F-4D97-AF65-F5344CB8AC3E}">
        <p14:creationId xmlns:p14="http://schemas.microsoft.com/office/powerpoint/2010/main" val="141211614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14"/>
          <p:cNvSpPr>
            <a:spLocks noGrp="1" noChangeArrowheads="1"/>
          </p:cNvSpPr>
          <p:nvPr>
            <p:ph type="title"/>
          </p:nvPr>
        </p:nvSpPr>
        <p:spPr/>
        <p:txBody>
          <a:bodyPr/>
          <a:lstStyle/>
          <a:p>
            <a:pPr eaLnBrk="1" hangingPunct="1"/>
            <a:r>
              <a:rPr lang="en-US"/>
              <a:t>Using PL/SQL to Manipulate Data</a:t>
            </a:r>
          </a:p>
        </p:txBody>
      </p:sp>
      <p:sp>
        <p:nvSpPr>
          <p:cNvPr id="1286147" name="Rectangle 1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Make changes to database tables by using DML commands:</a:t>
            </a:r>
          </a:p>
          <a:p>
            <a:pPr lvl="1" eaLnBrk="1" hangingPunct="1">
              <a:buFont typeface="Courier New" pitchFamily="49" charset="0"/>
              <a:buChar char="o"/>
            </a:pPr>
            <a:r>
              <a:rPr lang="en-US">
                <a:latin typeface="Courier New" pitchFamily="49" charset="0"/>
              </a:rPr>
              <a:t>INSERT</a:t>
            </a:r>
          </a:p>
          <a:p>
            <a:pPr lvl="1" eaLnBrk="1" hangingPunct="1">
              <a:buFont typeface="Courier New" pitchFamily="49" charset="0"/>
              <a:buChar char="o"/>
            </a:pPr>
            <a:r>
              <a:rPr lang="en-US">
                <a:latin typeface="Courier New" pitchFamily="49" charset="0"/>
              </a:rPr>
              <a:t>UPDATE</a:t>
            </a:r>
          </a:p>
          <a:p>
            <a:pPr lvl="1" eaLnBrk="1" hangingPunct="1">
              <a:buFont typeface="Courier New" pitchFamily="49" charset="0"/>
              <a:buChar char="o"/>
            </a:pPr>
            <a:r>
              <a:rPr lang="en-US">
                <a:latin typeface="Courier New" pitchFamily="49" charset="0"/>
              </a:rPr>
              <a:t>DELETE</a:t>
            </a:r>
          </a:p>
          <a:p>
            <a:pPr lvl="1" eaLnBrk="1" hangingPunct="1">
              <a:buFont typeface="Courier New" pitchFamily="49" charset="0"/>
              <a:buChar char="o"/>
            </a:pPr>
            <a:r>
              <a:rPr lang="en-US">
                <a:latin typeface="Courier New" pitchFamily="49" charset="0"/>
              </a:rPr>
              <a:t>MERGE</a:t>
            </a:r>
          </a:p>
        </p:txBody>
      </p:sp>
      <p:sp>
        <p:nvSpPr>
          <p:cNvPr id="1286148" name="Rectangle 8"/>
          <p:cNvSpPr>
            <a:spLocks noChangeArrowheads="1"/>
          </p:cNvSpPr>
          <p:nvPr/>
        </p:nvSpPr>
        <p:spPr bwMode="auto">
          <a:xfrm>
            <a:off x="8232775" y="2733676"/>
            <a:ext cx="1003300" cy="422275"/>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DELETE</a:t>
            </a:r>
          </a:p>
        </p:txBody>
      </p:sp>
      <p:grpSp>
        <p:nvGrpSpPr>
          <p:cNvPr id="1286149" name="Group 16"/>
          <p:cNvGrpSpPr>
            <a:grpSpLocks/>
          </p:cNvGrpSpPr>
          <p:nvPr/>
        </p:nvGrpSpPr>
        <p:grpSpPr bwMode="auto">
          <a:xfrm>
            <a:off x="3495676" y="3038476"/>
            <a:ext cx="5876925" cy="3209925"/>
            <a:chOff x="1242" y="1914"/>
            <a:chExt cx="3702" cy="2022"/>
          </a:xfrm>
        </p:grpSpPr>
        <p:sp>
          <p:nvSpPr>
            <p:cNvPr id="1286152" name="Freeform 4"/>
            <p:cNvSpPr>
              <a:spLocks/>
            </p:cNvSpPr>
            <p:nvPr/>
          </p:nvSpPr>
          <p:spPr bwMode="auto">
            <a:xfrm>
              <a:off x="3478" y="3044"/>
              <a:ext cx="878" cy="624"/>
            </a:xfrm>
            <a:custGeom>
              <a:avLst/>
              <a:gdLst>
                <a:gd name="T0" fmla="*/ 0 w 1152"/>
                <a:gd name="T1" fmla="*/ 0 h 624"/>
                <a:gd name="T2" fmla="*/ 0 w 1152"/>
                <a:gd name="T3" fmla="*/ 624 h 624"/>
                <a:gd name="T4" fmla="*/ 6 w 1152"/>
                <a:gd name="T5" fmla="*/ 624 h 624"/>
                <a:gd name="T6" fmla="*/ 0 60000 65536"/>
                <a:gd name="T7" fmla="*/ 0 60000 65536"/>
                <a:gd name="T8" fmla="*/ 0 60000 65536"/>
                <a:gd name="T9" fmla="*/ 0 w 1152"/>
                <a:gd name="T10" fmla="*/ 0 h 624"/>
                <a:gd name="T11" fmla="*/ 1152 w 1152"/>
                <a:gd name="T12" fmla="*/ 624 h 624"/>
              </a:gdLst>
              <a:ahLst/>
              <a:cxnLst>
                <a:cxn ang="T6">
                  <a:pos x="T0" y="T1"/>
                </a:cxn>
                <a:cxn ang="T7">
                  <a:pos x="T2" y="T3"/>
                </a:cxn>
                <a:cxn ang="T8">
                  <a:pos x="T4" y="T5"/>
                </a:cxn>
              </a:cxnLst>
              <a:rect l="T9" t="T10" r="T11" b="T12"/>
              <a:pathLst>
                <a:path w="1152" h="624">
                  <a:moveTo>
                    <a:pt x="0" y="0"/>
                  </a:moveTo>
                  <a:lnTo>
                    <a:pt x="0" y="624"/>
                  </a:lnTo>
                  <a:lnTo>
                    <a:pt x="1152" y="624"/>
                  </a:lnTo>
                </a:path>
              </a:pathLst>
            </a:custGeom>
            <a:noFill/>
            <a:ln w="28575" cap="flat" cmpd="sng">
              <a:solidFill>
                <a:schemeClr val="tx1"/>
              </a:solidFill>
              <a:prstDash val="solid"/>
              <a:round/>
              <a:headEnd type="none" w="sm" len="sm"/>
              <a:tailEnd type="triangle" w="sm" len="sm"/>
            </a:ln>
          </p:spPr>
          <p:txBody>
            <a:bodyPr/>
            <a:lstStyle/>
            <a:p>
              <a:endParaRPr lang="en-US"/>
            </a:p>
          </p:txBody>
        </p:sp>
        <p:pic>
          <p:nvPicPr>
            <p:cNvPr id="14343" name="Picture 5" descr="C:\Projects\6981-Sunitha\images\insert-delete.gif"/>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292" y="1914"/>
              <a:ext cx="2496"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6154" name="Rectangle 6"/>
            <p:cNvSpPr>
              <a:spLocks noChangeArrowheads="1"/>
            </p:cNvSpPr>
            <p:nvPr/>
          </p:nvSpPr>
          <p:spPr bwMode="auto">
            <a:xfrm>
              <a:off x="1242" y="2896"/>
              <a:ext cx="632"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INSERT</a:t>
              </a:r>
            </a:p>
          </p:txBody>
        </p:sp>
        <p:sp>
          <p:nvSpPr>
            <p:cNvPr id="1286155" name="Rectangle 7"/>
            <p:cNvSpPr>
              <a:spLocks noChangeArrowheads="1"/>
            </p:cNvSpPr>
            <p:nvPr/>
          </p:nvSpPr>
          <p:spPr bwMode="auto">
            <a:xfrm>
              <a:off x="2309" y="3498"/>
              <a:ext cx="632"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UPDATE</a:t>
              </a:r>
            </a:p>
          </p:txBody>
        </p:sp>
        <p:sp>
          <p:nvSpPr>
            <p:cNvPr id="1286156" name="Rectangle 9"/>
            <p:cNvSpPr>
              <a:spLocks noChangeArrowheads="1"/>
            </p:cNvSpPr>
            <p:nvPr/>
          </p:nvSpPr>
          <p:spPr bwMode="auto">
            <a:xfrm>
              <a:off x="3588" y="3424"/>
              <a:ext cx="546"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MERGE</a:t>
              </a:r>
            </a:p>
          </p:txBody>
        </p:sp>
        <p:sp>
          <p:nvSpPr>
            <p:cNvPr id="1286157" name="Line 10"/>
            <p:cNvSpPr>
              <a:spLocks noChangeShapeType="1"/>
            </p:cNvSpPr>
            <p:nvPr/>
          </p:nvSpPr>
          <p:spPr bwMode="auto">
            <a:xfrm>
              <a:off x="1860" y="3046"/>
              <a:ext cx="384" cy="0"/>
            </a:xfrm>
            <a:prstGeom prst="line">
              <a:avLst/>
            </a:prstGeom>
            <a:noFill/>
            <a:ln w="28575">
              <a:solidFill>
                <a:schemeClr val="tx1"/>
              </a:solidFill>
              <a:round/>
              <a:headEnd type="none" w="sm" len="sm"/>
              <a:tailEnd type="triangle" w="sm" len="sm"/>
            </a:ln>
          </p:spPr>
          <p:txBody>
            <a:bodyPr/>
            <a:lstStyle/>
            <a:p>
              <a:endParaRPr lang="en-US"/>
            </a:p>
          </p:txBody>
        </p:sp>
        <p:sp>
          <p:nvSpPr>
            <p:cNvPr id="1286158" name="Line 11"/>
            <p:cNvSpPr>
              <a:spLocks noChangeShapeType="1"/>
            </p:cNvSpPr>
            <p:nvPr/>
          </p:nvSpPr>
          <p:spPr bwMode="auto">
            <a:xfrm>
              <a:off x="4548" y="1962"/>
              <a:ext cx="0" cy="288"/>
            </a:xfrm>
            <a:prstGeom prst="line">
              <a:avLst/>
            </a:prstGeom>
            <a:noFill/>
            <a:ln w="28575">
              <a:solidFill>
                <a:schemeClr val="tx1"/>
              </a:solidFill>
              <a:round/>
              <a:headEnd type="none" w="sm" len="sm"/>
              <a:tailEnd type="triangle" w="sm" len="sm"/>
            </a:ln>
          </p:spPr>
          <p:txBody>
            <a:bodyPr/>
            <a:lstStyle/>
            <a:p>
              <a:endParaRPr lang="en-US"/>
            </a:p>
          </p:txBody>
        </p:sp>
        <p:pic>
          <p:nvPicPr>
            <p:cNvPr id="14349" name="Picture 12" descr="C:\Projects\6981-Sunitha\images\merge.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69" y="3162"/>
              <a:ext cx="575"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6160" name="Freeform 13"/>
            <p:cNvSpPr>
              <a:spLocks/>
            </p:cNvSpPr>
            <p:nvPr/>
          </p:nvSpPr>
          <p:spPr bwMode="auto">
            <a:xfrm>
              <a:off x="2628" y="2970"/>
              <a:ext cx="240" cy="576"/>
            </a:xfrm>
            <a:custGeom>
              <a:avLst/>
              <a:gdLst>
                <a:gd name="T0" fmla="*/ 0 w 288"/>
                <a:gd name="T1" fmla="*/ 576 h 576"/>
                <a:gd name="T2" fmla="*/ 0 w 288"/>
                <a:gd name="T3" fmla="*/ 0 h 576"/>
                <a:gd name="T4" fmla="*/ 9 w 288"/>
                <a:gd name="T5" fmla="*/ 0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0" y="576"/>
                  </a:moveTo>
                  <a:lnTo>
                    <a:pt x="0" y="0"/>
                  </a:lnTo>
                  <a:lnTo>
                    <a:pt x="288" y="0"/>
                  </a:lnTo>
                </a:path>
              </a:pathLst>
            </a:custGeom>
            <a:noFill/>
            <a:ln w="28575" cap="flat" cmpd="sng">
              <a:solidFill>
                <a:schemeClr val="tx1"/>
              </a:solidFill>
              <a:prstDash val="solid"/>
              <a:round/>
              <a:headEnd type="none" w="sm" len="sm"/>
              <a:tailEnd type="triangle" w="sm" len="sm"/>
            </a:ln>
          </p:spPr>
          <p:txBody>
            <a:bodyPr/>
            <a:lstStyle/>
            <a:p>
              <a:endParaRPr lang="en-US"/>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75</a:t>
            </a:fld>
            <a:endParaRPr lang="en-US" dirty="0"/>
          </a:p>
        </p:txBody>
      </p:sp>
    </p:spTree>
    <p:extLst>
      <p:ext uri="{BB962C8B-B14F-4D97-AF65-F5344CB8AC3E}">
        <p14:creationId xmlns:p14="http://schemas.microsoft.com/office/powerpoint/2010/main" val="393025658"/>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ChangeArrowheads="1"/>
          </p:cNvSpPr>
          <p:nvPr>
            <p:ph type="title"/>
          </p:nvPr>
        </p:nvSpPr>
        <p:spPr/>
        <p:txBody>
          <a:bodyPr/>
          <a:lstStyle/>
          <a:p>
            <a:pPr eaLnBrk="1" hangingPunct="1"/>
            <a:r>
              <a:rPr lang="en-US"/>
              <a:t>Inserting Data: Example</a:t>
            </a:r>
          </a:p>
        </p:txBody>
      </p:sp>
      <p:sp>
        <p:nvSpPr>
          <p:cNvPr id="1287171" name="Rectangle 3"/>
          <p:cNvSpPr>
            <a:spLocks noGrp="1" noChangeArrowheads="1"/>
          </p:cNvSpPr>
          <p:nvPr>
            <p:ph sz="quarter" idx="1"/>
          </p:nvPr>
        </p:nvSpPr>
        <p:spPr>
          <a:xfrm>
            <a:off x="1981200" y="1219201"/>
            <a:ext cx="8229600" cy="4937125"/>
          </a:xfrm>
        </p:spPr>
        <p:txBody>
          <a:bodyPr/>
          <a:lstStyle/>
          <a:p>
            <a:pPr marL="0" indent="0">
              <a:spcBef>
                <a:spcPct val="0"/>
              </a:spcBef>
              <a:buNone/>
            </a:pPr>
            <a:r>
              <a:rPr lang="en-US">
                <a:latin typeface="Arial" pitchFamily="34" charset="0"/>
              </a:rPr>
              <a:t>Add new employee information to the </a:t>
            </a:r>
            <a:r>
              <a:rPr lang="en-US">
                <a:latin typeface="Courier New" pitchFamily="49" charset="0"/>
              </a:rPr>
              <a:t>EMPLOYEES</a:t>
            </a:r>
            <a:r>
              <a:rPr lang="en-US">
                <a:latin typeface="Arial" pitchFamily="34" charset="0"/>
              </a:rPr>
              <a:t> table.</a:t>
            </a:r>
          </a:p>
          <a:p>
            <a:pPr marL="0" indent="0">
              <a:lnSpc>
                <a:spcPct val="130000"/>
              </a:lnSpc>
              <a:spcBef>
                <a:spcPct val="50000"/>
              </a:spcBef>
            </a:pPr>
            <a:endParaRPr lang="en-US">
              <a:latin typeface="Arial" pitchFamily="34" charset="0"/>
            </a:endParaRPr>
          </a:p>
        </p:txBody>
      </p:sp>
      <p:sp>
        <p:nvSpPr>
          <p:cNvPr id="15364" name="Rectangle 4"/>
          <p:cNvSpPr>
            <a:spLocks noChangeArrowheads="1"/>
          </p:cNvSpPr>
          <p:nvPr/>
        </p:nvSpPr>
        <p:spPr bwMode="blackGray">
          <a:xfrm>
            <a:off x="2133600" y="2362200"/>
            <a:ext cx="7924800" cy="2209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INSERT INTO employees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first_name</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email,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hire_date</a:t>
            </a:r>
            <a:r>
              <a:rPr lang="en-US" dirty="0">
                <a:solidFill>
                  <a:srgbClr val="000000"/>
                </a:solidFill>
                <a:latin typeface="Courier New" pitchFamily="49" charset="0"/>
              </a:rPr>
              <a:t>, </a:t>
            </a:r>
            <a:r>
              <a:rPr lang="en-US" dirty="0" err="1">
                <a:solidFill>
                  <a:srgbClr val="000000"/>
                </a:solidFill>
                <a:latin typeface="Courier New" pitchFamily="49" charset="0"/>
              </a:rPr>
              <a:t>job_id</a:t>
            </a:r>
            <a:r>
              <a:rPr lang="en-US" dirty="0">
                <a:solidFill>
                  <a:srgbClr val="000000"/>
                </a:solidFill>
                <a:latin typeface="Courier New" pitchFamily="49" charset="0"/>
              </a:rPr>
              <a:t>, salary)</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err="1">
                <a:solidFill>
                  <a:srgbClr val="000000"/>
                </a:solidFill>
                <a:latin typeface="Courier New" pitchFamily="49" charset="0"/>
              </a:rPr>
              <a:t>employees_seq.NEXTVAL</a:t>
            </a:r>
            <a:r>
              <a:rPr lang="en-US" dirty="0">
                <a:solidFill>
                  <a:srgbClr val="000000"/>
                </a:solidFill>
                <a:latin typeface="Courier New" pitchFamily="49" charset="0"/>
              </a:rPr>
              <a:t>, 'Ruth', 'Cores',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'RCORES',CURRENT_DATE, 'AD_ASST', 4000);</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endParaRPr lang="en-US" dirty="0">
              <a:solidFill>
                <a:srgbClr val="000000"/>
              </a:solidFill>
              <a:latin typeface="Courier New" pitchFamily="49" charset="0"/>
            </a:endParaRPr>
          </a:p>
          <a:p>
            <a:pPr defTabSz="400050" eaLnBrk="0" hangingPunct="0">
              <a:lnSpc>
                <a:spcPct val="95000"/>
              </a:lnSpc>
              <a:tabLst>
                <a:tab pos="400050" algn="r"/>
                <a:tab pos="673100" algn="l"/>
              </a:tabLst>
              <a:defRPr/>
            </a:pP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76</a:t>
            </a:fld>
            <a:endParaRPr lang="en-US" dirty="0"/>
          </a:p>
        </p:txBody>
      </p:sp>
    </p:spTree>
    <p:extLst>
      <p:ext uri="{BB962C8B-B14F-4D97-AF65-F5344CB8AC3E}">
        <p14:creationId xmlns:p14="http://schemas.microsoft.com/office/powerpoint/2010/main" val="158233576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p:txBody>
          <a:bodyPr/>
          <a:lstStyle/>
          <a:p>
            <a:pPr eaLnBrk="1" hangingPunct="1"/>
            <a:r>
              <a:rPr lang="en-US"/>
              <a:t>Updating Data: Example</a:t>
            </a:r>
          </a:p>
        </p:txBody>
      </p:sp>
      <p:sp>
        <p:nvSpPr>
          <p:cNvPr id="1288195" name="Rectangle 3"/>
          <p:cNvSpPr>
            <a:spLocks noGrp="1" noChangeArrowheads="1"/>
          </p:cNvSpPr>
          <p:nvPr>
            <p:ph sz="quarter" idx="1"/>
          </p:nvPr>
        </p:nvSpPr>
        <p:spPr>
          <a:xfrm>
            <a:off x="2133600" y="1219201"/>
            <a:ext cx="7918450" cy="1751013"/>
          </a:xfrm>
        </p:spPr>
        <p:txBody>
          <a:bodyPr/>
          <a:lstStyle/>
          <a:p>
            <a:pPr marL="0" indent="0">
              <a:spcBef>
                <a:spcPct val="0"/>
              </a:spcBef>
              <a:buNone/>
            </a:pPr>
            <a:r>
              <a:rPr lang="en-US">
                <a:latin typeface="Arial" pitchFamily="34" charset="0"/>
              </a:rPr>
              <a:t>Increase the salary of all employees who are stock clerks.</a:t>
            </a:r>
          </a:p>
        </p:txBody>
      </p:sp>
      <p:sp>
        <p:nvSpPr>
          <p:cNvPr id="16388" name="Rectangle 4"/>
          <p:cNvSpPr>
            <a:spLocks noChangeArrowheads="1"/>
          </p:cNvSpPr>
          <p:nvPr/>
        </p:nvSpPr>
        <p:spPr bwMode="blackGray">
          <a:xfrm>
            <a:off x="2133600" y="1692276"/>
            <a:ext cx="7924800" cy="2193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nchor="ctr"/>
          <a:lstStyle/>
          <a:p>
            <a:pPr eaLnBrk="0" hangingPunct="0">
              <a:lnSpc>
                <a:spcPct val="55000"/>
              </a:lnSpc>
              <a:spcBef>
                <a:spcPct val="40000"/>
              </a:spcBef>
              <a:defRPr/>
            </a:pPr>
            <a:r>
              <a:rPr lang="en-US" dirty="0">
                <a:solidFill>
                  <a:srgbClr val="000000"/>
                </a:solidFill>
                <a:latin typeface="Courier New" pitchFamily="49" charset="0"/>
              </a:rPr>
              <a:t>DECLARE					</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sal_increase</a:t>
            </a:r>
            <a:r>
              <a:rPr lang="en-US" dirty="0">
                <a:solidFill>
                  <a:srgbClr val="000000"/>
                </a:solidFill>
                <a:latin typeface="Courier New" pitchFamily="49" charset="0"/>
              </a:rPr>
              <a:t>   </a:t>
            </a:r>
            <a:r>
              <a:rPr lang="en-US" dirty="0" err="1">
                <a:solidFill>
                  <a:srgbClr val="000000"/>
                </a:solidFill>
                <a:latin typeface="Courier New" pitchFamily="49" charset="0"/>
              </a:rPr>
              <a:t>employees.salary%TYPE</a:t>
            </a:r>
            <a:r>
              <a:rPr lang="en-US" dirty="0">
                <a:solidFill>
                  <a:srgbClr val="000000"/>
                </a:solidFill>
                <a:latin typeface="Courier New" pitchFamily="49" charset="0"/>
              </a:rPr>
              <a:t> := 800;   </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UPDATE	employees</a:t>
            </a:r>
          </a:p>
          <a:p>
            <a:pPr eaLnBrk="0" hangingPunct="0">
              <a:lnSpc>
                <a:spcPct val="55000"/>
              </a:lnSpc>
              <a:spcBef>
                <a:spcPct val="40000"/>
              </a:spcBef>
              <a:defRPr/>
            </a:pPr>
            <a:r>
              <a:rPr lang="en-US" dirty="0">
                <a:solidFill>
                  <a:srgbClr val="000000"/>
                </a:solidFill>
                <a:latin typeface="Courier New" pitchFamily="49" charset="0"/>
              </a:rPr>
              <a:t>  SET		salary = salary + </a:t>
            </a:r>
            <a:r>
              <a:rPr lang="en-US" dirty="0" err="1">
                <a:solidFill>
                  <a:srgbClr val="000000"/>
                </a:solidFill>
                <a:latin typeface="Courier New" pitchFamily="49" charset="0"/>
              </a:rPr>
              <a:t>sal_increase</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job_id</a:t>
            </a:r>
            <a:r>
              <a:rPr lang="en-US" dirty="0">
                <a:solidFill>
                  <a:srgbClr val="000000"/>
                </a:solidFill>
                <a:latin typeface="Courier New" pitchFamily="49" charset="0"/>
              </a:rPr>
              <a:t> = 'ST_CLERK';</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endParaRPr lang="en-US" sz="2000" dirty="0">
              <a:solidFill>
                <a:srgbClr val="000000"/>
              </a:solidFill>
              <a:latin typeface="Courier New" pitchFamily="49" charset="0"/>
            </a:endParaRPr>
          </a:p>
        </p:txBody>
      </p:sp>
      <p:pic>
        <p:nvPicPr>
          <p:cNvPr id="1288197" name="Picture 6"/>
          <p:cNvPicPr>
            <a:picLocks noChangeAspect="1" noChangeArrowheads="1"/>
          </p:cNvPicPr>
          <p:nvPr/>
        </p:nvPicPr>
        <p:blipFill>
          <a:blip r:embed="rId3" cstate="print"/>
          <a:srcRect b="70515"/>
          <a:stretch>
            <a:fillRect/>
          </a:stretch>
        </p:blipFill>
        <p:spPr bwMode="auto">
          <a:xfrm>
            <a:off x="3568700" y="4038600"/>
            <a:ext cx="5054600" cy="1143000"/>
          </a:xfrm>
          <a:prstGeom prst="rect">
            <a:avLst/>
          </a:prstGeom>
          <a:noFill/>
          <a:ln w="9525">
            <a:solidFill>
              <a:schemeClr val="tx1"/>
            </a:solidFill>
            <a:miter lim="800000"/>
            <a:headEnd type="none" w="sm" len="sm"/>
            <a:tailEnd type="none" w="sm" len="sm"/>
          </a:ln>
        </p:spPr>
      </p:pic>
      <p:pic>
        <p:nvPicPr>
          <p:cNvPr id="1288198" name="Picture 7"/>
          <p:cNvPicPr>
            <a:picLocks noChangeAspect="1" noChangeArrowheads="1"/>
          </p:cNvPicPr>
          <p:nvPr/>
        </p:nvPicPr>
        <p:blipFill>
          <a:blip r:embed="rId3" cstate="print"/>
          <a:srcRect t="79976"/>
          <a:stretch>
            <a:fillRect/>
          </a:stretch>
        </p:blipFill>
        <p:spPr bwMode="auto">
          <a:xfrm>
            <a:off x="3568700" y="5532439"/>
            <a:ext cx="5054600" cy="776287"/>
          </a:xfrm>
          <a:prstGeom prst="rect">
            <a:avLst/>
          </a:prstGeom>
          <a:noFill/>
          <a:ln w="9525">
            <a:solidFill>
              <a:schemeClr val="tx1"/>
            </a:solidFill>
            <a:miter lim="800000"/>
            <a:headEnd type="none" w="sm" len="sm"/>
            <a:tailEnd type="none" w="sm" len="sm"/>
          </a:ln>
        </p:spPr>
      </p:pic>
      <p:sp>
        <p:nvSpPr>
          <p:cNvPr id="1288199" name="Text Box 8"/>
          <p:cNvSpPr txBox="1">
            <a:spLocks noChangeArrowheads="1"/>
          </p:cNvSpPr>
          <p:nvPr/>
        </p:nvSpPr>
        <p:spPr bwMode="auto">
          <a:xfrm>
            <a:off x="3505200" y="5111750"/>
            <a:ext cx="473206" cy="369332"/>
          </a:xfrm>
          <a:prstGeom prst="rect">
            <a:avLst/>
          </a:prstGeom>
          <a:noFill/>
          <a:ln w="28575">
            <a:noFill/>
            <a:miter lim="800000"/>
            <a:headEnd type="none" w="sm" len="sm"/>
            <a:tailEnd type="none" w="sm" len="sm"/>
          </a:ln>
        </p:spPr>
        <p:txBody>
          <a:bodyPr wrap="none">
            <a:spAutoFit/>
          </a:bodyPr>
          <a:lstStyle/>
          <a:p>
            <a:pPr defTabSz="228600"/>
            <a:r>
              <a:rPr lang="en-US"/>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77</a:t>
            </a:fld>
            <a:endParaRPr lang="en-US" dirty="0"/>
          </a:p>
        </p:txBody>
      </p:sp>
    </p:spTree>
    <p:extLst>
      <p:ext uri="{BB962C8B-B14F-4D97-AF65-F5344CB8AC3E}">
        <p14:creationId xmlns:p14="http://schemas.microsoft.com/office/powerpoint/2010/main" val="191340892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2"/>
          <p:cNvSpPr>
            <a:spLocks noGrp="1" noChangeArrowheads="1"/>
          </p:cNvSpPr>
          <p:nvPr>
            <p:ph type="title"/>
          </p:nvPr>
        </p:nvSpPr>
        <p:spPr/>
        <p:txBody>
          <a:bodyPr/>
          <a:lstStyle/>
          <a:p>
            <a:pPr eaLnBrk="1" hangingPunct="1"/>
            <a:r>
              <a:rPr lang="en-US"/>
              <a:t>Deleting Data: Example</a:t>
            </a:r>
          </a:p>
        </p:txBody>
      </p:sp>
      <p:sp>
        <p:nvSpPr>
          <p:cNvPr id="1289219" name="Rectangle 3"/>
          <p:cNvSpPr>
            <a:spLocks noGrp="1" noChangeArrowheads="1"/>
          </p:cNvSpPr>
          <p:nvPr>
            <p:ph sz="quarter" idx="1"/>
          </p:nvPr>
        </p:nvSpPr>
        <p:spPr>
          <a:xfrm>
            <a:off x="1981200" y="1219201"/>
            <a:ext cx="8229600" cy="4937125"/>
          </a:xfrm>
        </p:spPr>
        <p:txBody>
          <a:bodyPr/>
          <a:lstStyle/>
          <a:p>
            <a:pPr marL="0" indent="0">
              <a:spcBef>
                <a:spcPct val="0"/>
              </a:spcBef>
              <a:buNone/>
            </a:pPr>
            <a:r>
              <a:rPr lang="en-US">
                <a:latin typeface="Arial" pitchFamily="34" charset="0"/>
              </a:rPr>
              <a:t>Delete rows that belong to department 10 from the </a:t>
            </a:r>
            <a:r>
              <a:rPr lang="en-US">
                <a:latin typeface="Courier New" pitchFamily="49" charset="0"/>
              </a:rPr>
              <a:t>employees </a:t>
            </a:r>
            <a:r>
              <a:rPr lang="en-US">
                <a:latin typeface="Arial" pitchFamily="34" charset="0"/>
              </a:rPr>
              <a:t>table.</a:t>
            </a:r>
          </a:p>
        </p:txBody>
      </p:sp>
      <p:sp>
        <p:nvSpPr>
          <p:cNvPr id="17412" name="Rectangle 4"/>
          <p:cNvSpPr>
            <a:spLocks noChangeArrowheads="1"/>
          </p:cNvSpPr>
          <p:nvPr/>
        </p:nvSpPr>
        <p:spPr bwMode="blackGray">
          <a:xfrm>
            <a:off x="2133600" y="2362200"/>
            <a:ext cx="7924800"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85000"/>
              </a:lnSpc>
              <a:spcBef>
                <a:spcPct val="40000"/>
              </a:spcBef>
              <a:defRPr/>
            </a:pPr>
            <a:r>
              <a:rPr lang="en-US" dirty="0">
                <a:solidFill>
                  <a:srgbClr val="000000"/>
                </a:solidFill>
                <a:latin typeface="Courier New" pitchFamily="49" charset="0"/>
              </a:rPr>
              <a:t>DECLARE</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a:t>
            </a:r>
            <a:r>
              <a:rPr lang="en-US" dirty="0" err="1">
                <a:solidFill>
                  <a:srgbClr val="000000"/>
                </a:solidFill>
                <a:latin typeface="Courier New" pitchFamily="49" charset="0"/>
              </a:rPr>
              <a:t>employees.department_id%TYPE</a:t>
            </a:r>
            <a:r>
              <a:rPr lang="en-US" dirty="0">
                <a:solidFill>
                  <a:srgbClr val="000000"/>
                </a:solidFill>
                <a:latin typeface="Courier New" pitchFamily="49" charset="0"/>
              </a:rPr>
              <a:t> := 10; </a:t>
            </a:r>
          </a:p>
          <a:p>
            <a:pPr eaLnBrk="0" hangingPunct="0">
              <a:lnSpc>
                <a:spcPct val="55000"/>
              </a:lnSpc>
              <a:spcBef>
                <a:spcPct val="40000"/>
              </a:spcBef>
              <a:defRPr/>
            </a:pPr>
            <a:r>
              <a:rPr lang="en-US" dirty="0">
                <a:solidFill>
                  <a:srgbClr val="000000"/>
                </a:solidFill>
                <a:latin typeface="Courier New" pitchFamily="49" charset="0"/>
              </a:rPr>
              <a:t>BEGIN							</a:t>
            </a:r>
          </a:p>
          <a:p>
            <a:pPr eaLnBrk="0" hangingPunct="0">
              <a:lnSpc>
                <a:spcPct val="55000"/>
              </a:lnSpc>
              <a:spcBef>
                <a:spcPct val="40000"/>
              </a:spcBef>
              <a:defRPr/>
            </a:pPr>
            <a:r>
              <a:rPr lang="en-US" dirty="0">
                <a:solidFill>
                  <a:srgbClr val="000000"/>
                </a:solidFill>
                <a:latin typeface="Courier New" pitchFamily="49" charset="0"/>
              </a:rPr>
              <a:t>  DELETE FROM   employees</a:t>
            </a: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p>
          <a:p>
            <a:pPr eaLnBrk="0" hangingPunct="0">
              <a:lnSpc>
                <a:spcPct val="55000"/>
              </a:lnSpc>
              <a:spcBef>
                <a:spcPct val="40000"/>
              </a:spcBef>
              <a:defRPr/>
            </a:pP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78</a:t>
            </a:fld>
            <a:endParaRPr lang="en-US" dirty="0"/>
          </a:p>
        </p:txBody>
      </p:sp>
    </p:spTree>
    <p:extLst>
      <p:ext uri="{BB962C8B-B14F-4D97-AF65-F5344CB8AC3E}">
        <p14:creationId xmlns:p14="http://schemas.microsoft.com/office/powerpoint/2010/main" val="60503701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2"/>
          <p:cNvSpPr>
            <a:spLocks noGrp="1" noChangeArrowheads="1"/>
          </p:cNvSpPr>
          <p:nvPr>
            <p:ph type="title"/>
          </p:nvPr>
        </p:nvSpPr>
        <p:spPr/>
        <p:txBody>
          <a:bodyPr/>
          <a:lstStyle/>
          <a:p>
            <a:pPr eaLnBrk="1" hangingPunct="1"/>
            <a:r>
              <a:rPr lang="en-US"/>
              <a:t>Merging Rows</a:t>
            </a:r>
          </a:p>
        </p:txBody>
      </p:sp>
      <p:sp>
        <p:nvSpPr>
          <p:cNvPr id="12902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Insert or update rows in the </a:t>
            </a:r>
            <a:r>
              <a:rPr lang="en-US">
                <a:latin typeface="Courier New" pitchFamily="49" charset="0"/>
              </a:rPr>
              <a:t>copy_emp</a:t>
            </a:r>
            <a:r>
              <a:rPr lang="en-US">
                <a:latin typeface="Arial" pitchFamily="34" charset="0"/>
              </a:rPr>
              <a:t> table to match the </a:t>
            </a:r>
            <a:r>
              <a:rPr lang="en-US">
                <a:latin typeface="Courier New" pitchFamily="49" charset="0"/>
              </a:rPr>
              <a:t>employees</a:t>
            </a:r>
            <a:r>
              <a:rPr lang="en-US">
                <a:latin typeface="Arial" pitchFamily="34" charset="0"/>
              </a:rPr>
              <a:t> table.</a:t>
            </a:r>
          </a:p>
        </p:txBody>
      </p:sp>
      <p:sp>
        <p:nvSpPr>
          <p:cNvPr id="1290244" name="Rectangle 4"/>
          <p:cNvSpPr>
            <a:spLocks noChangeArrowheads="1"/>
          </p:cNvSpPr>
          <p:nvPr/>
        </p:nvSpPr>
        <p:spPr bwMode="blackGray">
          <a:xfrm>
            <a:off x="2133600" y="2362201"/>
            <a:ext cx="7924800" cy="3948113"/>
          </a:xfrm>
          <a:prstGeom prst="rect">
            <a:avLst/>
          </a:prstGeom>
          <a:solidFill>
            <a:schemeClr val="accent1"/>
          </a:solidFill>
          <a:ln w="28575">
            <a:solidFill>
              <a:schemeClr val="tx1"/>
            </a:solidFill>
            <a:miter lim="800000"/>
            <a:headEnd/>
            <a:tailEnd/>
          </a:ln>
        </p:spPr>
        <p:txBody>
          <a:bodyPr wrap="none" lIns="45720" tIns="46038" rIns="0" bIns="46038" anchor="ctr"/>
          <a:lstStyle/>
          <a:p>
            <a:pPr eaLnBrk="0" hangingPunct="0">
              <a:tabLst>
                <a:tab pos="688975" algn="l"/>
                <a:tab pos="1824038" algn="l"/>
                <a:tab pos="3324225" algn="l"/>
                <a:tab pos="4579938" algn="l"/>
              </a:tabLst>
            </a:pPr>
            <a:r>
              <a:rPr lang="en-US" sz="1600">
                <a:solidFill>
                  <a:schemeClr val="bg2"/>
                </a:solidFill>
                <a:latin typeface="Courier New" pitchFamily="49" charset="0"/>
              </a:rPr>
              <a:t>BEGIN</a:t>
            </a:r>
          </a:p>
          <a:p>
            <a:pPr eaLnBrk="0" hangingPunct="0">
              <a:tabLst>
                <a:tab pos="688975" algn="l"/>
                <a:tab pos="1824038" algn="l"/>
                <a:tab pos="3324225" algn="l"/>
                <a:tab pos="4579938" algn="l"/>
              </a:tabLst>
            </a:pPr>
            <a:r>
              <a:rPr lang="en-US" sz="1600">
                <a:solidFill>
                  <a:schemeClr val="bg2"/>
                </a:solidFill>
                <a:latin typeface="Courier New" pitchFamily="49" charset="0"/>
              </a:rPr>
              <a:t>MERGE INTO copy_emp c</a:t>
            </a:r>
          </a:p>
          <a:p>
            <a:pPr eaLnBrk="0" hangingPunct="0">
              <a:tabLst>
                <a:tab pos="688975" algn="l"/>
                <a:tab pos="1824038" algn="l"/>
                <a:tab pos="3324225" algn="l"/>
                <a:tab pos="4579938" algn="l"/>
              </a:tabLst>
            </a:pPr>
            <a:r>
              <a:rPr lang="en-US" sz="1600">
                <a:solidFill>
                  <a:schemeClr val="bg2"/>
                </a:solidFill>
                <a:latin typeface="Courier New" pitchFamily="49" charset="0"/>
              </a:rPr>
              <a:t>     USING employees e</a:t>
            </a:r>
          </a:p>
          <a:p>
            <a:pPr eaLnBrk="0" hangingPunct="0">
              <a:tabLst>
                <a:tab pos="688975" algn="l"/>
                <a:tab pos="1824038" algn="l"/>
                <a:tab pos="3324225" algn="l"/>
                <a:tab pos="4579938" algn="l"/>
              </a:tabLst>
            </a:pPr>
            <a:r>
              <a:rPr lang="en-US" sz="1600">
                <a:solidFill>
                  <a:schemeClr val="bg2"/>
                </a:solidFill>
                <a:latin typeface="Courier New" pitchFamily="49" charset="0"/>
              </a:rPr>
              <a:t>     ON (e.employee_id = c.empno)</a:t>
            </a:r>
          </a:p>
          <a:p>
            <a:pPr eaLnBrk="0" hangingPunct="0">
              <a:tabLst>
                <a:tab pos="688975" algn="l"/>
                <a:tab pos="1824038" algn="l"/>
                <a:tab pos="3324225" algn="l"/>
                <a:tab pos="4579938" algn="l"/>
              </a:tabLst>
            </a:pPr>
            <a:r>
              <a:rPr lang="en-US" sz="1600">
                <a:solidFill>
                  <a:schemeClr val="bg2"/>
                </a:solidFill>
                <a:latin typeface="Courier New" pitchFamily="49" charset="0"/>
              </a:rPr>
              <a:t>   WHEN MATCHED THEN</a:t>
            </a:r>
          </a:p>
          <a:p>
            <a:pPr eaLnBrk="0" hangingPunct="0">
              <a:tabLst>
                <a:tab pos="688975" algn="l"/>
                <a:tab pos="1824038" algn="l"/>
                <a:tab pos="3324225" algn="l"/>
                <a:tab pos="4579938" algn="l"/>
              </a:tabLst>
            </a:pPr>
            <a:r>
              <a:rPr lang="en-US" sz="1600">
                <a:solidFill>
                  <a:schemeClr val="bg2"/>
                </a:solidFill>
                <a:latin typeface="Courier New" pitchFamily="49" charset="0"/>
              </a:rPr>
              <a:t>     UPDATE SET</a:t>
            </a:r>
          </a:p>
          <a:p>
            <a:pPr eaLnBrk="0" hangingPunct="0">
              <a:tabLst>
                <a:tab pos="688975" algn="l"/>
                <a:tab pos="1824038" algn="l"/>
                <a:tab pos="3324225" algn="l"/>
                <a:tab pos="4579938" algn="l"/>
              </a:tabLst>
            </a:pPr>
            <a:r>
              <a:rPr lang="en-US" sz="1600">
                <a:solidFill>
                  <a:schemeClr val="bg2"/>
                </a:solidFill>
                <a:latin typeface="Courier New" pitchFamily="49" charset="0"/>
              </a:rPr>
              <a:t>       c.first_name     = e.first_name,</a:t>
            </a:r>
          </a:p>
          <a:p>
            <a:pPr eaLnBrk="0" hangingPunct="0">
              <a:tabLst>
                <a:tab pos="688975" algn="l"/>
                <a:tab pos="1824038" algn="l"/>
                <a:tab pos="3324225" algn="l"/>
                <a:tab pos="4579938" algn="l"/>
              </a:tabLst>
            </a:pPr>
            <a:r>
              <a:rPr lang="en-US" sz="1600">
                <a:solidFill>
                  <a:schemeClr val="bg2"/>
                </a:solidFill>
                <a:latin typeface="Courier New" pitchFamily="49" charset="0"/>
              </a:rPr>
              <a:t>       c.last_name      = e.last_name,</a:t>
            </a:r>
          </a:p>
          <a:p>
            <a:pPr eaLnBrk="0" hangingPunct="0">
              <a:tabLst>
                <a:tab pos="688975" algn="l"/>
                <a:tab pos="1824038" algn="l"/>
                <a:tab pos="3324225" algn="l"/>
                <a:tab pos="4579938" algn="l"/>
              </a:tabLst>
            </a:pPr>
            <a:r>
              <a:rPr lang="en-US" sz="1600">
                <a:solidFill>
                  <a:schemeClr val="bg2"/>
                </a:solidFill>
                <a:latin typeface="Courier New" pitchFamily="49" charset="0"/>
              </a:rPr>
              <a:t>       c.email          = e.email,</a:t>
            </a:r>
          </a:p>
          <a:p>
            <a:pPr eaLnBrk="0" hangingPunct="0">
              <a:tabLst>
                <a:tab pos="688975" algn="l"/>
                <a:tab pos="1824038" algn="l"/>
                <a:tab pos="3324225" algn="l"/>
                <a:tab pos="4579938" algn="l"/>
              </a:tabLst>
            </a:pPr>
            <a:r>
              <a:rPr lang="en-US" sz="1600">
                <a:solidFill>
                  <a:schemeClr val="bg2"/>
                </a:solidFill>
                <a:latin typeface="Courier New" pitchFamily="49" charset="0"/>
              </a:rPr>
              <a:t>       . . .</a:t>
            </a:r>
          </a:p>
          <a:p>
            <a:pPr eaLnBrk="0" hangingPunct="0">
              <a:tabLst>
                <a:tab pos="688975" algn="l"/>
                <a:tab pos="1824038" algn="l"/>
                <a:tab pos="3324225" algn="l"/>
                <a:tab pos="4579938" algn="l"/>
              </a:tabLst>
            </a:pPr>
            <a:r>
              <a:rPr lang="en-US" sz="1600">
                <a:solidFill>
                  <a:schemeClr val="bg2"/>
                </a:solidFill>
                <a:latin typeface="Courier New" pitchFamily="49" charset="0"/>
              </a:rPr>
              <a:t>   WHEN NOT MATCHED THEN</a:t>
            </a:r>
          </a:p>
          <a:p>
            <a:pPr eaLnBrk="0" hangingPunct="0">
              <a:tabLst>
                <a:tab pos="688975" algn="l"/>
                <a:tab pos="1824038" algn="l"/>
                <a:tab pos="3324225" algn="l"/>
                <a:tab pos="4579938" algn="l"/>
              </a:tabLst>
            </a:pPr>
            <a:r>
              <a:rPr lang="en-US" sz="1600">
                <a:solidFill>
                  <a:schemeClr val="bg2"/>
                </a:solidFill>
                <a:latin typeface="Courier New" pitchFamily="49" charset="0"/>
              </a:rPr>
              <a:t>     INSERT VALUES(e.employee_id, e.first_name, e.last_name,</a:t>
            </a:r>
          </a:p>
          <a:p>
            <a:pPr eaLnBrk="0" hangingPunct="0">
              <a:tabLst>
                <a:tab pos="688975" algn="l"/>
                <a:tab pos="1824038" algn="l"/>
                <a:tab pos="3324225" algn="l"/>
                <a:tab pos="4579938" algn="l"/>
              </a:tabLst>
            </a:pPr>
            <a:r>
              <a:rPr lang="en-US" sz="1600">
                <a:solidFill>
                  <a:schemeClr val="bg2"/>
                </a:solidFill>
                <a:latin typeface="Courier New" pitchFamily="49" charset="0"/>
              </a:rPr>
              <a:t>          . . .,e.department_id);</a:t>
            </a:r>
          </a:p>
          <a:p>
            <a:pPr eaLnBrk="0" hangingPunct="0">
              <a:tabLst>
                <a:tab pos="688975" algn="l"/>
                <a:tab pos="1824038" algn="l"/>
                <a:tab pos="3324225" algn="l"/>
                <a:tab pos="4579938" algn="l"/>
              </a:tabLst>
            </a:pPr>
            <a:r>
              <a:rPr lang="en-US" sz="1600">
                <a:solidFill>
                  <a:schemeClr val="bg2"/>
                </a:solidFill>
                <a:latin typeface="Courier New" pitchFamily="49" charset="0"/>
              </a:rPr>
              <a:t>END;</a:t>
            </a:r>
          </a:p>
          <a:p>
            <a:pPr eaLnBrk="0" hangingPunct="0">
              <a:tabLst>
                <a:tab pos="688975" algn="l"/>
                <a:tab pos="1824038" algn="l"/>
                <a:tab pos="3324225" algn="l"/>
                <a:tab pos="4579938" algn="l"/>
              </a:tabLst>
            </a:pPr>
            <a:r>
              <a:rPr lang="en-US" sz="1600">
                <a:solidFill>
                  <a:schemeClr val="bg2"/>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79</a:t>
            </a:fld>
            <a:endParaRPr lang="en-US" dirty="0"/>
          </a:p>
        </p:txBody>
      </p:sp>
    </p:spTree>
    <p:extLst>
      <p:ext uri="{BB962C8B-B14F-4D97-AF65-F5344CB8AC3E}">
        <p14:creationId xmlns:p14="http://schemas.microsoft.com/office/powerpoint/2010/main" val="862316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638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638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6389" name="Rectangle 7"/>
          <p:cNvSpPr>
            <a:spLocks noGrp="1" noChangeArrowheads="1"/>
          </p:cNvSpPr>
          <p:nvPr>
            <p:ph type="title"/>
          </p:nvPr>
        </p:nvSpPr>
        <p:spPr/>
        <p:txBody>
          <a:bodyPr/>
          <a:lstStyle/>
          <a:p>
            <a:r>
              <a:rPr lang="en-US"/>
              <a:t>Objectives</a:t>
            </a:r>
          </a:p>
        </p:txBody>
      </p:sp>
      <p:sp>
        <p:nvSpPr>
          <p:cNvPr id="16390" name="Rectangle 8"/>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a:buFont typeface="Courier New" pitchFamily="49" charset="0"/>
              <a:buChar char="o"/>
            </a:pPr>
            <a:r>
              <a:rPr lang="en-US"/>
              <a:t>Explain the need for PL/SQL</a:t>
            </a:r>
          </a:p>
          <a:p>
            <a:pPr lvl="1">
              <a:buFont typeface="Courier New" pitchFamily="49" charset="0"/>
              <a:buChar char="o"/>
            </a:pPr>
            <a:r>
              <a:rPr lang="en-US"/>
              <a:t>Explain the benefits of PL/SQL</a:t>
            </a:r>
          </a:p>
          <a:p>
            <a:pPr lvl="1">
              <a:buFont typeface="Courier New" pitchFamily="49" charset="0"/>
              <a:buChar char="o"/>
            </a:pPr>
            <a:r>
              <a:rPr lang="en-US"/>
              <a:t>Identify the different types of PL/SQL blocks</a:t>
            </a:r>
          </a:p>
          <a:p>
            <a:pPr lvl="1">
              <a:buFont typeface="Courier New" pitchFamily="49" charset="0"/>
              <a:buChar char="o"/>
            </a:pPr>
            <a:r>
              <a:rPr lang="en-US"/>
              <a:t>Output messages in PL/SQL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8</a:t>
            </a:fld>
            <a:endParaRPr lang="en-US" dirty="0">
              <a:solidFill>
                <a:srgbClr val="464653"/>
              </a:solidFill>
            </a:endParaRPr>
          </a:p>
        </p:txBody>
      </p:sp>
    </p:spTree>
    <p:extLst>
      <p:ext uri="{BB962C8B-B14F-4D97-AF65-F5344CB8AC3E}">
        <p14:creationId xmlns:p14="http://schemas.microsoft.com/office/powerpoint/2010/main" val="835711218"/>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Rectangle 2"/>
          <p:cNvSpPr>
            <a:spLocks noGrp="1" noChangeArrowheads="1"/>
          </p:cNvSpPr>
          <p:nvPr>
            <p:ph type="title"/>
          </p:nvPr>
        </p:nvSpPr>
        <p:spPr/>
        <p:txBody>
          <a:bodyPr/>
          <a:lstStyle/>
          <a:p>
            <a:pPr eaLnBrk="1" hangingPunct="1"/>
            <a:r>
              <a:rPr lang="en-US"/>
              <a:t>SQL Cursor</a:t>
            </a:r>
          </a:p>
        </p:txBody>
      </p:sp>
      <p:sp>
        <p:nvSpPr>
          <p:cNvPr id="1291267"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 cursor is a pointer to the private memory area allocated by the Oracle Server. It is used to handle the result set of a </a:t>
            </a:r>
            <a:r>
              <a:rPr lang="en-US">
                <a:latin typeface="Courier New" pitchFamily="49" charset="0"/>
              </a:rPr>
              <a:t>SELECT</a:t>
            </a:r>
            <a:r>
              <a:rPr lang="en-US"/>
              <a:t> statement.</a:t>
            </a:r>
          </a:p>
          <a:p>
            <a:pPr lvl="1" eaLnBrk="1" hangingPunct="1">
              <a:buFont typeface="Courier New" pitchFamily="49" charset="0"/>
              <a:buChar char="o"/>
            </a:pPr>
            <a:r>
              <a:rPr lang="en-US"/>
              <a:t>There are two types of cursors: implicit and explicit.</a:t>
            </a:r>
          </a:p>
          <a:p>
            <a:pPr lvl="2" eaLnBrk="1" hangingPunct="1">
              <a:buFont typeface="Courier New" pitchFamily="49" charset="0"/>
              <a:buChar char="o"/>
            </a:pPr>
            <a:r>
              <a:rPr lang="en-US" b="1"/>
              <a:t>Implicit:</a:t>
            </a:r>
            <a:r>
              <a:rPr lang="en-US"/>
              <a:t> Created and managed internally by the Oracle Server to process SQL statements</a:t>
            </a:r>
          </a:p>
          <a:p>
            <a:pPr lvl="2" eaLnBrk="1" hangingPunct="1">
              <a:buFont typeface="Courier New" pitchFamily="49" charset="0"/>
              <a:buChar char="o"/>
            </a:pPr>
            <a:r>
              <a:rPr lang="en-US" b="1"/>
              <a:t>Explicit:</a:t>
            </a:r>
            <a:r>
              <a:rPr lang="en-US"/>
              <a:t> Declared explicitly by the programmer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80</a:t>
            </a:fld>
            <a:endParaRPr lang="en-US" dirty="0"/>
          </a:p>
        </p:txBody>
      </p:sp>
    </p:spTree>
    <p:extLst>
      <p:ext uri="{BB962C8B-B14F-4D97-AF65-F5344CB8AC3E}">
        <p14:creationId xmlns:p14="http://schemas.microsoft.com/office/powerpoint/2010/main" val="977253892"/>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a:defRPr/>
            </a:pPr>
            <a:r>
              <a:rPr lang="en-US"/>
              <a:t>SQL Cursor Attributes for Implicit Cursors</a:t>
            </a:r>
          </a:p>
        </p:txBody>
      </p:sp>
      <p:sp>
        <p:nvSpPr>
          <p:cNvPr id="129229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Using SQL cursor attributes, you can test the outcome of your SQL statements.</a:t>
            </a:r>
          </a:p>
        </p:txBody>
      </p:sp>
      <p:graphicFrame>
        <p:nvGraphicFramePr>
          <p:cNvPr id="355332" name="Group 4"/>
          <p:cNvGraphicFramePr>
            <a:graphicFrameLocks noGrp="1"/>
          </p:cNvGraphicFramePr>
          <p:nvPr>
            <p:extLst>
              <p:ext uri="{D42A27DB-BD31-4B8C-83A1-F6EECF244321}">
                <p14:modId xmlns:p14="http://schemas.microsoft.com/office/powerpoint/2010/main" val="379022709"/>
              </p:ext>
            </p:extLst>
          </p:nvPr>
        </p:nvGraphicFramePr>
        <p:xfrm>
          <a:off x="2514600" y="2362200"/>
          <a:ext cx="9317736" cy="2721865"/>
        </p:xfrm>
        <a:graphic>
          <a:graphicData uri="http://schemas.openxmlformats.org/drawingml/2006/table">
            <a:tbl>
              <a:tblPr>
                <a:tableStyleId>{5940675A-B579-460E-94D1-54222C63F5DA}</a:tableStyleId>
              </a:tblPr>
              <a:tblGrid>
                <a:gridCol w="2587572">
                  <a:extLst>
                    <a:ext uri="{9D8B030D-6E8A-4147-A177-3AD203B41FA5}">
                      <a16:colId xmlns:a16="http://schemas.microsoft.com/office/drawing/2014/main" xmlns="" val="20000"/>
                    </a:ext>
                  </a:extLst>
                </a:gridCol>
                <a:gridCol w="6730164">
                  <a:extLst>
                    <a:ext uri="{9D8B030D-6E8A-4147-A177-3AD203B41FA5}">
                      <a16:colId xmlns:a16="http://schemas.microsoft.com/office/drawing/2014/main" xmlns="" val="20001"/>
                    </a:ext>
                  </a:extLst>
                </a:gridCol>
              </a:tblGrid>
              <a:tr h="992903">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SQL%FOUND</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Boolean attribute that evaluates to TRUE if the most recent SQL statement affected at least one row</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xmlns="" val="10000"/>
                  </a:ext>
                </a:extLst>
              </a:tr>
              <a:tr h="992903">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SQL%NOTFOUND</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Boolean attribute that evaluates to TRUE if </a:t>
                      </a:r>
                      <a:br>
                        <a:rPr kumimoji="0" lang="en-US" sz="1800" u="none" strike="noStrike" cap="none" normalizeH="0" baseline="0" dirty="0">
                          <a:ln>
                            <a:noFill/>
                          </a:ln>
                          <a:effectLst/>
                        </a:rPr>
                      </a:br>
                      <a:r>
                        <a:rPr kumimoji="0" lang="en-US" sz="1800" u="none" strike="noStrike" cap="none" normalizeH="0" baseline="0" dirty="0">
                          <a:ln>
                            <a:noFill/>
                          </a:ln>
                          <a:effectLst/>
                        </a:rPr>
                        <a:t>the most recent SQL statement did not affect even one row</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xmlns="" val="10001"/>
                  </a:ext>
                </a:extLst>
              </a:tr>
              <a:tr h="736059">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SQL%ROWCOUNT</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An integer value that represents the number of rows affected by the most recent SQL statement </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81</a:t>
            </a:fld>
            <a:endParaRPr lang="en-US" dirty="0"/>
          </a:p>
        </p:txBody>
      </p:sp>
    </p:spTree>
    <p:extLst>
      <p:ext uri="{BB962C8B-B14F-4D97-AF65-F5344CB8AC3E}">
        <p14:creationId xmlns:p14="http://schemas.microsoft.com/office/powerpoint/2010/main" val="87613180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a:t>SQL Cursor Attributes for Implicit Cursors</a:t>
            </a:r>
          </a:p>
        </p:txBody>
      </p:sp>
      <p:sp>
        <p:nvSpPr>
          <p:cNvPr id="129331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Delete rows that have the specified employee ID from the </a:t>
            </a:r>
            <a:r>
              <a:rPr lang="en-US">
                <a:latin typeface="Courier New" pitchFamily="49" charset="0"/>
              </a:rPr>
              <a:t>employees</a:t>
            </a:r>
            <a:r>
              <a:rPr lang="en-US">
                <a:latin typeface="Arial" pitchFamily="34" charset="0"/>
              </a:rPr>
              <a:t> table. Print the number of rows deleted.</a:t>
            </a:r>
          </a:p>
          <a:p>
            <a:pPr marL="0" indent="0">
              <a:buNone/>
            </a:pPr>
            <a:r>
              <a:rPr lang="en-US">
                <a:latin typeface="Arial" pitchFamily="34" charset="0"/>
              </a:rPr>
              <a:t>Example:</a:t>
            </a:r>
          </a:p>
        </p:txBody>
      </p:sp>
      <p:sp>
        <p:nvSpPr>
          <p:cNvPr id="22532" name="Rectangle 4"/>
          <p:cNvSpPr>
            <a:spLocks noChangeArrowheads="1"/>
          </p:cNvSpPr>
          <p:nvPr/>
        </p:nvSpPr>
        <p:spPr bwMode="blackGray">
          <a:xfrm>
            <a:off x="2133600" y="31242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45000"/>
              </a:lnSpc>
              <a:spcBef>
                <a:spcPct val="40000"/>
              </a:spcBef>
              <a:defRPr/>
            </a:pPr>
            <a:r>
              <a:rPr lang="en-US" dirty="0">
                <a:solidFill>
                  <a:srgbClr val="000000"/>
                </a:solidFill>
                <a:latin typeface="Courier New" pitchFamily="49" charset="0"/>
              </a:rPr>
              <a:t/>
            </a:r>
            <a:br>
              <a:rPr lang="en-US" dirty="0">
                <a:solidFill>
                  <a:srgbClr val="000000"/>
                </a:solidFill>
                <a:latin typeface="Courier New" pitchFamily="49" charset="0"/>
              </a:rPr>
            </a:br>
            <a:r>
              <a:rPr lang="en-US" dirty="0">
                <a:solidFill>
                  <a:srgbClr val="000000"/>
                </a:solidFill>
                <a:latin typeface="Courier New" pitchFamily="49" charset="0"/>
              </a:rPr>
              <a:t>DECLARE</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v_rows_deleted</a:t>
            </a:r>
            <a:r>
              <a:rPr lang="en-US" dirty="0">
                <a:solidFill>
                  <a:srgbClr val="000000"/>
                </a:solidFill>
                <a:latin typeface="Courier New" pitchFamily="49" charset="0"/>
              </a:rPr>
              <a:t> VARCHAR2(30)</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 := 176;</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DELETE FROM  employees </a:t>
            </a: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employee_id</a:t>
            </a:r>
            <a:r>
              <a:rPr lang="en-US" dirty="0">
                <a:solidFill>
                  <a:srgbClr val="000000"/>
                </a:solidFill>
                <a:latin typeface="Courier New" pitchFamily="49" charset="0"/>
              </a:rPr>
              <a:t> = </a:t>
            </a:r>
            <a:r>
              <a:rPr lang="en-US" dirty="0" err="1">
                <a:solidFill>
                  <a:srgbClr val="000000"/>
                </a:solidFill>
                <a:latin typeface="Courier New" pitchFamily="49" charset="0"/>
              </a:rPr>
              <a:t>v_empno</a:t>
            </a: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v_rows_deleted</a:t>
            </a:r>
            <a:r>
              <a:rPr lang="en-US" dirty="0">
                <a:solidFill>
                  <a:srgbClr val="000000"/>
                </a:solidFill>
                <a:latin typeface="Courier New" pitchFamily="49" charset="0"/>
              </a:rPr>
              <a:t> := (SQL%ROWCOUNT ||</a:t>
            </a:r>
          </a:p>
          <a:p>
            <a:pPr eaLnBrk="0" hangingPunct="0">
              <a:lnSpc>
                <a:spcPct val="55000"/>
              </a:lnSpc>
              <a:spcBef>
                <a:spcPct val="40000"/>
              </a:spcBef>
              <a:defRPr/>
            </a:pPr>
            <a:r>
              <a:rPr lang="en-US" dirty="0">
                <a:solidFill>
                  <a:srgbClr val="000000"/>
                </a:solidFill>
                <a:latin typeface="Courier New" pitchFamily="49" charset="0"/>
              </a:rPr>
              <a:t>                       ' row deleted.');</a:t>
            </a:r>
          </a:p>
          <a:p>
            <a:pPr eaLnBrk="0" hangingPunct="0">
              <a:lnSpc>
                <a:spcPct val="55000"/>
              </a:lnSpc>
              <a:spcBef>
                <a:spcPct val="40000"/>
              </a:spcBef>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v_rows_deleted</a:t>
            </a:r>
            <a:r>
              <a:rPr lang="en-US" dirty="0">
                <a:solidFill>
                  <a:srgbClr val="000000"/>
                </a:solidFill>
                <a:latin typeface="Courier New" pitchFamily="49" charset="0"/>
              </a:rPr>
              <a:t>);</a:t>
            </a:r>
          </a:p>
          <a:p>
            <a:pPr eaLnBrk="0" hangingPunct="0">
              <a:lnSpc>
                <a:spcPct val="55000"/>
              </a:lnSpc>
              <a:spcBef>
                <a:spcPct val="40000"/>
              </a:spcBef>
              <a:defRPr/>
            </a:pP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82</a:t>
            </a:fld>
            <a:endParaRPr lang="en-US" dirty="0"/>
          </a:p>
        </p:txBody>
      </p:sp>
    </p:spTree>
    <p:extLst>
      <p:ext uri="{BB962C8B-B14F-4D97-AF65-F5344CB8AC3E}">
        <p14:creationId xmlns:p14="http://schemas.microsoft.com/office/powerpoint/2010/main" val="1049054914"/>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pPr eaLnBrk="1" hangingPunct="1"/>
            <a:r>
              <a:rPr lang="en-US"/>
              <a:t>Summary</a:t>
            </a:r>
          </a:p>
        </p:txBody>
      </p:sp>
      <p:sp>
        <p:nvSpPr>
          <p:cNvPr id="129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 </a:t>
            </a:r>
          </a:p>
          <a:p>
            <a:pPr lvl="1" eaLnBrk="1" hangingPunct="1">
              <a:buFont typeface="Courier New" pitchFamily="49" charset="0"/>
              <a:buChar char="o"/>
            </a:pPr>
            <a:r>
              <a:rPr lang="en-US"/>
              <a:t>Embed DML statements, transaction control statements, and DDL statements in PL/SQL</a:t>
            </a:r>
          </a:p>
          <a:p>
            <a:pPr lvl="1" eaLnBrk="1" hangingPunct="1">
              <a:buFont typeface="Courier New" pitchFamily="49" charset="0"/>
              <a:buChar char="o"/>
            </a:pPr>
            <a:r>
              <a:rPr lang="en-US"/>
              <a:t>Use the </a:t>
            </a:r>
            <a:r>
              <a:rPr lang="en-US">
                <a:latin typeface="Courier New" pitchFamily="49" charset="0"/>
              </a:rPr>
              <a:t>INTO</a:t>
            </a:r>
            <a:r>
              <a:rPr lang="en-US"/>
              <a:t> clause, which is mandatory for all </a:t>
            </a:r>
            <a:r>
              <a:rPr lang="en-US">
                <a:latin typeface="Courier New" pitchFamily="49" charset="0"/>
              </a:rPr>
              <a:t>SELECT</a:t>
            </a:r>
            <a:r>
              <a:rPr lang="en-US"/>
              <a:t> statements in PL/SQL</a:t>
            </a:r>
          </a:p>
          <a:p>
            <a:pPr lvl="1" eaLnBrk="1" hangingPunct="1">
              <a:buFont typeface="Courier New" pitchFamily="49" charset="0"/>
              <a:buChar char="o"/>
            </a:pPr>
            <a:r>
              <a:rPr lang="en-US"/>
              <a:t>Differentiate between implicit cursors and explicit cursors</a:t>
            </a:r>
          </a:p>
          <a:p>
            <a:pPr lvl="1" eaLnBrk="1" hangingPunct="1">
              <a:buFont typeface="Courier New" pitchFamily="49" charset="0"/>
              <a:buChar char="o"/>
            </a:pPr>
            <a:r>
              <a:rPr lang="en-US"/>
              <a:t>Use SQL cursor attributes to determine the outcome of SQL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83</a:t>
            </a:fld>
            <a:endParaRPr lang="en-US" dirty="0"/>
          </a:p>
        </p:txBody>
      </p:sp>
    </p:spTree>
    <p:extLst>
      <p:ext uri="{BB962C8B-B14F-4D97-AF65-F5344CB8AC3E}">
        <p14:creationId xmlns:p14="http://schemas.microsoft.com/office/powerpoint/2010/main" val="60729725"/>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536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3076" name="Rectangle 7"/>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3077" name="Subtitle 5"/>
          <p:cNvSpPr>
            <a:spLocks noGrp="1"/>
          </p:cNvSpPr>
          <p:nvPr>
            <p:ph type="subTitle" idx="1"/>
          </p:nvPr>
        </p:nvSpPr>
        <p:spPr/>
        <p:txBody>
          <a:bodyPr>
            <a:normAutofit/>
          </a:bodyPr>
          <a:lstStyle/>
          <a:p>
            <a:pPr algn="ctr">
              <a:defRPr/>
            </a:pPr>
            <a:r>
              <a:rPr lang="en-US" dirty="0">
                <a:latin typeface="Arial" charset="0"/>
              </a:rPr>
              <a:t>Module 05: Control Structures</a:t>
            </a:r>
          </a:p>
        </p:txBody>
      </p:sp>
      <p:sp>
        <p:nvSpPr>
          <p:cNvPr id="2" name="Slide Number Placeholder 1"/>
          <p:cNvSpPr>
            <a:spLocks noGrp="1"/>
          </p:cNvSpPr>
          <p:nvPr>
            <p:ph type="sldNum" sz="quarter" idx="12"/>
          </p:nvPr>
        </p:nvSpPr>
        <p:spPr/>
        <p:txBody>
          <a:bodyPr/>
          <a:lstStyle/>
          <a:p>
            <a:pPr>
              <a:defRPr/>
            </a:pPr>
            <a:fld id="{8F8900E2-F408-486D-9A18-3B898FF55DCD}" type="slidenum">
              <a:rPr lang="en-US" smtClean="0">
                <a:solidFill>
                  <a:srgbClr val="464653"/>
                </a:solidFill>
              </a:rPr>
              <a:pPr>
                <a:defRPr/>
              </a:pPr>
              <a:t>84</a:t>
            </a:fld>
            <a:endParaRPr lang="en-US" dirty="0">
              <a:solidFill>
                <a:srgbClr val="464653"/>
              </a:solidFill>
            </a:endParaRPr>
          </a:p>
        </p:txBody>
      </p:sp>
    </p:spTree>
    <p:extLst>
      <p:ext uri="{BB962C8B-B14F-4D97-AF65-F5344CB8AC3E}">
        <p14:creationId xmlns:p14="http://schemas.microsoft.com/office/powerpoint/2010/main" val="1505477834"/>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title"/>
          </p:nvPr>
        </p:nvSpPr>
        <p:spPr/>
        <p:txBody>
          <a:bodyPr/>
          <a:lstStyle/>
          <a:p>
            <a:pPr eaLnBrk="1" hangingPunct="1"/>
            <a:r>
              <a:rPr lang="en-US"/>
              <a:t>Objectives</a:t>
            </a:r>
          </a:p>
        </p:txBody>
      </p:sp>
      <p:sp>
        <p:nvSpPr>
          <p:cNvPr id="16387" name="Rectangle 9"/>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uses and types of control structures</a:t>
            </a:r>
          </a:p>
          <a:p>
            <a:pPr lvl="1" eaLnBrk="1" hangingPunct="1">
              <a:buFont typeface="Courier New" pitchFamily="49" charset="0"/>
              <a:buChar char="o"/>
            </a:pPr>
            <a:r>
              <a:rPr lang="en-US"/>
              <a:t>Construct an </a:t>
            </a:r>
            <a:r>
              <a:rPr lang="en-US">
                <a:latin typeface="Courier New" pitchFamily="49" charset="0"/>
              </a:rPr>
              <a:t>IF</a:t>
            </a:r>
            <a:r>
              <a:rPr lang="en-US"/>
              <a:t> statement</a:t>
            </a:r>
          </a:p>
          <a:p>
            <a:pPr lvl="1" eaLnBrk="1" hangingPunct="1">
              <a:buFont typeface="Courier New" pitchFamily="49" charset="0"/>
              <a:buChar char="o"/>
            </a:pPr>
            <a:r>
              <a:rPr lang="en-US"/>
              <a:t>Use </a:t>
            </a:r>
            <a:r>
              <a:rPr lang="en-US">
                <a:latin typeface="Courier New" pitchFamily="49" charset="0"/>
              </a:rPr>
              <a:t>CASE</a:t>
            </a:r>
            <a:r>
              <a:rPr lang="en-US"/>
              <a:t> statements and </a:t>
            </a:r>
            <a:r>
              <a:rPr lang="en-US">
                <a:latin typeface="Courier New" pitchFamily="49" charset="0"/>
              </a:rPr>
              <a:t>CASE</a:t>
            </a:r>
            <a:r>
              <a:rPr lang="en-US"/>
              <a:t> expressions</a:t>
            </a:r>
          </a:p>
          <a:p>
            <a:pPr lvl="1" eaLnBrk="1" hangingPunct="1">
              <a:buFont typeface="Courier New" pitchFamily="49" charset="0"/>
              <a:buChar char="o"/>
            </a:pPr>
            <a:r>
              <a:rPr lang="en-US"/>
              <a:t>Construct and identify loop statements</a:t>
            </a:r>
          </a:p>
          <a:p>
            <a:pPr lvl="1" eaLnBrk="1" hangingPunct="1">
              <a:buFont typeface="Courier New" pitchFamily="49" charset="0"/>
              <a:buChar char="o"/>
            </a:pPr>
            <a:r>
              <a:rPr lang="en-US"/>
              <a:t>Use guidelines when using conditional control structures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85</a:t>
            </a:fld>
            <a:endParaRPr lang="en-US" dirty="0">
              <a:solidFill>
                <a:srgbClr val="464653"/>
              </a:solidFill>
            </a:endParaRPr>
          </a:p>
        </p:txBody>
      </p:sp>
    </p:spTree>
    <p:extLst>
      <p:ext uri="{BB962C8B-B14F-4D97-AF65-F5344CB8AC3E}">
        <p14:creationId xmlns:p14="http://schemas.microsoft.com/office/powerpoint/2010/main" val="82232473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50" descr="C:\Documents and Settings\sunpatel\Desktop\7-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961314" y="1398588"/>
            <a:ext cx="10302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051" descr="C:\Documents and Settings\sunpatel\Desktop\7-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73814" y="1398588"/>
            <a:ext cx="10302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052"/>
          <p:cNvSpPr>
            <a:spLocks noGrp="1" noChangeArrowheads="1"/>
          </p:cNvSpPr>
          <p:nvPr>
            <p:ph type="title"/>
          </p:nvPr>
        </p:nvSpPr>
        <p:spPr/>
        <p:txBody>
          <a:bodyPr/>
          <a:lstStyle/>
          <a:p>
            <a:pPr eaLnBrk="1" hangingPunct="1"/>
            <a:r>
              <a:rPr lang="en-US"/>
              <a:t>Controlling Flow of Execution</a:t>
            </a:r>
          </a:p>
        </p:txBody>
      </p:sp>
      <p:sp>
        <p:nvSpPr>
          <p:cNvPr id="17413" name="Rectangle 2053"/>
          <p:cNvSpPr>
            <a:spLocks noChangeArrowheads="1"/>
          </p:cNvSpPr>
          <p:nvPr/>
        </p:nvSpPr>
        <p:spPr bwMode="gray">
          <a:xfrm>
            <a:off x="6477000" y="3632200"/>
            <a:ext cx="2514600" cy="2343150"/>
          </a:xfrm>
          <a:prstGeom prst="rect">
            <a:avLst/>
          </a:prstGeom>
          <a:solidFill>
            <a:srgbClr val="C0C0C0">
              <a:alpha val="50195"/>
            </a:srgbClr>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4" name="Text Box 2054"/>
          <p:cNvSpPr txBox="1">
            <a:spLocks noChangeArrowheads="1"/>
          </p:cNvSpPr>
          <p:nvPr/>
        </p:nvSpPr>
        <p:spPr bwMode="auto">
          <a:xfrm>
            <a:off x="8247090" y="3886200"/>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for</a:t>
            </a:r>
          </a:p>
        </p:txBody>
      </p:sp>
      <p:sp>
        <p:nvSpPr>
          <p:cNvPr id="17415" name="Text Box 2055"/>
          <p:cNvSpPr txBox="1">
            <a:spLocks noChangeArrowheads="1"/>
          </p:cNvSpPr>
          <p:nvPr/>
        </p:nvSpPr>
        <p:spPr bwMode="auto">
          <a:xfrm>
            <a:off x="6652434" y="4268788"/>
            <a:ext cx="620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loop</a:t>
            </a:r>
          </a:p>
        </p:txBody>
      </p:sp>
      <p:sp>
        <p:nvSpPr>
          <p:cNvPr id="17416" name="Text Box 2056"/>
          <p:cNvSpPr txBox="1">
            <a:spLocks noChangeArrowheads="1"/>
          </p:cNvSpPr>
          <p:nvPr/>
        </p:nvSpPr>
        <p:spPr bwMode="auto">
          <a:xfrm>
            <a:off x="7572750" y="5348288"/>
            <a:ext cx="710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while</a:t>
            </a:r>
          </a:p>
        </p:txBody>
      </p:sp>
      <p:pic>
        <p:nvPicPr>
          <p:cNvPr id="17417" name="Picture 2057" descr="Diagram: Reuse, Recycle, Cy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086601" y="4079875"/>
            <a:ext cx="1349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058" descr="C:\Projects\6981-Sunitha\images\7-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276601" y="1389064"/>
            <a:ext cx="10318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2059" descr="C:\Projects\6981-Sunitha\images\7-2.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824414" y="1389064"/>
            <a:ext cx="10318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2060" descr="C:\Projects\6981-Sunitha\images\7-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3276600" y="3352800"/>
            <a:ext cx="1646238"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86</a:t>
            </a:fld>
            <a:endParaRPr lang="en-US">
              <a:solidFill>
                <a:srgbClr val="464653"/>
              </a:solidFill>
            </a:endParaRPr>
          </a:p>
        </p:txBody>
      </p:sp>
    </p:spTree>
    <p:extLst>
      <p:ext uri="{BB962C8B-B14F-4D97-AF65-F5344CB8AC3E}">
        <p14:creationId xmlns:p14="http://schemas.microsoft.com/office/powerpoint/2010/main" val="369214043"/>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843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8436" name="Rectangle 4"/>
          <p:cNvSpPr>
            <a:spLocks noGrp="1" noChangeArrowheads="1"/>
          </p:cNvSpPr>
          <p:nvPr>
            <p:ph type="title"/>
          </p:nvPr>
        </p:nvSpPr>
        <p:spPr/>
        <p:txBody>
          <a:bodyPr/>
          <a:lstStyle/>
          <a:p>
            <a:pPr eaLnBrk="1" hangingPunct="1"/>
            <a:r>
              <a:rPr lang="en-US">
                <a:latin typeface="Courier New" pitchFamily="49" charset="0"/>
              </a:rPr>
              <a:t>IF</a:t>
            </a:r>
            <a:r>
              <a:rPr lang="en-US"/>
              <a:t> Statement</a:t>
            </a:r>
          </a:p>
        </p:txBody>
      </p:sp>
      <p:sp>
        <p:nvSpPr>
          <p:cNvPr id="18437"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7174" name="Rectangle 6"/>
          <p:cNvSpPr>
            <a:spLocks noChangeArrowheads="1"/>
          </p:cNvSpPr>
          <p:nvPr/>
        </p:nvSpPr>
        <p:spPr bwMode="blackGray">
          <a:xfrm>
            <a:off x="2133600" y="2209801"/>
            <a:ext cx="7924800" cy="20288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IF </a:t>
            </a:r>
            <a:r>
              <a:rPr lang="en-US" i="1" dirty="0">
                <a:solidFill>
                  <a:srgbClr val="000000"/>
                </a:solidFill>
                <a:latin typeface="Courier New" pitchFamily="49" charset="0"/>
              </a:rPr>
              <a:t>condition</a:t>
            </a: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[ELSIF </a:t>
            </a:r>
            <a:r>
              <a:rPr lang="en-US" i="1" dirty="0">
                <a:solidFill>
                  <a:srgbClr val="000000"/>
                </a:solidFill>
                <a:latin typeface="Courier New" pitchFamily="49" charset="0"/>
              </a:rPr>
              <a:t>condition</a:t>
            </a:r>
            <a:r>
              <a:rPr lang="en-US" dirty="0">
                <a:solidFill>
                  <a:srgbClr val="000000"/>
                </a:solidFill>
                <a:latin typeface="Courier New" pitchFamily="49" charset="0"/>
              </a:rPr>
              <a:t> THEN </a:t>
            </a:r>
          </a:p>
          <a:p>
            <a:pPr eaLnBrk="0" hangingPunct="0">
              <a:tabLst>
                <a:tab pos="1200150" algn="l"/>
                <a:tab pos="1658938" algn="l"/>
              </a:tabLst>
              <a:defRPr/>
            </a:pPr>
            <a:r>
              <a:rPr lang="en-US" i="1" dirty="0">
                <a:solidFill>
                  <a:srgbClr val="000000"/>
                </a:solidFill>
                <a:latin typeface="Courier New" pitchFamily="49" charset="0"/>
              </a:rPr>
              <a:t>  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[ELSE </a:t>
            </a:r>
          </a:p>
          <a:p>
            <a:pPr eaLnBrk="0" hangingPunct="0">
              <a:tabLst>
                <a:tab pos="1200150" algn="l"/>
                <a:tab pos="1658938" algn="l"/>
              </a:tabLst>
              <a:defRPr/>
            </a:pPr>
            <a:r>
              <a:rPr lang="en-US" i="1" dirty="0">
                <a:solidFill>
                  <a:srgbClr val="000000"/>
                </a:solidFill>
                <a:latin typeface="Courier New" pitchFamily="49" charset="0"/>
              </a:rPr>
              <a:t>  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 IF;</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87</a:t>
            </a:fld>
            <a:endParaRPr lang="en-US" dirty="0">
              <a:solidFill>
                <a:srgbClr val="464653"/>
              </a:solidFill>
            </a:endParaRPr>
          </a:p>
        </p:txBody>
      </p:sp>
    </p:spTree>
    <p:extLst>
      <p:ext uri="{BB962C8B-B14F-4D97-AF65-F5344CB8AC3E}">
        <p14:creationId xmlns:p14="http://schemas.microsoft.com/office/powerpoint/2010/main" val="121894580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pPr eaLnBrk="1" hangingPunct="1"/>
            <a:r>
              <a:rPr lang="en-US"/>
              <a:t>Simple </a:t>
            </a:r>
            <a:r>
              <a:rPr lang="en-US">
                <a:latin typeface="Courier New" pitchFamily="49" charset="0"/>
              </a:rPr>
              <a:t>IF</a:t>
            </a:r>
            <a:r>
              <a:rPr lang="en-US"/>
              <a:t> Statement</a:t>
            </a:r>
          </a:p>
        </p:txBody>
      </p:sp>
      <p:sp>
        <p:nvSpPr>
          <p:cNvPr id="9219" name="Rectangle 3"/>
          <p:cNvSpPr>
            <a:spLocks noChangeArrowheads="1"/>
          </p:cNvSpPr>
          <p:nvPr/>
        </p:nvSpPr>
        <p:spPr bwMode="blackGray">
          <a:xfrm>
            <a:off x="2133600" y="1524000"/>
            <a:ext cx="7924800" cy="2789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number:=31;</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IF </a:t>
            </a:r>
            <a:r>
              <a:rPr lang="en-US" dirty="0" err="1">
                <a:solidFill>
                  <a:srgbClr val="000000"/>
                </a:solidFill>
                <a:latin typeface="Courier New" pitchFamily="49" charset="0"/>
              </a:rPr>
              <a:t>v_myage</a:t>
            </a:r>
            <a:r>
              <a:rPr lang="en-US" dirty="0">
                <a:solidFill>
                  <a:srgbClr val="000000"/>
                </a:solidFill>
                <a:latin typeface="Courier New" pitchFamily="49" charset="0"/>
              </a:rPr>
              <a:t>  &lt; 11</a:t>
            </a:r>
          </a:p>
          <a:p>
            <a:pPr eaLnBrk="0" hangingPunct="0">
              <a:tabLst>
                <a:tab pos="1200150" algn="l"/>
                <a:tab pos="1658938" algn="l"/>
              </a:tabLst>
              <a:defRPr/>
            </a:pP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1" y="4953000"/>
            <a:ext cx="3427413" cy="3381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88</a:t>
            </a:fld>
            <a:endParaRPr lang="en-US">
              <a:solidFill>
                <a:srgbClr val="464653"/>
              </a:solidFill>
            </a:endParaRPr>
          </a:p>
        </p:txBody>
      </p:sp>
    </p:spTree>
    <p:extLst>
      <p:ext uri="{BB962C8B-B14F-4D97-AF65-F5344CB8AC3E}">
        <p14:creationId xmlns:p14="http://schemas.microsoft.com/office/powerpoint/2010/main" val="1138037651"/>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Courier New" pitchFamily="49" charset="0"/>
              </a:rPr>
              <a:t>IF</a:t>
            </a:r>
            <a:r>
              <a:rPr lang="en-US"/>
              <a:t> </a:t>
            </a:r>
            <a:r>
              <a:rPr lang="en-US">
                <a:latin typeface="Courier New" pitchFamily="49" charset="0"/>
              </a:rPr>
              <a:t>THEN</a:t>
            </a:r>
            <a:r>
              <a:rPr lang="en-US"/>
              <a:t> </a:t>
            </a:r>
            <a:r>
              <a:rPr lang="en-US">
                <a:latin typeface="Courier New" pitchFamily="49" charset="0"/>
              </a:rPr>
              <a:t>ELSE</a:t>
            </a:r>
            <a:r>
              <a:rPr lang="en-US"/>
              <a:t> Statement</a:t>
            </a:r>
          </a:p>
        </p:txBody>
      </p:sp>
      <p:sp>
        <p:nvSpPr>
          <p:cNvPr id="10243" name="Rectangle 3"/>
          <p:cNvSpPr>
            <a:spLocks noChangeArrowheads="1"/>
          </p:cNvSpPr>
          <p:nvPr/>
        </p:nvSpPr>
        <p:spPr bwMode="blackGray">
          <a:xfrm>
            <a:off x="2133600" y="1524000"/>
            <a:ext cx="7924800" cy="3352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number:=31;</a:t>
            </a:r>
          </a:p>
          <a:p>
            <a:pPr eaLnBrk="0" hangingPunct="0">
              <a:tabLst>
                <a:tab pos="1200150" algn="l"/>
                <a:tab pos="1658938" algn="l"/>
              </a:tabLst>
              <a:defRPr/>
            </a:pPr>
            <a:r>
              <a:rPr lang="en-US" dirty="0">
                <a:solidFill>
                  <a:srgbClr val="000000"/>
                </a:solidFill>
                <a:latin typeface="Courier New" pitchFamily="49" charset="0"/>
              </a:rPr>
              <a:t>BEGIN  IF </a:t>
            </a:r>
          </a:p>
          <a:p>
            <a:pPr eaLnBrk="0" hangingPunct="0">
              <a:tabLst>
                <a:tab pos="1200150" algn="l"/>
                <a:tab pos="1658938" algn="l"/>
              </a:tabLst>
              <a:defRPr/>
            </a:pPr>
            <a:r>
              <a:rPr lang="en-US" dirty="0" err="1">
                <a:solidFill>
                  <a:srgbClr val="000000"/>
                </a:solidFill>
                <a:latin typeface="Courier New" pitchFamily="49" charset="0"/>
              </a:rPr>
              <a:t>v_myage</a:t>
            </a:r>
            <a:r>
              <a:rPr lang="en-US" dirty="0">
                <a:solidFill>
                  <a:srgbClr val="000000"/>
                </a:solidFill>
                <a:latin typeface="Courier New" pitchFamily="49" charset="0"/>
              </a:rPr>
              <a:t>  &lt; 11</a:t>
            </a:r>
          </a:p>
          <a:p>
            <a:pPr eaLnBrk="0" hangingPunct="0">
              <a:tabLst>
                <a:tab pos="1200150" algn="l"/>
                <a:tab pos="1658938" algn="l"/>
              </a:tabLst>
              <a:defRPr/>
            </a:pP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ELSE</a:t>
            </a:r>
          </a:p>
          <a:p>
            <a:pPr eaLnBrk="0" hangingPunct="0">
              <a:tabLst>
                <a:tab pos="1200150" algn="l"/>
                <a:tab pos="1658938" algn="l"/>
              </a:tabLst>
              <a:defRPr/>
            </a:pPr>
            <a:r>
              <a:rPr lang="en-US" dirty="0">
                <a:solidFill>
                  <a:srgbClr val="000000"/>
                </a:solidFill>
                <a:latin typeface="Courier New" pitchFamily="49" charset="0"/>
              </a:rPr>
              <a:t>   DBMS_OUTPUT.PUT_LINE(' I am not a child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976" y="5181600"/>
            <a:ext cx="3446463" cy="5222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89</a:t>
            </a:fld>
            <a:endParaRPr lang="en-US">
              <a:solidFill>
                <a:srgbClr val="464653"/>
              </a:solidFill>
            </a:endParaRPr>
          </a:p>
        </p:txBody>
      </p:sp>
    </p:spTree>
    <p:extLst>
      <p:ext uri="{BB962C8B-B14F-4D97-AF65-F5344CB8AC3E}">
        <p14:creationId xmlns:p14="http://schemas.microsoft.com/office/powerpoint/2010/main" val="9366992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663825"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7411" name="Rectangle 3"/>
          <p:cNvSpPr>
            <a:spLocks noChangeArrowheads="1"/>
          </p:cNvSpPr>
          <p:nvPr/>
        </p:nvSpPr>
        <p:spPr bwMode="auto">
          <a:xfrm>
            <a:off x="5102225"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7412" name="Rectangle 4"/>
          <p:cNvSpPr>
            <a:spLocks noChangeArrowheads="1"/>
          </p:cNvSpPr>
          <p:nvPr/>
        </p:nvSpPr>
        <p:spPr bwMode="auto">
          <a:xfrm>
            <a:off x="5102225"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7413" name="Rectangle 5"/>
          <p:cNvSpPr>
            <a:spLocks noGrp="1" noChangeArrowheads="1"/>
          </p:cNvSpPr>
          <p:nvPr>
            <p:ph type="title"/>
          </p:nvPr>
        </p:nvSpPr>
        <p:spPr/>
        <p:txBody>
          <a:bodyPr/>
          <a:lstStyle/>
          <a:p>
            <a:r>
              <a:rPr lang="en-US"/>
              <a:t>About PL/SQL</a:t>
            </a:r>
          </a:p>
        </p:txBody>
      </p:sp>
      <p:sp>
        <p:nvSpPr>
          <p:cNvPr id="17414" name="Rectangle 6"/>
          <p:cNvSpPr>
            <a:spLocks noGrp="1" noChangeArrowheads="1"/>
          </p:cNvSpPr>
          <p:nvPr>
            <p:ph sz="quarter" idx="1"/>
          </p:nvPr>
        </p:nvSpPr>
        <p:spPr>
          <a:xfrm>
            <a:off x="1981200" y="1219201"/>
            <a:ext cx="8229600" cy="4937125"/>
          </a:xfrm>
        </p:spPr>
        <p:txBody>
          <a:bodyPr/>
          <a:lstStyle/>
          <a:p>
            <a:pPr marL="0" indent="0">
              <a:buNone/>
            </a:pPr>
            <a:r>
              <a:rPr lang="en-US"/>
              <a:t>PL/SQL:</a:t>
            </a:r>
          </a:p>
          <a:p>
            <a:pPr lvl="1">
              <a:buFont typeface="Courier New" pitchFamily="49" charset="0"/>
              <a:buChar char="o"/>
            </a:pPr>
            <a:r>
              <a:rPr lang="en-US"/>
              <a:t>Stands for “Procedural Language extension to SQL”</a:t>
            </a:r>
          </a:p>
          <a:p>
            <a:pPr lvl="1">
              <a:buFont typeface="Courier New" pitchFamily="49" charset="0"/>
              <a:buChar char="o"/>
            </a:pPr>
            <a:r>
              <a:rPr lang="en-US"/>
              <a:t>Is Oracle Corporation’s standard data access language for relational databases</a:t>
            </a:r>
          </a:p>
          <a:p>
            <a:pPr lvl="1">
              <a:buFont typeface="Courier New" pitchFamily="49" charset="0"/>
              <a:buChar char="o"/>
            </a:pPr>
            <a:r>
              <a:rPr lang="en-US"/>
              <a:t>Seamlessly integrates procedural constructs with SQL</a:t>
            </a:r>
          </a:p>
        </p:txBody>
      </p:sp>
      <p:pic>
        <p:nvPicPr>
          <p:cNvPr id="17415" name="Picture 7" descr="D:\PL_SQL\MY_LESSONS\Graphics\LesIntro\sq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662614" y="4294189"/>
            <a:ext cx="7778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D:\PL_SQL\MY_LESSONS\Graphics\LesIntro\plus.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4832350" y="4840289"/>
            <a:ext cx="4953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descr="D:\PL_SQL\MY_LESSONS\Graphics\LesIntro\equal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775450" y="4838700"/>
            <a:ext cx="520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D:\PL_SQL\MY_LESSONS\Graphics\LesIntro\pl_sq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631114" y="4294189"/>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1" descr="C:\Projects\6981-Sunitha\images\docum09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744913" y="4294189"/>
            <a:ext cx="754062"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9</a:t>
            </a:fld>
            <a:endParaRPr lang="en-US" dirty="0">
              <a:solidFill>
                <a:srgbClr val="464653"/>
              </a:solidFill>
            </a:endParaRPr>
          </a:p>
        </p:txBody>
      </p:sp>
    </p:spTree>
    <p:extLst>
      <p:ext uri="{BB962C8B-B14F-4D97-AF65-F5344CB8AC3E}">
        <p14:creationId xmlns:p14="http://schemas.microsoft.com/office/powerpoint/2010/main" val="30526784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lstStyle/>
          <a:p>
            <a:pPr eaLnBrk="1" hangingPunct="1"/>
            <a:r>
              <a:rPr lang="en-US">
                <a:latin typeface="Courier New" pitchFamily="49" charset="0"/>
              </a:rPr>
              <a:t>IF</a:t>
            </a:r>
            <a:r>
              <a:rPr lang="en-US"/>
              <a:t> </a:t>
            </a:r>
            <a:r>
              <a:rPr lang="en-US">
                <a:latin typeface="Courier New" pitchFamily="49" charset="0"/>
              </a:rPr>
              <a:t>ELSIF</a:t>
            </a:r>
            <a:r>
              <a:rPr lang="en-US"/>
              <a:t> </a:t>
            </a:r>
            <a:r>
              <a:rPr lang="en-US">
                <a:latin typeface="Courier New" pitchFamily="49" charset="0"/>
              </a:rPr>
              <a:t>ELSE</a:t>
            </a:r>
            <a:r>
              <a:rPr lang="en-US"/>
              <a:t> Clause</a:t>
            </a:r>
          </a:p>
        </p:txBody>
      </p:sp>
      <p:sp>
        <p:nvSpPr>
          <p:cNvPr id="11267" name="Rectangle 3"/>
          <p:cNvSpPr>
            <a:spLocks noChangeArrowheads="1"/>
          </p:cNvSpPr>
          <p:nvPr/>
        </p:nvSpPr>
        <p:spPr bwMode="blackGray">
          <a:xfrm>
            <a:off x="2133600" y="1524000"/>
            <a:ext cx="7924800" cy="3962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0"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number:=31;</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11 THEN</a:t>
            </a:r>
          </a:p>
          <a:p>
            <a:pPr eaLnBrk="0" hangingPunct="0">
              <a:tabLst>
                <a:tab pos="1200150" algn="l"/>
                <a:tab pos="1658938" algn="l"/>
              </a:tabLst>
              <a:defRPr/>
            </a:pPr>
            <a:r>
              <a:rPr lang="en-US" sz="1600" dirty="0">
                <a:solidFill>
                  <a:srgbClr val="000000"/>
                </a:solidFill>
                <a:latin typeface="Courier New" pitchFamily="49" charset="0"/>
              </a:rPr>
              <a:t>       DBMS_OUTPUT.PUT_LINE(' I am a child ');</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20 THEN </a:t>
            </a:r>
          </a:p>
          <a:p>
            <a:pPr eaLnBrk="0" hangingPunct="0">
              <a:tabLst>
                <a:tab pos="1200150" algn="l"/>
                <a:tab pos="1658938" algn="l"/>
              </a:tabLst>
              <a:defRPr/>
            </a:pPr>
            <a:r>
              <a:rPr lang="en-US" sz="1600" dirty="0">
                <a:solidFill>
                  <a:srgbClr val="000000"/>
                </a:solidFill>
                <a:latin typeface="Courier New" pitchFamily="49" charset="0"/>
              </a:rPr>
              <a:t>       DBMS_OUTPUT.PUT_LINE(' I am young ');</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30 THEN</a:t>
            </a:r>
          </a:p>
          <a:p>
            <a:pPr eaLnBrk="0" hangingPunct="0">
              <a:tabLst>
                <a:tab pos="1200150" algn="l"/>
                <a:tab pos="1658938" algn="l"/>
              </a:tabLst>
              <a:defRPr/>
            </a:pPr>
            <a:r>
              <a:rPr lang="en-US" sz="1600" dirty="0">
                <a:solidFill>
                  <a:srgbClr val="000000"/>
                </a:solidFill>
                <a:latin typeface="Courier New" pitchFamily="49" charset="0"/>
              </a:rPr>
              <a:t>       DBMS_OUTPUT.PUT_LINE(' I am in my twenties');</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40 THEN</a:t>
            </a:r>
          </a:p>
          <a:p>
            <a:pPr eaLnBrk="0" hangingPunct="0">
              <a:tabLst>
                <a:tab pos="1200150" algn="l"/>
                <a:tab pos="1658938" algn="l"/>
              </a:tabLst>
              <a:defRPr/>
            </a:pPr>
            <a:r>
              <a:rPr lang="en-US" sz="1600" dirty="0">
                <a:solidFill>
                  <a:srgbClr val="000000"/>
                </a:solidFill>
                <a:latin typeface="Courier New" pitchFamily="49" charset="0"/>
              </a:rPr>
              <a:t>       DBMS_OUTPUT.PUT_LINE(' I am in my thirties');</a:t>
            </a:r>
          </a:p>
          <a:p>
            <a:pPr eaLnBrk="0" hangingPunct="0">
              <a:tabLst>
                <a:tab pos="1200150" algn="l"/>
                <a:tab pos="1658938" algn="l"/>
              </a:tabLst>
              <a:defRPr/>
            </a:pPr>
            <a:r>
              <a:rPr lang="en-US" sz="1600" dirty="0">
                <a:solidFill>
                  <a:srgbClr val="000000"/>
                </a:solidFill>
                <a:latin typeface="Courier New" pitchFamily="49" charset="0"/>
              </a:rPr>
              <a:t>    ELSE</a:t>
            </a:r>
          </a:p>
          <a:p>
            <a:pPr eaLnBrk="0" hangingPunct="0">
              <a:tabLst>
                <a:tab pos="1200150" algn="l"/>
                <a:tab pos="1658938" algn="l"/>
              </a:tabLst>
              <a:defRPr/>
            </a:pPr>
            <a:r>
              <a:rPr lang="en-US" sz="1600" dirty="0">
                <a:solidFill>
                  <a:srgbClr val="000000"/>
                </a:solidFill>
                <a:latin typeface="Courier New" pitchFamily="49" charset="0"/>
              </a:rPr>
              <a:t>       DBMS_OUTPUT.PUT_LINE(' I am always young ');</a:t>
            </a:r>
          </a:p>
          <a:p>
            <a:pPr eaLnBrk="0" hangingPunct="0">
              <a:tabLst>
                <a:tab pos="1200150" algn="l"/>
                <a:tab pos="1658938" algn="l"/>
              </a:tabLst>
              <a:defRPr/>
            </a:pPr>
            <a:r>
              <a:rPr lang="en-US" sz="1600" dirty="0">
                <a:solidFill>
                  <a:srgbClr val="000000"/>
                </a:solidFill>
                <a:latin typeface="Courier New" pitchFamily="49" charset="0"/>
              </a:rPr>
              <a:t>  END IF;</a:t>
            </a:r>
          </a:p>
          <a:p>
            <a:pPr eaLnBrk="0" hangingPunct="0">
              <a:tabLst>
                <a:tab pos="1200150" algn="l"/>
                <a:tab pos="1658938" algn="l"/>
              </a:tabLst>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5638800"/>
            <a:ext cx="3181350" cy="5603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90</a:t>
            </a:fld>
            <a:endParaRPr lang="en-US">
              <a:solidFill>
                <a:srgbClr val="464653"/>
              </a:solidFill>
            </a:endParaRPr>
          </a:p>
        </p:txBody>
      </p:sp>
    </p:spTree>
    <p:extLst>
      <p:ext uri="{BB962C8B-B14F-4D97-AF65-F5344CB8AC3E}">
        <p14:creationId xmlns:p14="http://schemas.microsoft.com/office/powerpoint/2010/main" val="1642830012"/>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pPr eaLnBrk="1" hangingPunct="1"/>
            <a:r>
              <a:rPr lang="en-US">
                <a:latin typeface="Courier New" pitchFamily="49" charset="0"/>
              </a:rPr>
              <a:t>NULL</a:t>
            </a:r>
            <a:r>
              <a:rPr lang="en-US"/>
              <a:t> Value in </a:t>
            </a:r>
            <a:r>
              <a:rPr lang="en-US">
                <a:latin typeface="Courier New" pitchFamily="49" charset="0"/>
              </a:rPr>
              <a:t>IF</a:t>
            </a:r>
            <a:r>
              <a:rPr lang="en-US"/>
              <a:t> Statement</a:t>
            </a:r>
          </a:p>
        </p:txBody>
      </p:sp>
      <p:sp>
        <p:nvSpPr>
          <p:cNvPr id="12291" name="Rectangle 3"/>
          <p:cNvSpPr>
            <a:spLocks noChangeArrowheads="1"/>
          </p:cNvSpPr>
          <p:nvPr/>
        </p:nvSpPr>
        <p:spPr bwMode="blackGray">
          <a:xfrm>
            <a:off x="2133600" y="1524000"/>
            <a:ext cx="7924800" cy="3048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IF </a:t>
            </a:r>
            <a:r>
              <a:rPr lang="en-US" dirty="0" err="1">
                <a:solidFill>
                  <a:srgbClr val="000000"/>
                </a:solidFill>
                <a:latin typeface="Courier New" pitchFamily="49" charset="0"/>
              </a:rPr>
              <a:t>v_myage</a:t>
            </a:r>
            <a:r>
              <a:rPr lang="en-US" dirty="0">
                <a:solidFill>
                  <a:srgbClr val="000000"/>
                </a:solidFill>
                <a:latin typeface="Courier New" pitchFamily="49" charset="0"/>
              </a:rPr>
              <a:t>  &lt; 11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ELSE</a:t>
            </a:r>
          </a:p>
          <a:p>
            <a:pPr eaLnBrk="0" hangingPunct="0">
              <a:tabLst>
                <a:tab pos="1200150" algn="l"/>
                <a:tab pos="1658938" algn="l"/>
              </a:tabLst>
              <a:defRPr/>
            </a:pPr>
            <a:r>
              <a:rPr lang="en-US" dirty="0">
                <a:solidFill>
                  <a:srgbClr val="000000"/>
                </a:solidFill>
                <a:latin typeface="Courier New" pitchFamily="49" charset="0"/>
              </a:rPr>
              <a:t>    DBMS_OUTPUT.PUT_LINE(' I am not a child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1" y="4953000"/>
            <a:ext cx="3300413" cy="5095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91</a:t>
            </a:fld>
            <a:endParaRPr lang="en-US">
              <a:solidFill>
                <a:srgbClr val="464653"/>
              </a:solidFill>
            </a:endParaRPr>
          </a:p>
        </p:txBody>
      </p:sp>
    </p:spTree>
    <p:extLst>
      <p:ext uri="{BB962C8B-B14F-4D97-AF65-F5344CB8AC3E}">
        <p14:creationId xmlns:p14="http://schemas.microsoft.com/office/powerpoint/2010/main" val="158250766"/>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atin typeface="Courier New" pitchFamily="49" charset="0"/>
              </a:rPr>
              <a:t>CASE</a:t>
            </a:r>
            <a:r>
              <a:rPr lang="en-US"/>
              <a:t> Expressions</a:t>
            </a:r>
          </a:p>
        </p:txBody>
      </p:sp>
      <p:sp>
        <p:nvSpPr>
          <p:cNvPr id="2355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 </a:t>
            </a:r>
            <a:r>
              <a:rPr lang="en-US">
                <a:latin typeface="Courier New" pitchFamily="49" charset="0"/>
              </a:rPr>
              <a:t>CASE</a:t>
            </a:r>
            <a:r>
              <a:rPr lang="en-US"/>
              <a:t> expression selects a result and returns it. </a:t>
            </a:r>
          </a:p>
          <a:p>
            <a:pPr lvl="1" eaLnBrk="1" hangingPunct="1">
              <a:buFont typeface="Courier New" pitchFamily="49" charset="0"/>
              <a:buChar char="o"/>
            </a:pPr>
            <a:r>
              <a:rPr lang="en-US"/>
              <a:t>To select the result, the </a:t>
            </a:r>
            <a:r>
              <a:rPr lang="en-US">
                <a:latin typeface="Courier New" pitchFamily="49" charset="0"/>
              </a:rPr>
              <a:t>CASE</a:t>
            </a:r>
            <a:r>
              <a:rPr lang="en-US"/>
              <a:t> expression uses expressions. The value returned by these expressions is used to select one of several alternatives.</a:t>
            </a:r>
          </a:p>
        </p:txBody>
      </p:sp>
      <p:sp>
        <p:nvSpPr>
          <p:cNvPr id="14340" name="Rectangle 4"/>
          <p:cNvSpPr>
            <a:spLocks noChangeArrowheads="1"/>
          </p:cNvSpPr>
          <p:nvPr/>
        </p:nvSpPr>
        <p:spPr bwMode="blackGray">
          <a:xfrm>
            <a:off x="2132012" y="3687763"/>
            <a:ext cx="7927975" cy="2209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CASE selector</a:t>
            </a:r>
          </a:p>
          <a:p>
            <a:pPr eaLnBrk="0" hangingPunct="0">
              <a:tabLst>
                <a:tab pos="1200150" algn="l"/>
                <a:tab pos="1658938" algn="l"/>
              </a:tabLst>
              <a:defRPr/>
            </a:pPr>
            <a:r>
              <a:rPr lang="en-US" dirty="0">
                <a:solidFill>
                  <a:srgbClr val="000000"/>
                </a:solidFill>
                <a:latin typeface="Courier New" pitchFamily="49" charset="0"/>
              </a:rPr>
              <a:t>   WHEN expression1 THEN result1</a:t>
            </a:r>
          </a:p>
          <a:p>
            <a:pPr eaLnBrk="0" hangingPunct="0">
              <a:tabLst>
                <a:tab pos="1200150" algn="l"/>
                <a:tab pos="1658938" algn="l"/>
              </a:tabLst>
              <a:defRPr/>
            </a:pPr>
            <a:r>
              <a:rPr lang="en-US" dirty="0">
                <a:solidFill>
                  <a:srgbClr val="000000"/>
                </a:solidFill>
                <a:latin typeface="Courier New" pitchFamily="49" charset="0"/>
              </a:rPr>
              <a:t>   [WHEN expression2 THEN result2</a:t>
            </a:r>
          </a:p>
          <a:p>
            <a:pPr eaLnBrk="0" hangingPunct="0">
              <a:tabLst>
                <a:tab pos="1200150" algn="l"/>
                <a:tab pos="1658938" algn="l"/>
              </a:tabLst>
              <a:defRPr/>
            </a:pPr>
            <a:r>
              <a:rPr lang="en-US" dirty="0">
                <a:solidFill>
                  <a:srgbClr val="000000"/>
                </a:solidFill>
                <a:latin typeface="Courier New" pitchFamily="49" charset="0"/>
              </a:rPr>
              <a:t>   ...</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expressionN</a:t>
            </a:r>
            <a:r>
              <a:rPr lang="en-US" dirty="0">
                <a:solidFill>
                  <a:srgbClr val="000000"/>
                </a:solidFill>
                <a:latin typeface="Courier New" pitchFamily="49" charset="0"/>
              </a:rPr>
              <a:t> THEN </a:t>
            </a:r>
            <a:r>
              <a:rPr lang="en-US" dirty="0" err="1">
                <a:solidFill>
                  <a:srgbClr val="000000"/>
                </a:solidFill>
                <a:latin typeface="Courier New" pitchFamily="49" charset="0"/>
              </a:rPr>
              <a:t>resultN</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  [ELSE resultN+1]</a:t>
            </a:r>
          </a:p>
          <a:p>
            <a:pPr eaLnBrk="0" hangingPunct="0">
              <a:tabLst>
                <a:tab pos="1200150" algn="l"/>
                <a:tab pos="1658938" algn="l"/>
              </a:tabLst>
              <a:defRPr/>
            </a:pPr>
            <a:r>
              <a:rPr lang="en-US" dirty="0">
                <a:solidFill>
                  <a:srgbClr val="000000"/>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92</a:t>
            </a:fld>
            <a:endParaRPr lang="en-US" dirty="0">
              <a:solidFill>
                <a:srgbClr val="464653"/>
              </a:solidFill>
            </a:endParaRPr>
          </a:p>
        </p:txBody>
      </p:sp>
    </p:spTree>
    <p:extLst>
      <p:ext uri="{BB962C8B-B14F-4D97-AF65-F5344CB8AC3E}">
        <p14:creationId xmlns:p14="http://schemas.microsoft.com/office/powerpoint/2010/main" val="1571102849"/>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atin typeface="Courier New" pitchFamily="49" charset="0"/>
              </a:rPr>
              <a:t>CASE</a:t>
            </a:r>
            <a:r>
              <a:rPr lang="en-US"/>
              <a:t> Expressions: Example</a:t>
            </a:r>
          </a:p>
        </p:txBody>
      </p:sp>
      <p:sp>
        <p:nvSpPr>
          <p:cNvPr id="15363" name="Rectangle 3"/>
          <p:cNvSpPr>
            <a:spLocks noChangeArrowheads="1"/>
          </p:cNvSpPr>
          <p:nvPr/>
        </p:nvSpPr>
        <p:spPr bwMode="blackGray">
          <a:xfrm>
            <a:off x="2133600" y="1524001"/>
            <a:ext cx="7924800" cy="4538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SET VERIFY OFF</a:t>
            </a:r>
          </a:p>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v_grade</a:t>
            </a:r>
            <a:r>
              <a:rPr lang="en-US" dirty="0">
                <a:solidFill>
                  <a:srgbClr val="000000"/>
                </a:solidFill>
                <a:latin typeface="Courier New" pitchFamily="49" charset="0"/>
              </a:rPr>
              <a:t>  CHAR(1) := UPPER('&amp;grade');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VARCHAR2(20);</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 CASE </a:t>
            </a:r>
            <a:r>
              <a:rPr lang="en-US" dirty="0" err="1">
                <a:solidFill>
                  <a:srgbClr val="000000"/>
                </a:solidFill>
                <a:latin typeface="Courier New" pitchFamily="49" charset="0"/>
              </a:rPr>
              <a:t>v_grade</a:t>
            </a:r>
            <a:r>
              <a:rPr lang="en-US" dirty="0">
                <a:solidFill>
                  <a:srgbClr val="000000"/>
                </a:solidFill>
                <a:latin typeface="Courier New" pitchFamily="49" charset="0"/>
              </a:rPr>
              <a:t> </a:t>
            </a:r>
          </a:p>
          <a:p>
            <a:pPr eaLnBrk="0" hangingPunct="0">
              <a:tabLst>
                <a:tab pos="1200150" algn="l"/>
                <a:tab pos="1658938" algn="l"/>
              </a:tabLst>
              <a:defRPr/>
            </a:pPr>
            <a:r>
              <a:rPr lang="en-US" dirty="0">
                <a:solidFill>
                  <a:srgbClr val="000000"/>
                </a:solidFill>
                <a:latin typeface="Courier New" pitchFamily="49" charset="0"/>
              </a:rPr>
              <a:t>         WHEN 'A' THEN 'Excellent'</a:t>
            </a:r>
          </a:p>
          <a:p>
            <a:pPr eaLnBrk="0" hangingPunct="0">
              <a:tabLst>
                <a:tab pos="1200150" algn="l"/>
                <a:tab pos="1658938" algn="l"/>
              </a:tabLst>
              <a:defRPr/>
            </a:pPr>
            <a:r>
              <a:rPr lang="en-US" dirty="0">
                <a:solidFill>
                  <a:srgbClr val="000000"/>
                </a:solidFill>
                <a:latin typeface="Courier New" pitchFamily="49" charset="0"/>
              </a:rPr>
              <a:t>         WHEN 'B' THEN 'Very Good'</a:t>
            </a:r>
          </a:p>
          <a:p>
            <a:pPr eaLnBrk="0" hangingPunct="0">
              <a:tabLst>
                <a:tab pos="1200150" algn="l"/>
                <a:tab pos="1658938" algn="l"/>
              </a:tabLst>
              <a:defRPr/>
            </a:pPr>
            <a:r>
              <a:rPr lang="en-US" dirty="0">
                <a:solidFill>
                  <a:srgbClr val="000000"/>
                </a:solidFill>
                <a:latin typeface="Courier New" pitchFamily="49" charset="0"/>
              </a:rPr>
              <a:t>         WHEN 'C' THEN 'Good'</a:t>
            </a:r>
          </a:p>
          <a:p>
            <a:pPr eaLnBrk="0" hangingPunct="0">
              <a:tabLst>
                <a:tab pos="1200150" algn="l"/>
                <a:tab pos="1658938" algn="l"/>
              </a:tabLst>
              <a:defRPr/>
            </a:pPr>
            <a:r>
              <a:rPr lang="en-US" dirty="0">
                <a:solidFill>
                  <a:srgbClr val="000000"/>
                </a:solidFill>
                <a:latin typeface="Courier New" pitchFamily="49" charset="0"/>
              </a:rPr>
              <a:t>         ELSE 'No such grade'</a:t>
            </a:r>
          </a:p>
          <a:p>
            <a:pPr eaLnBrk="0" hangingPunct="0">
              <a:tabLst>
                <a:tab pos="1200150" algn="l"/>
                <a:tab pos="1658938" algn="l"/>
              </a:tabLst>
              <a:defRPr/>
            </a:pPr>
            <a:r>
              <a:rPr lang="en-US" dirty="0">
                <a:solidFill>
                  <a:srgbClr val="000000"/>
                </a:solidFill>
                <a:latin typeface="Courier New" pitchFamily="49" charset="0"/>
              </a:rPr>
              <a:t>      END;</a:t>
            </a:r>
          </a:p>
          <a:p>
            <a:pPr eaLnBrk="0" hangingPunct="0">
              <a:tabLst>
                <a:tab pos="1200150" algn="l"/>
                <a:tab pos="1658938" algn="l"/>
              </a:tabLst>
              <a:defRPr/>
            </a:pPr>
            <a:r>
              <a:rPr lang="en-US" dirty="0">
                <a:solidFill>
                  <a:srgbClr val="000000"/>
                </a:solidFill>
                <a:latin typeface="Courier New" pitchFamily="49" charset="0"/>
              </a:rPr>
              <a:t>DBMS_OUTPUT.PUT_LINE ('Grade: '|| </a:t>
            </a:r>
            <a:r>
              <a:rPr lang="en-US" dirty="0" err="1">
                <a:solidFill>
                  <a:srgbClr val="000000"/>
                </a:solidFill>
                <a:latin typeface="Courier New" pitchFamily="49" charset="0"/>
              </a:rPr>
              <a:t>v_grade</a:t>
            </a:r>
            <a:r>
              <a:rPr lang="en-US" dirty="0">
                <a:solidFill>
                  <a:srgbClr val="000000"/>
                </a:solidFill>
                <a:latin typeface="Courier New" pitchFamily="49" charset="0"/>
              </a:rPr>
              <a:t>  || </a:t>
            </a:r>
            <a:br>
              <a:rPr lang="en-US" dirty="0">
                <a:solidFill>
                  <a:srgbClr val="000000"/>
                </a:solidFill>
                <a:latin typeface="Courier New" pitchFamily="49" charset="0"/>
              </a:rPr>
            </a:br>
            <a:r>
              <a:rPr lang="en-US" dirty="0">
                <a:solidFill>
                  <a:srgbClr val="000000"/>
                </a:solidFill>
                <a:latin typeface="Courier New" pitchFamily="49" charset="0"/>
              </a:rPr>
              <a:t>                       ‘ Appraisal ' || </a:t>
            </a:r>
            <a:r>
              <a:rPr lang="en-US" dirty="0" err="1">
                <a:solidFill>
                  <a:srgbClr val="000000"/>
                </a:solidFill>
                <a:latin typeface="Courier New" pitchFamily="49" charset="0"/>
              </a:rPr>
              <a:t>v_appraisal</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93</a:t>
            </a:fld>
            <a:endParaRPr lang="en-US">
              <a:solidFill>
                <a:srgbClr val="464653"/>
              </a:solidFill>
            </a:endParaRPr>
          </a:p>
        </p:txBody>
      </p:sp>
    </p:spTree>
    <p:extLst>
      <p:ext uri="{BB962C8B-B14F-4D97-AF65-F5344CB8AC3E}">
        <p14:creationId xmlns:p14="http://schemas.microsoft.com/office/powerpoint/2010/main" val="150943813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Searched </a:t>
            </a:r>
            <a:r>
              <a:rPr lang="en-US">
                <a:latin typeface="Courier New" pitchFamily="49" charset="0"/>
              </a:rPr>
              <a:t>CASE</a:t>
            </a:r>
            <a:r>
              <a:rPr lang="en-US"/>
              <a:t> Expressions</a:t>
            </a:r>
          </a:p>
        </p:txBody>
      </p:sp>
      <p:sp>
        <p:nvSpPr>
          <p:cNvPr id="16387" name="Rectangle 3"/>
          <p:cNvSpPr>
            <a:spLocks noChangeArrowheads="1"/>
          </p:cNvSpPr>
          <p:nvPr/>
        </p:nvSpPr>
        <p:spPr bwMode="blackGray">
          <a:xfrm>
            <a:off x="2133600" y="1524001"/>
            <a:ext cx="7924800" cy="4157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v_grade</a:t>
            </a:r>
            <a:r>
              <a:rPr lang="en-US" dirty="0">
                <a:solidFill>
                  <a:srgbClr val="000000"/>
                </a:solidFill>
                <a:latin typeface="Courier New" pitchFamily="49" charset="0"/>
              </a:rPr>
              <a:t>  CHAR(1) := UPPER('&amp;grade');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VARCHAR2(20);</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 CASE </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v_grade</a:t>
            </a:r>
            <a:r>
              <a:rPr lang="en-US" dirty="0">
                <a:solidFill>
                  <a:srgbClr val="000000"/>
                </a:solidFill>
                <a:latin typeface="Courier New" pitchFamily="49" charset="0"/>
              </a:rPr>
              <a:t>  = 'A' THEN 'Excellent'</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v_grade</a:t>
            </a:r>
            <a:r>
              <a:rPr lang="en-US" dirty="0">
                <a:solidFill>
                  <a:srgbClr val="000000"/>
                </a:solidFill>
                <a:latin typeface="Courier New" pitchFamily="49" charset="0"/>
              </a:rPr>
              <a:t>  IN ('B','C') THEN 'Good'          </a:t>
            </a:r>
          </a:p>
          <a:p>
            <a:pPr eaLnBrk="0" hangingPunct="0">
              <a:tabLst>
                <a:tab pos="1200150" algn="l"/>
                <a:tab pos="1658938" algn="l"/>
              </a:tabLst>
              <a:defRPr/>
            </a:pPr>
            <a:r>
              <a:rPr lang="en-US" dirty="0">
                <a:solidFill>
                  <a:srgbClr val="000000"/>
                </a:solidFill>
                <a:latin typeface="Courier New" pitchFamily="49" charset="0"/>
              </a:rPr>
              <a:t>         ELSE 'No such grade'   </a:t>
            </a:r>
          </a:p>
          <a:p>
            <a:pPr eaLnBrk="0" hangingPunct="0">
              <a:tabLst>
                <a:tab pos="1200150" algn="l"/>
                <a:tab pos="1658938" algn="l"/>
              </a:tabLst>
              <a:defRPr/>
            </a:pPr>
            <a:r>
              <a:rPr lang="en-US" dirty="0">
                <a:solidFill>
                  <a:srgbClr val="000000"/>
                </a:solidFill>
                <a:latin typeface="Courier New" pitchFamily="49" charset="0"/>
              </a:rPr>
              <a:t>     END;</a:t>
            </a:r>
          </a:p>
          <a:p>
            <a:pPr eaLnBrk="0" hangingPunct="0">
              <a:tabLst>
                <a:tab pos="1200150" algn="l"/>
                <a:tab pos="1658938" algn="l"/>
              </a:tabLst>
              <a:defRPr/>
            </a:pPr>
            <a:r>
              <a:rPr lang="en-US" dirty="0">
                <a:solidFill>
                  <a:srgbClr val="000000"/>
                </a:solidFill>
                <a:latin typeface="Courier New" pitchFamily="49" charset="0"/>
              </a:rPr>
              <a:t>   DBMS_OUTPUT.PUT_LINE ('Grade: '|| </a:t>
            </a:r>
            <a:r>
              <a:rPr lang="en-US" dirty="0" err="1">
                <a:solidFill>
                  <a:srgbClr val="000000"/>
                </a:solidFill>
                <a:latin typeface="Courier New" pitchFamily="49" charset="0"/>
              </a:rPr>
              <a:t>v_grade</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 Appraisal ' || </a:t>
            </a:r>
            <a:r>
              <a:rPr lang="en-US" dirty="0" err="1">
                <a:solidFill>
                  <a:srgbClr val="000000"/>
                </a:solidFill>
                <a:latin typeface="Courier New" pitchFamily="49" charset="0"/>
              </a:rPr>
              <a:t>v_appraisal</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94</a:t>
            </a:fld>
            <a:endParaRPr lang="en-US">
              <a:solidFill>
                <a:srgbClr val="464653"/>
              </a:solidFill>
            </a:endParaRPr>
          </a:p>
        </p:txBody>
      </p:sp>
    </p:spTree>
    <p:extLst>
      <p:ext uri="{BB962C8B-B14F-4D97-AF65-F5344CB8AC3E}">
        <p14:creationId xmlns:p14="http://schemas.microsoft.com/office/powerpoint/2010/main" val="205977402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atin typeface="Courier New" pitchFamily="49" charset="0"/>
              </a:rPr>
              <a:t>CASE</a:t>
            </a:r>
            <a:r>
              <a:rPr lang="en-US"/>
              <a:t> Statement</a:t>
            </a:r>
          </a:p>
        </p:txBody>
      </p:sp>
      <p:sp>
        <p:nvSpPr>
          <p:cNvPr id="17411" name="Rectangle 3"/>
          <p:cNvSpPr>
            <a:spLocks noChangeArrowheads="1"/>
          </p:cNvSpPr>
          <p:nvPr/>
        </p:nvSpPr>
        <p:spPr bwMode="auto">
          <a:xfrm>
            <a:off x="2209800" y="1484312"/>
            <a:ext cx="7772400" cy="5054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0"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 NUMBER;</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 VARCHAR2(20);</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NUMBER;</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v_mngid</a:t>
            </a:r>
            <a:r>
              <a:rPr lang="en-US" sz="1600" dirty="0">
                <a:solidFill>
                  <a:srgbClr val="000000"/>
                </a:solidFill>
                <a:latin typeface="Courier New" pitchFamily="49" charset="0"/>
              </a:rPr>
              <a:t> NUMBER:= 108;   </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CASE  </a:t>
            </a:r>
            <a:r>
              <a:rPr lang="en-US" sz="1600" dirty="0" err="1">
                <a:solidFill>
                  <a:srgbClr val="000000"/>
                </a:solidFill>
                <a:latin typeface="Courier New" pitchFamily="49" charset="0"/>
              </a:rPr>
              <a:t>v_mngid</a:t>
            </a:r>
            <a:endParaRPr lang="en-US" sz="1600" dirty="0">
              <a:solidFill>
                <a:srgbClr val="000000"/>
              </a:solidFill>
              <a:latin typeface="Courier New" pitchFamily="49" charset="0"/>
            </a:endParaRPr>
          </a:p>
          <a:p>
            <a:pPr eaLnBrk="0" hangingPunct="0">
              <a:tabLst>
                <a:tab pos="1200150" algn="l"/>
                <a:tab pos="1658938" algn="l"/>
              </a:tabLst>
              <a:defRPr/>
            </a:pPr>
            <a:r>
              <a:rPr lang="en-US" sz="1600" dirty="0">
                <a:solidFill>
                  <a:srgbClr val="000000"/>
                </a:solidFill>
                <a:latin typeface="Courier New" pitchFamily="49" charset="0"/>
              </a:rPr>
              <a:t>   WHEN  108 THEN </a:t>
            </a:r>
          </a:p>
          <a:p>
            <a:pPr eaLnBrk="0" hangingPunct="0">
              <a:tabLst>
                <a:tab pos="1200150" algn="l"/>
                <a:tab pos="1658938" algn="l"/>
              </a:tabLst>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a:t>
            </a:r>
            <a:br>
              <a:rPr lang="en-US" sz="1600" dirty="0">
                <a:solidFill>
                  <a:srgbClr val="000000"/>
                </a:solidFill>
                <a:latin typeface="Courier New" pitchFamily="49" charset="0"/>
              </a:rPr>
            </a:br>
            <a:r>
              <a:rPr lang="en-US" sz="1600" dirty="0">
                <a:solidFill>
                  <a:srgbClr val="000000"/>
                </a:solidFill>
                <a:latin typeface="Courier New" pitchFamily="49" charset="0"/>
              </a:rPr>
              <a:t>     INTO </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 FROM departments </a:t>
            </a:r>
            <a:br>
              <a:rPr lang="en-US" sz="1600" dirty="0">
                <a:solidFill>
                  <a:srgbClr val="000000"/>
                </a:solidFill>
                <a:latin typeface="Courier New" pitchFamily="49" charset="0"/>
              </a:rPr>
            </a:br>
            <a:r>
              <a:rPr lang="en-US" sz="1600" dirty="0">
                <a:solidFill>
                  <a:srgbClr val="000000"/>
                </a:solidFill>
                <a:latin typeface="Courier New" pitchFamily="49" charset="0"/>
              </a:rPr>
              <a:t>     WHERE </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=108;</a:t>
            </a:r>
          </a:p>
          <a:p>
            <a:pPr eaLnBrk="0" hangingPunct="0">
              <a:tabLst>
                <a:tab pos="1200150" algn="l"/>
                <a:tab pos="1658938" algn="l"/>
              </a:tabLst>
              <a:defRPr/>
            </a:pPr>
            <a:r>
              <a:rPr lang="en-US" sz="1600" dirty="0">
                <a:solidFill>
                  <a:srgbClr val="000000"/>
                </a:solidFill>
                <a:latin typeface="Courier New" pitchFamily="49" charset="0"/>
              </a:rPr>
              <a:t>    SELECT count(*) INTO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FROM employees </a:t>
            </a:r>
            <a:br>
              <a:rPr lang="en-US" sz="1600" dirty="0">
                <a:solidFill>
                  <a:srgbClr val="000000"/>
                </a:solidFill>
                <a:latin typeface="Courier New" pitchFamily="49" charset="0"/>
              </a:rPr>
            </a:b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WHEN  200 THEN </a:t>
            </a:r>
          </a:p>
          <a:p>
            <a:pPr eaLnBrk="0" hangingPunct="0">
              <a:tabLst>
                <a:tab pos="1200150" algn="l"/>
                <a:tab pos="1658938" algn="l"/>
              </a:tabLst>
              <a:defRPr/>
            </a:pP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END CASE;</a:t>
            </a:r>
          </a:p>
          <a:p>
            <a:pPr eaLnBrk="0" hangingPunct="0">
              <a:tabLst>
                <a:tab pos="1200150" algn="l"/>
                <a:tab pos="1658938" algn="l"/>
              </a:tabLst>
              <a:defRPr/>
            </a:pPr>
            <a:r>
              <a:rPr lang="en-US" sz="1600" dirty="0">
                <a:solidFill>
                  <a:srgbClr val="000000"/>
                </a:solidFill>
                <a:latin typeface="Courier New" pitchFamily="49" charset="0"/>
              </a:rPr>
              <a:t>DBMS_OUTPUT.PUT_LINE ('You are working in the '||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a:t>
            </a:r>
            <a:br>
              <a:rPr lang="en-US" sz="1600" dirty="0">
                <a:solidFill>
                  <a:srgbClr val="000000"/>
                </a:solidFill>
                <a:latin typeface="Courier New" pitchFamily="49" charset="0"/>
              </a:rPr>
            </a:br>
            <a:r>
              <a:rPr lang="en-US" sz="1600" dirty="0">
                <a:solidFill>
                  <a:srgbClr val="000000"/>
                </a:solidFill>
                <a:latin typeface="Courier New" pitchFamily="49" charset="0"/>
              </a:rPr>
              <a:t>' department. There are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 employees in this </a:t>
            </a:r>
            <a:br>
              <a:rPr lang="en-US" sz="1600" dirty="0">
                <a:solidFill>
                  <a:srgbClr val="000000"/>
                </a:solidFill>
                <a:latin typeface="Courier New" pitchFamily="49" charset="0"/>
              </a:rPr>
            </a:br>
            <a:r>
              <a:rPr lang="en-US" sz="1600" dirty="0">
                <a:solidFill>
                  <a:srgbClr val="000000"/>
                </a:solidFill>
                <a:latin typeface="Courier New" pitchFamily="49" charset="0"/>
              </a:rPr>
              <a:t>department');</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95</a:t>
            </a:fld>
            <a:endParaRPr lang="en-US">
              <a:solidFill>
                <a:srgbClr val="464653"/>
              </a:solidFill>
            </a:endParaRPr>
          </a:p>
        </p:txBody>
      </p:sp>
    </p:spTree>
    <p:extLst>
      <p:ext uri="{BB962C8B-B14F-4D97-AF65-F5344CB8AC3E}">
        <p14:creationId xmlns:p14="http://schemas.microsoft.com/office/powerpoint/2010/main" val="976642481"/>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2765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27652" name="Rectangle 8"/>
          <p:cNvSpPr>
            <a:spLocks noGrp="1" noChangeArrowheads="1"/>
          </p:cNvSpPr>
          <p:nvPr>
            <p:ph type="title"/>
          </p:nvPr>
        </p:nvSpPr>
        <p:spPr/>
        <p:txBody>
          <a:bodyPr/>
          <a:lstStyle/>
          <a:p>
            <a:pPr eaLnBrk="1" hangingPunct="1"/>
            <a:r>
              <a:rPr lang="en-US"/>
              <a:t>Handling Nulls</a:t>
            </a:r>
          </a:p>
        </p:txBody>
      </p:sp>
      <p:sp>
        <p:nvSpPr>
          <p:cNvPr id="27653" name="Rectangle 9"/>
          <p:cNvSpPr>
            <a:spLocks noGrp="1" noChangeArrowheads="1"/>
          </p:cNvSpPr>
          <p:nvPr>
            <p:ph sz="quarter" idx="1"/>
          </p:nvPr>
        </p:nvSpPr>
        <p:spPr>
          <a:xfrm>
            <a:off x="1981200" y="1219201"/>
            <a:ext cx="8229600" cy="4937125"/>
          </a:xfrm>
        </p:spPr>
        <p:txBody>
          <a:bodyPr/>
          <a:lstStyle/>
          <a:p>
            <a:pPr marL="0" indent="0"/>
            <a:r>
              <a:rPr lang="en-US">
                <a:latin typeface="Arial" pitchFamily="34" charset="0"/>
              </a:rPr>
              <a:t>When you are working with nulls, you can avoid some common mistakes by keeping in mind the following rules:</a:t>
            </a:r>
          </a:p>
          <a:p>
            <a:pPr lvl="1" eaLnBrk="1" hangingPunct="1"/>
            <a:r>
              <a:rPr lang="en-US"/>
              <a:t>Simple comparisons involving nulls always yield </a:t>
            </a:r>
            <a:r>
              <a:rPr lang="en-US">
                <a:latin typeface="Courier New" pitchFamily="49" charset="0"/>
              </a:rPr>
              <a:t>NULL</a:t>
            </a:r>
            <a:r>
              <a:rPr lang="en-US"/>
              <a:t>. </a:t>
            </a:r>
          </a:p>
          <a:p>
            <a:pPr lvl="1" eaLnBrk="1" hangingPunct="1"/>
            <a:r>
              <a:rPr lang="en-US"/>
              <a:t>Applying the logical operator </a:t>
            </a:r>
            <a:r>
              <a:rPr lang="en-US">
                <a:latin typeface="Courier New" pitchFamily="49" charset="0"/>
              </a:rPr>
              <a:t>NOT</a:t>
            </a:r>
            <a:r>
              <a:rPr lang="en-US"/>
              <a:t> to a null yields </a:t>
            </a:r>
            <a:r>
              <a:rPr lang="en-US">
                <a:latin typeface="Courier New" pitchFamily="49" charset="0"/>
              </a:rPr>
              <a:t>NULL</a:t>
            </a:r>
            <a:r>
              <a:rPr lang="en-US"/>
              <a:t>. </a:t>
            </a:r>
          </a:p>
          <a:p>
            <a:pPr lvl="1" eaLnBrk="1" hangingPunct="1"/>
            <a:r>
              <a:rPr lang="en-US"/>
              <a:t>If the condition yields </a:t>
            </a:r>
            <a:r>
              <a:rPr lang="en-US">
                <a:latin typeface="Courier New" pitchFamily="49" charset="0"/>
              </a:rPr>
              <a:t>NULL</a:t>
            </a:r>
            <a:r>
              <a:rPr lang="en-US"/>
              <a:t> in conditional control statements, its associated sequence of statements is not executed.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96</a:t>
            </a:fld>
            <a:endParaRPr lang="en-US" dirty="0">
              <a:solidFill>
                <a:srgbClr val="464653"/>
              </a:solidFill>
            </a:endParaRPr>
          </a:p>
        </p:txBody>
      </p:sp>
    </p:spTree>
    <p:extLst>
      <p:ext uri="{BB962C8B-B14F-4D97-AF65-F5344CB8AC3E}">
        <p14:creationId xmlns:p14="http://schemas.microsoft.com/office/powerpoint/2010/main" val="1626491792"/>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2"/>
          <p:cNvSpPr>
            <a:spLocks noGrp="1" noChangeArrowheads="1"/>
          </p:cNvSpPr>
          <p:nvPr>
            <p:ph type="title"/>
          </p:nvPr>
        </p:nvSpPr>
        <p:spPr/>
        <p:txBody>
          <a:bodyPr/>
          <a:lstStyle/>
          <a:p>
            <a:pPr eaLnBrk="1" hangingPunct="1"/>
            <a:r>
              <a:rPr lang="en-US"/>
              <a:t>Logic Tables</a:t>
            </a:r>
          </a:p>
        </p:txBody>
      </p:sp>
      <p:sp>
        <p:nvSpPr>
          <p:cNvPr id="28675" name="Rectangle 6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Build a simple Boolean condition with a comparison operator.</a:t>
            </a:r>
          </a:p>
        </p:txBody>
      </p:sp>
      <p:sp>
        <p:nvSpPr>
          <p:cNvPr id="28676" name="Rectangle 4"/>
          <p:cNvSpPr>
            <a:spLocks noChangeArrowheads="1"/>
          </p:cNvSpPr>
          <p:nvPr/>
        </p:nvSpPr>
        <p:spPr bwMode="blackWhite">
          <a:xfrm>
            <a:off x="2432051" y="2057401"/>
            <a:ext cx="2968625" cy="3014663"/>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677" name="Line 5"/>
          <p:cNvSpPr>
            <a:spLocks noChangeShapeType="1"/>
          </p:cNvSpPr>
          <p:nvPr/>
        </p:nvSpPr>
        <p:spPr bwMode="auto">
          <a:xfrm>
            <a:off x="3976688"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8" name="Line 6"/>
          <p:cNvSpPr>
            <a:spLocks noChangeShapeType="1"/>
          </p:cNvSpPr>
          <p:nvPr/>
        </p:nvSpPr>
        <p:spPr bwMode="auto">
          <a:xfrm>
            <a:off x="2425700" y="4313238"/>
            <a:ext cx="29733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9" name="Line 7"/>
          <p:cNvSpPr>
            <a:spLocks noChangeShapeType="1"/>
          </p:cNvSpPr>
          <p:nvPr/>
        </p:nvSpPr>
        <p:spPr bwMode="auto">
          <a:xfrm>
            <a:off x="2425700" y="3505200"/>
            <a:ext cx="29733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0" name="Rectangle 8"/>
          <p:cNvSpPr>
            <a:spLocks noChangeArrowheads="1"/>
          </p:cNvSpPr>
          <p:nvPr/>
        </p:nvSpPr>
        <p:spPr bwMode="auto">
          <a:xfrm>
            <a:off x="2500314" y="2286000"/>
            <a:ext cx="55624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AND</a:t>
            </a:r>
          </a:p>
        </p:txBody>
      </p:sp>
      <p:sp>
        <p:nvSpPr>
          <p:cNvPr id="28681" name="Rectangle 9"/>
          <p:cNvSpPr>
            <a:spLocks noChangeArrowheads="1"/>
          </p:cNvSpPr>
          <p:nvPr/>
        </p:nvSpPr>
        <p:spPr bwMode="auto">
          <a:xfrm>
            <a:off x="2443163"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682" name="Rectangle 10"/>
          <p:cNvSpPr>
            <a:spLocks noChangeArrowheads="1"/>
          </p:cNvSpPr>
          <p:nvPr/>
        </p:nvSpPr>
        <p:spPr bwMode="auto">
          <a:xfrm>
            <a:off x="2373314"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683" name="Rectangle 11"/>
          <p:cNvSpPr>
            <a:spLocks noChangeArrowheads="1"/>
          </p:cNvSpPr>
          <p:nvPr/>
        </p:nvSpPr>
        <p:spPr bwMode="auto">
          <a:xfrm>
            <a:off x="246062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684" name="Rectangle 12"/>
          <p:cNvSpPr>
            <a:spLocks noChangeArrowheads="1"/>
          </p:cNvSpPr>
          <p:nvPr/>
        </p:nvSpPr>
        <p:spPr bwMode="auto">
          <a:xfrm>
            <a:off x="3211513"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685" name="Rectangle 13"/>
          <p:cNvSpPr>
            <a:spLocks noChangeArrowheads="1"/>
          </p:cNvSpPr>
          <p:nvPr/>
        </p:nvSpPr>
        <p:spPr bwMode="auto">
          <a:xfrm>
            <a:off x="3933825" y="228600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686" name="Rectangle 14"/>
          <p:cNvSpPr>
            <a:spLocks noChangeArrowheads="1"/>
          </p:cNvSpPr>
          <p:nvPr/>
        </p:nvSpPr>
        <p:spPr bwMode="auto">
          <a:xfrm>
            <a:off x="4721225"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687" name="Rectangle 15"/>
          <p:cNvSpPr>
            <a:spLocks noChangeArrowheads="1"/>
          </p:cNvSpPr>
          <p:nvPr/>
        </p:nvSpPr>
        <p:spPr bwMode="auto">
          <a:xfrm>
            <a:off x="3211513"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688" name="Rectangle 16"/>
          <p:cNvSpPr>
            <a:spLocks noChangeArrowheads="1"/>
          </p:cNvSpPr>
          <p:nvPr/>
        </p:nvSpPr>
        <p:spPr bwMode="auto">
          <a:xfrm>
            <a:off x="322897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89" name="Rectangle 17"/>
          <p:cNvSpPr>
            <a:spLocks noChangeArrowheads="1"/>
          </p:cNvSpPr>
          <p:nvPr/>
        </p:nvSpPr>
        <p:spPr bwMode="auto">
          <a:xfrm>
            <a:off x="472122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90" name="Rectangle 18"/>
          <p:cNvSpPr>
            <a:spLocks noChangeArrowheads="1"/>
          </p:cNvSpPr>
          <p:nvPr/>
        </p:nvSpPr>
        <p:spPr bwMode="auto">
          <a:xfrm>
            <a:off x="4721225"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91" name="Rectangle 19"/>
          <p:cNvSpPr>
            <a:spLocks noChangeArrowheads="1"/>
          </p:cNvSpPr>
          <p:nvPr/>
        </p:nvSpPr>
        <p:spPr bwMode="auto">
          <a:xfrm>
            <a:off x="3163889"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2" name="Rectangle 20"/>
          <p:cNvSpPr>
            <a:spLocks noChangeArrowheads="1"/>
          </p:cNvSpPr>
          <p:nvPr/>
        </p:nvSpPr>
        <p:spPr bwMode="auto">
          <a:xfrm>
            <a:off x="4659314"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3" name="Rectangle 21"/>
          <p:cNvSpPr>
            <a:spLocks noChangeArrowheads="1"/>
          </p:cNvSpPr>
          <p:nvPr/>
        </p:nvSpPr>
        <p:spPr bwMode="auto">
          <a:xfrm>
            <a:off x="3933825" y="302895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4" name="Rectangle 22"/>
          <p:cNvSpPr>
            <a:spLocks noChangeArrowheads="1"/>
          </p:cNvSpPr>
          <p:nvPr/>
        </p:nvSpPr>
        <p:spPr bwMode="auto">
          <a:xfrm>
            <a:off x="3933825" y="3748088"/>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5" name="Rectangle 23"/>
          <p:cNvSpPr>
            <a:spLocks noChangeArrowheads="1"/>
          </p:cNvSpPr>
          <p:nvPr/>
        </p:nvSpPr>
        <p:spPr bwMode="auto">
          <a:xfrm>
            <a:off x="3933825" y="4575175"/>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6" name="Line 24"/>
          <p:cNvSpPr>
            <a:spLocks noChangeShapeType="1"/>
          </p:cNvSpPr>
          <p:nvPr/>
        </p:nvSpPr>
        <p:spPr bwMode="auto">
          <a:xfrm flipV="1">
            <a:off x="2425701" y="2736850"/>
            <a:ext cx="2981325"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7" name="Line 25"/>
          <p:cNvSpPr>
            <a:spLocks noChangeShapeType="1"/>
          </p:cNvSpPr>
          <p:nvPr/>
        </p:nvSpPr>
        <p:spPr bwMode="auto">
          <a:xfrm>
            <a:off x="4695825"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8" name="Line 26"/>
          <p:cNvSpPr>
            <a:spLocks noChangeShapeType="1"/>
          </p:cNvSpPr>
          <p:nvPr/>
        </p:nvSpPr>
        <p:spPr bwMode="auto">
          <a:xfrm>
            <a:off x="3160713"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9" name="Rectangle 27"/>
          <p:cNvSpPr>
            <a:spLocks noChangeArrowheads="1"/>
          </p:cNvSpPr>
          <p:nvPr/>
        </p:nvSpPr>
        <p:spPr bwMode="blackWhite">
          <a:xfrm>
            <a:off x="8342313" y="2057400"/>
            <a:ext cx="1428750" cy="3016250"/>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700" name="Line 28"/>
          <p:cNvSpPr>
            <a:spLocks noChangeShapeType="1"/>
          </p:cNvSpPr>
          <p:nvPr/>
        </p:nvSpPr>
        <p:spPr bwMode="auto">
          <a:xfrm>
            <a:off x="8339138" y="2738438"/>
            <a:ext cx="142081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01" name="Rectangle 29"/>
          <p:cNvSpPr>
            <a:spLocks noChangeArrowheads="1"/>
          </p:cNvSpPr>
          <p:nvPr/>
        </p:nvSpPr>
        <p:spPr bwMode="auto">
          <a:xfrm>
            <a:off x="8367713" y="2282825"/>
            <a:ext cx="576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srgbClr val="000000"/>
                </a:solidFill>
                <a:latin typeface="Courier New" pitchFamily="49" charset="0"/>
              </a:rPr>
              <a:t>NOT</a:t>
            </a:r>
          </a:p>
        </p:txBody>
      </p:sp>
      <p:sp>
        <p:nvSpPr>
          <p:cNvPr id="28702" name="Rectangle 30"/>
          <p:cNvSpPr>
            <a:spLocks noChangeArrowheads="1"/>
          </p:cNvSpPr>
          <p:nvPr/>
        </p:nvSpPr>
        <p:spPr bwMode="auto">
          <a:xfrm>
            <a:off x="8342313" y="30448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03" name="Rectangle 31"/>
          <p:cNvSpPr>
            <a:spLocks noChangeArrowheads="1"/>
          </p:cNvSpPr>
          <p:nvPr/>
        </p:nvSpPr>
        <p:spPr bwMode="auto">
          <a:xfrm>
            <a:off x="8285164" y="376237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04" name="Rectangle 32"/>
          <p:cNvSpPr>
            <a:spLocks noChangeArrowheads="1"/>
          </p:cNvSpPr>
          <p:nvPr/>
        </p:nvSpPr>
        <p:spPr bwMode="auto">
          <a:xfrm>
            <a:off x="8342313" y="458628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05" name="Rectangle 33"/>
          <p:cNvSpPr>
            <a:spLocks noChangeArrowheads="1"/>
          </p:cNvSpPr>
          <p:nvPr/>
        </p:nvSpPr>
        <p:spPr bwMode="auto">
          <a:xfrm>
            <a:off x="9024939" y="304482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706" name="Rectangle 34"/>
          <p:cNvSpPr>
            <a:spLocks noChangeArrowheads="1"/>
          </p:cNvSpPr>
          <p:nvPr/>
        </p:nvSpPr>
        <p:spPr bwMode="auto">
          <a:xfrm>
            <a:off x="9080500" y="37623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07" name="Rectangle 35"/>
          <p:cNvSpPr>
            <a:spLocks noChangeArrowheads="1"/>
          </p:cNvSpPr>
          <p:nvPr/>
        </p:nvSpPr>
        <p:spPr bwMode="auto">
          <a:xfrm>
            <a:off x="9077325" y="4586288"/>
            <a:ext cx="67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08" name="Line 36"/>
          <p:cNvSpPr>
            <a:spLocks noChangeShapeType="1"/>
          </p:cNvSpPr>
          <p:nvPr/>
        </p:nvSpPr>
        <p:spPr bwMode="auto">
          <a:xfrm>
            <a:off x="9086850" y="2058988"/>
            <a:ext cx="0" cy="3021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09" name="Freeform 37"/>
          <p:cNvSpPr>
            <a:spLocks/>
          </p:cNvSpPr>
          <p:nvPr/>
        </p:nvSpPr>
        <p:spPr bwMode="auto">
          <a:xfrm>
            <a:off x="8334375" y="3481389"/>
            <a:ext cx="1423988" cy="1587"/>
          </a:xfrm>
          <a:custGeom>
            <a:avLst/>
            <a:gdLst>
              <a:gd name="T0" fmla="*/ 0 w 897"/>
              <a:gd name="T1" fmla="*/ 2147483647 h 1"/>
              <a:gd name="T2" fmla="*/ 2147483647 w 897"/>
              <a:gd name="T3" fmla="*/ 0 h 1"/>
              <a:gd name="T4" fmla="*/ 0 60000 65536"/>
              <a:gd name="T5" fmla="*/ 0 60000 65536"/>
              <a:gd name="T6" fmla="*/ 0 w 897"/>
              <a:gd name="T7" fmla="*/ 0 h 1"/>
              <a:gd name="T8" fmla="*/ 897 w 897"/>
              <a:gd name="T9" fmla="*/ 1 h 1"/>
            </a:gdLst>
            <a:ahLst/>
            <a:cxnLst>
              <a:cxn ang="T4">
                <a:pos x="T0" y="T1"/>
              </a:cxn>
              <a:cxn ang="T5">
                <a:pos x="T2" y="T3"/>
              </a:cxn>
            </a:cxnLst>
            <a:rect l="T6" t="T7" r="T8" b="T9"/>
            <a:pathLst>
              <a:path w="897" h="1">
                <a:moveTo>
                  <a:pt x="0" y="1"/>
                </a:moveTo>
                <a:lnTo>
                  <a:pt x="897"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0" name="Rectangle 38"/>
          <p:cNvSpPr>
            <a:spLocks noChangeArrowheads="1"/>
          </p:cNvSpPr>
          <p:nvPr/>
        </p:nvSpPr>
        <p:spPr bwMode="blackWhite">
          <a:xfrm>
            <a:off x="5456238" y="2057400"/>
            <a:ext cx="2832100" cy="3016250"/>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711" name="Line 39"/>
          <p:cNvSpPr>
            <a:spLocks noChangeShapeType="1"/>
          </p:cNvSpPr>
          <p:nvPr/>
        </p:nvSpPr>
        <p:spPr bwMode="auto">
          <a:xfrm>
            <a:off x="6153150" y="2063751"/>
            <a:ext cx="0" cy="3000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2" name="Line 40"/>
          <p:cNvSpPr>
            <a:spLocks noChangeShapeType="1"/>
          </p:cNvSpPr>
          <p:nvPr/>
        </p:nvSpPr>
        <p:spPr bwMode="auto">
          <a:xfrm>
            <a:off x="6872288" y="2060576"/>
            <a:ext cx="0" cy="30273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3" name="Line 41"/>
          <p:cNvSpPr>
            <a:spLocks noChangeShapeType="1"/>
          </p:cNvSpPr>
          <p:nvPr/>
        </p:nvSpPr>
        <p:spPr bwMode="auto">
          <a:xfrm>
            <a:off x="5451476" y="4306888"/>
            <a:ext cx="28479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4" name="Line 42"/>
          <p:cNvSpPr>
            <a:spLocks noChangeShapeType="1"/>
          </p:cNvSpPr>
          <p:nvPr/>
        </p:nvSpPr>
        <p:spPr bwMode="auto">
          <a:xfrm>
            <a:off x="5456239" y="3500438"/>
            <a:ext cx="284162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5" name="Rectangle 43"/>
          <p:cNvSpPr>
            <a:spLocks noChangeArrowheads="1"/>
          </p:cNvSpPr>
          <p:nvPr/>
        </p:nvSpPr>
        <p:spPr bwMode="auto">
          <a:xfrm>
            <a:off x="5446713"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16" name="Rectangle 44"/>
          <p:cNvSpPr>
            <a:spLocks noChangeArrowheads="1"/>
          </p:cNvSpPr>
          <p:nvPr/>
        </p:nvSpPr>
        <p:spPr bwMode="auto">
          <a:xfrm>
            <a:off x="5464175"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17" name="Rectangle 45"/>
          <p:cNvSpPr>
            <a:spLocks noChangeArrowheads="1"/>
          </p:cNvSpPr>
          <p:nvPr/>
        </p:nvSpPr>
        <p:spPr bwMode="auto">
          <a:xfrm>
            <a:off x="5576889" y="2286000"/>
            <a:ext cx="42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OR</a:t>
            </a:r>
          </a:p>
        </p:txBody>
      </p:sp>
      <p:sp>
        <p:nvSpPr>
          <p:cNvPr id="28718" name="Rectangle 46"/>
          <p:cNvSpPr>
            <a:spLocks noChangeArrowheads="1"/>
          </p:cNvSpPr>
          <p:nvPr/>
        </p:nvSpPr>
        <p:spPr bwMode="auto">
          <a:xfrm>
            <a:off x="6154738"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19" name="Rectangle 47"/>
          <p:cNvSpPr>
            <a:spLocks noChangeArrowheads="1"/>
          </p:cNvSpPr>
          <p:nvPr/>
        </p:nvSpPr>
        <p:spPr bwMode="auto">
          <a:xfrm>
            <a:off x="6826250" y="228600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20" name="Rectangle 48"/>
          <p:cNvSpPr>
            <a:spLocks noChangeArrowheads="1"/>
          </p:cNvSpPr>
          <p:nvPr/>
        </p:nvSpPr>
        <p:spPr bwMode="auto">
          <a:xfrm>
            <a:off x="7604125"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21" name="Rectangle 49"/>
          <p:cNvSpPr>
            <a:spLocks noChangeArrowheads="1"/>
          </p:cNvSpPr>
          <p:nvPr/>
        </p:nvSpPr>
        <p:spPr bwMode="auto">
          <a:xfrm>
            <a:off x="6154738"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2" name="Rectangle 50"/>
          <p:cNvSpPr>
            <a:spLocks noChangeArrowheads="1"/>
          </p:cNvSpPr>
          <p:nvPr/>
        </p:nvSpPr>
        <p:spPr bwMode="auto">
          <a:xfrm>
            <a:off x="6154738"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3" name="Rectangle 51"/>
          <p:cNvSpPr>
            <a:spLocks noChangeArrowheads="1"/>
          </p:cNvSpPr>
          <p:nvPr/>
        </p:nvSpPr>
        <p:spPr bwMode="auto">
          <a:xfrm>
            <a:off x="6154738" y="37433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4" name="Rectangle 52"/>
          <p:cNvSpPr>
            <a:spLocks noChangeArrowheads="1"/>
          </p:cNvSpPr>
          <p:nvPr/>
        </p:nvSpPr>
        <p:spPr bwMode="auto">
          <a:xfrm>
            <a:off x="7585075"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5" name="Rectangle 53"/>
          <p:cNvSpPr>
            <a:spLocks noChangeArrowheads="1"/>
          </p:cNvSpPr>
          <p:nvPr/>
        </p:nvSpPr>
        <p:spPr bwMode="auto">
          <a:xfrm>
            <a:off x="6881813"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6" name="Rectangle 54"/>
          <p:cNvSpPr>
            <a:spLocks noChangeArrowheads="1"/>
          </p:cNvSpPr>
          <p:nvPr/>
        </p:nvSpPr>
        <p:spPr bwMode="auto">
          <a:xfrm>
            <a:off x="6826250" y="3743325"/>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727" name="Rectangle 55"/>
          <p:cNvSpPr>
            <a:spLocks noChangeArrowheads="1"/>
          </p:cNvSpPr>
          <p:nvPr/>
        </p:nvSpPr>
        <p:spPr bwMode="auto">
          <a:xfrm>
            <a:off x="6883400"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28" name="Rectangle 56"/>
          <p:cNvSpPr>
            <a:spLocks noChangeArrowheads="1"/>
          </p:cNvSpPr>
          <p:nvPr/>
        </p:nvSpPr>
        <p:spPr bwMode="auto">
          <a:xfrm>
            <a:off x="7604125"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29" name="Rectangle 57"/>
          <p:cNvSpPr>
            <a:spLocks noChangeArrowheads="1"/>
          </p:cNvSpPr>
          <p:nvPr/>
        </p:nvSpPr>
        <p:spPr bwMode="auto">
          <a:xfrm>
            <a:off x="7604125" y="37433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30" name="Line 58"/>
          <p:cNvSpPr>
            <a:spLocks noChangeShapeType="1"/>
          </p:cNvSpPr>
          <p:nvPr/>
        </p:nvSpPr>
        <p:spPr bwMode="auto">
          <a:xfrm>
            <a:off x="7573963" y="2058988"/>
            <a:ext cx="0" cy="3021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31" name="Line 59"/>
          <p:cNvSpPr>
            <a:spLocks noChangeShapeType="1"/>
          </p:cNvSpPr>
          <p:nvPr/>
        </p:nvSpPr>
        <p:spPr bwMode="auto">
          <a:xfrm>
            <a:off x="5456239" y="2736850"/>
            <a:ext cx="284162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32" name="Rectangle 60"/>
          <p:cNvSpPr>
            <a:spLocks noChangeArrowheads="1"/>
          </p:cNvSpPr>
          <p:nvPr/>
        </p:nvSpPr>
        <p:spPr bwMode="auto">
          <a:xfrm>
            <a:off x="5391151" y="374332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33" name="Freeform 61"/>
          <p:cNvSpPr>
            <a:spLocks/>
          </p:cNvSpPr>
          <p:nvPr/>
        </p:nvSpPr>
        <p:spPr bwMode="auto">
          <a:xfrm>
            <a:off x="8353426" y="4308475"/>
            <a:ext cx="1419225" cy="1588"/>
          </a:xfrm>
          <a:custGeom>
            <a:avLst/>
            <a:gdLst>
              <a:gd name="T0" fmla="*/ 0 w 894"/>
              <a:gd name="T1" fmla="*/ 0 h 1"/>
              <a:gd name="T2" fmla="*/ 2147483647 w 894"/>
              <a:gd name="T3" fmla="*/ 0 h 1"/>
              <a:gd name="T4" fmla="*/ 0 60000 65536"/>
              <a:gd name="T5" fmla="*/ 0 60000 65536"/>
              <a:gd name="T6" fmla="*/ 0 w 894"/>
              <a:gd name="T7" fmla="*/ 0 h 1"/>
              <a:gd name="T8" fmla="*/ 894 w 894"/>
              <a:gd name="T9" fmla="*/ 1 h 1"/>
            </a:gdLst>
            <a:ahLst/>
            <a:cxnLst>
              <a:cxn ang="T4">
                <a:pos x="T0" y="T1"/>
              </a:cxn>
              <a:cxn ang="T5">
                <a:pos x="T2" y="T3"/>
              </a:cxn>
            </a:cxnLst>
            <a:rect l="T6" t="T7" r="T8" b="T9"/>
            <a:pathLst>
              <a:path w="894" h="1">
                <a:moveTo>
                  <a:pt x="0" y="0"/>
                </a:moveTo>
                <a:lnTo>
                  <a:pt x="894"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97</a:t>
            </a:fld>
            <a:endParaRPr lang="en-US" dirty="0">
              <a:solidFill>
                <a:srgbClr val="464653"/>
              </a:solidFill>
            </a:endParaRPr>
          </a:p>
        </p:txBody>
      </p:sp>
    </p:spTree>
    <p:extLst>
      <p:ext uri="{BB962C8B-B14F-4D97-AF65-F5344CB8AC3E}">
        <p14:creationId xmlns:p14="http://schemas.microsoft.com/office/powerpoint/2010/main" val="161639980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defRPr/>
            </a:pPr>
            <a:r>
              <a:rPr lang="en-US">
                <a:solidFill>
                  <a:srgbClr val="000000"/>
                </a:solidFill>
                <a:cs typeface="Arial" charset="0"/>
              </a:rPr>
              <a:t>Boolean Expressions or Logical Expression?</a:t>
            </a:r>
          </a:p>
        </p:txBody>
      </p:sp>
      <p:sp>
        <p:nvSpPr>
          <p:cNvPr id="2969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What is the value of </a:t>
            </a:r>
            <a:r>
              <a:rPr lang="en-US">
                <a:latin typeface="Courier New" pitchFamily="49" charset="0"/>
              </a:rPr>
              <a:t>flag</a:t>
            </a:r>
            <a:r>
              <a:rPr lang="en-US">
                <a:latin typeface="Arial" pitchFamily="34" charset="0"/>
              </a:rPr>
              <a:t> in each case?</a:t>
            </a:r>
          </a:p>
        </p:txBody>
      </p:sp>
      <p:sp>
        <p:nvSpPr>
          <p:cNvPr id="29700" name="Arc 4"/>
          <p:cNvSpPr>
            <a:spLocks/>
          </p:cNvSpPr>
          <p:nvPr/>
        </p:nvSpPr>
        <p:spPr bwMode="auto">
          <a:xfrm>
            <a:off x="6996114" y="2057401"/>
            <a:ext cx="211137"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5" name="Rectangle 10"/>
          <p:cNvSpPr>
            <a:spLocks noChangeArrowheads="1"/>
          </p:cNvSpPr>
          <p:nvPr/>
        </p:nvSpPr>
        <p:spPr bwMode="blackGray">
          <a:xfrm>
            <a:off x="2524125" y="2063750"/>
            <a:ext cx="7137400" cy="3746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a:solidFill>
                  <a:srgbClr val="000000"/>
                </a:solidFill>
                <a:latin typeface="Courier New" pitchFamily="49" charset="0"/>
              </a:rPr>
              <a:t>flag := reorder_flag AND available_flag;  </a:t>
            </a:r>
          </a:p>
        </p:txBody>
      </p:sp>
      <p:graphicFrame>
        <p:nvGraphicFramePr>
          <p:cNvPr id="347201" name="Group 65"/>
          <p:cNvGraphicFramePr>
            <a:graphicFrameLocks noGrp="1"/>
          </p:cNvGraphicFramePr>
          <p:nvPr/>
        </p:nvGraphicFramePr>
        <p:xfrm>
          <a:off x="3135313" y="2743201"/>
          <a:ext cx="5911850" cy="2614232"/>
        </p:xfrm>
        <a:graphic>
          <a:graphicData uri="http://schemas.openxmlformats.org/drawingml/2006/table">
            <a:tbl>
              <a:tblPr>
                <a:tableStyleId>{5940675A-B579-460E-94D1-54222C63F5DA}</a:tableStyleId>
              </a:tblPr>
              <a:tblGrid>
                <a:gridCol w="1971675">
                  <a:extLst>
                    <a:ext uri="{9D8B030D-6E8A-4147-A177-3AD203B41FA5}">
                      <a16:colId xmlns:a16="http://schemas.microsoft.com/office/drawing/2014/main" xmlns="" val="20000"/>
                    </a:ext>
                  </a:extLst>
                </a:gridCol>
                <a:gridCol w="2219325">
                  <a:extLst>
                    <a:ext uri="{9D8B030D-6E8A-4147-A177-3AD203B41FA5}">
                      <a16:colId xmlns:a16="http://schemas.microsoft.com/office/drawing/2014/main" xmlns="" val="20001"/>
                    </a:ext>
                  </a:extLst>
                </a:gridCol>
                <a:gridCol w="1720850">
                  <a:extLst>
                    <a:ext uri="{9D8B030D-6E8A-4147-A177-3AD203B41FA5}">
                      <a16:colId xmlns:a16="http://schemas.microsoft.com/office/drawing/2014/main" xmlns="" val="20002"/>
                    </a:ext>
                  </a:extLst>
                </a:gridCol>
              </a:tblGrid>
              <a:tr h="5127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REORDER_FLAG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AVAILABLE_FLAG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extLst>
                  <a:ext uri="{0D108BD9-81ED-4DB2-BD59-A6C34878D82A}">
                    <a16:rowId xmlns:a16="http://schemas.microsoft.com/office/drawing/2014/main" xmlns="" val="10000"/>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(1)</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xmlns="" val="10001"/>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FALSE</a:t>
                      </a:r>
                      <a:endParaRPr kumimoji="0" lang="en-US" sz="1600" b="0" i="0" u="none" strike="noStrike" cap="none" normalizeH="0" baseline="0">
                        <a:ln>
                          <a:noFill/>
                        </a:ln>
                        <a:solidFill>
                          <a:schemeClr val="tx1"/>
                        </a:solidFill>
                        <a:effectLst/>
                        <a:latin typeface="Arial"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(2)</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NULL</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(3)</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NULL</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FALSE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effectLst/>
                        </a:rPr>
                        <a:t>? (4)</a:t>
                      </a:r>
                      <a:endParaRPr kumimoji="0" lang="en-US" sz="1800" b="1" i="0" u="none" strike="noStrike" cap="none" normalizeH="0" baseline="0" dirty="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98</a:t>
            </a:fld>
            <a:endParaRPr lang="en-US" dirty="0">
              <a:solidFill>
                <a:srgbClr val="464653"/>
              </a:solidFill>
            </a:endParaRPr>
          </a:p>
        </p:txBody>
      </p:sp>
    </p:spTree>
    <p:extLst>
      <p:ext uri="{BB962C8B-B14F-4D97-AF65-F5344CB8AC3E}">
        <p14:creationId xmlns:p14="http://schemas.microsoft.com/office/powerpoint/2010/main" val="208994705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Iterative Control: </a:t>
            </a:r>
            <a:r>
              <a:rPr lang="en-US">
                <a:latin typeface="Courier New" pitchFamily="49" charset="0"/>
              </a:rPr>
              <a:t>LOOP</a:t>
            </a:r>
            <a:r>
              <a:rPr lang="en-US"/>
              <a:t> Statements</a:t>
            </a:r>
          </a:p>
        </p:txBody>
      </p:sp>
      <p:sp>
        <p:nvSpPr>
          <p:cNvPr id="30723"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Loops repeat a statement (or a sequence of statements) multiple times.</a:t>
            </a:r>
          </a:p>
          <a:p>
            <a:pPr lvl="1" eaLnBrk="1" hangingPunct="1">
              <a:buFont typeface="Courier New" pitchFamily="49" charset="0"/>
              <a:buChar char="o"/>
            </a:pPr>
            <a:r>
              <a:rPr lang="en-US"/>
              <a:t>There are three loop types:</a:t>
            </a:r>
          </a:p>
          <a:p>
            <a:pPr lvl="2" eaLnBrk="1" hangingPunct="1">
              <a:buFont typeface="Wingdings" pitchFamily="2" charset="2"/>
              <a:buChar char="Ø"/>
            </a:pPr>
            <a:r>
              <a:rPr lang="en-US"/>
              <a:t>Basic loop</a:t>
            </a:r>
          </a:p>
          <a:p>
            <a:pPr lvl="2" eaLnBrk="1" hangingPunct="1">
              <a:buFont typeface="Wingdings" pitchFamily="2" charset="2"/>
              <a:buChar char="Ø"/>
            </a:pPr>
            <a:r>
              <a:rPr lang="en-US">
                <a:latin typeface="Courier New" pitchFamily="49" charset="0"/>
              </a:rPr>
              <a:t>FOR</a:t>
            </a:r>
            <a:r>
              <a:rPr lang="en-US"/>
              <a:t> loop</a:t>
            </a:r>
          </a:p>
          <a:p>
            <a:pPr lvl="2" eaLnBrk="1" hangingPunct="1">
              <a:buFont typeface="Wingdings" pitchFamily="2" charset="2"/>
              <a:buChar char="Ø"/>
            </a:pPr>
            <a:r>
              <a:rPr lang="en-US">
                <a:latin typeface="Courier New" pitchFamily="49" charset="0"/>
              </a:rPr>
              <a:t>WHILE</a:t>
            </a:r>
            <a:r>
              <a:rPr lang="en-US"/>
              <a:t> loop</a:t>
            </a:r>
          </a:p>
        </p:txBody>
      </p:sp>
      <p:pic>
        <p:nvPicPr>
          <p:cNvPr id="30724" name="Picture 4" descr="Diagram: Reuse, Recycle, Cy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858001" y="3810000"/>
            <a:ext cx="1349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99</a:t>
            </a:fld>
            <a:endParaRPr lang="en-US" dirty="0">
              <a:solidFill>
                <a:srgbClr val="464653"/>
              </a:solidFill>
            </a:endParaRPr>
          </a:p>
        </p:txBody>
      </p:sp>
    </p:spTree>
    <p:extLst>
      <p:ext uri="{BB962C8B-B14F-4D97-AF65-F5344CB8AC3E}">
        <p14:creationId xmlns:p14="http://schemas.microsoft.com/office/powerpoint/2010/main" val="742251031"/>
      </p:ext>
    </p:extLst>
  </p:cSld>
  <p:clrMapOvr>
    <a:masterClrMapping/>
  </p:clrMapOvr>
  <p:transition spd="slow"/>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6095</TotalTime>
  <Words>85428</Words>
  <Application>Microsoft Office PowerPoint</Application>
  <PresentationFormat>Widescreen</PresentationFormat>
  <Paragraphs>8865</Paragraphs>
  <Slides>507</Slides>
  <Notes>504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507</vt:i4>
      </vt:variant>
    </vt:vector>
  </HeadingPairs>
  <TitlesOfParts>
    <vt:vector size="521" baseType="lpstr">
      <vt:lpstr>SimSun</vt:lpstr>
      <vt:lpstr>Arial</vt:lpstr>
      <vt:lpstr>Calibri</vt:lpstr>
      <vt:lpstr>Courier New</vt:lpstr>
      <vt:lpstr>Gill Sans MT</vt:lpstr>
      <vt:lpstr>Helvetica</vt:lpstr>
      <vt:lpstr>Palatino Linotype</vt:lpstr>
      <vt:lpstr>Palatino-Roman</vt:lpstr>
      <vt:lpstr>Times</vt:lpstr>
      <vt:lpstr>Times New Roman</vt:lpstr>
      <vt:lpstr>Wingdings</vt:lpstr>
      <vt:lpstr>Wingdings 3</vt:lpstr>
      <vt:lpstr>1_Tema de Office</vt:lpstr>
      <vt:lpstr>Document</vt:lpstr>
      <vt:lpstr>PowerPoint Presentation</vt:lpstr>
      <vt:lpstr>Oracle PL/SQL 19c</vt:lpstr>
      <vt:lpstr>Course Schedule</vt:lpstr>
      <vt:lpstr>Course Schedule</vt:lpstr>
      <vt:lpstr>Course Schedule</vt:lpstr>
      <vt:lpstr>Course Agenda</vt:lpstr>
      <vt:lpstr>Oracle PL/SQL 19c</vt:lpstr>
      <vt:lpstr>Objectives</vt:lpstr>
      <vt:lpstr>About PL/SQL</vt:lpstr>
      <vt:lpstr>About PL/SQL</vt:lpstr>
      <vt:lpstr>PL/SQL Run-Time Architecture</vt:lpstr>
      <vt:lpstr>Benefits of PL/SQL</vt:lpstr>
      <vt:lpstr>Benefits of PL/SQL</vt:lpstr>
      <vt:lpstr>PL/SQL Block Structure</vt:lpstr>
      <vt:lpstr>Block Types</vt:lpstr>
      <vt:lpstr>Program Constructs</vt:lpstr>
      <vt:lpstr>Examining an Anonymous Block</vt:lpstr>
      <vt:lpstr>Executing an Anonymous Block</vt:lpstr>
      <vt:lpstr>Viewing the Output of a PL/SQL Block</vt:lpstr>
      <vt:lpstr>Summary</vt:lpstr>
      <vt:lpstr>  Oracle PL/SQL 19c</vt:lpstr>
      <vt:lpstr>Objectives</vt:lpstr>
      <vt:lpstr>Use of Variables</vt:lpstr>
      <vt:lpstr>Requirements for Variable Names</vt:lpstr>
      <vt:lpstr>Handling Variables in PL/SQL</vt:lpstr>
      <vt:lpstr>Declaring and Initializing PL/SQL Variables</vt:lpstr>
      <vt:lpstr>Declaring and Initializing PL/SQL Variables</vt:lpstr>
      <vt:lpstr>Delimiters in String Literals</vt:lpstr>
      <vt:lpstr>Types of Variables</vt:lpstr>
      <vt:lpstr>Guidelines for Declaring Variables</vt:lpstr>
      <vt:lpstr>Guidelines for Declaring PL/SQL Variables</vt:lpstr>
      <vt:lpstr>Naming Conventions of PL/SQL  Structures Used in This Course</vt:lpstr>
      <vt:lpstr>Base Scalar Data Types</vt:lpstr>
      <vt:lpstr>Base Scalar Data Types</vt:lpstr>
      <vt:lpstr>Declaring Scalar Variables </vt:lpstr>
      <vt:lpstr>%TYPE Attribute</vt:lpstr>
      <vt:lpstr>%TYPE Attribute</vt:lpstr>
      <vt:lpstr>Declaring Boolean Variables</vt:lpstr>
      <vt:lpstr>LOB Data Type Variables</vt:lpstr>
      <vt:lpstr>Composite Data Types: Records and Collections</vt:lpstr>
      <vt:lpstr>Bind Variables</vt:lpstr>
      <vt:lpstr>Referencing Bind Variables</vt:lpstr>
      <vt:lpstr>Using AUTOPRINT with Bind Variables</vt:lpstr>
      <vt:lpstr>Summary</vt:lpstr>
      <vt:lpstr> Oracle PL/SQL 19c</vt:lpstr>
      <vt:lpstr>Objectives</vt:lpstr>
      <vt:lpstr>Lexical Units in a PL/SQL Block</vt:lpstr>
      <vt:lpstr>PL/SQL Block Syntax and Guidelines</vt:lpstr>
      <vt:lpstr>Commenting Code</vt:lpstr>
      <vt:lpstr>SQL Functions in PL/SQL</vt:lpstr>
      <vt:lpstr>SQL Functions in PL/SQL: Examples</vt:lpstr>
      <vt:lpstr>Using Sequences in PL/SQL Expressions</vt:lpstr>
      <vt:lpstr>Data Type Conversion</vt:lpstr>
      <vt:lpstr>Data Type Conversion</vt:lpstr>
      <vt:lpstr>Agenda</vt:lpstr>
      <vt:lpstr>Nested Blocks</vt:lpstr>
      <vt:lpstr>Nested Blocks: Example</vt:lpstr>
      <vt:lpstr>Variable Scope and Visibility</vt:lpstr>
      <vt:lpstr>Using a Qualifier with Nested Blocks</vt:lpstr>
      <vt:lpstr>Challenge: Determining Variable Scope</vt:lpstr>
      <vt:lpstr>Operators in PL/SQL</vt:lpstr>
      <vt:lpstr>Operators in PL/SQL: Examples</vt:lpstr>
      <vt:lpstr>Programming Guidelines</vt:lpstr>
      <vt:lpstr>Indenting Code</vt:lpstr>
      <vt:lpstr>Summary</vt:lpstr>
      <vt:lpstr> Oracle PL/SQL 19c  Module 04: Oracle Database Server: SQL Statements in PL/SQL  </vt:lpstr>
      <vt:lpstr>Objectives</vt:lpstr>
      <vt:lpstr>SQL Statements in PL/SQL</vt:lpstr>
      <vt:lpstr>SELECT Statements in PL/SQL</vt:lpstr>
      <vt:lpstr>SELECT Statements in PL/SQL</vt:lpstr>
      <vt:lpstr>Retrieving Data in PL/SQL: Example</vt:lpstr>
      <vt:lpstr>Retrieving Data in PL/SQL</vt:lpstr>
      <vt:lpstr>Naming Ambiguities</vt:lpstr>
      <vt:lpstr>Naming Conventions</vt:lpstr>
      <vt:lpstr>Using PL/SQL to Manipulate Data</vt:lpstr>
      <vt:lpstr>Inserting Data: Example</vt:lpstr>
      <vt:lpstr>Updating Data: Example</vt:lpstr>
      <vt:lpstr>Deleting Data: Example</vt:lpstr>
      <vt:lpstr>Merging Rows</vt:lpstr>
      <vt:lpstr>SQL Cursor</vt:lpstr>
      <vt:lpstr>SQL Cursor Attributes for Implicit Cursors</vt:lpstr>
      <vt:lpstr>SQL Cursor Attributes for Implicit Cursors</vt:lpstr>
      <vt:lpstr>Summary</vt:lpstr>
      <vt:lpstr>  Oracle PL/SQL 19c</vt:lpstr>
      <vt:lpstr>Objectives</vt:lpstr>
      <vt:lpstr>Controlling Flow of Execution</vt:lpstr>
      <vt:lpstr>IF Statement</vt:lpstr>
      <vt:lpstr>Simple IF Statement</vt:lpstr>
      <vt:lpstr>IF THEN ELSE Statement</vt:lpstr>
      <vt:lpstr>IF ELSIF ELSE Clause</vt:lpstr>
      <vt:lpstr>NULL Value in IF Statement</vt:lpstr>
      <vt:lpstr>CASE Expressions</vt:lpstr>
      <vt:lpstr>CASE Expressions: Example</vt:lpstr>
      <vt:lpstr>Searched CASE Expressions</vt:lpstr>
      <vt:lpstr>CASE Statement</vt:lpstr>
      <vt:lpstr>Handling Nulls</vt:lpstr>
      <vt:lpstr>Logic Tables</vt:lpstr>
      <vt:lpstr>Boolean Expressions or Logical Expression?</vt:lpstr>
      <vt:lpstr>Iterative Control: LOOP Statements</vt:lpstr>
      <vt:lpstr>Basic Loops</vt:lpstr>
      <vt:lpstr>Basic Loop: Example</vt:lpstr>
      <vt:lpstr>WHILE Loops</vt:lpstr>
      <vt:lpstr>WHILE Loops: Example</vt:lpstr>
      <vt:lpstr>FOR Loops</vt:lpstr>
      <vt:lpstr>FOR Loops: Example</vt:lpstr>
      <vt:lpstr>FOR Loop Rules</vt:lpstr>
      <vt:lpstr>Suggested Use of Loops</vt:lpstr>
      <vt:lpstr>Nested Loops and Labels</vt:lpstr>
      <vt:lpstr>Nested Loops and Labels: Example</vt:lpstr>
      <vt:lpstr>PL/SQL CONTINUE Statement</vt:lpstr>
      <vt:lpstr>PL/SQL CONTINUE Statement: Example 1</vt:lpstr>
      <vt:lpstr>PL/SQL CONTINUE Statement: Example 2</vt:lpstr>
      <vt:lpstr>Summary</vt:lpstr>
      <vt:lpstr> Oracle PL/SQL 19c </vt:lpstr>
      <vt:lpstr>Objectives</vt:lpstr>
      <vt:lpstr>Composite Data Types</vt:lpstr>
      <vt:lpstr>PL/SQL Records or Collections?</vt:lpstr>
      <vt:lpstr>PL/SQL Records</vt:lpstr>
      <vt:lpstr>Creating a PL/SQL Record</vt:lpstr>
      <vt:lpstr>PL/SQL Record Structure</vt:lpstr>
      <vt:lpstr>%ROWTYPE Attribute</vt:lpstr>
      <vt:lpstr>Creating a PL/SQL Record: Example</vt:lpstr>
      <vt:lpstr>Advantages of Using the %ROWTYPE Attribute</vt:lpstr>
      <vt:lpstr>Another %ROWTYPE Attribute Example</vt:lpstr>
      <vt:lpstr>Inserting a Record by Using %ROWTYPE</vt:lpstr>
      <vt:lpstr>Updating a Row in a Table  by Using a Record</vt:lpstr>
      <vt:lpstr>Associative Arrays (INDEX BY Tables)</vt:lpstr>
      <vt:lpstr>Associative Array Structure</vt:lpstr>
      <vt:lpstr>Steps to Create an Associative Array</vt:lpstr>
      <vt:lpstr>Creating and Accessing Associative Arrays</vt:lpstr>
      <vt:lpstr>Using INDEX BY Table Methods</vt:lpstr>
      <vt:lpstr>INDEX BY Table of Records Option</vt:lpstr>
      <vt:lpstr>INDEX BY Table of Records Option: Example 2</vt:lpstr>
      <vt:lpstr>Nested Tables</vt:lpstr>
      <vt:lpstr>Summary of Collection Types</vt:lpstr>
      <vt:lpstr>Summary</vt:lpstr>
      <vt:lpstr>  Oracle PL/SQL 19c</vt:lpstr>
      <vt:lpstr>Objectives</vt:lpstr>
      <vt:lpstr>Cursors</vt:lpstr>
      <vt:lpstr>Explicit Cursor Operations</vt:lpstr>
      <vt:lpstr>Controlling Explicit Cursors</vt:lpstr>
      <vt:lpstr>Controlling Explicit Cursors</vt:lpstr>
      <vt:lpstr>Declaring the Cursor</vt:lpstr>
      <vt:lpstr>Opening the Cursor</vt:lpstr>
      <vt:lpstr>Fetching Data from the Cursor</vt:lpstr>
      <vt:lpstr>Fetching Data from the Cursor</vt:lpstr>
      <vt:lpstr>Closing the Cursor</vt:lpstr>
      <vt:lpstr>Cursors and Records</vt:lpstr>
      <vt:lpstr>Cursor FOR Loops</vt:lpstr>
      <vt:lpstr>Cursor FOR Loops</vt:lpstr>
      <vt:lpstr>Explicit Cursor Attributes</vt:lpstr>
      <vt:lpstr>%ISOPEN Attribute</vt:lpstr>
      <vt:lpstr>%ROWCOUNT and %NOTFOUND: Example</vt:lpstr>
      <vt:lpstr>Cursor FOR Loops Using Subqueries</vt:lpstr>
      <vt:lpstr>Cursors with Parameters</vt:lpstr>
      <vt:lpstr>Cursors with Parameters</vt:lpstr>
      <vt:lpstr>FOR UPDATE Clause</vt:lpstr>
      <vt:lpstr>WHERE CURRENT OF Clause</vt:lpstr>
      <vt:lpstr>Summary</vt:lpstr>
      <vt:lpstr>  Oracle PL/SQL 19c</vt:lpstr>
      <vt:lpstr>Objectives</vt:lpstr>
      <vt:lpstr>What Is an Exception?</vt:lpstr>
      <vt:lpstr>Handling the Exception: An Example</vt:lpstr>
      <vt:lpstr>Understanding Exceptions with PL/SQL</vt:lpstr>
      <vt:lpstr>Handling Exceptions</vt:lpstr>
      <vt:lpstr>Exception Types</vt:lpstr>
      <vt:lpstr>Syntax to Trap Exceptions</vt:lpstr>
      <vt:lpstr>Guidelines for Trapping Exceptions</vt:lpstr>
      <vt:lpstr>Trapping Predefined Oracle Server Errors</vt:lpstr>
      <vt:lpstr>Trapping Non-Predefined  Oracle Server Errors</vt:lpstr>
      <vt:lpstr>Non-Predefined Error Trapping: Example</vt:lpstr>
      <vt:lpstr>Functions for Trapping Exceptions</vt:lpstr>
      <vt:lpstr>Functions for Trapping Exceptions</vt:lpstr>
      <vt:lpstr>Trapping User-Defined Exceptions</vt:lpstr>
      <vt:lpstr>Trapping User-Defined Exceptions</vt:lpstr>
      <vt:lpstr>Propagating Exceptions in a Subblock</vt:lpstr>
      <vt:lpstr>RAISE_APPLICATION_ERROR Procedure</vt:lpstr>
      <vt:lpstr>RAISE_APPLICATION_ERROR Procedure</vt:lpstr>
      <vt:lpstr>RAISE_APPLICATION_ERROR Procedure</vt:lpstr>
      <vt:lpstr>Summary</vt:lpstr>
      <vt:lpstr> Introduction To Oracle PL/SQL  Module 09: Creating Procedures</vt:lpstr>
      <vt:lpstr>Objectives</vt:lpstr>
      <vt:lpstr>Creating a Modularized Subprogram Design</vt:lpstr>
      <vt:lpstr>Creating a Layered Subprogram Design</vt:lpstr>
      <vt:lpstr>Modularizing Development with PL/SQL Blocks</vt:lpstr>
      <vt:lpstr>Anonymous Blocks: Overview</vt:lpstr>
      <vt:lpstr>PL/SQL Run-time Architecture</vt:lpstr>
      <vt:lpstr>What Are PL/SQL Subprograms?</vt:lpstr>
      <vt:lpstr>The Benefits of Using PL/SQL Subprograms</vt:lpstr>
      <vt:lpstr>Differences Between Anonymous  Blocks and Subprograms</vt:lpstr>
      <vt:lpstr>Lesson Agenda</vt:lpstr>
      <vt:lpstr>What Are Procedures?</vt:lpstr>
      <vt:lpstr>Creating Procedures: Overview</vt:lpstr>
      <vt:lpstr>Procedures with CREATE OR REPLACE</vt:lpstr>
      <vt:lpstr>Naming Conventions of PL/SQL  Structures Used in This Course</vt:lpstr>
      <vt:lpstr>What Are Parameters and Parameter Modes?</vt:lpstr>
      <vt:lpstr>Formal and Actual Parameters</vt:lpstr>
      <vt:lpstr>Procedural Parameter Modes</vt:lpstr>
      <vt:lpstr>Comparing the Parameter Modes</vt:lpstr>
      <vt:lpstr>Using the IN Parameter Mode: Example</vt:lpstr>
      <vt:lpstr>Using the OUT Parameter Mode: Example</vt:lpstr>
      <vt:lpstr>Using the IN OUT Parameter Mode: Example</vt:lpstr>
      <vt:lpstr>Viewing the OUT Parameters: </vt:lpstr>
      <vt:lpstr>Viewing OUT Parameters: </vt:lpstr>
      <vt:lpstr>Passing Actual Parameters</vt:lpstr>
      <vt:lpstr>Passing Actual Parameters:  Creating the add_dept Procedure</vt:lpstr>
      <vt:lpstr>Passing Actual Parameters: Examples</vt:lpstr>
      <vt:lpstr>Using the DEFAULT Option for the Parameters</vt:lpstr>
      <vt:lpstr>Calling Procedures</vt:lpstr>
      <vt:lpstr>Lesson Agenda</vt:lpstr>
      <vt:lpstr>Handled Exceptions</vt:lpstr>
      <vt:lpstr>Handled Exceptions: Example </vt:lpstr>
      <vt:lpstr>Exceptions Not Handled</vt:lpstr>
      <vt:lpstr>Exceptions Not Handled: Example</vt:lpstr>
      <vt:lpstr>Removing Procedures:</vt:lpstr>
      <vt:lpstr>Viewing Procedure Information  Using the Data Dictionary Views</vt:lpstr>
      <vt:lpstr>Summary</vt:lpstr>
      <vt:lpstr> Introduction to Oracle PL/SQL   Module 10: Creating Functions &amp; Debugging Subprograms</vt:lpstr>
      <vt:lpstr>Objectives</vt:lpstr>
      <vt:lpstr>Lesson Agenda</vt:lpstr>
      <vt:lpstr>Overview of Stored Functions</vt:lpstr>
      <vt:lpstr>Creating Functions</vt:lpstr>
      <vt:lpstr>The Difference Between  Procedures and Functions</vt:lpstr>
      <vt:lpstr>Creating and Running Functions: Overview</vt:lpstr>
      <vt:lpstr>Creating and Invoking a Stored Function Using the CREATE FUNCTION Statement: Example </vt:lpstr>
      <vt:lpstr>Using Different Methods for Executing Functions</vt:lpstr>
      <vt:lpstr>Using Different Methods for Executing Functions</vt:lpstr>
      <vt:lpstr>Functions in SQL Statements</vt:lpstr>
      <vt:lpstr>Using a Function in a SQL Expression: Example</vt:lpstr>
      <vt:lpstr>User-Defined Functions in SQL Statements</vt:lpstr>
      <vt:lpstr>Restrictions Calling Functions from SQL Expressions</vt:lpstr>
      <vt:lpstr>Controlling Side Effects</vt:lpstr>
      <vt:lpstr>Restrictions on Calling Functions  from SQL: Example</vt:lpstr>
      <vt:lpstr>Named and Mixed Notation from SQL</vt:lpstr>
      <vt:lpstr>Named and Mixed Notation from SQL: Example</vt:lpstr>
      <vt:lpstr>Removing Functions:</vt:lpstr>
      <vt:lpstr>Viewing Functions  Using Data Dictionary Views</vt:lpstr>
      <vt:lpstr>Debugging PL/SQL Subprograms  </vt:lpstr>
      <vt:lpstr>Debugging a Subprogram: Overview</vt:lpstr>
      <vt:lpstr>The Procedure or Function Code Editing Tab</vt:lpstr>
      <vt:lpstr>The Procedure or Function Tab Toolbar</vt:lpstr>
      <vt:lpstr>The Debugging – Log Tab Toolbar </vt:lpstr>
      <vt:lpstr>The Debugging – Log Tab Toolbar </vt:lpstr>
      <vt:lpstr>Additional Tabs</vt:lpstr>
      <vt:lpstr>Debugging a Procedure Example: Creating a New emp_list Procedure</vt:lpstr>
      <vt:lpstr>Debugging a Procedure Example: Creating a New get_location Function</vt:lpstr>
      <vt:lpstr>Setting Breakpoints and Compiling  emp_list for Debug Mode</vt:lpstr>
      <vt:lpstr>Compiling the get_location  Function for Debug Mode</vt:lpstr>
      <vt:lpstr>Debugging emp_list and Entering  Values for the PMAXROWS Parameter</vt:lpstr>
      <vt:lpstr>Debugging emp_list: Step Into (F7) the Code</vt:lpstr>
      <vt:lpstr>Debugging emp_list: Step Into (F7) the Code</vt:lpstr>
      <vt:lpstr>Viewing the Data</vt:lpstr>
      <vt:lpstr>Modifying the Variables While Debugging the Code</vt:lpstr>
      <vt:lpstr>Debugging emp_list: Step Over the Code</vt:lpstr>
      <vt:lpstr>Debugging emp_list: Step Out of the Code (Shift + F7)</vt:lpstr>
      <vt:lpstr>Debugging emp_list: Run to Cursor (F4)</vt:lpstr>
      <vt:lpstr>Debugging emp_list: Step to End of Method</vt:lpstr>
      <vt:lpstr>Debugging a Subprogram Remotely: Overview</vt:lpstr>
      <vt:lpstr>Summary</vt:lpstr>
      <vt:lpstr> Introduction to Oracle PL/SQL  Module 11: Creating Packages</vt:lpstr>
      <vt:lpstr>Objectives</vt:lpstr>
      <vt:lpstr>What Are PL/SQL Packages?</vt:lpstr>
      <vt:lpstr>Advantages of Using Packages</vt:lpstr>
      <vt:lpstr>Advantages of Using Packages</vt:lpstr>
      <vt:lpstr>Components of a PL/SQL Package </vt:lpstr>
      <vt:lpstr>Internal and External Visibility  of a Package’s Components</vt:lpstr>
      <vt:lpstr>Developing PL/SQL Packages: Overview</vt:lpstr>
      <vt:lpstr> Using the CREATE PACKAGE Statement</vt:lpstr>
      <vt:lpstr>Example of a Package Specification: comm_pkg</vt:lpstr>
      <vt:lpstr>Creating the Package Body</vt:lpstr>
      <vt:lpstr>Example of a Package Body: comm_pkg</vt:lpstr>
      <vt:lpstr>Invoking the Package Subprograms: Examples</vt:lpstr>
      <vt:lpstr>Creating and Using Bodiless Packages</vt:lpstr>
      <vt:lpstr>Removing Packages: Using SQL Developer  or the SQL DROP Statement</vt:lpstr>
      <vt:lpstr>Viewing Packages Using the Data Dictionary</vt:lpstr>
      <vt:lpstr>Guidelines for Writing Packages</vt:lpstr>
      <vt:lpstr>Summary</vt:lpstr>
      <vt:lpstr> Oracle 19c: PL/SQL  Module 12: Working with Packages</vt:lpstr>
      <vt:lpstr>Objectives</vt:lpstr>
      <vt:lpstr>Overloading Subprograms in PL/SQL</vt:lpstr>
      <vt:lpstr>Overloading Procedures Example: Creating the Package Specification</vt:lpstr>
      <vt:lpstr>Overloading Procedures Example: Creating the Package Body</vt:lpstr>
      <vt:lpstr>Overloading and the STANDARD Package</vt:lpstr>
      <vt:lpstr>Illegal Procedure Reference</vt:lpstr>
      <vt:lpstr>Using Forward Declarations</vt:lpstr>
      <vt:lpstr>Initializing Packages</vt:lpstr>
      <vt:lpstr>Using Package Functions in SQL</vt:lpstr>
      <vt:lpstr>Controlling Side Effects of PL/SQL Subprograms</vt:lpstr>
      <vt:lpstr>Package Function in SQL: Example</vt:lpstr>
      <vt:lpstr>Persistent State of Packages</vt:lpstr>
      <vt:lpstr>Persistent State of Package Variables: Example</vt:lpstr>
      <vt:lpstr>Persistent State of a Package Cursor: Example</vt:lpstr>
      <vt:lpstr>Persistent State of a Package Cursor: Example</vt:lpstr>
      <vt:lpstr>Executing the CURS_PKG Package</vt:lpstr>
      <vt:lpstr>Using Associative Arrays in Packages</vt:lpstr>
      <vt:lpstr>Summary</vt:lpstr>
      <vt:lpstr> Oracle PL/SQL 19c  Module 13: Oracle-Supplied Packages </vt:lpstr>
      <vt:lpstr>Objectives</vt:lpstr>
      <vt:lpstr>Using Oracle-Supplied Packages</vt:lpstr>
      <vt:lpstr>Examples of Some Oracle-Supplied Packages</vt:lpstr>
      <vt:lpstr>How the DBMS_OUTPUT Package Works</vt:lpstr>
      <vt:lpstr>Using the UTL_FILE Package  </vt:lpstr>
      <vt:lpstr>Some of the UTL_FILE Procedures and Functions</vt:lpstr>
      <vt:lpstr>File Processing Using the  UTL_FILE Package: Overview</vt:lpstr>
      <vt:lpstr>Using the Available Declared  Exceptions in the UTL_FILE Package</vt:lpstr>
      <vt:lpstr>FOPEN and IS_OPEN Functions: Example</vt:lpstr>
      <vt:lpstr>Using UTL_FILE: Example</vt:lpstr>
      <vt:lpstr>Using UTL_FILE: Example</vt:lpstr>
      <vt:lpstr>What Is the UTL_MAIL Package?</vt:lpstr>
      <vt:lpstr>Setting Up and Using the UTL_MAIL: Overview</vt:lpstr>
      <vt:lpstr>Summary of UTL_MAIL Subprograms</vt:lpstr>
      <vt:lpstr>Installing and Using UTL_MAIL</vt:lpstr>
      <vt:lpstr>The SEND Procedure Syntax</vt:lpstr>
      <vt:lpstr>The SEND_ATTACH_RAW Procedure</vt:lpstr>
      <vt:lpstr>Sending Email with a  Binary Attachment: Example</vt:lpstr>
      <vt:lpstr>The SEND_ATTACH_VARCHAR2 Procedure</vt:lpstr>
      <vt:lpstr>Sending Email with a Text Attachment: Example</vt:lpstr>
      <vt:lpstr>Summary</vt:lpstr>
      <vt:lpstr> Oracle PL/SQL 19c  Module 14: Dynamic SQL</vt:lpstr>
      <vt:lpstr>Objectives</vt:lpstr>
      <vt:lpstr>Execution Flow of SQL</vt:lpstr>
      <vt:lpstr>Working with Dynamic SQL</vt:lpstr>
      <vt:lpstr>Using Dynamic SQL</vt:lpstr>
      <vt:lpstr>Native Dynamic SQL (NDS)</vt:lpstr>
      <vt:lpstr>Using the EXECUTE IMMEDIATE Statement</vt:lpstr>
      <vt:lpstr>Available Methods for Using NDS</vt:lpstr>
      <vt:lpstr>Dynamic SQL with a DDL Statement: Examples</vt:lpstr>
      <vt:lpstr>Dynamic SQL with DML Statements</vt:lpstr>
      <vt:lpstr>Dynamic SQL with a Single-Row Query: Example</vt:lpstr>
      <vt:lpstr>Executing a PL/SQL  Anonymous Block Dynamically </vt:lpstr>
      <vt:lpstr> Using Native Dynamic SQL </vt:lpstr>
      <vt:lpstr>Using the DBMS_SQL Package</vt:lpstr>
      <vt:lpstr>Using the DBMS_SQL Package Subprograms</vt:lpstr>
      <vt:lpstr>Using DBMS_SQL with a DML Statement:  Deleting Rows</vt:lpstr>
      <vt:lpstr>Using DBMS_SQL with a  Parameterized DML Statement</vt:lpstr>
      <vt:lpstr>Summary</vt:lpstr>
      <vt:lpstr> Oracle PL/SQL 19c   Module 15: PL/SQL Design Considerations</vt:lpstr>
      <vt:lpstr>Objectives</vt:lpstr>
      <vt:lpstr>Standardizing Constants and Exceptions</vt:lpstr>
      <vt:lpstr>Standardizing Exceptions</vt:lpstr>
      <vt:lpstr>Standardizing Exception Handling</vt:lpstr>
      <vt:lpstr>Standardizing Constants</vt:lpstr>
      <vt:lpstr>Local Subprograms</vt:lpstr>
      <vt:lpstr>Definer’s Rights Versus Invoker’s Rights</vt:lpstr>
      <vt:lpstr> Setting AUTHID to CURRENT_USER</vt:lpstr>
      <vt:lpstr>Autonomous Transactions</vt:lpstr>
      <vt:lpstr>Features of Autonomous Transactions</vt:lpstr>
      <vt:lpstr>Using Autonomous Transactions: Example</vt:lpstr>
      <vt:lpstr>Using the NOCOPY Hint</vt:lpstr>
      <vt:lpstr>Effects of the NOCOPY Hint</vt:lpstr>
      <vt:lpstr>Compiler Ignore the NOCOPY Hint?</vt:lpstr>
      <vt:lpstr>Using the PARALLEL_ENABLE Hint</vt:lpstr>
      <vt:lpstr>Using the Cross-Session PL/SQL Function Result Cache</vt:lpstr>
      <vt:lpstr>Declaring and Defining a  Result-Cached Function: Example</vt:lpstr>
      <vt:lpstr>Using the DETERMINISTIC Clause with Functions</vt:lpstr>
      <vt:lpstr>Using the RETURNING Clause</vt:lpstr>
      <vt:lpstr>Using Bulk Binding</vt:lpstr>
      <vt:lpstr>Bulk Binding: Syntax and Keywords</vt:lpstr>
      <vt:lpstr>Bulk Binding FORALL: Example</vt:lpstr>
      <vt:lpstr>Using BULK COLLECT INTO with Queries</vt:lpstr>
      <vt:lpstr>Using BULK COLLECT INTO with Cursors</vt:lpstr>
      <vt:lpstr>Using BULK COLLECT INTO with a RETURNING Clause</vt:lpstr>
      <vt:lpstr>Using Bulk Binds in Sparse Collections</vt:lpstr>
      <vt:lpstr>Using Bulk Binds in Sparse Collections</vt:lpstr>
      <vt:lpstr>Using Bulk Binds in Sparse Collections</vt:lpstr>
      <vt:lpstr>Using Bulk Bind with Index Array</vt:lpstr>
      <vt:lpstr>Summary</vt:lpstr>
      <vt:lpstr> Oracle PL/SQL 19c  Module 09: Creating Triggers</vt:lpstr>
      <vt:lpstr>Objectives</vt:lpstr>
      <vt:lpstr>What Are Triggers? </vt:lpstr>
      <vt:lpstr>Defining Triggers</vt:lpstr>
      <vt:lpstr>Trigger Event Types</vt:lpstr>
      <vt:lpstr>Application and Database Triggers</vt:lpstr>
      <vt:lpstr>Business Application Scenarios for Implementing Triggers</vt:lpstr>
      <vt:lpstr>Available Trigger Types</vt:lpstr>
      <vt:lpstr>Trigger Event Types and Body</vt:lpstr>
      <vt:lpstr>Creating DML Triggers Using the  CREATE TRIGGER Statement</vt:lpstr>
      <vt:lpstr>Specifying the Trigger Firing (Timing)</vt:lpstr>
      <vt:lpstr>Statement-Level Triggers Versus Row-Level Triggers</vt:lpstr>
      <vt:lpstr>Trigger-Firing Sequence:Single-Row Manipulation</vt:lpstr>
      <vt:lpstr>Trigger-Firing Sequence: Multirow Manipulation</vt:lpstr>
      <vt:lpstr>Creating a DML Statement Trigger Example: SECURE_EMP</vt:lpstr>
      <vt:lpstr>Testing Trigger SECURE_EMP</vt:lpstr>
      <vt:lpstr>Using Conditional Predicates</vt:lpstr>
      <vt:lpstr>Creating a DML Row Trigger</vt:lpstr>
      <vt:lpstr>Using OLD and NEW Qualifiers</vt:lpstr>
      <vt:lpstr>Using OLD and NEW Qualifiers: Example</vt:lpstr>
      <vt:lpstr>Using OLD and NEW Qualifiers: Example</vt:lpstr>
      <vt:lpstr>Using the WHEN Clause to Fire a  Row Trigger Based on a Condition</vt:lpstr>
      <vt:lpstr>Summary of the Trigger Execution Model</vt:lpstr>
      <vt:lpstr>Implementing an Integrity  Constraint with an After Trigger</vt:lpstr>
      <vt:lpstr>INSTEAD OF Triggers</vt:lpstr>
      <vt:lpstr>Creating an INSTEAD OF Trigger: Example</vt:lpstr>
      <vt:lpstr>Creating an INSTEAD OF Trigger to  Perform DML on Complex Views</vt:lpstr>
      <vt:lpstr>The Status of a Trigger</vt:lpstr>
      <vt:lpstr>Creating a Disabled Trigger</vt:lpstr>
      <vt:lpstr>Managing Triggers Using the  ALTER and DROP SQL Statements</vt:lpstr>
      <vt:lpstr>Testing Triggers</vt:lpstr>
      <vt:lpstr>Viewing Trigger Information</vt:lpstr>
      <vt:lpstr>Using USER_TRIGGERS</vt:lpstr>
      <vt:lpstr>Summary</vt:lpstr>
      <vt:lpstr>  Oracle PL/SQL 19c  Module 17: Compound, DDL &amp; Event Triggers</vt:lpstr>
      <vt:lpstr>Objectives</vt:lpstr>
      <vt:lpstr>What Is a Compound Trigger? </vt:lpstr>
      <vt:lpstr>Working with Compound Triggers</vt:lpstr>
      <vt:lpstr>The Benefits of Using a Compound Trigger</vt:lpstr>
      <vt:lpstr>Timing-Point Sections of a Table Compound Trigger</vt:lpstr>
      <vt:lpstr>Compound Trigger Structure for Tables</vt:lpstr>
      <vt:lpstr>Compound Trigger Structure for Views</vt:lpstr>
      <vt:lpstr>Compound Trigger Restrictions</vt:lpstr>
      <vt:lpstr>Trigger Restrictions on Mutating Tables</vt:lpstr>
      <vt:lpstr>Mutating Table: Example</vt:lpstr>
      <vt:lpstr>Mutating Table: Example</vt:lpstr>
      <vt:lpstr>Using a Compound Trigger to  Resolve the Mutating Table Error</vt:lpstr>
      <vt:lpstr>Using a Compound Trigger to Resolve  the Mutating Table Error</vt:lpstr>
      <vt:lpstr>Creating Triggers on DDL Statements</vt:lpstr>
      <vt:lpstr>Creating Database-Event Triggers</vt:lpstr>
      <vt:lpstr>Creating Triggers on System Events</vt:lpstr>
      <vt:lpstr>LOGON and LOGOFF Triggers: Example</vt:lpstr>
      <vt:lpstr>CALL Statements in Triggers</vt:lpstr>
      <vt:lpstr>Benefits of Database-Event Triggers</vt:lpstr>
      <vt:lpstr>System Privileges Required to Manage Triggers</vt:lpstr>
      <vt:lpstr>Guidelines for Designing Triggers</vt:lpstr>
      <vt:lpstr>Summary</vt:lpstr>
      <vt:lpstr> Oracle PL/SQL 19c  Module 18: PL/SQL Compiler</vt:lpstr>
      <vt:lpstr>Objectives</vt:lpstr>
      <vt:lpstr>Initialization Parameters for PL/SQL Compilation </vt:lpstr>
      <vt:lpstr>Using the Initialization Parameters for PL/SQL Compilation</vt:lpstr>
      <vt:lpstr>The Compiler Settings</vt:lpstr>
      <vt:lpstr>Displaying the PL/SQL Initialization Parameters </vt:lpstr>
      <vt:lpstr>Displaying and Setting the PL/SQL Initialization Parameters </vt:lpstr>
      <vt:lpstr>Changing PL/SQL Initialization  Parameters: Example</vt:lpstr>
      <vt:lpstr>Overview of PL/SQL Compile-Time Warnings for Subprograms</vt:lpstr>
      <vt:lpstr>Benefits of Compiler Warnings </vt:lpstr>
      <vt:lpstr>Compile Time Warning Messages</vt:lpstr>
      <vt:lpstr>Setting the Warning Messages Levels</vt:lpstr>
      <vt:lpstr>Setting Compiler Warning Levels: Using PLSQL_WARNINGS </vt:lpstr>
      <vt:lpstr>Setting Compiler Warning Levels:  Using PLSQL_WARNINGS, Examples</vt:lpstr>
      <vt:lpstr>Viewing the Current Setting of PLSQL_WARNINGS </vt:lpstr>
      <vt:lpstr>Viewing the Compiler Warnings: Using SQL Developer, SQL*Plus, or Data Dictionary Views</vt:lpstr>
      <vt:lpstr>SQL*Plus Warning Messages: Example</vt:lpstr>
      <vt:lpstr>Guidelines for Using PLSQL_WARNINGS</vt:lpstr>
      <vt:lpstr>Setting Compiler Warning Levels:  Using the DBMS_WARNING Package</vt:lpstr>
      <vt:lpstr>Using the DBMS_WARNING Package Subprograms</vt:lpstr>
      <vt:lpstr>The DBMS_WARNING Procedures:  Syntax, Parameters, and Allowed Values</vt:lpstr>
      <vt:lpstr>The DBMS_WARNING Procedures: Example</vt:lpstr>
      <vt:lpstr>The DBMS_WARNING Functions: Syntax, Parameters, and Allowed Values </vt:lpstr>
      <vt:lpstr>The DBMS_WARNING Functions: Example</vt:lpstr>
      <vt:lpstr>Using DBMS_WARNING: Example</vt:lpstr>
      <vt:lpstr>Using DBMS_WARNING: Example</vt:lpstr>
      <vt:lpstr>Using the PLW 06009 Warning Message</vt:lpstr>
      <vt:lpstr>The PLW 06009 Warning: Example</vt:lpstr>
      <vt:lpstr>Summary</vt:lpstr>
      <vt:lpstr> Oracle PL/SQL 19c  Module 19: Managing PL/SQL Code</vt:lpstr>
      <vt:lpstr>Objectives</vt:lpstr>
      <vt:lpstr>What Is Conditional Compilation?</vt:lpstr>
      <vt:lpstr>How Does Conditional Compilation Work?</vt:lpstr>
      <vt:lpstr>Using Selection Directives</vt:lpstr>
      <vt:lpstr>Using Predefined and  User-Defined Inquiry Directives</vt:lpstr>
      <vt:lpstr>The PLSQL_CCFLAGS Parameter and the Inquiry Directive</vt:lpstr>
      <vt:lpstr>Displaying the PLSQL_CCFLAGS Initialization Parameter Setting</vt:lpstr>
      <vt:lpstr>The PLSQL_CCFLAGS Parameter  and the Inquiry Directive: Example</vt:lpstr>
      <vt:lpstr>Using Conditional Compilation Error  Directives to Raise User-Defined Errors</vt:lpstr>
      <vt:lpstr>Using Static Expressions  with Conditional Compilation </vt:lpstr>
      <vt:lpstr>Using DBMS_PREPROCESSOR Procedures  to Print or Retrieve Source Text </vt:lpstr>
      <vt:lpstr>What Is Obfuscation?</vt:lpstr>
      <vt:lpstr>Benefits of Obfuscating</vt:lpstr>
      <vt:lpstr>Obfuscated PL/SQL Code: Example</vt:lpstr>
      <vt:lpstr>Dynamic Obfuscation: Example</vt:lpstr>
      <vt:lpstr>The PL/SQL Wrapper Utility</vt:lpstr>
      <vt:lpstr>Running the Wrapper Utility</vt:lpstr>
      <vt:lpstr>Results of Wrapping</vt:lpstr>
      <vt:lpstr>Guidelines for Wrapping</vt:lpstr>
      <vt:lpstr>DBMS_DDL Package Versus the Wrap Utility</vt:lpstr>
      <vt:lpstr>Summary</vt:lpstr>
      <vt:lpstr> Oracle PL/SQL 19c  Module 20: Managing Dependencies</vt:lpstr>
      <vt:lpstr>Objectives</vt:lpstr>
      <vt:lpstr>Overview of Schema Object Dependencies</vt:lpstr>
      <vt:lpstr>Dependencies</vt:lpstr>
      <vt:lpstr>Direct Local Dependencies</vt:lpstr>
      <vt:lpstr>Querying Direct Object Dependencies: Using the USER_DEPENDENCIES View</vt:lpstr>
      <vt:lpstr>Querying an Object’s Status</vt:lpstr>
      <vt:lpstr>Invalidation of Dependent Objects</vt:lpstr>
      <vt:lpstr>Schema Object Change That Invalidates  Some Dependents: Example</vt:lpstr>
      <vt:lpstr>Schema Object Change That Invalidates  Some Dependents: Example</vt:lpstr>
      <vt:lpstr>Displaying Direct and Indirect Dependencies</vt:lpstr>
      <vt:lpstr>Displaying Dependencies Using the DEPTREE View</vt:lpstr>
      <vt:lpstr>More Precise Dependency Metadatain Oracle Database 19c </vt:lpstr>
      <vt:lpstr>Fine-Grained Dependency Management</vt:lpstr>
      <vt:lpstr>Fine-Grained Dependency Management:  Example 1</vt:lpstr>
      <vt:lpstr>Fine-Grained Dependency Management:  Example 1</vt:lpstr>
      <vt:lpstr>Fine-Grained Dependency Management: Example 2</vt:lpstr>
      <vt:lpstr>Changes to Synonym Dependencies</vt:lpstr>
      <vt:lpstr>Maintaining Valid PL/SQL  Program Units and Views</vt:lpstr>
      <vt:lpstr>Another Scenario of Local Dependencies</vt:lpstr>
      <vt:lpstr>Guidelines for Reducing Invalidation</vt:lpstr>
      <vt:lpstr>Object Revalidation</vt:lpstr>
      <vt:lpstr>Remote Dependencies</vt:lpstr>
      <vt:lpstr>Concepts of Remote Dependencies</vt:lpstr>
      <vt:lpstr>Setting the REMOTE_DEPENDENCIES_MODE Parameter</vt:lpstr>
      <vt:lpstr>Recompiling a PL/SQL Program Unit</vt:lpstr>
      <vt:lpstr>Unsuccessful Recompilation</vt:lpstr>
      <vt:lpstr>Successful Recompilation</vt:lpstr>
      <vt:lpstr>Recompiling Procedures</vt:lpstr>
      <vt:lpstr>Packages and Dependencies:  Subprogram References the Package</vt:lpstr>
      <vt:lpstr>Packages and Dependencies:  Package Subprogram References Procedure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HP</cp:lastModifiedBy>
  <cp:revision>255</cp:revision>
  <cp:lastPrinted>2019-05-15T19:13:22Z</cp:lastPrinted>
  <dcterms:created xsi:type="dcterms:W3CDTF">2019-02-10T23:44:34Z</dcterms:created>
  <dcterms:modified xsi:type="dcterms:W3CDTF">2023-01-29T17:40:08Z</dcterms:modified>
</cp:coreProperties>
</file>